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5C15-0F74-4765-8D00-BBD5F36A0D53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90692-CBEE-40F6-B235-8AC0B9744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0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C1BB-28E4-4270-908A-08752CECB2D8}" type="slidenum">
              <a:rPr lang="en-GB" smtClean="0">
                <a:uFillTx/>
              </a:rPr>
              <a:t>1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3895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9b8c3c2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9b8c3c2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12-13x community benefit than a commercial installation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 more effective at advocating and getting buy-in for the changes that we need to see e.g. energy audits, retrofitting, smart meters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can’t do this change without bringing everyone with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Commercial solar installation → just having solar panels → just produces kilowatt hours, and benefits for shareholders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Community energy → Engagement with the community, networks with council, returns from investments going into the community, local training and engagement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9b8c3c2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09b8c3c2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→ You’ve got the technology, we’ve got the people!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>
                <a:solidFill>
                  <a:schemeClr val="dk2"/>
                </a:solidFill>
              </a:rPr>
              <a:t>Accessing housing estates, universities, schools etc. 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>
                <a:solidFill>
                  <a:schemeClr val="dk2"/>
                </a:solidFill>
              </a:rPr>
              <a:t>We’ll turn the Councils around better than you will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>
                <a:solidFill>
                  <a:schemeClr val="dk2"/>
                </a:solidFill>
              </a:rPr>
              <a:t>Community engagement → led by the locals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>
                <a:solidFill>
                  <a:schemeClr val="dk2"/>
                </a:solidFill>
              </a:rPr>
              <a:t>Can help identify sites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>
                <a:solidFill>
                  <a:schemeClr val="dk2"/>
                </a:solidFill>
              </a:rPr>
              <a:t>Can help secure funds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>
                <a:solidFill>
                  <a:schemeClr val="dk2"/>
                </a:solidFill>
              </a:rPr>
              <a:t>Customers in post-FIT market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are part of the same story!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do we want in return? Good partners!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9b8c3c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9b8c3c2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9b8c3c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9b8c3c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sector!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09b8c3c2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09b8c3c2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9b8c3c2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9b8c3c2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the cuts to FITs → CE still growing, and people are finding a way to make it happen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26/ 33 Councils have declared climate emergencies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are hoping for more to be announced soon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have active engagement with 10 Local Authorities by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have big ambitions, it’s a growing sector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9b8c3c2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9b8c3c2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C1BB-28E4-4270-908A-08752CECB2D8}" type="slidenum">
              <a:rPr lang="en-GB" smtClean="0">
                <a:uFillTx/>
              </a:rPr>
              <a:t>2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389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9b8c3c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9b8c3c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9b8c3c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9b8c3c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Puts people at the heart of the energy system, we do this by working with local people to install solar panels on their community buildings, like schools, housing estates, etc . Or it could be running energy efficiency workshops, and targeting fuel poor households, to more innovative projects → supplying electricity to residents, battery storage etc.. 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Key principles: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Community ownershp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Community control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Community benefit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Community energy refers to the delivery of community led renewable energy, energy demand reduction and energy supply projects, whether wholly owned and/or controlled by communities or through partnership with commercial or public sector partners.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9b8c3c2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9b8c3c2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All sorts of diff communities: Universities, place of worship, etc.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Many different sites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Project: produce renewable energy, perform energy efficiency, operate distribution networks, perform retrofit work, lead behaviour change, engage in energy sharing, and provide electric carsharing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Funding: - feasibility and capital costs, often through funds and community share offers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9b8c3c2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9b8c3c2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9b8c3c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9b8c3c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9b8c3c2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9b8c3c2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Renewable decentralised energy system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Guided by the local community 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Community funds 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Democratic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Decentralised energy system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Engenders more agency and trust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Enables change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Encourages more participation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So we can take more of the community with us</a:t>
            </a:r>
            <a:endParaRPr sz="100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-"/>
            </a:pPr>
            <a:r>
              <a:rPr lang="en" sz="1000">
                <a:solidFill>
                  <a:schemeClr val="dk2"/>
                </a:solidFill>
              </a:rPr>
              <a:t>We help drive behaviour change, and reaches out to people</a:t>
            </a:r>
            <a:endParaRPr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9b8c3c2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9b8c3c2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12-13x community benefit than a commercial installation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 more effective at advocating and getting buy-in for the changes that we need to see e.g. energy audits, retrofitting, smart meters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can’t do this change without bringing everyone with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Commercial solar installation → just having solar panels → just produces kilowatt hours, and benefits for shareholders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Community energy → Engagement with the community, networks with council, returns from investments going into the community, local training and engagement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0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0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83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6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0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2B12-35B7-4436-BB5E-A0A3E73BCF9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F25A-6140-4ECB-A9CD-8381B0C57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energy.lond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2339752" y="5301208"/>
            <a:ext cx="6294528" cy="948075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>
                <a:solidFill>
                  <a:srgbClr val="4E5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warm welcome to REA members working in the solar, energy storage, electric vehicles, large scale power markets and finance areas.</a:t>
            </a:r>
            <a:endParaRPr b="1" dirty="0">
              <a:solidFill>
                <a:srgbClr val="4E505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29349" r="16908" b="30170"/>
          <a:stretch>
            <a:fillRect/>
          </a:stretch>
        </p:blipFill>
        <p:spPr bwMode="auto">
          <a:xfrm>
            <a:off x="4645368" y="260648"/>
            <a:ext cx="41926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06926B"/>
          </a:solidFill>
          <a:ln>
            <a:solidFill>
              <a:srgbClr val="069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4E2D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498" y="2327176"/>
            <a:ext cx="5561393" cy="1179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>
                <a:solidFill>
                  <a:srgbClr val="4E5053"/>
                </a:solidFill>
                <a:latin typeface="Futura PT Medium" pitchFamily="34" charset="0"/>
                <a:ea typeface="Futura" panose="02020800000000000000" pitchFamily="18" charset="0"/>
                <a:cs typeface="Futura" panose="02020800000000000000" pitchFamily="18" charset="0"/>
              </a:rPr>
              <a:t>REA Member Forums Meeting</a:t>
            </a:r>
            <a:endParaRPr lang="en-GB" sz="3200" dirty="0" smtClean="0">
              <a:solidFill>
                <a:srgbClr val="4E5053"/>
              </a:solidFill>
              <a:latin typeface="Futura PT Medium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algn="l"/>
            <a:r>
              <a:rPr lang="en-GB" sz="3200" dirty="0" smtClean="0">
                <a:solidFill>
                  <a:srgbClr val="4E5053"/>
                </a:solidFill>
                <a:latin typeface="Futura PT Medium" pitchFamily="34" charset="0"/>
                <a:ea typeface="Futura" panose="02020800000000000000" pitchFamily="18" charset="0"/>
                <a:cs typeface="Futura" panose="02020800000000000000" pitchFamily="18" charset="0"/>
              </a:rPr>
              <a:t>5</a:t>
            </a:r>
            <a:r>
              <a:rPr lang="en-GB" sz="3200" baseline="30000" dirty="0" smtClean="0">
                <a:solidFill>
                  <a:srgbClr val="4E5053"/>
                </a:solidFill>
                <a:latin typeface="Futura PT Medium" pitchFamily="34" charset="0"/>
                <a:ea typeface="Futura" panose="02020800000000000000" pitchFamily="18" charset="0"/>
                <a:cs typeface="Futura" panose="02020800000000000000" pitchFamily="18" charset="0"/>
              </a:rPr>
              <a:t>th</a:t>
            </a:r>
            <a:r>
              <a:rPr lang="en-GB" sz="3200" dirty="0" smtClean="0">
                <a:solidFill>
                  <a:srgbClr val="4E5053"/>
                </a:solidFill>
                <a:latin typeface="Futura PT Medium" pitchFamily="34" charset="0"/>
                <a:ea typeface="Futura" panose="02020800000000000000" pitchFamily="18" charset="0"/>
                <a:cs typeface="Futura" panose="02020800000000000000" pitchFamily="18" charset="0"/>
              </a:rPr>
              <a:t> November 2019</a:t>
            </a:r>
          </a:p>
          <a:p>
            <a:pPr algn="l"/>
            <a:endParaRPr lang="en-GB" sz="1800" dirty="0">
              <a:solidFill>
                <a:srgbClr val="4E5053"/>
              </a:solidFill>
              <a:latin typeface="Futura PT Medium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85937F8-B135-994F-B15E-B685A661F00F}"/>
              </a:ext>
            </a:extLst>
          </p:cNvPr>
          <p:cNvGrpSpPr/>
          <p:nvPr/>
        </p:nvGrpSpPr>
        <p:grpSpPr>
          <a:xfrm>
            <a:off x="2267744" y="5805264"/>
            <a:ext cx="6839789" cy="1538459"/>
            <a:chOff x="2268715" y="5877272"/>
            <a:chExt cx="6839789" cy="153845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1564A627-F2CD-B046-BEF5-6CC75BC8D081}"/>
                </a:ext>
              </a:extLst>
            </p:cNvPr>
            <p:cNvSpPr/>
            <p:nvPr/>
          </p:nvSpPr>
          <p:spPr>
            <a:xfrm>
              <a:off x="2268715" y="6343742"/>
              <a:ext cx="5903685" cy="83305"/>
            </a:xfrm>
            <a:prstGeom prst="rect">
              <a:avLst/>
            </a:prstGeom>
            <a:solidFill>
              <a:srgbClr val="06926B"/>
            </a:solidFill>
            <a:ln>
              <a:solidFill>
                <a:srgbClr val="069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6B2A55F-0C62-F44F-817F-967034FC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1999" y="5877272"/>
              <a:ext cx="946505" cy="936104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="" xmlns:a16="http://schemas.microsoft.com/office/drawing/2014/main" id="{52A6C055-5E05-E145-9017-D4878607F3EB}"/>
                </a:ext>
              </a:extLst>
            </p:cNvPr>
            <p:cNvSpPr txBox="1">
              <a:spLocks/>
            </p:cNvSpPr>
            <p:nvPr/>
          </p:nvSpPr>
          <p:spPr>
            <a:xfrm>
              <a:off x="2339752" y="6525344"/>
              <a:ext cx="5688632" cy="8903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rgbClr val="06926B"/>
                  </a:solidFill>
                  <a:latin typeface="Futura Bk BT" panose="020B0502020204020303" pitchFamily="34" charset="0"/>
                </a:rPr>
                <a:t>REA Restricted: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16ADEB7-27CC-1F4D-873B-1B114B429603}"/>
                </a:ext>
              </a:extLst>
            </p:cNvPr>
            <p:cNvSpPr txBox="1"/>
            <p:nvPr/>
          </p:nvSpPr>
          <p:spPr>
            <a:xfrm>
              <a:off x="3851920" y="6597352"/>
              <a:ext cx="3600400" cy="2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60"/>
                </a:lnSpc>
              </a:pPr>
              <a:r>
                <a:rPr lang="en-GB" sz="800" dirty="0">
                  <a:solidFill>
                    <a:srgbClr val="06926B"/>
                  </a:solidFill>
                  <a:latin typeface="Futura Bk BT" panose="020B0502020204020303" pitchFamily="34" charset="0"/>
                </a:rPr>
                <a:t>This contains information that is confidential to the REA and its members and should be not be shared without permission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98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91071" y="2204864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benefits of community energy?</a:t>
            </a:r>
            <a:endParaRPr dirty="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55" y="3645024"/>
            <a:ext cx="748883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611560" y="5157193"/>
            <a:ext cx="84213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04040"/>
                </a:solidFill>
                <a:highlight>
                  <a:srgbClr val="FFFFFF"/>
                </a:highlight>
              </a:rPr>
              <a:t>-DECC report: </a:t>
            </a:r>
            <a:r>
              <a:rPr lang="en" dirty="0"/>
              <a:t>Community Renewable Electricity Generation : Potential Sector Growth to 2020 Methodology, Detailed Assumptions and Summary of Results FINAL REPORT January 2014</a:t>
            </a:r>
            <a:endParaRPr dirty="0"/>
          </a:p>
        </p:txBody>
      </p:sp>
      <p:pic>
        <p:nvPicPr>
          <p:cNvPr id="6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23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251520" y="263691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benefits to installers?</a:t>
            </a:r>
            <a:endParaRPr dirty="0"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23528" y="3789040"/>
            <a:ext cx="8520600" cy="2278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 dirty="0"/>
              <a:t>Reaches sites you can’t get to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 dirty="0"/>
              <a:t>Marketing from groups you partner with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44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24806"/>
          <a:stretch/>
        </p:blipFill>
        <p:spPr>
          <a:xfrm>
            <a:off x="1763688" y="260648"/>
            <a:ext cx="5832648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6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t="74840"/>
          <a:stretch/>
        </p:blipFill>
        <p:spPr>
          <a:xfrm>
            <a:off x="395536" y="1988840"/>
            <a:ext cx="792088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05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Funding for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energy</a:t>
            </a:r>
            <a:endParaRPr dirty="0"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350" y="0"/>
            <a:ext cx="2526652" cy="238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200" y="3717032"/>
            <a:ext cx="2771800" cy="308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500" y="2937100"/>
            <a:ext cx="5704652" cy="138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6">
            <a:alphaModFix/>
          </a:blip>
          <a:srcRect t="24627" b="23979"/>
          <a:stretch/>
        </p:blipFill>
        <p:spPr>
          <a:xfrm>
            <a:off x="496000" y="4543700"/>
            <a:ext cx="5732184" cy="173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 rotWithShape="1">
          <a:blip r:embed="rId7">
            <a:alphaModFix/>
          </a:blip>
          <a:srcRect b="41595"/>
          <a:stretch/>
        </p:blipFill>
        <p:spPr>
          <a:xfrm>
            <a:off x="5176501" y="1"/>
            <a:ext cx="3955775" cy="256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36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23528" y="227687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future of community energy</a:t>
            </a:r>
            <a:endParaRPr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251520" y="3933056"/>
            <a:ext cx="8520600" cy="2506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 dirty="0"/>
              <a:t>Post-FITs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 dirty="0"/>
              <a:t>Council community energy funds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dirty="0"/>
              <a:t>…..Bright!</a:t>
            </a:r>
            <a:endParaRPr sz="3000" dirty="0"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98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get in touch!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 smtClean="0"/>
              <a:t>Hannah </a:t>
            </a:r>
            <a:r>
              <a:rPr lang="en" b="1" dirty="0"/>
              <a:t>Short - Community Energy London Officer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hannah@communityenergy.london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www.communityenergy.london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FB: Community Energy London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Twitter: </a:t>
            </a:r>
            <a:r>
              <a:rPr lang="en" b="1" dirty="0" smtClean="0"/>
              <a:t>CommEnergyLDN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 smtClean="0"/>
              <a:t>Community Energy London </a:t>
            </a:r>
            <a:r>
              <a:rPr lang="en-GB" sz="2000" b="1" dirty="0" smtClean="0"/>
              <a:t>is currently seeking funding for its core activities. If you are interested in supporting CEL please get in touch.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350" y="1"/>
            <a:ext cx="2526652" cy="19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68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2339752" y="5301208"/>
            <a:ext cx="6294528" cy="948075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>
                <a:solidFill>
                  <a:srgbClr val="4E50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Hannah Short, Community Energy London</a:t>
            </a:r>
            <a:endParaRPr b="1" dirty="0">
              <a:solidFill>
                <a:srgbClr val="4E505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29349" r="16908" b="30170"/>
          <a:stretch>
            <a:fillRect/>
          </a:stretch>
        </p:blipFill>
        <p:spPr bwMode="auto">
          <a:xfrm>
            <a:off x="4645368" y="260648"/>
            <a:ext cx="41926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06926B"/>
          </a:solidFill>
          <a:ln>
            <a:solidFill>
              <a:srgbClr val="069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4E2D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498" y="2327176"/>
            <a:ext cx="5561393" cy="1179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>
                <a:solidFill>
                  <a:srgbClr val="4E5053"/>
                </a:solidFill>
                <a:latin typeface="Futura PT Medium" pitchFamily="34" charset="0"/>
                <a:ea typeface="Futura" panose="02020800000000000000" pitchFamily="18" charset="0"/>
                <a:cs typeface="Futura" panose="02020800000000000000" pitchFamily="18" charset="0"/>
              </a:rPr>
              <a:t>Opportunities in Community Energy</a:t>
            </a:r>
            <a:endParaRPr lang="en-GB" sz="3200" dirty="0" smtClean="0">
              <a:solidFill>
                <a:srgbClr val="4E5053"/>
              </a:solidFill>
              <a:latin typeface="Futura PT Medium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85937F8-B135-994F-B15E-B685A661F00F}"/>
              </a:ext>
            </a:extLst>
          </p:cNvPr>
          <p:cNvGrpSpPr/>
          <p:nvPr/>
        </p:nvGrpSpPr>
        <p:grpSpPr>
          <a:xfrm>
            <a:off x="2267744" y="5805264"/>
            <a:ext cx="6839789" cy="1538459"/>
            <a:chOff x="2268715" y="5877272"/>
            <a:chExt cx="6839789" cy="153845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1564A627-F2CD-B046-BEF5-6CC75BC8D081}"/>
                </a:ext>
              </a:extLst>
            </p:cNvPr>
            <p:cNvSpPr/>
            <p:nvPr/>
          </p:nvSpPr>
          <p:spPr>
            <a:xfrm>
              <a:off x="2268715" y="6343742"/>
              <a:ext cx="5903685" cy="83305"/>
            </a:xfrm>
            <a:prstGeom prst="rect">
              <a:avLst/>
            </a:prstGeom>
            <a:solidFill>
              <a:srgbClr val="06926B"/>
            </a:solidFill>
            <a:ln>
              <a:solidFill>
                <a:srgbClr val="069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6B2A55F-0C62-F44F-817F-967034FC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1999" y="5877272"/>
              <a:ext cx="946505" cy="936104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="" xmlns:a16="http://schemas.microsoft.com/office/drawing/2014/main" id="{52A6C055-5E05-E145-9017-D4878607F3EB}"/>
                </a:ext>
              </a:extLst>
            </p:cNvPr>
            <p:cNvSpPr txBox="1">
              <a:spLocks/>
            </p:cNvSpPr>
            <p:nvPr/>
          </p:nvSpPr>
          <p:spPr>
            <a:xfrm>
              <a:off x="2339752" y="6525344"/>
              <a:ext cx="5688632" cy="8903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rgbClr val="06926B"/>
                  </a:solidFill>
                  <a:latin typeface="Futura Bk BT" panose="020B0502020204020303" pitchFamily="34" charset="0"/>
                </a:rPr>
                <a:t>REA Restricted: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16ADEB7-27CC-1F4D-873B-1B114B429603}"/>
                </a:ext>
              </a:extLst>
            </p:cNvPr>
            <p:cNvSpPr txBox="1"/>
            <p:nvPr/>
          </p:nvSpPr>
          <p:spPr>
            <a:xfrm>
              <a:off x="3851920" y="6597352"/>
              <a:ext cx="3600400" cy="2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60"/>
                </a:lnSpc>
              </a:pPr>
              <a:r>
                <a:rPr lang="en-GB" sz="800" dirty="0">
                  <a:solidFill>
                    <a:srgbClr val="06926B"/>
                  </a:solidFill>
                  <a:latin typeface="Futura Bk BT" panose="020B0502020204020303" pitchFamily="34" charset="0"/>
                </a:rPr>
                <a:t>This contains information that is confidential to the REA and its members and should be not be shared without permission</a:t>
              </a:r>
              <a:endParaRPr lang="en-US" sz="800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29A349C-9BC5-3344-9A51-83B66E668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2190749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 Speaker</a:t>
            </a:r>
            <a:endParaRPr lang="en-GB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672" y="1124744"/>
            <a:ext cx="5832648" cy="408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64075" y="4909433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Hannah Short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Community Energy London Officer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hannah@communityenergy.london</a:t>
            </a:r>
            <a:endParaRPr sz="2000" b="1"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176800" y="34340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Community Energy &amp; Solar</a:t>
            </a:r>
            <a:endParaRPr sz="4800" b="1"/>
          </a:p>
        </p:txBody>
      </p:sp>
    </p:spTree>
    <p:extLst>
      <p:ext uri="{BB962C8B-B14F-4D97-AF65-F5344CB8AC3E}">
        <p14:creationId xmlns:p14="http://schemas.microsoft.com/office/powerpoint/2010/main" val="397611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31175" y="2826567"/>
            <a:ext cx="9711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community energy?</a:t>
            </a:r>
            <a:endParaRPr sz="48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69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11560" y="1412776"/>
            <a:ext cx="9711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Key components:</a:t>
            </a:r>
            <a:endParaRPr sz="4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en" sz="5400" dirty="0"/>
              <a:t>Community group</a:t>
            </a:r>
            <a:endParaRPr sz="54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en" sz="5400" dirty="0"/>
              <a:t>Site</a:t>
            </a:r>
            <a:endParaRPr sz="54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en" sz="5400" dirty="0"/>
              <a:t>Project type</a:t>
            </a:r>
            <a:endParaRPr sz="54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en" sz="5400" dirty="0"/>
              <a:t>Funding</a:t>
            </a:r>
            <a:endParaRPr sz="5400" dirty="0"/>
          </a:p>
        </p:txBody>
      </p:sp>
      <p:pic>
        <p:nvPicPr>
          <p:cNvPr id="4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1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88" y="1700808"/>
            <a:ext cx="6291807" cy="459395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889325" y="2309867"/>
            <a:ext cx="2084700" cy="4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London: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30 active groups setting up projects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England: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210+ active groups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 Energy England &amp; Hub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224" y="1"/>
            <a:ext cx="2555778" cy="18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29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23528" y="227687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Community Energy London?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3140967"/>
            <a:ext cx="8520600" cy="376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Network of around 30 community energy groups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Monthly open meetings with practitioners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Share knowledge, experiences, and skills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Advocate on behalf of community energy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Help secure funding for the sector</a:t>
            </a:r>
            <a:endParaRPr sz="2400" dirty="0"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5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07504" y="227687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benefits of community energy?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23528" y="4030992"/>
            <a:ext cx="8520600" cy="2827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 dirty="0"/>
              <a:t>PEOPLE!</a:t>
            </a:r>
            <a:endParaRPr sz="6000" dirty="0"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4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7504" y="2122433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benefits of community energy?</a:t>
            </a:r>
            <a:endParaRPr dirty="0"/>
          </a:p>
        </p:txBody>
      </p:sp>
      <p:sp>
        <p:nvSpPr>
          <p:cNvPr id="96" name="Google Shape;96;p19"/>
          <p:cNvSpPr txBox="1"/>
          <p:nvPr/>
        </p:nvSpPr>
        <p:spPr>
          <a:xfrm>
            <a:off x="556893" y="3501008"/>
            <a:ext cx="7772400" cy="3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404040"/>
                </a:solidFill>
                <a:highlight>
                  <a:srgbClr val="FFFFFF"/>
                </a:highlight>
              </a:rPr>
              <a:t>Claire Perry: ‘From power stations to solar panels, the future is local’</a:t>
            </a:r>
            <a:endParaRPr b="1" dirty="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04040"/>
                </a:solidFill>
                <a:highlight>
                  <a:srgbClr val="FFFFFF"/>
                </a:highlight>
              </a:rPr>
              <a:t>An opinion piece from the Energy Minister, Jan 2019</a:t>
            </a:r>
            <a:endParaRPr dirty="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04040"/>
                </a:solidFill>
                <a:highlight>
                  <a:srgbClr val="FFFFFF"/>
                </a:highlight>
              </a:rPr>
              <a:t>‘But the UK’s success in deploying low carbon generation is just the start of the transformation of our energy system with community energy </a:t>
            </a:r>
            <a:r>
              <a:rPr lang="en" b="1" dirty="0">
                <a:solidFill>
                  <a:srgbClr val="404040"/>
                </a:solidFill>
                <a:highlight>
                  <a:srgbClr val="FFFFFF"/>
                </a:highlight>
              </a:rPr>
              <a:t>a key cornerstone of government’s ambition for transition to a low-carbon, smart energy system</a:t>
            </a:r>
            <a:r>
              <a:rPr lang="en" dirty="0">
                <a:solidFill>
                  <a:srgbClr val="404040"/>
                </a:solidFill>
                <a:highlight>
                  <a:srgbClr val="FFFFFF"/>
                </a:highlight>
              </a:rPr>
              <a:t>.  I have been impressed with the community energy groups I have met across the UK who are working to ensure that communities take practical steps to take control of how they generate and use energy.’</a:t>
            </a:r>
            <a:endParaRPr dirty="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0"/>
            <a:ext cx="3491882" cy="23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07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931</Words>
  <Application>Microsoft Office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Guest Speaker</vt:lpstr>
      <vt:lpstr>Hannah Short Community Energy London Officer hannah@communityenergy.london</vt:lpstr>
      <vt:lpstr>What is community energy?</vt:lpstr>
      <vt:lpstr>Key components: Community group Site Project type Funding</vt:lpstr>
      <vt:lpstr>PowerPoint Presentation</vt:lpstr>
      <vt:lpstr>What is Community Energy London?</vt:lpstr>
      <vt:lpstr>What are the benefits of community energy?</vt:lpstr>
      <vt:lpstr>What are the benefits of community energy?</vt:lpstr>
      <vt:lpstr>What are the benefits of community energy?</vt:lpstr>
      <vt:lpstr>What are the benefits to installers?</vt:lpstr>
      <vt:lpstr>PowerPoint Presentation</vt:lpstr>
      <vt:lpstr>PowerPoint Presentation</vt:lpstr>
      <vt:lpstr>Funding for community energy</vt:lpstr>
      <vt:lpstr>What is the future of community energy</vt:lpstr>
      <vt:lpstr>Please get in touch!</vt:lpstr>
    </vt:vector>
  </TitlesOfParts>
  <Company>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Smith</dc:creator>
  <cp:lastModifiedBy>Nadia Smith</cp:lastModifiedBy>
  <cp:revision>1</cp:revision>
  <dcterms:created xsi:type="dcterms:W3CDTF">2019-11-06T18:47:54Z</dcterms:created>
  <dcterms:modified xsi:type="dcterms:W3CDTF">2019-11-06T18:49:18Z</dcterms:modified>
</cp:coreProperties>
</file>