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" initials="MO" lastIdx="1" clrIdx="0"/>
  <p:cmAuthor id="1" name="Jeremy Jacobs" initials="JJ" lastIdx="8" clrIdx="1"/>
  <p:cmAuthor id="2" name="Gaynor Hartnell" initials="G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9300"/>
    <a:srgbClr val="8E93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6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07182-E929-4AE1-AB02-259D98BBE8F8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58FE4-63FA-4464-BCD9-0BF2DB8EE8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868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06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95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62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8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09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7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23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08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84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55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55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A753A-5BD9-4444-8272-73B54169164B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DB712-FE8D-4EF2-8E2F-1577EB3224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97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1054423" cy="60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6707" y="133907"/>
            <a:ext cx="6588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588B2F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Mini business plan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56660"/>
              </p:ext>
            </p:extLst>
          </p:nvPr>
        </p:nvGraphicFramePr>
        <p:xfrm>
          <a:off x="205800" y="734224"/>
          <a:ext cx="4285645" cy="5623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6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Technologies</a:t>
                      </a:r>
                      <a:r>
                        <a:rPr lang="en-GB" sz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included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Liquid biofuels – bioethanol, biodiesel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Gaseous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biofuels – CNG from AD and ACTs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 and other Renewable Fuels of Non-Biological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Origin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Fuels (including H</a:t>
                      </a:r>
                      <a:r>
                        <a:rPr lang="en-GB" sz="1200" baseline="-25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Aviation fuel, “drop ins”)</a:t>
                      </a:r>
                    </a:p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[Low carbon fossil fuels?]</a:t>
                      </a:r>
                    </a:p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Biofuels producers, obligated fuel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suppliers, verifiers, consultants, other industry participants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DfT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(plus BEIS, DEFRA, Treasury)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Vehicle manufacturers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NGOs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Associations ( incl. </a:t>
                      </a:r>
                      <a:r>
                        <a:rPr lang="en-GB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ePURE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EBB, EWABA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UKPIA, SMMT, DFA, LowCVP)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Agricultural community (incl. NFU, AHD, AIC)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75175"/>
              </p:ext>
            </p:extLst>
          </p:nvPr>
        </p:nvGraphicFramePr>
        <p:xfrm>
          <a:off x="4664194" y="736075"/>
          <a:ext cx="4285646" cy="5735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80998"/>
                <a:gridCol w="504648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Expected industry changes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E10 and mandatory labelling (AFID)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GHG reporting regulations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Brexit and RED II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 Quality developments and regulations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Refinements to GHG calculations for hydrogen </a:t>
                      </a:r>
                      <a:endParaRPr lang="en-GB" sz="1200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priorities</a:t>
                      </a:r>
                      <a:r>
                        <a:rPr lang="en-GB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successful implementation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E0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Clarification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(post-implementation) of areas of uncertainty in RTFO guidance and legislation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Lobbying for</a:t>
                      </a: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improvements to RTFO, </a:t>
                      </a:r>
                      <a:r>
                        <a:rPr lang="en-GB" sz="1200" kern="1200" baseline="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inc.</a:t>
                      </a: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increased targets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Deliverables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Briefings to MPs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Lords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 on role of biofuels in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context of 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electrification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Successful E10 implementation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Growth in RTFG membership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39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1054423" cy="60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6707" y="133907"/>
            <a:ext cx="6588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588B2F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Mini business plan – RTFG</a:t>
            </a:r>
            <a:r>
              <a:rPr kumimoji="0" lang="en-US" alt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588B2F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SWOT analysis</a:t>
            </a: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588B2F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868056"/>
              </p:ext>
            </p:extLst>
          </p:nvPr>
        </p:nvGraphicFramePr>
        <p:xfrm>
          <a:off x="205800" y="734224"/>
          <a:ext cx="4285645" cy="6019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6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Credibility built up during 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Clare </a:t>
                      </a:r>
                      <a:r>
                        <a:rPr lang="en-GB" sz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Wenner’s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tenure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Diversification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membership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Good relationship with DfT, NNFCC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REA-wide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strength in bio-energy policy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Linkage with GGCS (GH chairs oversight panel)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competing organisations (</a:t>
                      </a:r>
                      <a:r>
                        <a:rPr lang="en-GB" sz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ADBA, STA </a:t>
                      </a:r>
                      <a:r>
                        <a:rPr lang="en-GB" sz="12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Longevity of RTFO (in comparison with all other RE Financial Instruments)</a:t>
                      </a:r>
                      <a:endParaRPr lang="en-GB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Changes to the RTFO in 2021, </a:t>
                      </a:r>
                      <a:r>
                        <a:rPr lang="en-GB" sz="12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inc.</a:t>
                      </a: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increasing basic target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Focus of attention with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fuel labelling implementation and E10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Membership growth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350531"/>
              </p:ext>
            </p:extLst>
          </p:nvPr>
        </p:nvGraphicFramePr>
        <p:xfrm>
          <a:off x="4668002" y="734128"/>
          <a:ext cx="4285645" cy="5933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6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Perceived bias towards bioethanol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levels of membership of other ROS-listed companies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Threats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Continued delay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E10 introduction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 conditions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deteriorating and companies going bust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Disputes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between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biofuels interests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of attention to EV agenda (within</a:t>
                      </a:r>
                      <a:r>
                        <a:rPr lang="en-GB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REA and externally)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Capping of crop feedstocks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Brexit</a:t>
                      </a:r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46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16632"/>
            <a:ext cx="1054423" cy="60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6706" y="133907"/>
            <a:ext cx="77976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588B2F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Arial" pitchFamily="34" charset="0"/>
              </a:rPr>
              <a:t>Mini business plan – Biofuel Sector SWOT analysis</a:t>
            </a: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678681"/>
              </p:ext>
            </p:extLst>
          </p:nvPr>
        </p:nvGraphicFramePr>
        <p:xfrm>
          <a:off x="205800" y="734224"/>
          <a:ext cx="4285645" cy="5740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6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Established UK production assets and jobs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Proven ability to raise capital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Engaged and informed membership (incl. technology and supply chain understanding)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Positive GHG saving and ability to </a:t>
                      </a:r>
                      <a:r>
                        <a:rPr lang="en-GB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effectively </a:t>
                      </a:r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decarbonise transport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Sustainability knowledge and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capability (incl. complex certification and thought leadership)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Proven ability to establish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supply chains across agricultural, waste, residue and industrial markets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 Quality improvement (incl. hybrids,</a:t>
                      </a:r>
                      <a:r>
                        <a:rPr lang="en-GB" sz="10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biogas,)</a:t>
                      </a:r>
                      <a:endParaRPr lang="en-GB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 relationships with a broad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stakeholder base (incl. </a:t>
                      </a:r>
                      <a:r>
                        <a:rPr lang="en-GB" sz="1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DfT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NFU, SMMT, LowCVP) plus GH REA relationship and gas sector knowledge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Challenge of decarbonising transport (RTFO - RED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target and post 2020) (incl. E10 roll out, increase in use of wastes feedstocks)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Brexit and Trade benefits / opportunities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Capability through investment to improve GHG savings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Co-Products and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support for broader / circular economy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Potential to leverage investments in conventional fuel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assets to produce Development Fuels (incl. aviation) and / or additional biorefinery products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321836"/>
              </p:ext>
            </p:extLst>
          </p:nvPr>
        </p:nvGraphicFramePr>
        <p:xfrm>
          <a:off x="4668002" y="734128"/>
          <a:ext cx="4285645" cy="603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564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of key knowledge of the sector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(CW)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Costs compared to fossil fuel, biofuel imports (non EU) and potentially alternative technologies / uses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issues (incl. gas filling)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 Blending specification restrictions (i.e.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E5, B7)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Biofuel public image (e.g. “Food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versus Fuel, indirect effects)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 in other sectors such as heat which give more positive support than transport uses (e.g. RHI)</a:t>
                      </a:r>
                      <a:endParaRPr lang="en-GB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Threats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NGO’s opposition to conventional biofuels and / or Climate scepticism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Indirect effects and their potential impact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Consumer acceptance of E10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Trade changes (CETA and Brexit)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Resistance from some parts of </a:t>
                      </a:r>
                      <a:r>
                        <a:rPr lang="en-GB" sz="10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incl</a:t>
                      </a:r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The EU Commission)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Competition and availability of sustainable feedstocks </a:t>
                      </a:r>
                      <a:r>
                        <a:rPr lang="en-GB" sz="10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wastes </a:t>
                      </a:r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residues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support / preference for long term EV solution over</a:t>
                      </a:r>
                      <a:r>
                        <a:rPr lang="en-GB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short term biofuel benefits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Crop cap and level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2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647</Words>
  <Application>Microsoft Office PowerPoint</Application>
  <PresentationFormat>On-screen Show (4:3)</PresentationFormat>
  <Paragraphs>84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REA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Court</dc:creator>
  <cp:lastModifiedBy>Gaynor Hartnell</cp:lastModifiedBy>
  <cp:revision>45</cp:revision>
  <cp:lastPrinted>2016-10-25T10:03:53Z</cp:lastPrinted>
  <dcterms:created xsi:type="dcterms:W3CDTF">2016-10-24T10:08:44Z</dcterms:created>
  <dcterms:modified xsi:type="dcterms:W3CDTF">2019-12-13T11:42:58Z</dcterms:modified>
</cp:coreProperties>
</file>