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 id="2147483683" r:id="rId3"/>
    <p:sldMasterId id="2147483685" r:id="rId4"/>
    <p:sldMasterId id="2147483687" r:id="rId5"/>
    <p:sldMasterId id="2147483689" r:id="rId6"/>
    <p:sldMasterId id="2147483691" r:id="rId7"/>
    <p:sldMasterId id="2147483693" r:id="rId8"/>
    <p:sldMasterId id="2147483695" r:id="rId9"/>
    <p:sldMasterId id="2147483725" r:id="rId10"/>
    <p:sldMasterId id="2147483727" r:id="rId11"/>
  </p:sldMasterIdLst>
  <p:notesMasterIdLst>
    <p:notesMasterId r:id="rId53"/>
  </p:notesMasterIdLst>
  <p:handoutMasterIdLst>
    <p:handoutMasterId r:id="rId54"/>
  </p:handoutMasterIdLst>
  <p:sldIdLst>
    <p:sldId id="256" r:id="rId12"/>
    <p:sldId id="258" r:id="rId13"/>
    <p:sldId id="259" r:id="rId14"/>
    <p:sldId id="260" r:id="rId15"/>
    <p:sldId id="295" r:id="rId16"/>
    <p:sldId id="261" r:id="rId17"/>
    <p:sldId id="257" r:id="rId18"/>
    <p:sldId id="263" r:id="rId19"/>
    <p:sldId id="264" r:id="rId20"/>
    <p:sldId id="301" r:id="rId21"/>
    <p:sldId id="302" r:id="rId22"/>
    <p:sldId id="303" r:id="rId23"/>
    <p:sldId id="304" r:id="rId24"/>
    <p:sldId id="305" r:id="rId25"/>
    <p:sldId id="306" r:id="rId26"/>
    <p:sldId id="262" r:id="rId27"/>
    <p:sldId id="308" r:id="rId28"/>
    <p:sldId id="273" r:id="rId29"/>
    <p:sldId id="309" r:id="rId30"/>
    <p:sldId id="310" r:id="rId31"/>
    <p:sldId id="272" r:id="rId32"/>
    <p:sldId id="311" r:id="rId33"/>
    <p:sldId id="278" r:id="rId34"/>
    <p:sldId id="283" r:id="rId35"/>
    <p:sldId id="312" r:id="rId36"/>
    <p:sldId id="313" r:id="rId37"/>
    <p:sldId id="276" r:id="rId38"/>
    <p:sldId id="314" r:id="rId39"/>
    <p:sldId id="315" r:id="rId40"/>
    <p:sldId id="316" r:id="rId41"/>
    <p:sldId id="287" r:id="rId42"/>
    <p:sldId id="288" r:id="rId43"/>
    <p:sldId id="289" r:id="rId44"/>
    <p:sldId id="290" r:id="rId45"/>
    <p:sldId id="292" r:id="rId46"/>
    <p:sldId id="296" r:id="rId47"/>
    <p:sldId id="294" r:id="rId48"/>
    <p:sldId id="297" r:id="rId49"/>
    <p:sldId id="298" r:id="rId50"/>
    <p:sldId id="299" r:id="rId51"/>
    <p:sldId id="300" r:id="rId52"/>
  </p:sldIdLst>
  <p:sldSz cx="12190413" cy="7561263"/>
  <p:notesSz cx="6797675" cy="9926638"/>
  <p:defaultTextStyle>
    <a:defPPr>
      <a:defRPr lang="en-US"/>
    </a:defPPr>
    <a:lvl1pPr marL="0" algn="l" defTabSz="1078133" rtl="0" eaLnBrk="1" latinLnBrk="0" hangingPunct="1">
      <a:defRPr sz="2100" kern="1200">
        <a:solidFill>
          <a:schemeClr val="tx1"/>
        </a:solidFill>
        <a:latin typeface="+mn-lt"/>
        <a:ea typeface="+mn-ea"/>
        <a:cs typeface="+mn-cs"/>
      </a:defRPr>
    </a:lvl1pPr>
    <a:lvl2pPr marL="539073" algn="l" defTabSz="1078133" rtl="0" eaLnBrk="1" latinLnBrk="0" hangingPunct="1">
      <a:defRPr sz="2100" kern="1200">
        <a:solidFill>
          <a:schemeClr val="tx1"/>
        </a:solidFill>
        <a:latin typeface="+mn-lt"/>
        <a:ea typeface="+mn-ea"/>
        <a:cs typeface="+mn-cs"/>
      </a:defRPr>
    </a:lvl2pPr>
    <a:lvl3pPr marL="1078133" algn="l" defTabSz="1078133" rtl="0" eaLnBrk="1" latinLnBrk="0" hangingPunct="1">
      <a:defRPr sz="2100" kern="1200">
        <a:solidFill>
          <a:schemeClr val="tx1"/>
        </a:solidFill>
        <a:latin typeface="+mn-lt"/>
        <a:ea typeface="+mn-ea"/>
        <a:cs typeface="+mn-cs"/>
      </a:defRPr>
    </a:lvl3pPr>
    <a:lvl4pPr marL="1617192" algn="l" defTabSz="1078133" rtl="0" eaLnBrk="1" latinLnBrk="0" hangingPunct="1">
      <a:defRPr sz="2100" kern="1200">
        <a:solidFill>
          <a:schemeClr val="tx1"/>
        </a:solidFill>
        <a:latin typeface="+mn-lt"/>
        <a:ea typeface="+mn-ea"/>
        <a:cs typeface="+mn-cs"/>
      </a:defRPr>
    </a:lvl4pPr>
    <a:lvl5pPr marL="2156274" algn="l" defTabSz="1078133" rtl="0" eaLnBrk="1" latinLnBrk="0" hangingPunct="1">
      <a:defRPr sz="2100" kern="1200">
        <a:solidFill>
          <a:schemeClr val="tx1"/>
        </a:solidFill>
        <a:latin typeface="+mn-lt"/>
        <a:ea typeface="+mn-ea"/>
        <a:cs typeface="+mn-cs"/>
      </a:defRPr>
    </a:lvl5pPr>
    <a:lvl6pPr marL="2695348" algn="l" defTabSz="1078133" rtl="0" eaLnBrk="1" latinLnBrk="0" hangingPunct="1">
      <a:defRPr sz="2100" kern="1200">
        <a:solidFill>
          <a:schemeClr val="tx1"/>
        </a:solidFill>
        <a:latin typeface="+mn-lt"/>
        <a:ea typeface="+mn-ea"/>
        <a:cs typeface="+mn-cs"/>
      </a:defRPr>
    </a:lvl6pPr>
    <a:lvl7pPr marL="3234410" algn="l" defTabSz="1078133" rtl="0" eaLnBrk="1" latinLnBrk="0" hangingPunct="1">
      <a:defRPr sz="2100" kern="1200">
        <a:solidFill>
          <a:schemeClr val="tx1"/>
        </a:solidFill>
        <a:latin typeface="+mn-lt"/>
        <a:ea typeface="+mn-ea"/>
        <a:cs typeface="+mn-cs"/>
      </a:defRPr>
    </a:lvl7pPr>
    <a:lvl8pPr marL="3773495" algn="l" defTabSz="1078133" rtl="0" eaLnBrk="1" latinLnBrk="0" hangingPunct="1">
      <a:defRPr sz="2100" kern="1200">
        <a:solidFill>
          <a:schemeClr val="tx1"/>
        </a:solidFill>
        <a:latin typeface="+mn-lt"/>
        <a:ea typeface="+mn-ea"/>
        <a:cs typeface="+mn-cs"/>
      </a:defRPr>
    </a:lvl8pPr>
    <a:lvl9pPr marL="4312550" algn="l" defTabSz="107813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6926B"/>
    <a:srgbClr val="000000"/>
    <a:srgbClr val="43D398"/>
    <a:srgbClr val="BEBEBE"/>
    <a:srgbClr val="6F6F6F"/>
    <a:srgbClr val="115DA8"/>
    <a:srgbClr val="B4000C"/>
    <a:srgbClr val="FDBB2B"/>
    <a:srgbClr val="4E5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5343" autoAdjust="0"/>
  </p:normalViewPr>
  <p:slideViewPr>
    <p:cSldViewPr>
      <p:cViewPr varScale="1">
        <p:scale>
          <a:sx n="62" d="100"/>
          <a:sy n="62" d="100"/>
        </p:scale>
        <p:origin x="1404" y="60"/>
      </p:cViewPr>
      <p:guideLst>
        <p:guide orient="horz" pos="2160"/>
        <p:guide pos="2880"/>
        <p:guide orient="horz" pos="2382"/>
        <p:guide pos="3840"/>
      </p:guideLst>
    </p:cSldViewPr>
  </p:slideViewPr>
  <p:notesTextViewPr>
    <p:cViewPr>
      <p:scale>
        <a:sx n="1" d="1"/>
        <a:sy n="1" d="1"/>
      </p:scale>
      <p:origin x="0" y="0"/>
    </p:cViewPr>
  </p:notesTextViewPr>
  <p:notesViewPr>
    <p:cSldViewPr>
      <p:cViewPr varScale="1">
        <p:scale>
          <a:sx n="85" d="100"/>
          <a:sy n="85" d="100"/>
        </p:scale>
        <p:origin x="-38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sommerfeld\AppData\Local\Temp\RHI_monthly_official_stats_tables_Dec_19_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sommerfeld\Desktop\Figures%20TWh.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zennaro\Desktop\REA%20Biogas%20meeting%2007112017\FIT%20charts%20for%20present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600" b="1" i="1" baseline="0" dirty="0">
                <a:effectLst/>
              </a:rPr>
              <a:t>Heat Generated </a:t>
            </a:r>
            <a:r>
              <a:rPr lang="en-GB" sz="1600" b="0" i="1" baseline="0" dirty="0">
                <a:effectLst/>
              </a:rPr>
              <a:t>By Technology  Nov 2011 - December 2019</a:t>
            </a:r>
            <a:endParaRPr lang="en-GB" sz="1600" b="0" dirty="0">
              <a:effectLst/>
            </a:endParaRPr>
          </a:p>
        </c:rich>
      </c:tx>
      <c:overlay val="0"/>
    </c:title>
    <c:autoTitleDeleted val="0"/>
    <c:plotArea>
      <c:layout/>
      <c:barChart>
        <c:barDir val="col"/>
        <c:grouping val="clustered"/>
        <c:varyColors val="0"/>
        <c:ser>
          <c:idx val="0"/>
          <c:order val="0"/>
          <c:invertIfNegative val="0"/>
          <c:dPt>
            <c:idx val="0"/>
            <c:invertIfNegative val="0"/>
            <c:bubble3D val="0"/>
            <c:spPr>
              <a:solidFill>
                <a:srgbClr val="943227"/>
              </a:solidFill>
            </c:spPr>
            <c:extLst>
              <c:ext xmlns:c16="http://schemas.microsoft.com/office/drawing/2014/chart" uri="{C3380CC4-5D6E-409C-BE32-E72D297353CC}">
                <c16:uniqueId val="{00000001-2CA0-433F-BC41-4C0917212911}"/>
              </c:ext>
            </c:extLst>
          </c:dPt>
          <c:dPt>
            <c:idx val="1"/>
            <c:invertIfNegative val="0"/>
            <c:bubble3D val="0"/>
            <c:spPr>
              <a:solidFill>
                <a:srgbClr val="943227"/>
              </a:solidFill>
            </c:spPr>
            <c:extLst>
              <c:ext xmlns:c16="http://schemas.microsoft.com/office/drawing/2014/chart" uri="{C3380CC4-5D6E-409C-BE32-E72D297353CC}">
                <c16:uniqueId val="{00000003-2CA0-433F-BC41-4C0917212911}"/>
              </c:ext>
            </c:extLst>
          </c:dPt>
          <c:dPt>
            <c:idx val="2"/>
            <c:invertIfNegative val="0"/>
            <c:bubble3D val="0"/>
            <c:spPr>
              <a:solidFill>
                <a:srgbClr val="943227"/>
              </a:solidFill>
            </c:spPr>
            <c:extLst>
              <c:ext xmlns:c16="http://schemas.microsoft.com/office/drawing/2014/chart" uri="{C3380CC4-5D6E-409C-BE32-E72D297353CC}">
                <c16:uniqueId val="{00000005-2CA0-433F-BC41-4C0917212911}"/>
              </c:ext>
            </c:extLst>
          </c:dPt>
          <c:dPt>
            <c:idx val="3"/>
            <c:invertIfNegative val="0"/>
            <c:bubble3D val="0"/>
            <c:spPr>
              <a:solidFill>
                <a:srgbClr val="588B29"/>
              </a:solidFill>
            </c:spPr>
            <c:extLst>
              <c:ext xmlns:c16="http://schemas.microsoft.com/office/drawing/2014/chart" uri="{C3380CC4-5D6E-409C-BE32-E72D297353CC}">
                <c16:uniqueId val="{00000007-2CA0-433F-BC41-4C0917212911}"/>
              </c:ext>
            </c:extLst>
          </c:dPt>
          <c:dPt>
            <c:idx val="4"/>
            <c:invertIfNegative val="0"/>
            <c:bubble3D val="0"/>
            <c:spPr>
              <a:solidFill>
                <a:srgbClr val="588B29"/>
              </a:solidFill>
            </c:spPr>
            <c:extLst>
              <c:ext xmlns:c16="http://schemas.microsoft.com/office/drawing/2014/chart" uri="{C3380CC4-5D6E-409C-BE32-E72D297353CC}">
                <c16:uniqueId val="{00000009-2CA0-433F-BC41-4C0917212911}"/>
              </c:ext>
            </c:extLst>
          </c:dPt>
          <c:dPt>
            <c:idx val="5"/>
            <c:invertIfNegative val="0"/>
            <c:bubble3D val="0"/>
            <c:spPr>
              <a:solidFill>
                <a:srgbClr val="FFC000"/>
              </a:solidFill>
            </c:spPr>
            <c:extLst>
              <c:ext xmlns:c16="http://schemas.microsoft.com/office/drawing/2014/chart" uri="{C3380CC4-5D6E-409C-BE32-E72D297353CC}">
                <c16:uniqueId val="{0000000B-2CA0-433F-BC41-4C0917212911}"/>
              </c:ext>
            </c:extLst>
          </c:dPt>
          <c:dPt>
            <c:idx val="6"/>
            <c:invertIfNegative val="0"/>
            <c:bubble3D val="0"/>
            <c:spPr>
              <a:solidFill>
                <a:schemeClr val="tx2">
                  <a:lumMod val="60000"/>
                  <a:lumOff val="40000"/>
                </a:schemeClr>
              </a:solidFill>
            </c:spPr>
            <c:extLst>
              <c:ext xmlns:c16="http://schemas.microsoft.com/office/drawing/2014/chart" uri="{C3380CC4-5D6E-409C-BE32-E72D297353CC}">
                <c16:uniqueId val="{0000000D-2CA0-433F-BC41-4C0917212911}"/>
              </c:ext>
            </c:extLst>
          </c:dPt>
          <c:dPt>
            <c:idx val="7"/>
            <c:invertIfNegative val="0"/>
            <c:bubble3D val="0"/>
            <c:spPr>
              <a:solidFill>
                <a:schemeClr val="tx2">
                  <a:lumMod val="60000"/>
                  <a:lumOff val="40000"/>
                </a:schemeClr>
              </a:solidFill>
            </c:spPr>
            <c:extLst>
              <c:ext xmlns:c16="http://schemas.microsoft.com/office/drawing/2014/chart" uri="{C3380CC4-5D6E-409C-BE32-E72D297353CC}">
                <c16:uniqueId val="{0000000F-2CA0-433F-BC41-4C0917212911}"/>
              </c:ext>
            </c:extLst>
          </c:dPt>
          <c:dPt>
            <c:idx val="8"/>
            <c:invertIfNegative val="0"/>
            <c:bubble3D val="0"/>
            <c:spPr>
              <a:solidFill>
                <a:schemeClr val="tx2">
                  <a:lumMod val="60000"/>
                  <a:lumOff val="40000"/>
                </a:schemeClr>
              </a:solidFill>
            </c:spPr>
            <c:extLst>
              <c:ext xmlns:c16="http://schemas.microsoft.com/office/drawing/2014/chart" uri="{C3380CC4-5D6E-409C-BE32-E72D297353CC}">
                <c16:uniqueId val="{00000011-2CA0-433F-BC41-4C0917212911}"/>
              </c:ext>
            </c:extLst>
          </c:dPt>
          <c:dPt>
            <c:idx val="9"/>
            <c:invertIfNegative val="0"/>
            <c:bubble3D val="0"/>
            <c:spPr>
              <a:solidFill>
                <a:schemeClr val="accent6">
                  <a:lumMod val="60000"/>
                  <a:lumOff val="40000"/>
                </a:schemeClr>
              </a:solidFill>
            </c:spPr>
            <c:extLst>
              <c:ext xmlns:c16="http://schemas.microsoft.com/office/drawing/2014/chart" uri="{C3380CC4-5D6E-409C-BE32-E72D297353CC}">
                <c16:uniqueId val="{00000013-2CA0-433F-BC41-4C0917212911}"/>
              </c:ext>
            </c:extLst>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'[RHI_monthly_official_stats_tables_Dec_19_final.xlsx]1.5'!$A$7:$A$17</c:f>
              <c:strCache>
                <c:ptCount val="11"/>
                <c:pt idx="0">
                  <c:v>Small biomass boiler (&lt;200 kW)</c:v>
                </c:pt>
                <c:pt idx="1">
                  <c:v>Medium biomass boiler (200-1000 kW)</c:v>
                </c:pt>
                <c:pt idx="2">
                  <c:v>Large biomass boiler (&gt;1000 kW)</c:v>
                </c:pt>
                <c:pt idx="3">
                  <c:v>Biomethane*</c:v>
                </c:pt>
                <c:pt idx="4">
                  <c:v>Biogas</c:v>
                </c:pt>
                <c:pt idx="5">
                  <c:v>Solar thermal (&lt;200 kW)</c:v>
                </c:pt>
                <c:pt idx="6">
                  <c:v>Small W/GSHP (&lt; 100 kW)</c:v>
                </c:pt>
                <c:pt idx="7">
                  <c:v>Large W/GSHP (&gt;100 kW)</c:v>
                </c:pt>
                <c:pt idx="8">
                  <c:v>Air Source Heat Pumps</c:v>
                </c:pt>
                <c:pt idx="9">
                  <c:v>CHP</c:v>
                </c:pt>
                <c:pt idx="10">
                  <c:v>Deep Geothermal</c:v>
                </c:pt>
              </c:strCache>
            </c:strRef>
          </c:cat>
          <c:val>
            <c:numRef>
              <c:f>'[RHI_monthly_official_stats_tables_Dec_19_final.xlsx]1.5'!$B$7:$B$17</c:f>
              <c:numCache>
                <c:formatCode>#,##0</c:formatCode>
                <c:ptCount val="11"/>
                <c:pt idx="0">
                  <c:v>10565.711391999999</c:v>
                </c:pt>
                <c:pt idx="1">
                  <c:v>13009.714049</c:v>
                </c:pt>
                <c:pt idx="2">
                  <c:v>3748.3756800000001</c:v>
                </c:pt>
                <c:pt idx="3">
                  <c:v>9838.4577219999992</c:v>
                </c:pt>
                <c:pt idx="4">
                  <c:v>2444.6157410000001</c:v>
                </c:pt>
                <c:pt idx="5">
                  <c:v>7.7729569999999999</c:v>
                </c:pt>
                <c:pt idx="6">
                  <c:v>146.81741500000001</c:v>
                </c:pt>
                <c:pt idx="7">
                  <c:v>370.79161900000003</c:v>
                </c:pt>
                <c:pt idx="8">
                  <c:v>53.453097999999997</c:v>
                </c:pt>
                <c:pt idx="9">
                  <c:v>1207.44398</c:v>
                </c:pt>
                <c:pt idx="10">
                  <c:v>0</c:v>
                </c:pt>
              </c:numCache>
            </c:numRef>
          </c:val>
          <c:extLst>
            <c:ext xmlns:c16="http://schemas.microsoft.com/office/drawing/2014/chart" uri="{C3380CC4-5D6E-409C-BE32-E72D297353CC}">
              <c16:uniqueId val="{00000014-2CA0-433F-BC41-4C0917212911}"/>
            </c:ext>
          </c:extLst>
        </c:ser>
        <c:dLbls>
          <c:showLegendKey val="0"/>
          <c:showVal val="0"/>
          <c:showCatName val="0"/>
          <c:showSerName val="0"/>
          <c:showPercent val="0"/>
          <c:showBubbleSize val="0"/>
        </c:dLbls>
        <c:gapWidth val="150"/>
        <c:axId val="163579008"/>
        <c:axId val="163580544"/>
      </c:barChart>
      <c:catAx>
        <c:axId val="163579008"/>
        <c:scaling>
          <c:orientation val="minMax"/>
        </c:scaling>
        <c:delete val="0"/>
        <c:axPos val="b"/>
        <c:numFmt formatCode="General" sourceLinked="0"/>
        <c:majorTickMark val="none"/>
        <c:minorTickMark val="none"/>
        <c:tickLblPos val="nextTo"/>
        <c:txPr>
          <a:bodyPr rot="-5400000" vert="horz"/>
          <a:lstStyle/>
          <a:p>
            <a:pPr>
              <a:defRPr sz="1600"/>
            </a:pPr>
            <a:endParaRPr lang="en-US"/>
          </a:p>
        </c:txPr>
        <c:crossAx val="163580544"/>
        <c:crosses val="autoZero"/>
        <c:auto val="1"/>
        <c:lblAlgn val="ctr"/>
        <c:lblOffset val="100"/>
        <c:noMultiLvlLbl val="0"/>
      </c:catAx>
      <c:valAx>
        <c:axId val="163580544"/>
        <c:scaling>
          <c:orientation val="minMax"/>
          <c:max val="14000"/>
          <c:min val="0"/>
        </c:scaling>
        <c:delete val="0"/>
        <c:axPos val="l"/>
        <c:majorGridlines/>
        <c:title>
          <c:tx>
            <c:rich>
              <a:bodyPr/>
              <a:lstStyle/>
              <a:p>
                <a:pPr>
                  <a:defRPr sz="1400"/>
                </a:pPr>
                <a:r>
                  <a:rPr lang="en-GB" sz="1400"/>
                  <a:t>Heat Generated</a:t>
                </a:r>
                <a:r>
                  <a:rPr lang="en-GB" sz="1400" baseline="0"/>
                  <a:t> GWh</a:t>
                </a:r>
                <a:endParaRPr lang="en-GB" sz="1400"/>
              </a:p>
            </c:rich>
          </c:tx>
          <c:overlay val="0"/>
        </c:title>
        <c:numFmt formatCode="#,##0" sourceLinked="1"/>
        <c:majorTickMark val="none"/>
        <c:minorTickMark val="none"/>
        <c:tickLblPos val="nextTo"/>
        <c:txPr>
          <a:bodyPr/>
          <a:lstStyle/>
          <a:p>
            <a:pPr>
              <a:defRPr sz="1200"/>
            </a:pPr>
            <a:endParaRPr lang="en-US"/>
          </a:p>
        </c:txPr>
        <c:crossAx val="163579008"/>
        <c:crosses val="autoZero"/>
        <c:crossBetween val="between"/>
        <c:majorUnit val="3000"/>
        <c:minorUnit val="600"/>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Sustainable Potential Growth</a:t>
            </a:r>
            <a:r>
              <a:rPr lang="en-US" sz="1400" baseline="0" dirty="0"/>
              <a:t> of Biomass Heat in the UK, using Pellets and Wood Chip</a:t>
            </a:r>
            <a:endParaRPr lang="en-US" sz="1400" dirty="0"/>
          </a:p>
        </c:rich>
      </c:tx>
      <c:overlay val="0"/>
    </c:title>
    <c:autoTitleDeleted val="0"/>
    <c:plotArea>
      <c:layout/>
      <c:barChart>
        <c:barDir val="col"/>
        <c:grouping val="clustered"/>
        <c:varyColors val="0"/>
        <c:ser>
          <c:idx val="0"/>
          <c:order val="0"/>
          <c:tx>
            <c:strRef>
              <c:f>'Fig2 - 5'!$L$12</c:f>
              <c:strCache>
                <c:ptCount val="1"/>
                <c:pt idx="0">
                  <c:v>Wood Chip and Pellets</c:v>
                </c:pt>
              </c:strCache>
            </c:strRef>
          </c:tx>
          <c:spPr>
            <a:solidFill>
              <a:schemeClr val="tx2">
                <a:lumMod val="60000"/>
                <a:lumOff val="40000"/>
              </a:schemeClr>
            </a:solidFill>
          </c:spPr>
          <c:invertIfNegative val="0"/>
          <c:cat>
            <c:numRef>
              <c:f>'Fig2 - 5'!$M$11:$O$11</c:f>
              <c:numCache>
                <c:formatCode>General</c:formatCode>
                <c:ptCount val="3"/>
                <c:pt idx="0">
                  <c:v>2020</c:v>
                </c:pt>
                <c:pt idx="1">
                  <c:v>2026</c:v>
                </c:pt>
                <c:pt idx="2">
                  <c:v>2032</c:v>
                </c:pt>
              </c:numCache>
            </c:numRef>
          </c:cat>
          <c:val>
            <c:numRef>
              <c:f>'Fig2 - 5'!$M$12:$O$12</c:f>
              <c:numCache>
                <c:formatCode>0</c:formatCode>
                <c:ptCount val="3"/>
                <c:pt idx="0">
                  <c:v>23.873911111111109</c:v>
                </c:pt>
                <c:pt idx="1">
                  <c:v>31.232311111111112</c:v>
                </c:pt>
                <c:pt idx="2">
                  <c:v>42.269911111111114</c:v>
                </c:pt>
              </c:numCache>
            </c:numRef>
          </c:val>
          <c:extLst>
            <c:ext xmlns:c16="http://schemas.microsoft.com/office/drawing/2014/chart" uri="{C3380CC4-5D6E-409C-BE32-E72D297353CC}">
              <c16:uniqueId val="{00000000-60E7-4CC5-81FC-49A94B0E7FC4}"/>
            </c:ext>
          </c:extLst>
        </c:ser>
        <c:dLbls>
          <c:showLegendKey val="0"/>
          <c:showVal val="0"/>
          <c:showCatName val="0"/>
          <c:showSerName val="0"/>
          <c:showPercent val="0"/>
          <c:showBubbleSize val="0"/>
        </c:dLbls>
        <c:gapWidth val="150"/>
        <c:axId val="163637120"/>
        <c:axId val="163638656"/>
      </c:barChart>
      <c:catAx>
        <c:axId val="163637120"/>
        <c:scaling>
          <c:orientation val="minMax"/>
        </c:scaling>
        <c:delete val="0"/>
        <c:axPos val="b"/>
        <c:numFmt formatCode="General" sourceLinked="1"/>
        <c:majorTickMark val="out"/>
        <c:minorTickMark val="none"/>
        <c:tickLblPos val="nextTo"/>
        <c:txPr>
          <a:bodyPr/>
          <a:lstStyle/>
          <a:p>
            <a:pPr>
              <a:defRPr sz="1600"/>
            </a:pPr>
            <a:endParaRPr lang="en-US"/>
          </a:p>
        </c:txPr>
        <c:crossAx val="163638656"/>
        <c:crosses val="autoZero"/>
        <c:auto val="1"/>
        <c:lblAlgn val="ctr"/>
        <c:lblOffset val="100"/>
        <c:noMultiLvlLbl val="0"/>
      </c:catAx>
      <c:valAx>
        <c:axId val="163638656"/>
        <c:scaling>
          <c:orientation val="minMax"/>
        </c:scaling>
        <c:delete val="0"/>
        <c:axPos val="l"/>
        <c:majorGridlines/>
        <c:title>
          <c:tx>
            <c:rich>
              <a:bodyPr rot="-5400000" vert="horz"/>
              <a:lstStyle/>
              <a:p>
                <a:pPr>
                  <a:defRPr sz="1400"/>
                </a:pPr>
                <a:r>
                  <a:rPr lang="en-GB" sz="1400"/>
                  <a:t>TWh</a:t>
                </a:r>
              </a:p>
            </c:rich>
          </c:tx>
          <c:overlay val="0"/>
        </c:title>
        <c:numFmt formatCode="0" sourceLinked="1"/>
        <c:majorTickMark val="out"/>
        <c:minorTickMark val="none"/>
        <c:tickLblPos val="nextTo"/>
        <c:crossAx val="1636371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800"/>
              <a:t>Natural Gas Final Consumption UK 1998 to 2018 (20 years)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areaChart>
        <c:grouping val="stacked"/>
        <c:varyColors val="0"/>
        <c:ser>
          <c:idx val="0"/>
          <c:order val="0"/>
          <c:spPr>
            <a:solidFill>
              <a:schemeClr val="accent1">
                <a:alpha val="85000"/>
              </a:schemeClr>
            </a:solidFill>
            <a:ln>
              <a:noFill/>
            </a:ln>
            <a:effectLst>
              <a:innerShdw dist="12700" dir="16200000">
                <a:schemeClr val="lt1"/>
              </a:innerShdw>
            </a:effectLst>
          </c:spPr>
          <c:cat>
            <c:numRef>
              <c:f>'Annual (GWh)'!$B$4:$V$4</c:f>
              <c:numCache>
                <c:formatCode>General</c:formatCode>
                <c:ptCount val="21"/>
                <c:pt idx="0">
                  <c:v>1998</c:v>
                </c:pt>
                <c:pt idx="1">
                  <c:v>1999</c:v>
                </c:pt>
                <c:pt idx="2">
                  <c:v>2000</c:v>
                </c:pt>
                <c:pt idx="3">
                  <c:v>2001</c:v>
                </c:pt>
                <c:pt idx="4">
                  <c:v>2002</c:v>
                </c:pt>
                <c:pt idx="5">
                  <c:v>2003</c:v>
                </c:pt>
                <c:pt idx="6">
                  <c:v>2004</c:v>
                </c:pt>
                <c:pt idx="7">
                  <c:v>2005</c:v>
                </c:pt>
                <c:pt idx="8" formatCode="0;;;@">
                  <c:v>2006</c:v>
                </c:pt>
                <c:pt idx="9">
                  <c:v>2007</c:v>
                </c:pt>
                <c:pt idx="10">
                  <c:v>2008</c:v>
                </c:pt>
                <c:pt idx="11">
                  <c:v>2009</c:v>
                </c:pt>
                <c:pt idx="12" formatCode="0;;;@">
                  <c:v>2010</c:v>
                </c:pt>
                <c:pt idx="13" formatCode="0;;;@">
                  <c:v>2011</c:v>
                </c:pt>
                <c:pt idx="14" formatCode="0;;;@">
                  <c:v>2012</c:v>
                </c:pt>
                <c:pt idx="15" formatCode="0;;;@">
                  <c:v>2013</c:v>
                </c:pt>
                <c:pt idx="16" formatCode="0;;;@">
                  <c:v>2014</c:v>
                </c:pt>
                <c:pt idx="17" formatCode="0;;;@">
                  <c:v>2015</c:v>
                </c:pt>
                <c:pt idx="18" formatCode="0;;;@">
                  <c:v>2016</c:v>
                </c:pt>
                <c:pt idx="19" formatCode="0;;;@">
                  <c:v>2017</c:v>
                </c:pt>
                <c:pt idx="20" formatCode="0;;;@">
                  <c:v>2018</c:v>
                </c:pt>
              </c:numCache>
            </c:numRef>
          </c:cat>
          <c:val>
            <c:numRef>
              <c:f>'Annual (GWh)'!$B$20:$V$20</c:f>
              <c:numCache>
                <c:formatCode>#,##0\ ;\-#,##0\ ;"-"\ </c:formatCode>
                <c:ptCount val="21"/>
                <c:pt idx="0">
                  <c:v>661401</c:v>
                </c:pt>
                <c:pt idx="1">
                  <c:v>654162</c:v>
                </c:pt>
                <c:pt idx="2">
                  <c:v>678026</c:v>
                </c:pt>
                <c:pt idx="3">
                  <c:v>683648</c:v>
                </c:pt>
                <c:pt idx="4">
                  <c:v>653061</c:v>
                </c:pt>
                <c:pt idx="5">
                  <c:v>669383.40107635234</c:v>
                </c:pt>
                <c:pt idx="6">
                  <c:v>673795.38518631062</c:v>
                </c:pt>
                <c:pt idx="7">
                  <c:v>651968.92155246029</c:v>
                </c:pt>
                <c:pt idx="8">
                  <c:v>619988.14120286016</c:v>
                </c:pt>
                <c:pt idx="9">
                  <c:v>591233.12005624897</c:v>
                </c:pt>
                <c:pt idx="10">
                  <c:v>607144.18176140368</c:v>
                </c:pt>
                <c:pt idx="11">
                  <c:v>551463.15010795637</c:v>
                </c:pt>
                <c:pt idx="12">
                  <c:v>608525.7992626566</c:v>
                </c:pt>
                <c:pt idx="13">
                  <c:v>504939.90593416314</c:v>
                </c:pt>
                <c:pt idx="14">
                  <c:v>550654.39902687131</c:v>
                </c:pt>
                <c:pt idx="15">
                  <c:v>557186.15162811836</c:v>
                </c:pt>
                <c:pt idx="16">
                  <c:v>475587.89763138641</c:v>
                </c:pt>
                <c:pt idx="17">
                  <c:v>492502.96057647123</c:v>
                </c:pt>
                <c:pt idx="18">
                  <c:v>505868.59990109981</c:v>
                </c:pt>
                <c:pt idx="19">
                  <c:v>495029.52264544461</c:v>
                </c:pt>
                <c:pt idx="20">
                  <c:v>514040.55989506422</c:v>
                </c:pt>
              </c:numCache>
            </c:numRef>
          </c:val>
          <c:extLst>
            <c:ext xmlns:c16="http://schemas.microsoft.com/office/drawing/2014/chart" uri="{C3380CC4-5D6E-409C-BE32-E72D297353CC}">
              <c16:uniqueId val="{00000000-4402-4AE7-9598-0BF24DF7CF39}"/>
            </c:ext>
          </c:extLst>
        </c:ser>
        <c:dLbls>
          <c:showLegendKey val="0"/>
          <c:showVal val="0"/>
          <c:showCatName val="0"/>
          <c:showSerName val="0"/>
          <c:showPercent val="0"/>
          <c:showBubbleSize val="0"/>
        </c:dLbls>
        <c:axId val="34133888"/>
        <c:axId val="34135424"/>
      </c:areaChart>
      <c:catAx>
        <c:axId val="34133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135424"/>
        <c:crosses val="autoZero"/>
        <c:auto val="1"/>
        <c:lblAlgn val="ctr"/>
        <c:lblOffset val="100"/>
        <c:noMultiLvlLbl val="0"/>
      </c:catAx>
      <c:valAx>
        <c:axId val="3413542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GB"/>
                  <a:t>GWh per annum</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0\ ;&quot;-&quot;\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4133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RHI applications for biogas heat   </a:t>
            </a:r>
          </a:p>
        </c:rich>
      </c:tx>
      <c:layout>
        <c:manualLayout>
          <c:xMode val="edge"/>
          <c:yMode val="edge"/>
          <c:x val="0.30453301281542594"/>
          <c:y val="6.1965785163655654E-2"/>
        </c:manualLayout>
      </c:layout>
      <c:overlay val="1"/>
    </c:title>
    <c:autoTitleDeleted val="0"/>
    <c:plotArea>
      <c:layout>
        <c:manualLayout>
          <c:layoutTarget val="inner"/>
          <c:xMode val="edge"/>
          <c:yMode val="edge"/>
          <c:x val="0.12263731990706771"/>
          <c:y val="0.17707620300253377"/>
          <c:w val="0.80498315835520573"/>
          <c:h val="0.6480758384970865"/>
        </c:manualLayout>
      </c:layout>
      <c:lineChart>
        <c:grouping val="standard"/>
        <c:varyColors val="0"/>
        <c:ser>
          <c:idx val="1"/>
          <c:order val="0"/>
          <c:tx>
            <c:strRef>
              <c:f>'RHI deployment '!$A$3</c:f>
              <c:strCache>
                <c:ptCount val="1"/>
                <c:pt idx="0">
                  <c:v>Biogas </c:v>
                </c:pt>
              </c:strCache>
            </c:strRef>
          </c:tx>
          <c:marker>
            <c:symbol val="none"/>
          </c:marker>
          <c:cat>
            <c:numRef>
              <c:f>'RHI deployment '!$B$1:$BX$1</c:f>
              <c:numCache>
                <c:formatCode>mmm\-yy</c:formatCode>
                <c:ptCount val="75"/>
                <c:pt idx="0">
                  <c:v>41214</c:v>
                </c:pt>
                <c:pt idx="1">
                  <c:v>41244</c:v>
                </c:pt>
                <c:pt idx="2">
                  <c:v>41275</c:v>
                </c:pt>
                <c:pt idx="3">
                  <c:v>41306</c:v>
                </c:pt>
                <c:pt idx="4">
                  <c:v>41334</c:v>
                </c:pt>
                <c:pt idx="5">
                  <c:v>41365</c:v>
                </c:pt>
                <c:pt idx="6">
                  <c:v>41395</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pt idx="23">
                  <c:v>41913</c:v>
                </c:pt>
                <c:pt idx="24">
                  <c:v>41944</c:v>
                </c:pt>
                <c:pt idx="25">
                  <c:v>41974</c:v>
                </c:pt>
                <c:pt idx="26">
                  <c:v>42005</c:v>
                </c:pt>
                <c:pt idx="27">
                  <c:v>42036</c:v>
                </c:pt>
                <c:pt idx="28">
                  <c:v>42064</c:v>
                </c:pt>
                <c:pt idx="29">
                  <c:v>42095</c:v>
                </c:pt>
                <c:pt idx="30">
                  <c:v>42125</c:v>
                </c:pt>
                <c:pt idx="31">
                  <c:v>42156</c:v>
                </c:pt>
                <c:pt idx="32">
                  <c:v>42186</c:v>
                </c:pt>
                <c:pt idx="33">
                  <c:v>42217</c:v>
                </c:pt>
                <c:pt idx="34">
                  <c:v>42248</c:v>
                </c:pt>
                <c:pt idx="35">
                  <c:v>42278</c:v>
                </c:pt>
                <c:pt idx="36">
                  <c:v>42309</c:v>
                </c:pt>
                <c:pt idx="37">
                  <c:v>42339</c:v>
                </c:pt>
                <c:pt idx="38">
                  <c:v>42370</c:v>
                </c:pt>
                <c:pt idx="39">
                  <c:v>42401</c:v>
                </c:pt>
                <c:pt idx="40">
                  <c:v>42430</c:v>
                </c:pt>
                <c:pt idx="41">
                  <c:v>42461</c:v>
                </c:pt>
                <c:pt idx="42">
                  <c:v>42491</c:v>
                </c:pt>
                <c:pt idx="43">
                  <c:v>42522</c:v>
                </c:pt>
                <c:pt idx="44">
                  <c:v>42552</c:v>
                </c:pt>
                <c:pt idx="45">
                  <c:v>42583</c:v>
                </c:pt>
                <c:pt idx="46">
                  <c:v>42614</c:v>
                </c:pt>
                <c:pt idx="47">
                  <c:v>42644</c:v>
                </c:pt>
                <c:pt idx="48">
                  <c:v>42675</c:v>
                </c:pt>
                <c:pt idx="49">
                  <c:v>42705</c:v>
                </c:pt>
                <c:pt idx="50">
                  <c:v>42736</c:v>
                </c:pt>
                <c:pt idx="51">
                  <c:v>42767</c:v>
                </c:pt>
                <c:pt idx="52">
                  <c:v>42795</c:v>
                </c:pt>
                <c:pt idx="53">
                  <c:v>42826</c:v>
                </c:pt>
                <c:pt idx="54">
                  <c:v>42856</c:v>
                </c:pt>
                <c:pt idx="55">
                  <c:v>42887</c:v>
                </c:pt>
                <c:pt idx="56">
                  <c:v>42917</c:v>
                </c:pt>
                <c:pt idx="57">
                  <c:v>42948</c:v>
                </c:pt>
                <c:pt idx="58">
                  <c:v>42979</c:v>
                </c:pt>
                <c:pt idx="59">
                  <c:v>43009</c:v>
                </c:pt>
                <c:pt idx="60">
                  <c:v>43040</c:v>
                </c:pt>
                <c:pt idx="61">
                  <c:v>43070</c:v>
                </c:pt>
                <c:pt idx="62">
                  <c:v>43101</c:v>
                </c:pt>
                <c:pt idx="63">
                  <c:v>43132</c:v>
                </c:pt>
                <c:pt idx="64">
                  <c:v>43160</c:v>
                </c:pt>
                <c:pt idx="65">
                  <c:v>43191</c:v>
                </c:pt>
                <c:pt idx="66">
                  <c:v>43221</c:v>
                </c:pt>
                <c:pt idx="67">
                  <c:v>43252</c:v>
                </c:pt>
                <c:pt idx="68">
                  <c:v>43282</c:v>
                </c:pt>
                <c:pt idx="69">
                  <c:v>43313</c:v>
                </c:pt>
                <c:pt idx="70">
                  <c:v>43344</c:v>
                </c:pt>
                <c:pt idx="71">
                  <c:v>43374</c:v>
                </c:pt>
                <c:pt idx="72">
                  <c:v>43405</c:v>
                </c:pt>
                <c:pt idx="73">
                  <c:v>43435</c:v>
                </c:pt>
                <c:pt idx="74">
                  <c:v>43466</c:v>
                </c:pt>
              </c:numCache>
            </c:numRef>
          </c:cat>
          <c:val>
            <c:numRef>
              <c:f>'RHI deployment '!$B$3:$BX$3</c:f>
              <c:numCache>
                <c:formatCode>General</c:formatCode>
                <c:ptCount val="75"/>
                <c:pt idx="0">
                  <c:v>2</c:v>
                </c:pt>
                <c:pt idx="1">
                  <c:v>3</c:v>
                </c:pt>
                <c:pt idx="2">
                  <c:v>3</c:v>
                </c:pt>
                <c:pt idx="3">
                  <c:v>3</c:v>
                </c:pt>
                <c:pt idx="4">
                  <c:v>3</c:v>
                </c:pt>
                <c:pt idx="5">
                  <c:v>3</c:v>
                </c:pt>
                <c:pt idx="6">
                  <c:v>4</c:v>
                </c:pt>
                <c:pt idx="7">
                  <c:v>6</c:v>
                </c:pt>
                <c:pt idx="8">
                  <c:v>7</c:v>
                </c:pt>
                <c:pt idx="9">
                  <c:v>6</c:v>
                </c:pt>
                <c:pt idx="10">
                  <c:v>6</c:v>
                </c:pt>
                <c:pt idx="11">
                  <c:v>6</c:v>
                </c:pt>
                <c:pt idx="12">
                  <c:v>4</c:v>
                </c:pt>
                <c:pt idx="13">
                  <c:v>4</c:v>
                </c:pt>
                <c:pt idx="14">
                  <c:v>4</c:v>
                </c:pt>
                <c:pt idx="15">
                  <c:v>4</c:v>
                </c:pt>
                <c:pt idx="16">
                  <c:v>6</c:v>
                </c:pt>
                <c:pt idx="17">
                  <c:v>6</c:v>
                </c:pt>
                <c:pt idx="18">
                  <c:v>6</c:v>
                </c:pt>
                <c:pt idx="19">
                  <c:v>7</c:v>
                </c:pt>
                <c:pt idx="20">
                  <c:v>10</c:v>
                </c:pt>
                <c:pt idx="21">
                  <c:v>12</c:v>
                </c:pt>
                <c:pt idx="22">
                  <c:v>14</c:v>
                </c:pt>
                <c:pt idx="23">
                  <c:v>23</c:v>
                </c:pt>
                <c:pt idx="24">
                  <c:v>26</c:v>
                </c:pt>
                <c:pt idx="25">
                  <c:v>28</c:v>
                </c:pt>
                <c:pt idx="26">
                  <c:v>33</c:v>
                </c:pt>
                <c:pt idx="27">
                  <c:v>34</c:v>
                </c:pt>
                <c:pt idx="28">
                  <c:v>37</c:v>
                </c:pt>
                <c:pt idx="29">
                  <c:v>43</c:v>
                </c:pt>
                <c:pt idx="30">
                  <c:v>42</c:v>
                </c:pt>
                <c:pt idx="31">
                  <c:v>52</c:v>
                </c:pt>
                <c:pt idx="32">
                  <c:v>61</c:v>
                </c:pt>
                <c:pt idx="33">
                  <c:v>67</c:v>
                </c:pt>
                <c:pt idx="34">
                  <c:v>81</c:v>
                </c:pt>
                <c:pt idx="35">
                  <c:v>100</c:v>
                </c:pt>
                <c:pt idx="36">
                  <c:v>113</c:v>
                </c:pt>
                <c:pt idx="37">
                  <c:v>147</c:v>
                </c:pt>
                <c:pt idx="38">
                  <c:v>162</c:v>
                </c:pt>
                <c:pt idx="39">
                  <c:v>191</c:v>
                </c:pt>
                <c:pt idx="40">
                  <c:v>425</c:v>
                </c:pt>
                <c:pt idx="41">
                  <c:v>429</c:v>
                </c:pt>
                <c:pt idx="42">
                  <c:v>431</c:v>
                </c:pt>
                <c:pt idx="43">
                  <c:v>571</c:v>
                </c:pt>
                <c:pt idx="44">
                  <c:v>573</c:v>
                </c:pt>
                <c:pt idx="45">
                  <c:v>580</c:v>
                </c:pt>
                <c:pt idx="46">
                  <c:v>750</c:v>
                </c:pt>
                <c:pt idx="47">
                  <c:v>749</c:v>
                </c:pt>
                <c:pt idx="48">
                  <c:v>753</c:v>
                </c:pt>
                <c:pt idx="49">
                  <c:v>752</c:v>
                </c:pt>
                <c:pt idx="50">
                  <c:v>751</c:v>
                </c:pt>
                <c:pt idx="51">
                  <c:v>741</c:v>
                </c:pt>
                <c:pt idx="52">
                  <c:v>764</c:v>
                </c:pt>
                <c:pt idx="53">
                  <c:v>765</c:v>
                </c:pt>
                <c:pt idx="54">
                  <c:v>767</c:v>
                </c:pt>
                <c:pt idx="55">
                  <c:v>767</c:v>
                </c:pt>
                <c:pt idx="56">
                  <c:v>763</c:v>
                </c:pt>
                <c:pt idx="57">
                  <c:v>763</c:v>
                </c:pt>
                <c:pt idx="58">
                  <c:v>756</c:v>
                </c:pt>
                <c:pt idx="59">
                  <c:v>753</c:v>
                </c:pt>
                <c:pt idx="60">
                  <c:v>745</c:v>
                </c:pt>
                <c:pt idx="61">
                  <c:v>754</c:v>
                </c:pt>
                <c:pt idx="62">
                  <c:v>754</c:v>
                </c:pt>
                <c:pt idx="63">
                  <c:v>756</c:v>
                </c:pt>
                <c:pt idx="64">
                  <c:v>762</c:v>
                </c:pt>
                <c:pt idx="65">
                  <c:v>769</c:v>
                </c:pt>
                <c:pt idx="66">
                  <c:v>783</c:v>
                </c:pt>
                <c:pt idx="67">
                  <c:v>776</c:v>
                </c:pt>
                <c:pt idx="68">
                  <c:v>769</c:v>
                </c:pt>
                <c:pt idx="69">
                  <c:v>767</c:v>
                </c:pt>
                <c:pt idx="70">
                  <c:v>764</c:v>
                </c:pt>
                <c:pt idx="71">
                  <c:v>764</c:v>
                </c:pt>
                <c:pt idx="72">
                  <c:v>763</c:v>
                </c:pt>
                <c:pt idx="73">
                  <c:v>767</c:v>
                </c:pt>
                <c:pt idx="74">
                  <c:v>766</c:v>
                </c:pt>
              </c:numCache>
            </c:numRef>
          </c:val>
          <c:smooth val="0"/>
          <c:extLst>
            <c:ext xmlns:c16="http://schemas.microsoft.com/office/drawing/2014/chart" uri="{C3380CC4-5D6E-409C-BE32-E72D297353CC}">
              <c16:uniqueId val="{00000000-8DAE-472F-B930-9054C811DBCC}"/>
            </c:ext>
          </c:extLst>
        </c:ser>
        <c:dLbls>
          <c:showLegendKey val="0"/>
          <c:showVal val="0"/>
          <c:showCatName val="0"/>
          <c:showSerName val="0"/>
          <c:showPercent val="0"/>
          <c:showBubbleSize val="0"/>
        </c:dLbls>
        <c:smooth val="0"/>
        <c:axId val="78702080"/>
        <c:axId val="78703616"/>
      </c:lineChart>
      <c:dateAx>
        <c:axId val="78702080"/>
        <c:scaling>
          <c:orientation val="minMax"/>
        </c:scaling>
        <c:delete val="0"/>
        <c:axPos val="b"/>
        <c:numFmt formatCode="mmm\-yy" sourceLinked="1"/>
        <c:majorTickMark val="out"/>
        <c:minorTickMark val="none"/>
        <c:tickLblPos val="nextTo"/>
        <c:crossAx val="78703616"/>
        <c:crosses val="autoZero"/>
        <c:auto val="1"/>
        <c:lblOffset val="100"/>
        <c:baseTimeUnit val="months"/>
        <c:majorUnit val="2"/>
        <c:majorTimeUnit val="months"/>
      </c:dateAx>
      <c:valAx>
        <c:axId val="78703616"/>
        <c:scaling>
          <c:orientation val="minMax"/>
        </c:scaling>
        <c:delete val="0"/>
        <c:axPos val="l"/>
        <c:majorGridlines/>
        <c:numFmt formatCode="General" sourceLinked="1"/>
        <c:majorTickMark val="out"/>
        <c:minorTickMark val="none"/>
        <c:tickLblPos val="nextTo"/>
        <c:crossAx val="78702080"/>
        <c:crosses val="autoZero"/>
        <c:crossBetween val="between"/>
      </c:valAx>
    </c:plotArea>
    <c:plotVisOnly val="1"/>
    <c:dispBlanksAs val="gap"/>
    <c:showDLblsOverMax val="0"/>
  </c:chart>
  <c:spPr>
    <a:solidFill>
      <a:schemeClr val="bg1"/>
    </a:solidFill>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65000"/>
        <a:lumOff val="35000"/>
      </a:schemeClr>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0.65549</cdr:x>
      <cdr:y>0.48387</cdr:y>
    </cdr:from>
    <cdr:to>
      <cdr:x>0.86121</cdr:x>
      <cdr:y>0.80101</cdr:y>
    </cdr:to>
    <cdr:sp macro="" textlink="">
      <cdr:nvSpPr>
        <cdr:cNvPr id="2" name="TextBox 1"/>
        <cdr:cNvSpPr txBox="1"/>
      </cdr:nvSpPr>
      <cdr:spPr>
        <a:xfrm xmlns:a="http://schemas.openxmlformats.org/drawingml/2006/main">
          <a:off x="4295252" y="2160240"/>
          <a:ext cx="1348028" cy="141587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1100" b="1" dirty="0">
              <a:latin typeface="Arial" panose="020B0604020202020204" pitchFamily="34" charset="0"/>
              <a:cs typeface="Arial" panose="020B0604020202020204" pitchFamily="34" charset="0"/>
            </a:rPr>
            <a:t>Significant</a:t>
          </a:r>
          <a:r>
            <a:rPr lang="en-GB" sz="1100" b="1" baseline="0" dirty="0">
              <a:latin typeface="Arial" panose="020B0604020202020204" pitchFamily="34" charset="0"/>
              <a:cs typeface="Arial" panose="020B0604020202020204" pitchFamily="34" charset="0"/>
            </a:rPr>
            <a:t> degression to tariffs for biogas in Oct 2016.</a:t>
          </a:r>
          <a:r>
            <a:rPr lang="en-GB" sz="1100" b="1" dirty="0">
              <a:latin typeface="Arial" panose="020B0604020202020204" pitchFamily="34" charset="0"/>
              <a:cs typeface="Arial" panose="020B0604020202020204" pitchFamily="34" charset="0"/>
            </a:rPr>
            <a:t> G</a:t>
          </a:r>
          <a:r>
            <a:rPr lang="en-GB" sz="1100" b="1" baseline="0" dirty="0">
              <a:latin typeface="Arial" panose="020B0604020202020204" pitchFamily="34" charset="0"/>
              <a:cs typeface="Arial" panose="020B0604020202020204" pitchFamily="34" charset="0"/>
            </a:rPr>
            <a:t>rowth under FITs stalled at the same</a:t>
          </a:r>
          <a:r>
            <a:rPr lang="en-GB" sz="1100" b="1" dirty="0">
              <a:latin typeface="Arial" panose="020B0604020202020204" pitchFamily="34" charset="0"/>
              <a:cs typeface="Arial" panose="020B0604020202020204" pitchFamily="34" charset="0"/>
            </a:rPr>
            <a:t> time. </a:t>
          </a:r>
        </a:p>
      </cdr:txBody>
    </cdr:sp>
  </cdr:relSizeAnchor>
  <cdr:relSizeAnchor xmlns:cdr="http://schemas.openxmlformats.org/drawingml/2006/chartDrawing">
    <cdr:from>
      <cdr:x>0.63255</cdr:x>
      <cdr:y>0.35256</cdr:y>
    </cdr:from>
    <cdr:to>
      <cdr:x>0.68584</cdr:x>
      <cdr:y>0.4336</cdr:y>
    </cdr:to>
    <cdr:sp macro="" textlink="">
      <cdr:nvSpPr>
        <cdr:cNvPr id="4" name="Up Arrow 3"/>
        <cdr:cNvSpPr/>
      </cdr:nvSpPr>
      <cdr:spPr>
        <a:xfrm xmlns:a="http://schemas.openxmlformats.org/drawingml/2006/main" rot="19866176">
          <a:off x="4144907" y="1574015"/>
          <a:ext cx="349195" cy="361803"/>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9" tIns="47779" rIns="95559" bIns="4777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5559" tIns="47779" rIns="95559" bIns="47779" rtlCol="0"/>
          <a:lstStyle>
            <a:lvl1pPr algn="r">
              <a:defRPr sz="1200"/>
            </a:lvl1pPr>
          </a:lstStyle>
          <a:p>
            <a:fld id="{0D54FAF4-B044-48B1-831A-72ECC1FDCEA4}" type="datetimeFigureOut">
              <a:rPr lang="en-GB" smtClean="0"/>
              <a:pPr/>
              <a:t>19/02/2020</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5559" tIns="47779" rIns="95559" bIns="4777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59" tIns="47779" rIns="95559" bIns="47779" rtlCol="0" anchor="b"/>
          <a:lstStyle>
            <a:lvl1pPr algn="r">
              <a:defRPr sz="1200"/>
            </a:lvl1pPr>
          </a:lstStyle>
          <a:p>
            <a:fld id="{E5B95EDB-E56E-4EAB-A515-93157479C7E6}" type="slidenum">
              <a:rPr lang="en-GB" smtClean="0"/>
              <a:pPr/>
              <a:t>‹#›</a:t>
            </a:fld>
            <a:endParaRPr lang="en-GB"/>
          </a:p>
        </p:txBody>
      </p:sp>
    </p:spTree>
    <p:extLst>
      <p:ext uri="{BB962C8B-B14F-4D97-AF65-F5344CB8AC3E}">
        <p14:creationId xmlns:p14="http://schemas.microsoft.com/office/powerpoint/2010/main" val="1314161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9" tIns="47779" rIns="95559" bIns="47779"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5559" tIns="47779" rIns="95559" bIns="47779" rtlCol="0"/>
          <a:lstStyle>
            <a:lvl1pPr algn="r">
              <a:defRPr sz="1200"/>
            </a:lvl1pPr>
          </a:lstStyle>
          <a:p>
            <a:fld id="{BB31F5E4-95FC-7D49-9EE0-964BD2D0D0AB}" type="datetimeFigureOut">
              <a:rPr lang="en-US" smtClean="0"/>
              <a:pPr/>
              <a:t>2/19/2020</a:t>
            </a:fld>
            <a:endParaRPr lang="en-US"/>
          </a:p>
        </p:txBody>
      </p:sp>
      <p:sp>
        <p:nvSpPr>
          <p:cNvPr id="4" name="Slide Image Placeholder 3"/>
          <p:cNvSpPr>
            <a:spLocks noGrp="1" noRot="1" noChangeAspect="1"/>
          </p:cNvSpPr>
          <p:nvPr>
            <p:ph type="sldImg" idx="2"/>
          </p:nvPr>
        </p:nvSpPr>
        <p:spPr>
          <a:xfrm>
            <a:off x="700088" y="1241425"/>
            <a:ext cx="5397500" cy="3349625"/>
          </a:xfrm>
          <a:prstGeom prst="rect">
            <a:avLst/>
          </a:prstGeom>
          <a:noFill/>
          <a:ln w="12700">
            <a:solidFill>
              <a:prstClr val="black"/>
            </a:solidFill>
          </a:ln>
        </p:spPr>
        <p:txBody>
          <a:bodyPr vert="horz" lIns="95559" tIns="47779" rIns="95559" bIns="47779"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59" tIns="47779" rIns="95559" bIns="4777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4"/>
          </a:xfrm>
          <a:prstGeom prst="rect">
            <a:avLst/>
          </a:prstGeom>
        </p:spPr>
        <p:txBody>
          <a:bodyPr vert="horz" lIns="95559" tIns="47779" rIns="95559" bIns="4777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5559" tIns="47779" rIns="95559" bIns="47779" rtlCol="0" anchor="b"/>
          <a:lstStyle>
            <a:lvl1pPr algn="r">
              <a:defRPr sz="1200"/>
            </a:lvl1pPr>
          </a:lstStyle>
          <a:p>
            <a:fld id="{53F2CB41-7773-6C43-B162-9FEB6DD9CC00}" type="slidenum">
              <a:rPr lang="en-US" smtClean="0"/>
              <a:pPr/>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1078133" rtl="0" eaLnBrk="1" latinLnBrk="0" hangingPunct="1">
      <a:defRPr sz="1400" kern="1200">
        <a:solidFill>
          <a:schemeClr val="tx1"/>
        </a:solidFill>
        <a:latin typeface="+mn-lt"/>
        <a:ea typeface="+mn-ea"/>
        <a:cs typeface="+mn-cs"/>
      </a:defRPr>
    </a:lvl1pPr>
    <a:lvl2pPr marL="539073" algn="l" defTabSz="1078133" rtl="0" eaLnBrk="1" latinLnBrk="0" hangingPunct="1">
      <a:defRPr sz="1400" kern="1200">
        <a:solidFill>
          <a:schemeClr val="tx1"/>
        </a:solidFill>
        <a:latin typeface="+mn-lt"/>
        <a:ea typeface="+mn-ea"/>
        <a:cs typeface="+mn-cs"/>
      </a:defRPr>
    </a:lvl2pPr>
    <a:lvl3pPr marL="1078133" algn="l" defTabSz="1078133" rtl="0" eaLnBrk="1" latinLnBrk="0" hangingPunct="1">
      <a:defRPr sz="1400" kern="1200">
        <a:solidFill>
          <a:schemeClr val="tx1"/>
        </a:solidFill>
        <a:latin typeface="+mn-lt"/>
        <a:ea typeface="+mn-ea"/>
        <a:cs typeface="+mn-cs"/>
      </a:defRPr>
    </a:lvl3pPr>
    <a:lvl4pPr marL="1617192" algn="l" defTabSz="1078133" rtl="0" eaLnBrk="1" latinLnBrk="0" hangingPunct="1">
      <a:defRPr sz="1400" kern="1200">
        <a:solidFill>
          <a:schemeClr val="tx1"/>
        </a:solidFill>
        <a:latin typeface="+mn-lt"/>
        <a:ea typeface="+mn-ea"/>
        <a:cs typeface="+mn-cs"/>
      </a:defRPr>
    </a:lvl4pPr>
    <a:lvl5pPr marL="2156274" algn="l" defTabSz="1078133" rtl="0" eaLnBrk="1" latinLnBrk="0" hangingPunct="1">
      <a:defRPr sz="1400" kern="1200">
        <a:solidFill>
          <a:schemeClr val="tx1"/>
        </a:solidFill>
        <a:latin typeface="+mn-lt"/>
        <a:ea typeface="+mn-ea"/>
        <a:cs typeface="+mn-cs"/>
      </a:defRPr>
    </a:lvl5pPr>
    <a:lvl6pPr marL="2695348" algn="l" defTabSz="1078133" rtl="0" eaLnBrk="1" latinLnBrk="0" hangingPunct="1">
      <a:defRPr sz="1400" kern="1200">
        <a:solidFill>
          <a:schemeClr val="tx1"/>
        </a:solidFill>
        <a:latin typeface="+mn-lt"/>
        <a:ea typeface="+mn-ea"/>
        <a:cs typeface="+mn-cs"/>
      </a:defRPr>
    </a:lvl6pPr>
    <a:lvl7pPr marL="3234410" algn="l" defTabSz="1078133" rtl="0" eaLnBrk="1" latinLnBrk="0" hangingPunct="1">
      <a:defRPr sz="1400" kern="1200">
        <a:solidFill>
          <a:schemeClr val="tx1"/>
        </a:solidFill>
        <a:latin typeface="+mn-lt"/>
        <a:ea typeface="+mn-ea"/>
        <a:cs typeface="+mn-cs"/>
      </a:defRPr>
    </a:lvl7pPr>
    <a:lvl8pPr marL="3773495" algn="l" defTabSz="1078133" rtl="0" eaLnBrk="1" latinLnBrk="0" hangingPunct="1">
      <a:defRPr sz="1400" kern="1200">
        <a:solidFill>
          <a:schemeClr val="tx1"/>
        </a:solidFill>
        <a:latin typeface="+mn-lt"/>
        <a:ea typeface="+mn-ea"/>
        <a:cs typeface="+mn-cs"/>
      </a:defRPr>
    </a:lvl8pPr>
    <a:lvl9pPr marL="4312550" algn="l" defTabSz="10781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to under 10 mins!</a:t>
            </a:r>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135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altLang="en-US" dirty="0">
              <a:solidFill>
                <a:schemeClr val="bg1">
                  <a:lumMod val="50000"/>
                </a:schemeClr>
              </a:solidFill>
              <a:latin typeface="Arial" panose="020B0604020202020204" pitchFamily="34" charset="0"/>
              <a:cs typeface="Arial" panose="020B0604020202020204" pitchFamily="34" charset="0"/>
            </a:endParaRPr>
          </a:p>
          <a:p>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B96E-0E54-415E-B9A2-38EEC3A9C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228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744538"/>
            <a:ext cx="600075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15F36-A5D7-4A70-90FE-B105458340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9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98463" y="744538"/>
            <a:ext cx="60007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By end of RHI,</a:t>
            </a:r>
            <a:r>
              <a:rPr lang="en-US" altLang="en-US" baseline="0" dirty="0"/>
              <a:t> around </a:t>
            </a:r>
            <a:endParaRPr lang="en-US" altLang="en-US" dirty="0"/>
          </a:p>
          <a:p>
            <a:endParaRPr lang="en-US" altLang="en-US" dirty="0"/>
          </a:p>
          <a:p>
            <a:r>
              <a:rPr lang="en-US" altLang="en-US" dirty="0"/>
              <a:t>By end of 2020 &gt;</a:t>
            </a:r>
            <a:r>
              <a:rPr lang="en-US" altLang="en-US" baseline="0" dirty="0"/>
              <a:t> 6 </a:t>
            </a:r>
            <a:r>
              <a:rPr lang="en-US" altLang="en-US" baseline="0" dirty="0" err="1"/>
              <a:t>TWh</a:t>
            </a:r>
            <a:r>
              <a:rPr lang="en-US" altLang="en-US" baseline="0" dirty="0"/>
              <a:t>/annum of biomethane injected into the grid </a:t>
            </a:r>
          </a:p>
          <a:p>
            <a:endParaRPr lang="en-US" alt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70298-8E19-451F-8F3F-955FD79B5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05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98463" y="744538"/>
            <a:ext cx="60007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70298-8E19-451F-8F3F-955FD79B5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51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98463" y="744538"/>
            <a:ext cx="60007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70298-8E19-451F-8F3F-955FD79B5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6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BE27F-4067-4617-A7F0-654FF39170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53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plant = 500 m3/hour = ~ 0.045 </a:t>
            </a:r>
            <a:r>
              <a:rPr lang="en-GB" dirty="0" err="1"/>
              <a:t>TWh</a:t>
            </a:r>
            <a:r>
              <a:rPr lang="en-GB" dirty="0"/>
              <a:t>/annum. </a:t>
            </a:r>
          </a:p>
          <a:p>
            <a:r>
              <a:rPr lang="en-GB" dirty="0"/>
              <a:t>~</a:t>
            </a:r>
            <a:r>
              <a:rPr lang="en-GB" baseline="0" dirty="0"/>
              <a:t> 50 - 57 </a:t>
            </a:r>
            <a:r>
              <a:rPr lang="en-GB" baseline="0" dirty="0" err="1"/>
              <a:t>TWh</a:t>
            </a:r>
            <a:r>
              <a:rPr lang="en-GB" baseline="0" dirty="0"/>
              <a:t>/annum  equivalent to between 1,100 and 1,300 AD plants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15F36-A5D7-4A70-90FE-B105458340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73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98463" y="744538"/>
            <a:ext cx="60007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Comments:</a:t>
            </a:r>
          </a:p>
          <a:p>
            <a:endParaRPr lang="en-US" altLang="en-US" dirty="0"/>
          </a:p>
          <a:p>
            <a:r>
              <a:rPr lang="en-US" altLang="en-US" dirty="0"/>
              <a:t>Because</a:t>
            </a:r>
            <a:r>
              <a:rPr lang="en-US" altLang="en-US" baseline="0" dirty="0"/>
              <a:t> NNFCC anticipates &lt; 50% of plants in developed will complete, total demand for food waste from AD plants in operation and in development is around 4 Mt. </a:t>
            </a:r>
          </a:p>
          <a:p>
            <a:endParaRPr lang="en-US" altLang="en-US" baseline="0" dirty="0"/>
          </a:p>
          <a:p>
            <a:r>
              <a:rPr lang="en-US" altLang="en-US" baseline="0" dirty="0"/>
              <a:t>WRAP data Jan 2020 estimates: </a:t>
            </a:r>
          </a:p>
          <a:p>
            <a:pPr marL="171450" indent="-171450">
              <a:buFont typeface="Arial" panose="020B0604020202020204" pitchFamily="34" charset="0"/>
              <a:buChar char="•"/>
            </a:pPr>
            <a:r>
              <a:rPr lang="en-US" altLang="en-US" baseline="0" dirty="0"/>
              <a:t>9.5 Mt food waste </a:t>
            </a:r>
            <a:r>
              <a:rPr lang="en-US" altLang="en-US" u="sng" baseline="0" dirty="0"/>
              <a:t>arising</a:t>
            </a:r>
            <a:r>
              <a:rPr lang="en-US" altLang="en-US" baseline="0" dirty="0"/>
              <a:t> from households, retail, food and drink manufacture and hospitality (70% of which is edible, 30% inedible). Excluding pre farm gate wastes (</a:t>
            </a:r>
            <a:r>
              <a:rPr lang="en-US" altLang="en-US" baseline="0" dirty="0" err="1"/>
              <a:t>ie</a:t>
            </a:r>
            <a:r>
              <a:rPr lang="en-US" altLang="en-US" baseline="0" dirty="0"/>
              <a:t> food waste from primary production and food surplus). 6.6 Mt of these are from households. </a:t>
            </a:r>
          </a:p>
          <a:p>
            <a:pPr marL="171450" indent="-171450">
              <a:buFont typeface="Arial" panose="020B0604020202020204" pitchFamily="34" charset="0"/>
              <a:buChar char="•"/>
            </a:pPr>
            <a:r>
              <a:rPr lang="en-US" altLang="en-US" baseline="0" dirty="0"/>
              <a:t>A minimum of 1.9 Mt out of the 9.5 Mt (20%) is sent for composting /AD  (</a:t>
            </a:r>
            <a:r>
              <a:rPr lang="en-US" altLang="en-US" u="sng" baseline="0" dirty="0"/>
              <a:t>only</a:t>
            </a:r>
            <a:r>
              <a:rPr lang="en-US" altLang="en-US" baseline="0" dirty="0"/>
              <a:t> 0.78 Mt of which is separately collected from LAs, the rest is home composted)</a:t>
            </a:r>
          </a:p>
          <a:p>
            <a:pPr marL="171450" indent="-171450">
              <a:buFont typeface="Arial" panose="020B0604020202020204" pitchFamily="34" charset="0"/>
              <a:buChar char="•"/>
            </a:pPr>
            <a:r>
              <a:rPr lang="en-US" altLang="en-US" baseline="0" dirty="0"/>
              <a:t>A minimum of 3.2 Mt is landfilled (34%) </a:t>
            </a:r>
          </a:p>
          <a:p>
            <a:pPr marL="171450" indent="-171450">
              <a:buFont typeface="Arial" panose="020B0604020202020204" pitchFamily="34" charset="0"/>
              <a:buChar char="•"/>
            </a:pPr>
            <a:r>
              <a:rPr lang="en-US" altLang="en-US" baseline="0" dirty="0"/>
              <a:t>The rest is either sent for thermal recovery or landspreading (&gt; 4.4 Mt)</a:t>
            </a:r>
          </a:p>
          <a:p>
            <a:pPr marL="171450" indent="-171450">
              <a:buFont typeface="Arial" panose="020B0604020202020204" pitchFamily="34" charset="0"/>
              <a:buChar char="•"/>
            </a:pPr>
            <a:endParaRPr lang="en-US" alt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a:t>From this data it looks like a very limited amount is going to AD at the moment (say 0.78 Mt) and there is a 3.2 Mt currently landfilled that should be diverted to AD/composting. Also, some of the tonnages that are currently going to incineration within a residual waste bins will probably be diverted to AD/composting once separate collections kick in. This is another &gt; 4.4 Mt. In addition there are all the food waste from primary production that are not counted for here. However, waste prevention policies will also mean that food waste arising go down over time. </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baseline="0" dirty="0"/>
              <a:t>Current facilities in operation and under development have spare capacity and could absorb up to 4 Mt of food wastes, so I think there are still going to be a few million tonnes to be processed through AD once separate collections are mandated. </a:t>
            </a:r>
          </a:p>
          <a:p>
            <a:pPr marL="0" indent="0">
              <a:buFont typeface="Arial" panose="020B0604020202020204" pitchFamily="34" charset="0"/>
              <a:buNone/>
            </a:pPr>
            <a:endParaRPr lang="en-US" altLang="en-US" baseline="0" dirty="0"/>
          </a:p>
          <a:p>
            <a:pPr marL="0" indent="0">
              <a:buFont typeface="Arial" panose="020B0604020202020204" pitchFamily="34" charset="0"/>
              <a:buNone/>
            </a:pPr>
            <a:endParaRPr lang="en-US" altLang="en-US" baseline="0" dirty="0"/>
          </a:p>
          <a:p>
            <a:pPr marL="0" indent="0">
              <a:buFont typeface="Arial" panose="020B0604020202020204" pitchFamily="34" charset="0"/>
              <a:buNone/>
            </a:pPr>
            <a:endParaRPr lang="en-US" altLang="en-US" baseline="0" dirty="0"/>
          </a:p>
          <a:p>
            <a:pPr marL="0" indent="0">
              <a:buFont typeface="Arial" panose="020B0604020202020204" pitchFamily="34" charset="0"/>
              <a:buNone/>
            </a:pPr>
            <a:endParaRPr lang="en-US" altLang="en-US" baseline="0" dirty="0"/>
          </a:p>
          <a:p>
            <a:pPr marL="0" indent="0">
              <a:buFont typeface="Arial" panose="020B0604020202020204" pitchFamily="34" charset="0"/>
              <a:buNone/>
            </a:pPr>
            <a:endParaRPr lang="en-US" altLang="en-US" baseline="0" dirty="0"/>
          </a:p>
          <a:p>
            <a:pPr marL="0" indent="0">
              <a:buFont typeface="Arial" panose="020B0604020202020204" pitchFamily="34" charset="0"/>
              <a:buNone/>
            </a:pPr>
            <a:endParaRPr lang="en-US" altLang="en-US" baseline="0" dirty="0"/>
          </a:p>
          <a:p>
            <a:pPr marL="171450" indent="-171450">
              <a:buFont typeface="Arial" panose="020B0604020202020204" pitchFamily="34" charset="0"/>
              <a:buChar char="•"/>
            </a:pP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70298-8E19-451F-8F3F-955FD79B5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482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BE27F-4067-4617-A7F0-654FF39170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09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BE27F-4067-4617-A7F0-654FF39170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75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85800"/>
            <a:ext cx="5527675" cy="3429000"/>
          </a:xfrm>
        </p:spPr>
      </p:sp>
      <p:sp>
        <p:nvSpPr>
          <p:cNvPr id="3" name="Notes Placeholder 2"/>
          <p:cNvSpPr>
            <a:spLocks noGrp="1"/>
          </p:cNvSpPr>
          <p:nvPr>
            <p:ph type="body" idx="1"/>
          </p:nvPr>
        </p:nvSpPr>
        <p:spPr/>
        <p:txBody>
          <a:bodyPr/>
          <a:lstStyle/>
          <a:p>
            <a:r>
              <a:rPr lang="en-GB" dirty="0"/>
              <a:t>Solid biomass heat is by far the largest beneficiary of the non-domestic RHI accounting for 66% of all heat generated under the scheme</a:t>
            </a:r>
          </a:p>
          <a:p>
            <a:endParaRPr lang="en-GB" dirty="0"/>
          </a:p>
          <a:p>
            <a:r>
              <a:rPr lang="en-GB" dirty="0"/>
              <a:t>Currently, it accounts for 4-5% of UK heat use – a poor comparison to the remainder of the EU where solid biomass delivers around 15% of all heat requirements.</a:t>
            </a:r>
          </a:p>
          <a:p>
            <a:endParaRPr lang="en-GB" dirty="0"/>
          </a:p>
          <a:p>
            <a:r>
              <a:rPr lang="en-GB" dirty="0"/>
              <a:t>Key take away from this – solid biomass heat generation is a technology available right now to help de-carbonise the UK and it is a technology that is under-represented in the UK.</a:t>
            </a:r>
          </a:p>
        </p:txBody>
      </p:sp>
      <p:sp>
        <p:nvSpPr>
          <p:cNvPr id="4" name="Slide Number Placeholder 3"/>
          <p:cNvSpPr>
            <a:spLocks noGrp="1"/>
          </p:cNvSpPr>
          <p:nvPr>
            <p:ph type="sldNum" sz="quarter" idx="10"/>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63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744538"/>
            <a:ext cx="600075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15F36-A5D7-4A70-90FE-B105458340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22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involved in the solid biomass industry will be more than aware of this – RHI support dropped away and a thriving industry is withering on the vine.</a:t>
            </a:r>
          </a:p>
          <a:p>
            <a:endParaRPr lang="en-GB" dirty="0"/>
          </a:p>
          <a:p>
            <a:r>
              <a:rPr lang="en-GB" dirty="0"/>
              <a:t>We are where we are but, this gives a very strong indication of the level of support required, in the absence of other changes, to drive solid biomass heat installations.  In my view, if support is in the form of an RHI type mechanism, then at a rate of around 4-5p/kWh.</a:t>
            </a:r>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57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 Bioenergy strategy published last year goes into the potential for expanding solid biomass heat generation in great detail.</a:t>
            </a:r>
          </a:p>
          <a:p>
            <a:endParaRPr lang="en-GB" dirty="0"/>
          </a:p>
          <a:p>
            <a:r>
              <a:rPr lang="en-GB" dirty="0"/>
              <a:t>It found that the installation and fuel supply industry could scale up fairly easily to a level where the UK was adding around 700MW of solid biomass heat generation capacity each year.  Scaling up would take around 5 years and then this could easily be sustained to 2032 at which point it recommended that priorities be re-examined to determine if further solid biomass heat installations were the best use of the resource in the light of potential new technologies coming on line.</a:t>
            </a:r>
          </a:p>
          <a:p>
            <a:endParaRPr lang="en-GB" dirty="0"/>
          </a:p>
          <a:p>
            <a:r>
              <a:rPr lang="en-GB" dirty="0"/>
              <a:t>If this were to happen, solid biomass heat would account for around 11% of UK heat requirements</a:t>
            </a:r>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52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0825"/>
            <a:ext cx="5143500" cy="3429000"/>
          </a:xfrm>
        </p:spPr>
      </p:sp>
      <p:sp>
        <p:nvSpPr>
          <p:cNvPr id="3" name="Notes Placeholder 2"/>
          <p:cNvSpPr>
            <a:spLocks noGrp="1"/>
          </p:cNvSpPr>
          <p:nvPr>
            <p:ph type="body" idx="1"/>
          </p:nvPr>
        </p:nvSpPr>
        <p:spPr>
          <a:xfrm>
            <a:off x="764704" y="3923928"/>
            <a:ext cx="5486400" cy="4114800"/>
          </a:xfrm>
        </p:spPr>
        <p:txBody>
          <a:bodyPr/>
          <a:lstStyle/>
          <a:p>
            <a:r>
              <a:rPr lang="en-GB" dirty="0"/>
              <a:t>The bioenergy strategy identified a number of benefits of using solid biomass to generate heat:</a:t>
            </a:r>
          </a:p>
          <a:p>
            <a:endParaRPr lang="en-GB" dirty="0"/>
          </a:p>
          <a:p>
            <a:r>
              <a:rPr lang="en-GB" dirty="0"/>
              <a:t>It is by far the most efficient way to use the energy embodied within biomass – conversion efficiencies of around 90% are common compared to best case of 40% to turn it into electricity (before losses in the grid and conversion back to something actually useful!), or 50% to turn it into methane.</a:t>
            </a:r>
          </a:p>
          <a:p>
            <a:endParaRPr lang="en-GB" dirty="0"/>
          </a:p>
          <a:p>
            <a:r>
              <a:rPr lang="en-GB" dirty="0"/>
              <a:t>As already said – it is available right now, it is one of the lowest cost options available (as demonstrated in real world testing through the non-domestic RHI), it is suitable for existing, hard to heat, buildings and processes….. Most of which will still exist and still need to be heated in 2050 when we should have got to Net Zero</a:t>
            </a:r>
          </a:p>
          <a:p>
            <a:endParaRPr lang="en-GB" dirty="0"/>
          </a:p>
          <a:p>
            <a:r>
              <a:rPr lang="en-GB" dirty="0"/>
              <a:t>It takes load off the electricity grid by removing the need for electricity for heating.  It is also easily stored until needed.</a:t>
            </a:r>
          </a:p>
          <a:p>
            <a:endParaRPr lang="en-GB" dirty="0"/>
          </a:p>
          <a:p>
            <a:r>
              <a:rPr lang="en-GB" dirty="0"/>
              <a:t>It has the potential to unlock major additional benefits for the UK environment and economy.</a:t>
            </a:r>
          </a:p>
          <a:p>
            <a:endParaRPr lang="en-GB" dirty="0"/>
          </a:p>
          <a:p>
            <a:r>
              <a:rPr lang="en-GB" dirty="0"/>
              <a:t>Linked to points above – it is a key technology for the proposed expansion of heat </a:t>
            </a:r>
            <a:r>
              <a:rPr lang="en-GB" dirty="0" err="1"/>
              <a:t>netwroks</a:t>
            </a:r>
            <a:endParaRPr lang="en-GB" dirty="0"/>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60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46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38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028700" rtl="0" eaLnBrk="1" fontAlgn="auto" latinLnBrk="0" hangingPunct="1">
              <a:lnSpc>
                <a:spcPct val="100000"/>
              </a:lnSpc>
              <a:spcBef>
                <a:spcPts val="0"/>
              </a:spcBef>
              <a:spcAft>
                <a:spcPts val="0"/>
              </a:spcAft>
              <a:buClrTx/>
              <a:buSzTx/>
              <a:buFontTx/>
              <a:buNone/>
              <a:tabLst/>
              <a:defRPr/>
            </a:pPr>
            <a:fld id="{A86436F1-B510-4BAD-96BF-F07B5C3336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287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256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4BC1BB-28E4-4270-908A-08752CECB2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617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43" y="1398875"/>
            <a:ext cx="8533289" cy="1932323"/>
          </a:xfrm>
          <a:prstGeom prst="rect">
            <a:avLst/>
          </a:prstGeom>
        </p:spPr>
        <p:txBody>
          <a:bodyPr lIns="107794" tIns="53914" rIns="107794" bIns="53914"/>
          <a:lstStyle>
            <a:lvl1pPr marL="0" indent="0" algn="l">
              <a:buNone/>
              <a:defRPr>
                <a:solidFill>
                  <a:schemeClr val="tx1">
                    <a:tint val="75000"/>
                  </a:schemeClr>
                </a:solidFill>
              </a:defRPr>
            </a:lvl1pPr>
            <a:lvl2pPr marL="539073" indent="0" algn="ctr">
              <a:buNone/>
              <a:defRPr>
                <a:solidFill>
                  <a:schemeClr val="tx1">
                    <a:tint val="75000"/>
                  </a:schemeClr>
                </a:solidFill>
              </a:defRPr>
            </a:lvl2pPr>
            <a:lvl3pPr marL="1078133" indent="0" algn="ctr">
              <a:buNone/>
              <a:defRPr>
                <a:solidFill>
                  <a:schemeClr val="tx1">
                    <a:tint val="75000"/>
                  </a:schemeClr>
                </a:solidFill>
              </a:defRPr>
            </a:lvl3pPr>
            <a:lvl4pPr marL="1617192" indent="0" algn="ctr">
              <a:buNone/>
              <a:defRPr>
                <a:solidFill>
                  <a:schemeClr val="tx1">
                    <a:tint val="75000"/>
                  </a:schemeClr>
                </a:solidFill>
              </a:defRPr>
            </a:lvl4pPr>
            <a:lvl5pPr marL="2156274" indent="0" algn="ctr">
              <a:buNone/>
              <a:defRPr>
                <a:solidFill>
                  <a:schemeClr val="tx1">
                    <a:tint val="75000"/>
                  </a:schemeClr>
                </a:solidFill>
              </a:defRPr>
            </a:lvl5pPr>
            <a:lvl6pPr marL="2695348" indent="0" algn="ctr">
              <a:buNone/>
              <a:defRPr>
                <a:solidFill>
                  <a:schemeClr val="tx1">
                    <a:tint val="75000"/>
                  </a:schemeClr>
                </a:solidFill>
              </a:defRPr>
            </a:lvl6pPr>
            <a:lvl7pPr marL="3234410" indent="0" algn="ctr">
              <a:buNone/>
              <a:defRPr>
                <a:solidFill>
                  <a:schemeClr val="tx1">
                    <a:tint val="75000"/>
                  </a:schemeClr>
                </a:solidFill>
              </a:defRPr>
            </a:lvl7pPr>
            <a:lvl8pPr marL="3773495" indent="0" algn="ctr">
              <a:buNone/>
              <a:defRPr>
                <a:solidFill>
                  <a:schemeClr val="tx1">
                    <a:tint val="75000"/>
                  </a:schemeClr>
                </a:solidFill>
              </a:defRPr>
            </a:lvl8pPr>
            <a:lvl9pPr marL="4312550"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6EACE93A-1919-6C40-8FAF-AAAA665C857D}"/>
              </a:ext>
            </a:extLst>
          </p:cNvPr>
          <p:cNvPicPr>
            <a:picLocks noChangeAspect="1"/>
          </p:cNvPicPr>
          <p:nvPr userDrawn="1"/>
        </p:nvPicPr>
        <p:blipFill>
          <a:blip r:embed="rId2" cstate="print"/>
          <a:stretch>
            <a:fillRect/>
          </a:stretch>
        </p:blipFill>
        <p:spPr>
          <a:xfrm>
            <a:off x="3311260" y="128593"/>
            <a:ext cx="6384346" cy="1286550"/>
          </a:xfrm>
          <a:prstGeom prst="rect">
            <a:avLst/>
          </a:prstGeom>
        </p:spPr>
      </p:pic>
    </p:spTree>
    <p:extLst>
      <p:ext uri="{BB962C8B-B14F-4D97-AF65-F5344CB8AC3E}">
        <p14:creationId xmlns:p14="http://schemas.microsoft.com/office/powerpoint/2010/main" val="420683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3" name="Footer Placeholder 2"/>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4" name="Slide Number Placeholder 3"/>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43220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01074"/>
            <a:ext cx="4010025" cy="12809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5676" y="300987"/>
            <a:ext cx="6815138" cy="6453584"/>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581903"/>
            <a:ext cx="4010025" cy="5172666"/>
          </a:xfrm>
        </p:spPr>
        <p:txBody>
          <a:bodyPr/>
          <a:lstStyle>
            <a:lvl1pPr marL="0" indent="0">
              <a:buNone/>
              <a:defRPr sz="1400"/>
            </a:lvl1pPr>
            <a:lvl2pPr marL="452877" indent="0">
              <a:buNone/>
              <a:defRPr sz="1200"/>
            </a:lvl2pPr>
            <a:lvl3pPr marL="905705" indent="0">
              <a:buNone/>
              <a:defRPr sz="1000"/>
            </a:lvl3pPr>
            <a:lvl4pPr marL="1358546" indent="0">
              <a:buNone/>
              <a:defRPr sz="900"/>
            </a:lvl4pPr>
            <a:lvl5pPr marL="1811391" indent="0">
              <a:buNone/>
              <a:defRPr sz="900"/>
            </a:lvl5pPr>
            <a:lvl6pPr marL="2264234" indent="0">
              <a:buNone/>
              <a:defRPr sz="900"/>
            </a:lvl6pPr>
            <a:lvl7pPr marL="2717087" indent="0">
              <a:buNone/>
              <a:defRPr sz="900"/>
            </a:lvl7pPr>
            <a:lvl8pPr marL="3169930" indent="0">
              <a:buNone/>
              <a:defRPr sz="900"/>
            </a:lvl8pPr>
            <a:lvl9pPr marL="3622773"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6" name="Footer Placeholder 5"/>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7" name="Slide Number Placeholder 6"/>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345975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7" y="5293410"/>
            <a:ext cx="7315200" cy="62470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7" y="675459"/>
            <a:ext cx="7315200" cy="4537458"/>
          </a:xfrm>
        </p:spPr>
        <p:txBody>
          <a:bodyPr/>
          <a:lstStyle>
            <a:lvl1pPr marL="0" indent="0">
              <a:buNone/>
              <a:defRPr sz="3200"/>
            </a:lvl1pPr>
            <a:lvl2pPr marL="452877" indent="0">
              <a:buNone/>
              <a:defRPr sz="2800"/>
            </a:lvl2pPr>
            <a:lvl3pPr marL="905705" indent="0">
              <a:buNone/>
              <a:defRPr sz="2300"/>
            </a:lvl3pPr>
            <a:lvl4pPr marL="1358546" indent="0">
              <a:buNone/>
              <a:defRPr sz="2000"/>
            </a:lvl4pPr>
            <a:lvl5pPr marL="1811391" indent="0">
              <a:buNone/>
              <a:defRPr sz="2000"/>
            </a:lvl5pPr>
            <a:lvl6pPr marL="2264234" indent="0">
              <a:buNone/>
              <a:defRPr sz="2000"/>
            </a:lvl6pPr>
            <a:lvl7pPr marL="2717087" indent="0">
              <a:buNone/>
              <a:defRPr sz="2000"/>
            </a:lvl7pPr>
            <a:lvl8pPr marL="3169930" indent="0">
              <a:buNone/>
              <a:defRPr sz="2000"/>
            </a:lvl8pPr>
            <a:lvl9pPr marL="3622773" indent="0">
              <a:buNone/>
              <a:defRPr sz="2000"/>
            </a:lvl9pPr>
          </a:lstStyle>
          <a:p>
            <a:endParaRPr lang="en-GB"/>
          </a:p>
        </p:txBody>
      </p:sp>
      <p:sp>
        <p:nvSpPr>
          <p:cNvPr id="4" name="Text Placeholder 3"/>
          <p:cNvSpPr>
            <a:spLocks noGrp="1"/>
          </p:cNvSpPr>
          <p:nvPr>
            <p:ph type="body" sz="half" idx="2"/>
          </p:nvPr>
        </p:nvSpPr>
        <p:spPr>
          <a:xfrm>
            <a:off x="2389187" y="5918119"/>
            <a:ext cx="7315200" cy="887193"/>
          </a:xfrm>
        </p:spPr>
        <p:txBody>
          <a:bodyPr/>
          <a:lstStyle>
            <a:lvl1pPr marL="0" indent="0">
              <a:buNone/>
              <a:defRPr sz="1400"/>
            </a:lvl1pPr>
            <a:lvl2pPr marL="452877" indent="0">
              <a:buNone/>
              <a:defRPr sz="1200"/>
            </a:lvl2pPr>
            <a:lvl3pPr marL="905705" indent="0">
              <a:buNone/>
              <a:defRPr sz="1000"/>
            </a:lvl3pPr>
            <a:lvl4pPr marL="1358546" indent="0">
              <a:buNone/>
              <a:defRPr sz="900"/>
            </a:lvl4pPr>
            <a:lvl5pPr marL="1811391" indent="0">
              <a:buNone/>
              <a:defRPr sz="900"/>
            </a:lvl5pPr>
            <a:lvl6pPr marL="2264234" indent="0">
              <a:buNone/>
              <a:defRPr sz="900"/>
            </a:lvl6pPr>
            <a:lvl7pPr marL="2717087" indent="0">
              <a:buNone/>
              <a:defRPr sz="900"/>
            </a:lvl7pPr>
            <a:lvl8pPr marL="3169930" indent="0">
              <a:buNone/>
              <a:defRPr sz="900"/>
            </a:lvl8pPr>
            <a:lvl9pPr marL="3622773"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6" name="Footer Placeholder 5"/>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7" name="Slide Number Placeholder 6"/>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232169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5" name="Footer Placeholder 4"/>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6" name="Slide Number Placeholder 5"/>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752749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302824"/>
            <a:ext cx="2741612" cy="64518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302824"/>
            <a:ext cx="8077200" cy="645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5" name="Footer Placeholder 4"/>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6" name="Slide Number Placeholder 5"/>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32833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43" y="1398875"/>
            <a:ext cx="8533289" cy="1932323"/>
          </a:xfrm>
          <a:prstGeom prst="rect">
            <a:avLst/>
          </a:prstGeom>
        </p:spPr>
        <p:txBody>
          <a:bodyPr lIns="107794" tIns="53914" rIns="107794" bIns="53914"/>
          <a:lstStyle>
            <a:lvl1pPr marL="0" indent="0" algn="l">
              <a:buNone/>
              <a:defRPr>
                <a:solidFill>
                  <a:schemeClr val="tx1">
                    <a:tint val="75000"/>
                  </a:schemeClr>
                </a:solidFill>
              </a:defRPr>
            </a:lvl1pPr>
            <a:lvl2pPr marL="539073" indent="0" algn="ctr">
              <a:buNone/>
              <a:defRPr>
                <a:solidFill>
                  <a:schemeClr val="tx1">
                    <a:tint val="75000"/>
                  </a:schemeClr>
                </a:solidFill>
              </a:defRPr>
            </a:lvl2pPr>
            <a:lvl3pPr marL="1078133" indent="0" algn="ctr">
              <a:buNone/>
              <a:defRPr>
                <a:solidFill>
                  <a:schemeClr val="tx1">
                    <a:tint val="75000"/>
                  </a:schemeClr>
                </a:solidFill>
              </a:defRPr>
            </a:lvl3pPr>
            <a:lvl4pPr marL="1617192" indent="0" algn="ctr">
              <a:buNone/>
              <a:defRPr>
                <a:solidFill>
                  <a:schemeClr val="tx1">
                    <a:tint val="75000"/>
                  </a:schemeClr>
                </a:solidFill>
              </a:defRPr>
            </a:lvl4pPr>
            <a:lvl5pPr marL="2156274" indent="0" algn="ctr">
              <a:buNone/>
              <a:defRPr>
                <a:solidFill>
                  <a:schemeClr val="tx1">
                    <a:tint val="75000"/>
                  </a:schemeClr>
                </a:solidFill>
              </a:defRPr>
            </a:lvl5pPr>
            <a:lvl6pPr marL="2695348" indent="0" algn="ctr">
              <a:buNone/>
              <a:defRPr>
                <a:solidFill>
                  <a:schemeClr val="tx1">
                    <a:tint val="75000"/>
                  </a:schemeClr>
                </a:solidFill>
              </a:defRPr>
            </a:lvl6pPr>
            <a:lvl7pPr marL="3234410" indent="0" algn="ctr">
              <a:buNone/>
              <a:defRPr>
                <a:solidFill>
                  <a:schemeClr val="tx1">
                    <a:tint val="75000"/>
                  </a:schemeClr>
                </a:solidFill>
              </a:defRPr>
            </a:lvl7pPr>
            <a:lvl8pPr marL="3773495" indent="0" algn="ctr">
              <a:buNone/>
              <a:defRPr>
                <a:solidFill>
                  <a:schemeClr val="tx1">
                    <a:tint val="75000"/>
                  </a:schemeClr>
                </a:solidFill>
              </a:defRPr>
            </a:lvl8pPr>
            <a:lvl9pPr marL="4312550"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6EACE93A-1919-6C40-8FAF-AAAA665C857D}"/>
              </a:ext>
            </a:extLst>
          </p:cNvPr>
          <p:cNvPicPr>
            <a:picLocks noChangeAspect="1"/>
          </p:cNvPicPr>
          <p:nvPr userDrawn="1"/>
        </p:nvPicPr>
        <p:blipFill>
          <a:blip r:embed="rId2" cstate="print"/>
          <a:stretch>
            <a:fillRect/>
          </a:stretch>
        </p:blipFill>
        <p:spPr>
          <a:xfrm>
            <a:off x="3311260" y="128593"/>
            <a:ext cx="6384346" cy="1286550"/>
          </a:xfrm>
          <a:prstGeom prst="rect">
            <a:avLst/>
          </a:prstGeom>
        </p:spPr>
      </p:pic>
    </p:spTree>
    <p:extLst>
      <p:ext uri="{BB962C8B-B14F-4D97-AF65-F5344CB8AC3E}">
        <p14:creationId xmlns:p14="http://schemas.microsoft.com/office/powerpoint/2010/main" val="4206831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43" y="1398875"/>
            <a:ext cx="8533289" cy="1932323"/>
          </a:xfrm>
          <a:prstGeom prst="rect">
            <a:avLst/>
          </a:prstGeom>
        </p:spPr>
        <p:txBody>
          <a:bodyPr lIns="107794" tIns="53914" rIns="107794" bIns="53914"/>
          <a:lstStyle>
            <a:lvl1pPr marL="0" indent="0" algn="l">
              <a:buNone/>
              <a:defRPr>
                <a:solidFill>
                  <a:schemeClr val="tx1">
                    <a:tint val="75000"/>
                  </a:schemeClr>
                </a:solidFill>
              </a:defRPr>
            </a:lvl1pPr>
            <a:lvl2pPr marL="539073" indent="0" algn="ctr">
              <a:buNone/>
              <a:defRPr>
                <a:solidFill>
                  <a:schemeClr val="tx1">
                    <a:tint val="75000"/>
                  </a:schemeClr>
                </a:solidFill>
              </a:defRPr>
            </a:lvl2pPr>
            <a:lvl3pPr marL="1078133" indent="0" algn="ctr">
              <a:buNone/>
              <a:defRPr>
                <a:solidFill>
                  <a:schemeClr val="tx1">
                    <a:tint val="75000"/>
                  </a:schemeClr>
                </a:solidFill>
              </a:defRPr>
            </a:lvl3pPr>
            <a:lvl4pPr marL="1617192" indent="0" algn="ctr">
              <a:buNone/>
              <a:defRPr>
                <a:solidFill>
                  <a:schemeClr val="tx1">
                    <a:tint val="75000"/>
                  </a:schemeClr>
                </a:solidFill>
              </a:defRPr>
            </a:lvl4pPr>
            <a:lvl5pPr marL="2156274" indent="0" algn="ctr">
              <a:buNone/>
              <a:defRPr>
                <a:solidFill>
                  <a:schemeClr val="tx1">
                    <a:tint val="75000"/>
                  </a:schemeClr>
                </a:solidFill>
              </a:defRPr>
            </a:lvl5pPr>
            <a:lvl6pPr marL="2695348" indent="0" algn="ctr">
              <a:buNone/>
              <a:defRPr>
                <a:solidFill>
                  <a:schemeClr val="tx1">
                    <a:tint val="75000"/>
                  </a:schemeClr>
                </a:solidFill>
              </a:defRPr>
            </a:lvl6pPr>
            <a:lvl7pPr marL="3234410" indent="0" algn="ctr">
              <a:buNone/>
              <a:defRPr>
                <a:solidFill>
                  <a:schemeClr val="tx1">
                    <a:tint val="75000"/>
                  </a:schemeClr>
                </a:solidFill>
              </a:defRPr>
            </a:lvl7pPr>
            <a:lvl8pPr marL="3773495" indent="0" algn="ctr">
              <a:buNone/>
              <a:defRPr>
                <a:solidFill>
                  <a:schemeClr val="tx1">
                    <a:tint val="75000"/>
                  </a:schemeClr>
                </a:solidFill>
              </a:defRPr>
            </a:lvl8pPr>
            <a:lvl9pPr marL="4312550"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6EACE93A-1919-6C40-8FAF-AAAA665C857D}"/>
              </a:ext>
            </a:extLst>
          </p:cNvPr>
          <p:cNvPicPr>
            <a:picLocks noChangeAspect="1"/>
          </p:cNvPicPr>
          <p:nvPr userDrawn="1"/>
        </p:nvPicPr>
        <p:blipFill>
          <a:blip r:embed="rId2" cstate="print"/>
          <a:stretch>
            <a:fillRect/>
          </a:stretch>
        </p:blipFill>
        <p:spPr>
          <a:xfrm>
            <a:off x="3311260" y="128593"/>
            <a:ext cx="6384346" cy="1286550"/>
          </a:xfrm>
          <a:prstGeom prst="rect">
            <a:avLst/>
          </a:prstGeom>
        </p:spPr>
      </p:pic>
    </p:spTree>
    <p:extLst>
      <p:ext uri="{BB962C8B-B14F-4D97-AF65-F5344CB8AC3E}">
        <p14:creationId xmlns:p14="http://schemas.microsoft.com/office/powerpoint/2010/main" val="420683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43" y="1398875"/>
            <a:ext cx="8533289" cy="1932323"/>
          </a:xfrm>
          <a:prstGeom prst="rect">
            <a:avLst/>
          </a:prstGeom>
        </p:spPr>
        <p:txBody>
          <a:bodyPr lIns="107794" tIns="53914" rIns="107794" bIns="53914"/>
          <a:lstStyle>
            <a:lvl1pPr marL="0" indent="0" algn="l">
              <a:buNone/>
              <a:defRPr>
                <a:solidFill>
                  <a:schemeClr val="tx1">
                    <a:tint val="75000"/>
                  </a:schemeClr>
                </a:solidFill>
              </a:defRPr>
            </a:lvl1pPr>
            <a:lvl2pPr marL="539073" indent="0" algn="ctr">
              <a:buNone/>
              <a:defRPr>
                <a:solidFill>
                  <a:schemeClr val="tx1">
                    <a:tint val="75000"/>
                  </a:schemeClr>
                </a:solidFill>
              </a:defRPr>
            </a:lvl2pPr>
            <a:lvl3pPr marL="1078133" indent="0" algn="ctr">
              <a:buNone/>
              <a:defRPr>
                <a:solidFill>
                  <a:schemeClr val="tx1">
                    <a:tint val="75000"/>
                  </a:schemeClr>
                </a:solidFill>
              </a:defRPr>
            </a:lvl3pPr>
            <a:lvl4pPr marL="1617192" indent="0" algn="ctr">
              <a:buNone/>
              <a:defRPr>
                <a:solidFill>
                  <a:schemeClr val="tx1">
                    <a:tint val="75000"/>
                  </a:schemeClr>
                </a:solidFill>
              </a:defRPr>
            </a:lvl4pPr>
            <a:lvl5pPr marL="2156274" indent="0" algn="ctr">
              <a:buNone/>
              <a:defRPr>
                <a:solidFill>
                  <a:schemeClr val="tx1">
                    <a:tint val="75000"/>
                  </a:schemeClr>
                </a:solidFill>
              </a:defRPr>
            </a:lvl5pPr>
            <a:lvl6pPr marL="2695348" indent="0" algn="ctr">
              <a:buNone/>
              <a:defRPr>
                <a:solidFill>
                  <a:schemeClr val="tx1">
                    <a:tint val="75000"/>
                  </a:schemeClr>
                </a:solidFill>
              </a:defRPr>
            </a:lvl6pPr>
            <a:lvl7pPr marL="3234410" indent="0" algn="ctr">
              <a:buNone/>
              <a:defRPr>
                <a:solidFill>
                  <a:schemeClr val="tx1">
                    <a:tint val="75000"/>
                  </a:schemeClr>
                </a:solidFill>
              </a:defRPr>
            </a:lvl7pPr>
            <a:lvl8pPr marL="3773495" indent="0" algn="ctr">
              <a:buNone/>
              <a:defRPr>
                <a:solidFill>
                  <a:schemeClr val="tx1">
                    <a:tint val="75000"/>
                  </a:schemeClr>
                </a:solidFill>
              </a:defRPr>
            </a:lvl8pPr>
            <a:lvl9pPr marL="4312550"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6EACE93A-1919-6C40-8FAF-AAAA665C857D}"/>
              </a:ext>
            </a:extLst>
          </p:cNvPr>
          <p:cNvPicPr>
            <a:picLocks noChangeAspect="1"/>
          </p:cNvPicPr>
          <p:nvPr userDrawn="1"/>
        </p:nvPicPr>
        <p:blipFill>
          <a:blip r:embed="rId2" cstate="print"/>
          <a:stretch>
            <a:fillRect/>
          </a:stretch>
        </p:blipFill>
        <p:spPr>
          <a:xfrm>
            <a:off x="3311260" y="128593"/>
            <a:ext cx="6384346" cy="1286550"/>
          </a:xfrm>
          <a:prstGeom prst="rect">
            <a:avLst/>
          </a:prstGeom>
        </p:spPr>
      </p:pic>
    </p:spTree>
    <p:extLst>
      <p:ext uri="{BB962C8B-B14F-4D97-AF65-F5344CB8AC3E}">
        <p14:creationId xmlns:p14="http://schemas.microsoft.com/office/powerpoint/2010/main" val="4206831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43" y="1398875"/>
            <a:ext cx="8533289" cy="1932323"/>
          </a:xfrm>
          <a:prstGeom prst="rect">
            <a:avLst/>
          </a:prstGeom>
        </p:spPr>
        <p:txBody>
          <a:bodyPr lIns="107794" tIns="53914" rIns="107794" bIns="53914"/>
          <a:lstStyle>
            <a:lvl1pPr marL="0" indent="0" algn="l">
              <a:buNone/>
              <a:defRPr>
                <a:solidFill>
                  <a:schemeClr val="tx1">
                    <a:tint val="75000"/>
                  </a:schemeClr>
                </a:solidFill>
              </a:defRPr>
            </a:lvl1pPr>
            <a:lvl2pPr marL="539073" indent="0" algn="ctr">
              <a:buNone/>
              <a:defRPr>
                <a:solidFill>
                  <a:schemeClr val="tx1">
                    <a:tint val="75000"/>
                  </a:schemeClr>
                </a:solidFill>
              </a:defRPr>
            </a:lvl2pPr>
            <a:lvl3pPr marL="1078133" indent="0" algn="ctr">
              <a:buNone/>
              <a:defRPr>
                <a:solidFill>
                  <a:schemeClr val="tx1">
                    <a:tint val="75000"/>
                  </a:schemeClr>
                </a:solidFill>
              </a:defRPr>
            </a:lvl3pPr>
            <a:lvl4pPr marL="1617192" indent="0" algn="ctr">
              <a:buNone/>
              <a:defRPr>
                <a:solidFill>
                  <a:schemeClr val="tx1">
                    <a:tint val="75000"/>
                  </a:schemeClr>
                </a:solidFill>
              </a:defRPr>
            </a:lvl4pPr>
            <a:lvl5pPr marL="2156274" indent="0" algn="ctr">
              <a:buNone/>
              <a:defRPr>
                <a:solidFill>
                  <a:schemeClr val="tx1">
                    <a:tint val="75000"/>
                  </a:schemeClr>
                </a:solidFill>
              </a:defRPr>
            </a:lvl5pPr>
            <a:lvl6pPr marL="2695348" indent="0" algn="ctr">
              <a:buNone/>
              <a:defRPr>
                <a:solidFill>
                  <a:schemeClr val="tx1">
                    <a:tint val="75000"/>
                  </a:schemeClr>
                </a:solidFill>
              </a:defRPr>
            </a:lvl6pPr>
            <a:lvl7pPr marL="3234410" indent="0" algn="ctr">
              <a:buNone/>
              <a:defRPr>
                <a:solidFill>
                  <a:schemeClr val="tx1">
                    <a:tint val="75000"/>
                  </a:schemeClr>
                </a:solidFill>
              </a:defRPr>
            </a:lvl7pPr>
            <a:lvl8pPr marL="3773495" indent="0" algn="ctr">
              <a:buNone/>
              <a:defRPr>
                <a:solidFill>
                  <a:schemeClr val="tx1">
                    <a:tint val="75000"/>
                  </a:schemeClr>
                </a:solidFill>
              </a:defRPr>
            </a:lvl8pPr>
            <a:lvl9pPr marL="4312550"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6EACE93A-1919-6C40-8FAF-AAAA665C857D}"/>
              </a:ext>
            </a:extLst>
          </p:cNvPr>
          <p:cNvPicPr>
            <a:picLocks noChangeAspect="1"/>
          </p:cNvPicPr>
          <p:nvPr userDrawn="1"/>
        </p:nvPicPr>
        <p:blipFill>
          <a:blip r:embed="rId2" cstate="print"/>
          <a:stretch>
            <a:fillRect/>
          </a:stretch>
        </p:blipFill>
        <p:spPr>
          <a:xfrm>
            <a:off x="3311260" y="128593"/>
            <a:ext cx="6384346" cy="1286550"/>
          </a:xfrm>
          <a:prstGeom prst="rect">
            <a:avLst/>
          </a:prstGeom>
        </p:spPr>
      </p:pic>
    </p:spTree>
    <p:extLst>
      <p:ext uri="{BB962C8B-B14F-4D97-AF65-F5344CB8AC3E}">
        <p14:creationId xmlns:p14="http://schemas.microsoft.com/office/powerpoint/2010/main" val="156783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348893"/>
            <a:ext cx="10361852" cy="1620770"/>
          </a:xfrm>
        </p:spPr>
        <p:txBody>
          <a:bodyPr/>
          <a:lstStyle/>
          <a:p>
            <a:r>
              <a:rPr lang="en-US"/>
              <a:t>Click to edit Master title style</a:t>
            </a:r>
            <a:endParaRPr lang="en-GB"/>
          </a:p>
        </p:txBody>
      </p:sp>
      <p:sp>
        <p:nvSpPr>
          <p:cNvPr id="3" name="Subtitle 2"/>
          <p:cNvSpPr>
            <a:spLocks noGrp="1"/>
          </p:cNvSpPr>
          <p:nvPr>
            <p:ph type="subTitle" idx="1"/>
          </p:nvPr>
        </p:nvSpPr>
        <p:spPr>
          <a:xfrm>
            <a:off x="1828563" y="4284716"/>
            <a:ext cx="8533289" cy="1932323"/>
          </a:xfrm>
        </p:spPr>
        <p:txBody>
          <a:bodyPr/>
          <a:lstStyle>
            <a:lvl1pPr marL="0" indent="0" algn="ctr">
              <a:buNone/>
              <a:defRPr>
                <a:solidFill>
                  <a:schemeClr val="tx1">
                    <a:tint val="75000"/>
                  </a:schemeClr>
                </a:solidFill>
              </a:defRPr>
            </a:lvl1pPr>
            <a:lvl2pPr marL="540068" indent="0" algn="ctr">
              <a:buNone/>
              <a:defRPr>
                <a:solidFill>
                  <a:schemeClr val="tx1">
                    <a:tint val="75000"/>
                  </a:schemeClr>
                </a:solidFill>
              </a:defRPr>
            </a:lvl2pPr>
            <a:lvl3pPr marL="1080135" indent="0" algn="ctr">
              <a:buNone/>
              <a:defRPr>
                <a:solidFill>
                  <a:schemeClr val="tx1">
                    <a:tint val="75000"/>
                  </a:schemeClr>
                </a:solidFill>
              </a:defRPr>
            </a:lvl3pPr>
            <a:lvl4pPr marL="1620203" indent="0" algn="ctr">
              <a:buNone/>
              <a:defRPr>
                <a:solidFill>
                  <a:schemeClr val="tx1">
                    <a:tint val="75000"/>
                  </a:schemeClr>
                </a:solidFill>
              </a:defRPr>
            </a:lvl4pPr>
            <a:lvl5pPr marL="2160270" indent="0" algn="ctr">
              <a:buNone/>
              <a:defRPr>
                <a:solidFill>
                  <a:schemeClr val="tx1">
                    <a:tint val="75000"/>
                  </a:schemeClr>
                </a:solidFill>
              </a:defRPr>
            </a:lvl5pPr>
            <a:lvl6pPr marL="2700338" indent="0" algn="ctr">
              <a:buNone/>
              <a:defRPr>
                <a:solidFill>
                  <a:schemeClr val="tx1">
                    <a:tint val="75000"/>
                  </a:schemeClr>
                </a:solidFill>
              </a:defRPr>
            </a:lvl6pPr>
            <a:lvl7pPr marL="3240405" indent="0" algn="ctr">
              <a:buNone/>
              <a:defRPr>
                <a:solidFill>
                  <a:schemeClr val="tx1">
                    <a:tint val="75000"/>
                  </a:schemeClr>
                </a:solidFill>
              </a:defRPr>
            </a:lvl7pPr>
            <a:lvl8pPr marL="3780473" indent="0" algn="ctr">
              <a:buNone/>
              <a:defRPr>
                <a:solidFill>
                  <a:schemeClr val="tx1">
                    <a:tint val="75000"/>
                  </a:schemeClr>
                </a:solidFill>
              </a:defRPr>
            </a:lvl8pPr>
            <a:lvl9pPr marL="43205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080135"/>
            <a:fld id="{B213005E-77E7-4BF4-8C7F-E74CCE6EA3A8}" type="datetimeFigureOut">
              <a:rPr lang="en-GB" smtClean="0">
                <a:solidFill>
                  <a:prstClr val="black">
                    <a:tint val="75000"/>
                  </a:prstClr>
                </a:solidFill>
              </a:rPr>
              <a:pPr defTabSz="1080135"/>
              <a:t>19/02/2020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080135"/>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80135"/>
            <a:fld id="{20FDE714-EEAA-4C10-8B89-4A24F6717AB5}" type="slidenum">
              <a:rPr lang="en-GB" smtClean="0">
                <a:solidFill>
                  <a:prstClr val="black">
                    <a:tint val="75000"/>
                  </a:prstClr>
                </a:solidFill>
              </a:rPr>
              <a:pPr defTabSz="1080135"/>
              <a:t>‹#›</a:t>
            </a:fld>
            <a:endParaRPr lang="en-GB">
              <a:solidFill>
                <a:prstClr val="black">
                  <a:tint val="75000"/>
                </a:prstClr>
              </a:solidFill>
            </a:endParaRPr>
          </a:p>
        </p:txBody>
      </p:sp>
    </p:spTree>
    <p:extLst>
      <p:ext uri="{BB962C8B-B14F-4D97-AF65-F5344CB8AC3E}">
        <p14:creationId xmlns:p14="http://schemas.microsoft.com/office/powerpoint/2010/main" val="193070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04" y="8203"/>
            <a:ext cx="10971213" cy="1081924"/>
          </a:xfrm>
          <a:prstGeom prst="rect">
            <a:avLst/>
          </a:prstGeom>
        </p:spPr>
        <p:txBody>
          <a:bodyPr lIns="90558" tIns="45253" rIns="90558" bIns="45253"/>
          <a:lstStyle/>
          <a:p>
            <a:r>
              <a:rPr lang="en-US"/>
              <a:t>Click to edit Master title style</a:t>
            </a:r>
            <a:endParaRPr lang="en-GB"/>
          </a:p>
        </p:txBody>
      </p:sp>
      <p:sp>
        <p:nvSpPr>
          <p:cNvPr id="3" name="Content Placeholder 2"/>
          <p:cNvSpPr>
            <a:spLocks noGrp="1"/>
          </p:cNvSpPr>
          <p:nvPr>
            <p:ph idx="1"/>
          </p:nvPr>
        </p:nvSpPr>
        <p:spPr>
          <a:xfrm>
            <a:off x="609704" y="1320050"/>
            <a:ext cx="10971213" cy="4990678"/>
          </a:xfrm>
          <a:prstGeom prst="rect">
            <a:avLst/>
          </a:prstGeom>
        </p:spPr>
        <p:txBody>
          <a:bodyPr lIns="90558" tIns="45253" rIns="90558" bIns="452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5" name="Footer Placeholder 4"/>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6" name="Slide Number Placeholder 5"/>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1264390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348893"/>
            <a:ext cx="10361851" cy="1620771"/>
          </a:xfrm>
        </p:spPr>
        <p:txBody>
          <a:bodyPr/>
          <a:lstStyle/>
          <a:p>
            <a:r>
              <a:rPr lang="en-US"/>
              <a:t>Click to edit Master title style</a:t>
            </a:r>
            <a:endParaRPr lang="en-GB"/>
          </a:p>
        </p:txBody>
      </p:sp>
      <p:sp>
        <p:nvSpPr>
          <p:cNvPr id="3" name="Subtitle 2"/>
          <p:cNvSpPr>
            <a:spLocks noGrp="1"/>
          </p:cNvSpPr>
          <p:nvPr>
            <p:ph type="subTitle" idx="1"/>
          </p:nvPr>
        </p:nvSpPr>
        <p:spPr>
          <a:xfrm>
            <a:off x="1828562" y="4284716"/>
            <a:ext cx="8533289" cy="1932323"/>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008126"/>
            <a:fld id="{74C41BE3-B97A-4AA1-879A-23ABF421EC6A}" type="datetimeFigureOut">
              <a:rPr lang="en-GB" smtClean="0">
                <a:solidFill>
                  <a:prstClr val="black">
                    <a:tint val="75000"/>
                  </a:prstClr>
                </a:solidFill>
              </a:rPr>
              <a:pPr defTabSz="1008126"/>
              <a:t>19/02/2020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00812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08126"/>
            <a:fld id="{F1813EB5-FA52-454D-B6B2-C34246052D0A}" type="slidenum">
              <a:rPr lang="en-GB" smtClean="0">
                <a:solidFill>
                  <a:prstClr val="black">
                    <a:tint val="75000"/>
                  </a:prstClr>
                </a:solidFill>
              </a:rPr>
              <a:pPr defTabSz="1008126"/>
              <a:t>‹#›</a:t>
            </a:fld>
            <a:endParaRPr lang="en-GB">
              <a:solidFill>
                <a:prstClr val="black">
                  <a:tint val="75000"/>
                </a:prstClr>
              </a:solidFill>
            </a:endParaRPr>
          </a:p>
        </p:txBody>
      </p:sp>
    </p:spTree>
    <p:extLst>
      <p:ext uri="{BB962C8B-B14F-4D97-AF65-F5344CB8AC3E}">
        <p14:creationId xmlns:p14="http://schemas.microsoft.com/office/powerpoint/2010/main" val="3527892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336" y="1478998"/>
            <a:ext cx="11039096" cy="49218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24336" y="367562"/>
            <a:ext cx="9345983" cy="714119"/>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2401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008126"/>
            <a:fld id="{74C41BE3-B97A-4AA1-879A-23ABF421EC6A}" type="datetimeFigureOut">
              <a:rPr lang="en-GB" smtClean="0">
                <a:solidFill>
                  <a:prstClr val="black">
                    <a:tint val="75000"/>
                  </a:prstClr>
                </a:solidFill>
              </a:rPr>
              <a:pPr defTabSz="1008126"/>
              <a:t>19/02/2020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00812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08126"/>
            <a:fld id="{F1813EB5-FA52-454D-B6B2-C34246052D0A}" type="slidenum">
              <a:rPr lang="en-GB" smtClean="0">
                <a:solidFill>
                  <a:prstClr val="black">
                    <a:tint val="75000"/>
                  </a:prstClr>
                </a:solidFill>
              </a:rPr>
              <a:pPr defTabSz="1008126"/>
              <a:t>‹#›</a:t>
            </a:fld>
            <a:endParaRPr lang="en-GB">
              <a:solidFill>
                <a:prstClr val="black">
                  <a:tint val="75000"/>
                </a:prstClr>
              </a:solidFill>
            </a:endParaRPr>
          </a:p>
        </p:txBody>
      </p:sp>
    </p:spTree>
    <p:extLst>
      <p:ext uri="{BB962C8B-B14F-4D97-AF65-F5344CB8AC3E}">
        <p14:creationId xmlns:p14="http://schemas.microsoft.com/office/powerpoint/2010/main" val="1912834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08126"/>
            <a:fld id="{74C41BE3-B97A-4AA1-879A-23ABF421EC6A}" type="datetimeFigureOut">
              <a:rPr lang="en-GB" smtClean="0">
                <a:solidFill>
                  <a:prstClr val="black">
                    <a:tint val="75000"/>
                  </a:prstClr>
                </a:solidFill>
              </a:rPr>
              <a:pPr defTabSz="1008126"/>
              <a:t>19/02/2020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00812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08126"/>
            <a:fld id="{F1813EB5-FA52-454D-B6B2-C34246052D0A}" type="slidenum">
              <a:rPr lang="en-GB" smtClean="0">
                <a:solidFill>
                  <a:prstClr val="black">
                    <a:tint val="75000"/>
                  </a:prstClr>
                </a:solidFill>
              </a:rPr>
              <a:pPr defTabSz="1008126"/>
              <a:t>‹#›</a:t>
            </a:fld>
            <a:endParaRPr lang="en-GB">
              <a:solidFill>
                <a:prstClr val="black">
                  <a:tint val="75000"/>
                </a:prstClr>
              </a:solidFill>
            </a:endParaRPr>
          </a:p>
        </p:txBody>
      </p:sp>
    </p:spTree>
    <p:extLst>
      <p:ext uri="{BB962C8B-B14F-4D97-AF65-F5344CB8AC3E}">
        <p14:creationId xmlns:p14="http://schemas.microsoft.com/office/powerpoint/2010/main" val="227642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704" y="8203"/>
            <a:ext cx="10971213" cy="1081924"/>
          </a:xfrm>
          <a:prstGeom prst="rect">
            <a:avLst/>
          </a:prstGeom>
        </p:spPr>
        <p:txBody>
          <a:bodyPr lIns="90558" tIns="45253" rIns="90558" bIns="45253"/>
          <a:lstStyle/>
          <a:p>
            <a:r>
              <a:rPr lang="en-US"/>
              <a:t>Click to edit Master title style</a:t>
            </a:r>
            <a:endParaRPr lang="en-GB"/>
          </a:p>
        </p:txBody>
      </p:sp>
      <p:sp>
        <p:nvSpPr>
          <p:cNvPr id="3" name="Date Placeholder 2"/>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4" name="Footer Placeholder 3"/>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5" name="Slide Number Placeholder 4"/>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82322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27" y="2348349"/>
            <a:ext cx="10361612" cy="1622146"/>
          </a:xfrm>
        </p:spPr>
        <p:txBody>
          <a:bodyPr/>
          <a:lstStyle/>
          <a:p>
            <a:r>
              <a:rPr lang="en-US"/>
              <a:t>Click to edit Master title style</a:t>
            </a:r>
            <a:endParaRPr lang="en-GB"/>
          </a:p>
        </p:txBody>
      </p:sp>
      <p:sp>
        <p:nvSpPr>
          <p:cNvPr id="3" name="Subtitle 2"/>
          <p:cNvSpPr>
            <a:spLocks noGrp="1"/>
          </p:cNvSpPr>
          <p:nvPr>
            <p:ph type="subTitle" idx="1"/>
          </p:nvPr>
        </p:nvSpPr>
        <p:spPr>
          <a:xfrm>
            <a:off x="1828929" y="4285474"/>
            <a:ext cx="8532813" cy="1931875"/>
          </a:xfrm>
        </p:spPr>
        <p:txBody>
          <a:bodyPr/>
          <a:lstStyle>
            <a:lvl1pPr marL="0" indent="0" algn="ctr">
              <a:buNone/>
              <a:defRPr>
                <a:solidFill>
                  <a:schemeClr val="tx1">
                    <a:tint val="75000"/>
                  </a:schemeClr>
                </a:solidFill>
              </a:defRPr>
            </a:lvl1pPr>
            <a:lvl2pPr marL="452877" indent="0" algn="ctr">
              <a:buNone/>
              <a:defRPr>
                <a:solidFill>
                  <a:schemeClr val="tx1">
                    <a:tint val="75000"/>
                  </a:schemeClr>
                </a:solidFill>
              </a:defRPr>
            </a:lvl2pPr>
            <a:lvl3pPr marL="905705" indent="0" algn="ctr">
              <a:buNone/>
              <a:defRPr>
                <a:solidFill>
                  <a:schemeClr val="tx1">
                    <a:tint val="75000"/>
                  </a:schemeClr>
                </a:solidFill>
              </a:defRPr>
            </a:lvl3pPr>
            <a:lvl4pPr marL="1358546" indent="0" algn="ctr">
              <a:buNone/>
              <a:defRPr>
                <a:solidFill>
                  <a:schemeClr val="tx1">
                    <a:tint val="75000"/>
                  </a:schemeClr>
                </a:solidFill>
              </a:defRPr>
            </a:lvl4pPr>
            <a:lvl5pPr marL="1811391" indent="0" algn="ctr">
              <a:buNone/>
              <a:defRPr>
                <a:solidFill>
                  <a:schemeClr val="tx1">
                    <a:tint val="75000"/>
                  </a:schemeClr>
                </a:solidFill>
              </a:defRPr>
            </a:lvl5pPr>
            <a:lvl6pPr marL="2264234" indent="0" algn="ctr">
              <a:buNone/>
              <a:defRPr>
                <a:solidFill>
                  <a:schemeClr val="tx1">
                    <a:tint val="75000"/>
                  </a:schemeClr>
                </a:solidFill>
              </a:defRPr>
            </a:lvl6pPr>
            <a:lvl7pPr marL="2717087" indent="0" algn="ctr">
              <a:buNone/>
              <a:defRPr>
                <a:solidFill>
                  <a:schemeClr val="tx1">
                    <a:tint val="75000"/>
                  </a:schemeClr>
                </a:solidFill>
              </a:defRPr>
            </a:lvl7pPr>
            <a:lvl8pPr marL="3169930" indent="0" algn="ctr">
              <a:buNone/>
              <a:defRPr>
                <a:solidFill>
                  <a:schemeClr val="tx1">
                    <a:tint val="75000"/>
                  </a:schemeClr>
                </a:solidFill>
              </a:defRPr>
            </a:lvl8pPr>
            <a:lvl9pPr marL="362277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5" name="Footer Placeholder 4"/>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6" name="Slide Number Placeholder 5"/>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270712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5" name="Footer Placeholder 4"/>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6" name="Slide Number Placeholder 5"/>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126439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4" y="4859443"/>
            <a:ext cx="10361612" cy="1501402"/>
          </a:xfrm>
        </p:spPr>
        <p:txBody>
          <a:bodyPr anchor="t"/>
          <a:lstStyle>
            <a:lvl1pPr algn="l">
              <a:defRPr sz="3900" b="1" cap="all"/>
            </a:lvl1pPr>
          </a:lstStyle>
          <a:p>
            <a:r>
              <a:rPr lang="en-US"/>
              <a:t>Click to edit Master title style</a:t>
            </a:r>
            <a:endParaRPr lang="en-GB"/>
          </a:p>
        </p:txBody>
      </p:sp>
      <p:sp>
        <p:nvSpPr>
          <p:cNvPr id="3" name="Text Placeholder 2"/>
          <p:cNvSpPr>
            <a:spLocks noGrp="1"/>
          </p:cNvSpPr>
          <p:nvPr>
            <p:ph type="body" idx="1"/>
          </p:nvPr>
        </p:nvSpPr>
        <p:spPr>
          <a:xfrm>
            <a:off x="963614" y="3204138"/>
            <a:ext cx="10361612" cy="1655393"/>
          </a:xfrm>
        </p:spPr>
        <p:txBody>
          <a:bodyPr anchor="b"/>
          <a:lstStyle>
            <a:lvl1pPr marL="0" indent="0">
              <a:buNone/>
              <a:defRPr sz="2000">
                <a:solidFill>
                  <a:schemeClr val="tx1">
                    <a:tint val="75000"/>
                  </a:schemeClr>
                </a:solidFill>
              </a:defRPr>
            </a:lvl1pPr>
            <a:lvl2pPr marL="452877" indent="0">
              <a:buNone/>
              <a:defRPr sz="1900">
                <a:solidFill>
                  <a:schemeClr val="tx1">
                    <a:tint val="75000"/>
                  </a:schemeClr>
                </a:solidFill>
              </a:defRPr>
            </a:lvl2pPr>
            <a:lvl3pPr marL="905705" indent="0">
              <a:buNone/>
              <a:defRPr sz="1600">
                <a:solidFill>
                  <a:schemeClr val="tx1">
                    <a:tint val="75000"/>
                  </a:schemeClr>
                </a:solidFill>
              </a:defRPr>
            </a:lvl3pPr>
            <a:lvl4pPr marL="1358546" indent="0">
              <a:buNone/>
              <a:defRPr sz="1400">
                <a:solidFill>
                  <a:schemeClr val="tx1">
                    <a:tint val="75000"/>
                  </a:schemeClr>
                </a:solidFill>
              </a:defRPr>
            </a:lvl4pPr>
            <a:lvl5pPr marL="1811391" indent="0">
              <a:buNone/>
              <a:defRPr sz="1400">
                <a:solidFill>
                  <a:schemeClr val="tx1">
                    <a:tint val="75000"/>
                  </a:schemeClr>
                </a:solidFill>
              </a:defRPr>
            </a:lvl5pPr>
            <a:lvl6pPr marL="2264234" indent="0">
              <a:buNone/>
              <a:defRPr sz="1400">
                <a:solidFill>
                  <a:schemeClr val="tx1">
                    <a:tint val="75000"/>
                  </a:schemeClr>
                </a:solidFill>
              </a:defRPr>
            </a:lvl6pPr>
            <a:lvl7pPr marL="2717087" indent="0">
              <a:buNone/>
              <a:defRPr sz="1400">
                <a:solidFill>
                  <a:schemeClr val="tx1">
                    <a:tint val="75000"/>
                  </a:schemeClr>
                </a:solidFill>
              </a:defRPr>
            </a:lvl7pPr>
            <a:lvl8pPr marL="3169930" indent="0">
              <a:buNone/>
              <a:defRPr sz="1400">
                <a:solidFill>
                  <a:schemeClr val="tx1">
                    <a:tint val="75000"/>
                  </a:schemeClr>
                </a:solidFill>
              </a:defRPr>
            </a:lvl8pPr>
            <a:lvl9pPr marL="362277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5" name="Footer Placeholder 4"/>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6" name="Slide Number Placeholder 5"/>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83143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26" y="1763890"/>
            <a:ext cx="5408613" cy="4990678"/>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0613" y="1763890"/>
            <a:ext cx="5410200" cy="4990678"/>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6" name="Footer Placeholder 5"/>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7" name="Slide Number Placeholder 6"/>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39486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692150"/>
            <a:ext cx="5386388" cy="705204"/>
          </a:xfrm>
        </p:spPr>
        <p:txBody>
          <a:bodyPr anchor="b"/>
          <a:lstStyle>
            <a:lvl1pPr marL="0" indent="0">
              <a:buNone/>
              <a:defRPr sz="2300" b="1"/>
            </a:lvl1pPr>
            <a:lvl2pPr marL="452877" indent="0">
              <a:buNone/>
              <a:defRPr sz="2000" b="1"/>
            </a:lvl2pPr>
            <a:lvl3pPr marL="905705" indent="0">
              <a:buNone/>
              <a:defRPr sz="1900" b="1"/>
            </a:lvl3pPr>
            <a:lvl4pPr marL="1358546" indent="0">
              <a:buNone/>
              <a:defRPr sz="1600" b="1"/>
            </a:lvl4pPr>
            <a:lvl5pPr marL="1811391" indent="0">
              <a:buNone/>
              <a:defRPr sz="1600" b="1"/>
            </a:lvl5pPr>
            <a:lvl6pPr marL="2264234" indent="0">
              <a:buNone/>
              <a:defRPr sz="1600" b="1"/>
            </a:lvl6pPr>
            <a:lvl7pPr marL="2717087" indent="0">
              <a:buNone/>
              <a:defRPr sz="1600" b="1"/>
            </a:lvl7pPr>
            <a:lvl8pPr marL="3169930" indent="0">
              <a:buNone/>
              <a:defRPr sz="1600" b="1"/>
            </a:lvl8pPr>
            <a:lvl9pPr marL="362277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97346"/>
            <a:ext cx="5386388" cy="4357219"/>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42" y="1692150"/>
            <a:ext cx="5387976" cy="705204"/>
          </a:xfrm>
        </p:spPr>
        <p:txBody>
          <a:bodyPr anchor="b"/>
          <a:lstStyle>
            <a:lvl1pPr marL="0" indent="0">
              <a:buNone/>
              <a:defRPr sz="2300" b="1"/>
            </a:lvl1pPr>
            <a:lvl2pPr marL="452877" indent="0">
              <a:buNone/>
              <a:defRPr sz="2000" b="1"/>
            </a:lvl2pPr>
            <a:lvl3pPr marL="905705" indent="0">
              <a:buNone/>
              <a:defRPr sz="1900" b="1"/>
            </a:lvl3pPr>
            <a:lvl4pPr marL="1358546" indent="0">
              <a:buNone/>
              <a:defRPr sz="1600" b="1"/>
            </a:lvl4pPr>
            <a:lvl5pPr marL="1811391" indent="0">
              <a:buNone/>
              <a:defRPr sz="1600" b="1"/>
            </a:lvl5pPr>
            <a:lvl6pPr marL="2264234" indent="0">
              <a:buNone/>
              <a:defRPr sz="1600" b="1"/>
            </a:lvl6pPr>
            <a:lvl7pPr marL="2717087" indent="0">
              <a:buNone/>
              <a:defRPr sz="1600" b="1"/>
            </a:lvl7pPr>
            <a:lvl8pPr marL="3169930" indent="0">
              <a:buNone/>
              <a:defRPr sz="1600" b="1"/>
            </a:lvl8pPr>
            <a:lvl9pPr marL="36227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42" y="2397346"/>
            <a:ext cx="5387976" cy="4357219"/>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8" name="Footer Placeholder 7"/>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9" name="Slide Number Placeholder 8"/>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304430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3" y="7008299"/>
            <a:ext cx="2844800" cy="402474"/>
          </a:xfrm>
          <a:prstGeom prst="rect">
            <a:avLst/>
          </a:prstGeom>
        </p:spPr>
        <p:txBody>
          <a:bodyPr lIns="90558" tIns="45253" rIns="90558" bIns="45253"/>
          <a:lstStyle/>
          <a:p>
            <a:fld id="{18A89CBC-351E-48C2-B17E-D59BE9B46F80}" type="datetimeFigureOut">
              <a:rPr lang="en-GB" smtClean="0"/>
              <a:pPr/>
              <a:t>19/02/2020</a:t>
            </a:fld>
            <a:endParaRPr lang="en-GB"/>
          </a:p>
        </p:txBody>
      </p:sp>
      <p:sp>
        <p:nvSpPr>
          <p:cNvPr id="4" name="Footer Placeholder 3"/>
          <p:cNvSpPr>
            <a:spLocks noGrp="1"/>
          </p:cNvSpPr>
          <p:nvPr>
            <p:ph type="ftr" sz="quarter" idx="11"/>
          </p:nvPr>
        </p:nvSpPr>
        <p:spPr>
          <a:xfrm>
            <a:off x="4165626" y="7008299"/>
            <a:ext cx="3859214" cy="402474"/>
          </a:xfrm>
          <a:prstGeom prst="rect">
            <a:avLst/>
          </a:prstGeom>
        </p:spPr>
        <p:txBody>
          <a:bodyPr lIns="90558" tIns="45253" rIns="90558" bIns="45253"/>
          <a:lstStyle/>
          <a:p>
            <a:endParaRPr lang="en-GB"/>
          </a:p>
        </p:txBody>
      </p:sp>
      <p:sp>
        <p:nvSpPr>
          <p:cNvPr id="5" name="Slide Number Placeholder 4"/>
          <p:cNvSpPr>
            <a:spLocks noGrp="1"/>
          </p:cNvSpPr>
          <p:nvPr>
            <p:ph type="sldNum" sz="quarter" idx="12"/>
          </p:nvPr>
        </p:nvSpPr>
        <p:spPr>
          <a:xfrm>
            <a:off x="8736014" y="7008299"/>
            <a:ext cx="2844800" cy="402474"/>
          </a:xfrm>
          <a:prstGeom prst="rect">
            <a:avLst/>
          </a:prstGeom>
        </p:spPr>
        <p:txBody>
          <a:bodyPr lIns="90558" tIns="45253" rIns="90558" bIns="45253"/>
          <a:lstStyle/>
          <a:p>
            <a:fld id="{03353D49-20B8-4D56-AB3A-E37532F4CF6D}" type="slidenum">
              <a:rPr lang="en-GB" smtClean="0"/>
              <a:pPr/>
              <a:t>‹#›</a:t>
            </a:fld>
            <a:endParaRPr lang="en-GB"/>
          </a:p>
        </p:txBody>
      </p:sp>
    </p:spTree>
    <p:extLst>
      <p:ext uri="{BB962C8B-B14F-4D97-AF65-F5344CB8AC3E}">
        <p14:creationId xmlns:p14="http://schemas.microsoft.com/office/powerpoint/2010/main" val="823222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11.xml"/><Relationship Id="rId4"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5" name="Rectangle 4"/>
          <p:cNvSpPr/>
          <p:nvPr userDrawn="1"/>
        </p:nvSpPr>
        <p:spPr>
          <a:xfrm>
            <a:off x="2" y="0"/>
            <a:ext cx="3023266"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107794" tIns="53914" rIns="107794" bIns="53914" rtlCol="0" anchor="ctr"/>
          <a:lstStyle/>
          <a:p>
            <a:pPr algn="ctr"/>
            <a:endParaRPr lang="en-GB">
              <a:solidFill>
                <a:srgbClr val="74E2D5"/>
              </a:solidFill>
            </a:endParaRPr>
          </a:p>
        </p:txBody>
      </p:sp>
      <p:grpSp>
        <p:nvGrpSpPr>
          <p:cNvPr id="9" name="Group 8">
            <a:extLst>
              <a:ext uri="{FF2B5EF4-FFF2-40B4-BE49-F238E27FC236}">
                <a16:creationId xmlns:a16="http://schemas.microsoft.com/office/drawing/2014/main" id="{785937F8-B135-994F-B15E-B685A661F00F}"/>
              </a:ext>
            </a:extLst>
          </p:cNvPr>
          <p:cNvGrpSpPr/>
          <p:nvPr userDrawn="1"/>
        </p:nvGrpSpPr>
        <p:grpSpPr>
          <a:xfrm>
            <a:off x="3019342" y="6479970"/>
            <a:ext cx="9118532" cy="1032098"/>
            <a:chOff x="2268715" y="5877272"/>
            <a:chExt cx="6839788" cy="936104"/>
          </a:xfrm>
        </p:grpSpPr>
        <p:sp>
          <p:nvSpPr>
            <p:cNvPr id="10" name="Rectangle 9">
              <a:extLst>
                <a:ext uri="{FF2B5EF4-FFF2-40B4-BE49-F238E27FC236}">
                  <a16:creationId xmlns:a16="http://schemas.microsoft.com/office/drawing/2014/main" id="{1564A627-F2CD-B046-BEF5-6CC75BC8D081}"/>
                </a:ext>
              </a:extLst>
            </p:cNvPr>
            <p:cNvSpPr/>
            <p:nvPr/>
          </p:nvSpPr>
          <p:spPr>
            <a:xfrm>
              <a:off x="2268715" y="634374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6B2A55F-0C62-F44F-817F-967034FCCC3E}"/>
                </a:ext>
              </a:extLst>
            </p:cNvPr>
            <p:cNvPicPr>
              <a:picLocks noChangeAspect="1"/>
            </p:cNvPicPr>
            <p:nvPr/>
          </p:nvPicPr>
          <p:blipFill>
            <a:blip r:embed="rId5" cstate="print"/>
            <a:stretch>
              <a:fillRect/>
            </a:stretch>
          </p:blipFill>
          <p:spPr>
            <a:xfrm>
              <a:off x="8302812" y="5877272"/>
              <a:ext cx="805691" cy="936104"/>
            </a:xfrm>
            <a:prstGeom prst="rect">
              <a:avLst/>
            </a:prstGeom>
          </p:spPr>
        </p:pic>
      </p:grpSp>
    </p:spTree>
    <p:extLst>
      <p:ext uri="{BB962C8B-B14F-4D97-AF65-F5344CB8AC3E}">
        <p14:creationId xmlns:p14="http://schemas.microsoft.com/office/powerpoint/2010/main" val="1415046579"/>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Lst>
  <p:hf hdr="0" ftr="0" dt="0"/>
  <p:txStyles>
    <p:titleStyle>
      <a:lvl1pPr algn="l" rtl="0" eaLnBrk="0" fontAlgn="base" hangingPunct="0">
        <a:spcBef>
          <a:spcPct val="0"/>
        </a:spcBef>
        <a:spcAft>
          <a:spcPct val="0"/>
        </a:spcAft>
        <a:defRPr sz="38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8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8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8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800">
          <a:solidFill>
            <a:srgbClr val="588B2F"/>
          </a:solidFill>
          <a:latin typeface="Arial" charset="0"/>
          <a:ea typeface="MS PGothic" pitchFamily="34" charset="-128"/>
          <a:cs typeface="Arial" pitchFamily="34" charset="0"/>
        </a:defRPr>
      </a:lvl5pPr>
      <a:lvl6pPr marL="539073" algn="l" rtl="0" fontAlgn="base">
        <a:spcBef>
          <a:spcPct val="0"/>
        </a:spcBef>
        <a:spcAft>
          <a:spcPct val="0"/>
        </a:spcAft>
        <a:defRPr sz="3800">
          <a:solidFill>
            <a:srgbClr val="588B2F"/>
          </a:solidFill>
          <a:latin typeface="Arial" charset="0"/>
          <a:ea typeface="ＭＳ Ｐゴシック" charset="0"/>
        </a:defRPr>
      </a:lvl6pPr>
      <a:lvl7pPr marL="1078133" algn="l" rtl="0" fontAlgn="base">
        <a:spcBef>
          <a:spcPct val="0"/>
        </a:spcBef>
        <a:spcAft>
          <a:spcPct val="0"/>
        </a:spcAft>
        <a:defRPr sz="3800">
          <a:solidFill>
            <a:srgbClr val="588B2F"/>
          </a:solidFill>
          <a:latin typeface="Arial" charset="0"/>
          <a:ea typeface="ＭＳ Ｐゴシック" charset="0"/>
        </a:defRPr>
      </a:lvl7pPr>
      <a:lvl8pPr marL="1617192" algn="l" rtl="0" fontAlgn="base">
        <a:spcBef>
          <a:spcPct val="0"/>
        </a:spcBef>
        <a:spcAft>
          <a:spcPct val="0"/>
        </a:spcAft>
        <a:defRPr sz="3800">
          <a:solidFill>
            <a:srgbClr val="588B2F"/>
          </a:solidFill>
          <a:latin typeface="Arial" charset="0"/>
          <a:ea typeface="ＭＳ Ｐゴシック" charset="0"/>
        </a:defRPr>
      </a:lvl8pPr>
      <a:lvl9pPr marL="2156274" algn="l" rtl="0" fontAlgn="base">
        <a:spcBef>
          <a:spcPct val="0"/>
        </a:spcBef>
        <a:spcAft>
          <a:spcPct val="0"/>
        </a:spcAft>
        <a:defRPr sz="3800">
          <a:solidFill>
            <a:srgbClr val="588B2F"/>
          </a:solidFill>
          <a:latin typeface="Arial" charset="0"/>
          <a:ea typeface="ＭＳ Ｐゴシック" charset="0"/>
        </a:defRPr>
      </a:lvl9pPr>
    </p:titleStyle>
    <p:bodyStyle>
      <a:lvl1pPr marL="0" indent="0" algn="l" rtl="0" eaLnBrk="0" fontAlgn="base" hangingPunct="0">
        <a:spcBef>
          <a:spcPct val="20000"/>
        </a:spcBef>
        <a:spcAft>
          <a:spcPct val="0"/>
        </a:spcAft>
        <a:buFont typeface="Arial" pitchFamily="34" charset="0"/>
        <a:buNone/>
        <a:defRPr sz="4300" i="1" kern="1200" baseline="0">
          <a:solidFill>
            <a:srgbClr val="6F6F6F"/>
          </a:solidFill>
          <a:latin typeface="Futura PT Medium" pitchFamily="34" charset="0"/>
          <a:ea typeface="MS PGothic" pitchFamily="34" charset="-128"/>
          <a:cs typeface="Arial" pitchFamily="34" charset="0"/>
        </a:defRPr>
      </a:lvl1pPr>
      <a:lvl2pPr marL="875981" indent="-336922" algn="l" rtl="0" eaLnBrk="0" fontAlgn="base" hangingPunct="0">
        <a:spcBef>
          <a:spcPct val="20000"/>
        </a:spcBef>
        <a:spcAft>
          <a:spcPct val="0"/>
        </a:spcAft>
        <a:buFont typeface="Courier New" pitchFamily="49" charset="0"/>
        <a:buChar char="o"/>
        <a:defRPr sz="2800" kern="1200">
          <a:solidFill>
            <a:srgbClr val="6F6F6F"/>
          </a:solidFill>
          <a:latin typeface="Arial" pitchFamily="34" charset="0"/>
          <a:ea typeface="MS PGothic" pitchFamily="34" charset="-128"/>
          <a:cs typeface="Arial" pitchFamily="34" charset="0"/>
        </a:defRPr>
      </a:lvl2pPr>
      <a:lvl3pPr marL="1347675" indent="-269514" algn="l" rtl="0" eaLnBrk="0" fontAlgn="base" hangingPunct="0">
        <a:spcBef>
          <a:spcPct val="20000"/>
        </a:spcBef>
        <a:spcAft>
          <a:spcPct val="0"/>
        </a:spcAft>
        <a:buFont typeface="Courier New" pitchFamily="49" charset="0"/>
        <a:buChar char="o"/>
        <a:defRPr sz="2300" kern="1200">
          <a:solidFill>
            <a:srgbClr val="6F6F6F"/>
          </a:solidFill>
          <a:latin typeface="Arial" pitchFamily="34" charset="0"/>
          <a:ea typeface="MS PGothic" pitchFamily="34" charset="-128"/>
          <a:cs typeface="Arial" pitchFamily="34" charset="0"/>
        </a:defRPr>
      </a:lvl3pPr>
      <a:lvl4pPr marL="1886741" indent="-269514"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2425813" indent="-269514" algn="l" rtl="0" eaLnBrk="0" fontAlgn="base" hangingPunct="0">
        <a:spcBef>
          <a:spcPct val="20000"/>
        </a:spcBef>
        <a:spcAft>
          <a:spcPct val="0"/>
        </a:spcAft>
        <a:buFont typeface="Courier New" pitchFamily="49" charset="0"/>
        <a:buChar char="o"/>
        <a:defRPr sz="1900" kern="1200">
          <a:solidFill>
            <a:srgbClr val="6F6F6F"/>
          </a:solidFill>
          <a:latin typeface="Arial" pitchFamily="34" charset="0"/>
          <a:ea typeface="MS PGothic" pitchFamily="34" charset="-128"/>
          <a:cs typeface="Arial" pitchFamily="34" charset="0"/>
        </a:defRPr>
      </a:lvl5pPr>
      <a:lvl6pPr marL="2964875" indent="-269514" algn="l" defTabSz="107813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503952" indent="-269514" algn="l" defTabSz="107813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43032" indent="-269514" algn="l" defTabSz="107813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82080" indent="-269514" algn="l" defTabSz="107813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8133" rtl="0" eaLnBrk="1" latinLnBrk="0" hangingPunct="1">
        <a:defRPr sz="2100" kern="1200">
          <a:solidFill>
            <a:schemeClr val="tx1"/>
          </a:solidFill>
          <a:latin typeface="+mn-lt"/>
          <a:ea typeface="+mn-ea"/>
          <a:cs typeface="+mn-cs"/>
        </a:defRPr>
      </a:lvl1pPr>
      <a:lvl2pPr marL="539073" algn="l" defTabSz="1078133" rtl="0" eaLnBrk="1" latinLnBrk="0" hangingPunct="1">
        <a:defRPr sz="2100" kern="1200">
          <a:solidFill>
            <a:schemeClr val="tx1"/>
          </a:solidFill>
          <a:latin typeface="+mn-lt"/>
          <a:ea typeface="+mn-ea"/>
          <a:cs typeface="+mn-cs"/>
        </a:defRPr>
      </a:lvl2pPr>
      <a:lvl3pPr marL="1078133" algn="l" defTabSz="1078133" rtl="0" eaLnBrk="1" latinLnBrk="0" hangingPunct="1">
        <a:defRPr sz="2100" kern="1200">
          <a:solidFill>
            <a:schemeClr val="tx1"/>
          </a:solidFill>
          <a:latin typeface="+mn-lt"/>
          <a:ea typeface="+mn-ea"/>
          <a:cs typeface="+mn-cs"/>
        </a:defRPr>
      </a:lvl3pPr>
      <a:lvl4pPr marL="1617192" algn="l" defTabSz="1078133" rtl="0" eaLnBrk="1" latinLnBrk="0" hangingPunct="1">
        <a:defRPr sz="2100" kern="1200">
          <a:solidFill>
            <a:schemeClr val="tx1"/>
          </a:solidFill>
          <a:latin typeface="+mn-lt"/>
          <a:ea typeface="+mn-ea"/>
          <a:cs typeface="+mn-cs"/>
        </a:defRPr>
      </a:lvl4pPr>
      <a:lvl5pPr marL="2156274" algn="l" defTabSz="1078133" rtl="0" eaLnBrk="1" latinLnBrk="0" hangingPunct="1">
        <a:defRPr sz="2100" kern="1200">
          <a:solidFill>
            <a:schemeClr val="tx1"/>
          </a:solidFill>
          <a:latin typeface="+mn-lt"/>
          <a:ea typeface="+mn-ea"/>
          <a:cs typeface="+mn-cs"/>
        </a:defRPr>
      </a:lvl5pPr>
      <a:lvl6pPr marL="2695348" algn="l" defTabSz="1078133" rtl="0" eaLnBrk="1" latinLnBrk="0" hangingPunct="1">
        <a:defRPr sz="2100" kern="1200">
          <a:solidFill>
            <a:schemeClr val="tx1"/>
          </a:solidFill>
          <a:latin typeface="+mn-lt"/>
          <a:ea typeface="+mn-ea"/>
          <a:cs typeface="+mn-cs"/>
        </a:defRPr>
      </a:lvl6pPr>
      <a:lvl7pPr marL="3234410" algn="l" defTabSz="1078133" rtl="0" eaLnBrk="1" latinLnBrk="0" hangingPunct="1">
        <a:defRPr sz="2100" kern="1200">
          <a:solidFill>
            <a:schemeClr val="tx1"/>
          </a:solidFill>
          <a:latin typeface="+mn-lt"/>
          <a:ea typeface="+mn-ea"/>
          <a:cs typeface="+mn-cs"/>
        </a:defRPr>
      </a:lvl7pPr>
      <a:lvl8pPr marL="3773495" algn="l" defTabSz="1078133" rtl="0" eaLnBrk="1" latinLnBrk="0" hangingPunct="1">
        <a:defRPr sz="2100" kern="1200">
          <a:solidFill>
            <a:schemeClr val="tx1"/>
          </a:solidFill>
          <a:latin typeface="+mn-lt"/>
          <a:ea typeface="+mn-ea"/>
          <a:cs typeface="+mn-cs"/>
        </a:defRPr>
      </a:lvl8pPr>
      <a:lvl9pPr marL="4312550" algn="l" defTabSz="1078133"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2" y="302801"/>
            <a:ext cx="10971372" cy="1260211"/>
          </a:xfrm>
          <a:prstGeom prst="rect">
            <a:avLst/>
          </a:prstGeom>
        </p:spPr>
        <p:txBody>
          <a:bodyPr vert="horz" lIns="102870" tIns="51435" rIns="102870" bIns="5143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2" y="1764296"/>
            <a:ext cx="10971372" cy="4990084"/>
          </a:xfrm>
          <a:prstGeom prst="rect">
            <a:avLst/>
          </a:prstGeom>
        </p:spPr>
        <p:txBody>
          <a:bodyPr vert="horz" lIns="102870" tIns="51435" rIns="102870" bIns="514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1" y="7008172"/>
            <a:ext cx="2844430" cy="402567"/>
          </a:xfrm>
          <a:prstGeom prst="rect">
            <a:avLst/>
          </a:prstGeom>
        </p:spPr>
        <p:txBody>
          <a:bodyPr vert="horz" lIns="102870" tIns="51435" rIns="102870" bIns="51435" rtlCol="0" anchor="ctr"/>
          <a:lstStyle>
            <a:lvl1pPr algn="l">
              <a:defRPr sz="1470">
                <a:solidFill>
                  <a:schemeClr val="tx1">
                    <a:tint val="75000"/>
                  </a:schemeClr>
                </a:solidFill>
              </a:defRPr>
            </a:lvl1pPr>
          </a:lstStyle>
          <a:p>
            <a:fld id="{C349672C-D06F-48FE-86E6-FC38B1F6CECD}" type="datetimeFigureOut">
              <a:rPr lang="en-GB" smtClean="0">
                <a:solidFill>
                  <a:prstClr val="black">
                    <a:tint val="75000"/>
                  </a:prstClr>
                </a:solidFill>
              </a:rPr>
              <a:pPr/>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172"/>
            <a:ext cx="3860298" cy="402567"/>
          </a:xfrm>
          <a:prstGeom prst="rect">
            <a:avLst/>
          </a:prstGeom>
        </p:spPr>
        <p:txBody>
          <a:bodyPr vert="horz" lIns="102870" tIns="51435" rIns="102870" bIns="51435" rtlCol="0" anchor="ctr"/>
          <a:lstStyle>
            <a:lvl1pPr algn="ctr">
              <a:defRPr sz="147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4" y="7008172"/>
            <a:ext cx="2844430" cy="402567"/>
          </a:xfrm>
          <a:prstGeom prst="rect">
            <a:avLst/>
          </a:prstGeom>
        </p:spPr>
        <p:txBody>
          <a:bodyPr vert="horz" lIns="102870" tIns="51435" rIns="102870" bIns="51435" rtlCol="0" anchor="ctr"/>
          <a:lstStyle>
            <a:lvl1pPr algn="r">
              <a:defRPr sz="1470">
                <a:solidFill>
                  <a:schemeClr val="tx1">
                    <a:tint val="75000"/>
                  </a:schemeClr>
                </a:solidFill>
              </a:defRPr>
            </a:lvl1pPr>
          </a:lstStyle>
          <a:p>
            <a:fld id="{0693AE5C-0775-4653-BF1C-2489E8BEC04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77835810"/>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1080135" rtl="0" eaLnBrk="1" latinLnBrk="0" hangingPunct="1">
        <a:spcBef>
          <a:spcPct val="0"/>
        </a:spcBef>
        <a:buNone/>
        <a:defRPr sz="5250" kern="1200">
          <a:solidFill>
            <a:schemeClr val="tx1"/>
          </a:solidFill>
          <a:latin typeface="+mj-lt"/>
          <a:ea typeface="+mj-ea"/>
          <a:cs typeface="+mj-cs"/>
        </a:defRPr>
      </a:lvl1pPr>
    </p:titleStyle>
    <p:bodyStyle>
      <a:lvl1pPr marL="405051" indent="-405051" algn="l" defTabSz="1080135" rtl="0" eaLnBrk="1" latinLnBrk="0" hangingPunct="1">
        <a:spcBef>
          <a:spcPct val="20000"/>
        </a:spcBef>
        <a:buFont typeface="Arial" panose="020B0604020202020204" pitchFamily="34" charset="0"/>
        <a:buChar char="•"/>
        <a:defRPr sz="3780" kern="1200">
          <a:solidFill>
            <a:schemeClr val="tx1"/>
          </a:solidFill>
          <a:latin typeface="+mn-lt"/>
          <a:ea typeface="+mn-ea"/>
          <a:cs typeface="+mn-cs"/>
        </a:defRPr>
      </a:lvl1pPr>
      <a:lvl2pPr marL="877610" indent="-337542" algn="l" defTabSz="1080135"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50169" indent="-270034" algn="l" defTabSz="1080135" rtl="0" eaLnBrk="1" latinLnBrk="0" hangingPunct="1">
        <a:spcBef>
          <a:spcPct val="20000"/>
        </a:spcBef>
        <a:buFont typeface="Arial" panose="020B0604020202020204" pitchFamily="34" charset="0"/>
        <a:buChar char="•"/>
        <a:defRPr sz="2835" kern="1200">
          <a:solidFill>
            <a:schemeClr val="tx1"/>
          </a:solidFill>
          <a:latin typeface="+mn-lt"/>
          <a:ea typeface="+mn-ea"/>
          <a:cs typeface="+mn-cs"/>
        </a:defRPr>
      </a:lvl3pPr>
      <a:lvl4pPr marL="1890236" indent="-270034" algn="l" defTabSz="1080135"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4pPr>
      <a:lvl5pPr marL="2430304" indent="-270034" algn="l" defTabSz="1080135"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5pPr>
      <a:lvl6pPr marL="2970371" indent="-270034" algn="l" defTabSz="1080135"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6pPr>
      <a:lvl7pPr marL="3510439" indent="-270034" algn="l" defTabSz="1080135"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7pPr>
      <a:lvl8pPr marL="4050506" indent="-270034" algn="l" defTabSz="1080135"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8pPr>
      <a:lvl9pPr marL="4590574" indent="-270034" algn="l" defTabSz="1080135"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9pPr>
    </p:bodyStyle>
    <p:otherStyle>
      <a:defPPr>
        <a:defRPr lang="en-US"/>
      </a:defPPr>
      <a:lvl1pPr marL="0" algn="l" defTabSz="1080135" rtl="0" eaLnBrk="1" latinLnBrk="0" hangingPunct="1">
        <a:defRPr sz="2100" kern="1200">
          <a:solidFill>
            <a:schemeClr val="tx1"/>
          </a:solidFill>
          <a:latin typeface="+mn-lt"/>
          <a:ea typeface="+mn-ea"/>
          <a:cs typeface="+mn-cs"/>
        </a:defRPr>
      </a:lvl1pPr>
      <a:lvl2pPr marL="540068" algn="l" defTabSz="1080135" rtl="0" eaLnBrk="1" latinLnBrk="0" hangingPunct="1">
        <a:defRPr sz="2100" kern="1200">
          <a:solidFill>
            <a:schemeClr val="tx1"/>
          </a:solidFill>
          <a:latin typeface="+mn-lt"/>
          <a:ea typeface="+mn-ea"/>
          <a:cs typeface="+mn-cs"/>
        </a:defRPr>
      </a:lvl2pPr>
      <a:lvl3pPr marL="1080135" algn="l" defTabSz="1080135" rtl="0" eaLnBrk="1" latinLnBrk="0" hangingPunct="1">
        <a:defRPr sz="2100" kern="1200">
          <a:solidFill>
            <a:schemeClr val="tx1"/>
          </a:solidFill>
          <a:latin typeface="+mn-lt"/>
          <a:ea typeface="+mn-ea"/>
          <a:cs typeface="+mn-cs"/>
        </a:defRPr>
      </a:lvl3pPr>
      <a:lvl4pPr marL="1620203" algn="l" defTabSz="1080135" rtl="0" eaLnBrk="1" latinLnBrk="0" hangingPunct="1">
        <a:defRPr sz="2100" kern="1200">
          <a:solidFill>
            <a:schemeClr val="tx1"/>
          </a:solidFill>
          <a:latin typeface="+mn-lt"/>
          <a:ea typeface="+mn-ea"/>
          <a:cs typeface="+mn-cs"/>
        </a:defRPr>
      </a:lvl4pPr>
      <a:lvl5pPr marL="2160270" algn="l" defTabSz="1080135" rtl="0" eaLnBrk="1" latinLnBrk="0" hangingPunct="1">
        <a:defRPr sz="2100" kern="1200">
          <a:solidFill>
            <a:schemeClr val="tx1"/>
          </a:solidFill>
          <a:latin typeface="+mn-lt"/>
          <a:ea typeface="+mn-ea"/>
          <a:cs typeface="+mn-cs"/>
        </a:defRPr>
      </a:lvl5pPr>
      <a:lvl6pPr marL="2700338" algn="l" defTabSz="1080135" rtl="0" eaLnBrk="1" latinLnBrk="0" hangingPunct="1">
        <a:defRPr sz="2100" kern="1200">
          <a:solidFill>
            <a:schemeClr val="tx1"/>
          </a:solidFill>
          <a:latin typeface="+mn-lt"/>
          <a:ea typeface="+mn-ea"/>
          <a:cs typeface="+mn-cs"/>
        </a:defRPr>
      </a:lvl6pPr>
      <a:lvl7pPr marL="3240405" algn="l" defTabSz="1080135" rtl="0" eaLnBrk="1" latinLnBrk="0" hangingPunct="1">
        <a:defRPr sz="2100" kern="1200">
          <a:solidFill>
            <a:schemeClr val="tx1"/>
          </a:solidFill>
          <a:latin typeface="+mn-lt"/>
          <a:ea typeface="+mn-ea"/>
          <a:cs typeface="+mn-cs"/>
        </a:defRPr>
      </a:lvl7pPr>
      <a:lvl8pPr marL="3780473" algn="l" defTabSz="1080135" rtl="0" eaLnBrk="1" latinLnBrk="0" hangingPunct="1">
        <a:defRPr sz="2100" kern="1200">
          <a:solidFill>
            <a:schemeClr val="tx1"/>
          </a:solidFill>
          <a:latin typeface="+mn-lt"/>
          <a:ea typeface="+mn-ea"/>
          <a:cs typeface="+mn-cs"/>
        </a:defRPr>
      </a:lvl8pPr>
      <a:lvl9pPr marL="4320540" algn="l" defTabSz="1080135"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302801"/>
            <a:ext cx="10971372" cy="12602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1" y="1764295"/>
            <a:ext cx="10971372" cy="4990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1" y="7008171"/>
            <a:ext cx="2844430" cy="402567"/>
          </a:xfrm>
          <a:prstGeom prst="rect">
            <a:avLst/>
          </a:prstGeom>
        </p:spPr>
        <p:txBody>
          <a:bodyPr vert="horz" lIns="91440" tIns="45720" rIns="91440" bIns="45720" rtlCol="0" anchor="ctr"/>
          <a:lstStyle>
            <a:lvl1pPr algn="l">
              <a:defRPr sz="1323">
                <a:solidFill>
                  <a:schemeClr val="tx1">
                    <a:tint val="75000"/>
                  </a:schemeClr>
                </a:solidFill>
              </a:defRPr>
            </a:lvl1pPr>
          </a:lstStyle>
          <a:p>
            <a:fld id="{74C41BE3-B97A-4AA1-879A-23ABF421EC6A}" type="datetimeFigureOut">
              <a:rPr lang="en-GB" smtClean="0"/>
              <a:t>19/02/2020</a:t>
            </a:fld>
            <a:endParaRPr lang="en-GB"/>
          </a:p>
        </p:txBody>
      </p:sp>
      <p:sp>
        <p:nvSpPr>
          <p:cNvPr id="5" name="Footer Placeholder 4"/>
          <p:cNvSpPr>
            <a:spLocks noGrp="1"/>
          </p:cNvSpPr>
          <p:nvPr>
            <p:ph type="ftr" sz="quarter" idx="3"/>
          </p:nvPr>
        </p:nvSpPr>
        <p:spPr>
          <a:xfrm>
            <a:off x="4165058" y="7008171"/>
            <a:ext cx="3860297"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6463" y="7008171"/>
            <a:ext cx="2844430" cy="402567"/>
          </a:xfrm>
          <a:prstGeom prst="rect">
            <a:avLst/>
          </a:prstGeom>
        </p:spPr>
        <p:txBody>
          <a:bodyPr vert="horz" lIns="91440" tIns="45720" rIns="91440" bIns="45720" rtlCol="0" anchor="ctr"/>
          <a:lstStyle>
            <a:lvl1pPr algn="r">
              <a:defRPr sz="1323">
                <a:solidFill>
                  <a:schemeClr val="tx1">
                    <a:tint val="75000"/>
                  </a:schemeClr>
                </a:solidFill>
              </a:defRPr>
            </a:lvl1pPr>
          </a:lstStyle>
          <a:p>
            <a:fld id="{F1813EB5-FA52-454D-B6B2-C34246052D0A}" type="slidenum">
              <a:rPr lang="en-GB" smtClean="0"/>
              <a:t>‹#›</a:t>
            </a:fld>
            <a:endParaRPr lang="en-GB"/>
          </a:p>
        </p:txBody>
      </p:sp>
    </p:spTree>
    <p:extLst>
      <p:ext uri="{BB962C8B-B14F-4D97-AF65-F5344CB8AC3E}">
        <p14:creationId xmlns:p14="http://schemas.microsoft.com/office/powerpoint/2010/main" val="345727545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ctr" defTabSz="1008126"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1008126" rtl="0" eaLnBrk="1" latinLnBrk="0" hangingPunct="1">
        <a:spcBef>
          <a:spcPct val="20000"/>
        </a:spcBef>
        <a:buFont typeface="Arial" panose="020B0604020202020204" pitchFamily="34" charset="0"/>
        <a:buChar char="•"/>
        <a:defRPr sz="3528" kern="1200">
          <a:solidFill>
            <a:schemeClr val="tx1"/>
          </a:solidFill>
          <a:latin typeface="+mn-lt"/>
          <a:ea typeface="+mn-ea"/>
          <a:cs typeface="+mn-cs"/>
        </a:defRPr>
      </a:lvl1pPr>
      <a:lvl2pPr marL="819102" indent="-315039" algn="l" defTabSz="1008126" rtl="0" eaLnBrk="1" latinLnBrk="0" hangingPunct="1">
        <a:spcBef>
          <a:spcPct val="20000"/>
        </a:spcBef>
        <a:buFont typeface="Arial" panose="020B0604020202020204" pitchFamily="34" charset="0"/>
        <a:buChar char="–"/>
        <a:defRPr sz="3087" kern="1200">
          <a:solidFill>
            <a:schemeClr val="tx1"/>
          </a:solidFill>
          <a:latin typeface="+mn-lt"/>
          <a:ea typeface="+mn-ea"/>
          <a:cs typeface="+mn-cs"/>
        </a:defRPr>
      </a:lvl2pPr>
      <a:lvl3pPr marL="1260158" indent="-252032" algn="l" defTabSz="1008126"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3pPr>
      <a:lvl4pPr marL="1764221"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704" y="1320050"/>
            <a:ext cx="10971213" cy="4990678"/>
          </a:xfrm>
          <a:prstGeom prst="rect">
            <a:avLst/>
          </a:prstGeom>
        </p:spPr>
        <p:txBody>
          <a:bodyPr vert="horz" lIns="90558" tIns="45253" rIns="90558" bIns="4525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8203"/>
            <a:ext cx="12190413" cy="108192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107794" tIns="53914" rIns="107794" bIns="53914" rtlCol="0" anchor="ctr"/>
          <a:lstStyle/>
          <a:p>
            <a:pPr algn="ctr"/>
            <a:endParaRPr lang="en-GB">
              <a:solidFill>
                <a:srgbClr val="74E2D5"/>
              </a:solidFill>
            </a:endParaRPr>
          </a:p>
        </p:txBody>
      </p:sp>
      <p:sp>
        <p:nvSpPr>
          <p:cNvPr id="2" name="Title Placeholder 1"/>
          <p:cNvSpPr>
            <a:spLocks noGrp="1"/>
          </p:cNvSpPr>
          <p:nvPr>
            <p:ph type="title"/>
          </p:nvPr>
        </p:nvSpPr>
        <p:spPr>
          <a:xfrm>
            <a:off x="609704" y="8203"/>
            <a:ext cx="10971213" cy="1081924"/>
          </a:xfrm>
          <a:prstGeom prst="rect">
            <a:avLst/>
          </a:prstGeom>
        </p:spPr>
        <p:txBody>
          <a:bodyPr vert="horz" lIns="90558" tIns="45253" rIns="90558" bIns="45253" rtlCol="0" anchor="ctr">
            <a:normAutofit/>
          </a:body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1564A627-F2CD-B046-BEF5-6CC75BC8D081}"/>
              </a:ext>
            </a:extLst>
          </p:cNvPr>
          <p:cNvSpPr/>
          <p:nvPr/>
        </p:nvSpPr>
        <p:spPr>
          <a:xfrm>
            <a:off x="1" y="6959235"/>
            <a:ext cx="10889897" cy="91847"/>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90558" tIns="45253" rIns="90558" bIns="45253" rtlCol="0" anchor="ctr"/>
          <a:lstStyle/>
          <a:p>
            <a:pPr algn="ctr"/>
            <a:endParaRPr lang="en-GB"/>
          </a:p>
        </p:txBody>
      </p:sp>
      <p:pic>
        <p:nvPicPr>
          <p:cNvPr id="10" name="Picture 9">
            <a:extLst>
              <a:ext uri="{FF2B5EF4-FFF2-40B4-BE49-F238E27FC236}">
                <a16:creationId xmlns:a16="http://schemas.microsoft.com/office/drawing/2014/main" id="{E6B2A55F-0C62-F44F-817F-967034FCCC3E}"/>
              </a:ext>
            </a:extLst>
          </p:cNvPr>
          <p:cNvPicPr>
            <a:picLocks noChangeAspect="1"/>
          </p:cNvPicPr>
          <p:nvPr/>
        </p:nvPicPr>
        <p:blipFill>
          <a:blip r:embed="rId16" cstate="print"/>
          <a:stretch>
            <a:fillRect/>
          </a:stretch>
        </p:blipFill>
        <p:spPr>
          <a:xfrm>
            <a:off x="10889901" y="6300911"/>
            <a:ext cx="1247976" cy="1199158"/>
          </a:xfrm>
          <a:prstGeom prst="rect">
            <a:avLst/>
          </a:prstGeom>
        </p:spPr>
      </p:pic>
    </p:spTree>
    <p:extLst>
      <p:ext uri="{BB962C8B-B14F-4D97-AF65-F5344CB8AC3E}">
        <p14:creationId xmlns:p14="http://schemas.microsoft.com/office/powerpoint/2010/main" val="39237726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0" r:id="rId12"/>
    <p:sldLayoutId id="2147483681" r:id="rId13"/>
    <p:sldLayoutId id="2147483682" r:id="rId14"/>
  </p:sldLayoutIdLst>
  <p:txStyles>
    <p:titleStyle>
      <a:lvl1pPr algn="l" defTabSz="905705" rtl="0" eaLnBrk="1" latinLnBrk="0" hangingPunct="1">
        <a:spcBef>
          <a:spcPct val="0"/>
        </a:spcBef>
        <a:buNone/>
        <a:defRPr sz="3600" kern="1200">
          <a:solidFill>
            <a:schemeClr val="bg1"/>
          </a:solidFill>
          <a:latin typeface="Futura PT Medium" pitchFamily="34" charset="0"/>
          <a:ea typeface="+mj-ea"/>
          <a:cs typeface="+mj-cs"/>
        </a:defRPr>
      </a:lvl1pPr>
    </p:titleStyle>
    <p:bodyStyle>
      <a:lvl1pPr marL="339639" indent="-339639" algn="l" defTabSz="905705" rtl="0" eaLnBrk="1" latinLnBrk="0" hangingPunct="1">
        <a:spcBef>
          <a:spcPct val="20000"/>
        </a:spcBef>
        <a:buFont typeface="Arial" panose="020B0604020202020204"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35874" indent="-283046" algn="l" defTabSz="905705" rtl="0" eaLnBrk="1" latinLnBrk="0" hangingPunct="1">
        <a:spcBef>
          <a:spcPct val="20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32120" indent="-226442" algn="l" defTabSz="905705" rtl="0" eaLnBrk="1" latinLnBrk="0" hangingPunct="1">
        <a:spcBef>
          <a:spcPct val="20000"/>
        </a:spcBef>
        <a:buFont typeface="Arial" panose="020B0604020202020204" pitchFamily="34" charset="0"/>
        <a:buChar char="•"/>
        <a:defRPr sz="2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84973" indent="-226442" algn="l" defTabSz="905705"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37819" indent="-226442" algn="l" defTabSz="905705"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490658" indent="-226442" algn="l" defTabSz="9057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3522" indent="-226442" algn="l" defTabSz="9057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6352" indent="-226442" algn="l" defTabSz="9057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9200" indent="-226442" algn="l" defTabSz="9057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5705" rtl="0" eaLnBrk="1" latinLnBrk="0" hangingPunct="1">
        <a:defRPr sz="1900" kern="1200">
          <a:solidFill>
            <a:schemeClr val="tx1"/>
          </a:solidFill>
          <a:latin typeface="+mn-lt"/>
          <a:ea typeface="+mn-ea"/>
          <a:cs typeface="+mn-cs"/>
        </a:defRPr>
      </a:lvl1pPr>
      <a:lvl2pPr marL="452877" algn="l" defTabSz="905705" rtl="0" eaLnBrk="1" latinLnBrk="0" hangingPunct="1">
        <a:defRPr sz="1900" kern="1200">
          <a:solidFill>
            <a:schemeClr val="tx1"/>
          </a:solidFill>
          <a:latin typeface="+mn-lt"/>
          <a:ea typeface="+mn-ea"/>
          <a:cs typeface="+mn-cs"/>
        </a:defRPr>
      </a:lvl2pPr>
      <a:lvl3pPr marL="905705" algn="l" defTabSz="905705" rtl="0" eaLnBrk="1" latinLnBrk="0" hangingPunct="1">
        <a:defRPr sz="1900" kern="1200">
          <a:solidFill>
            <a:schemeClr val="tx1"/>
          </a:solidFill>
          <a:latin typeface="+mn-lt"/>
          <a:ea typeface="+mn-ea"/>
          <a:cs typeface="+mn-cs"/>
        </a:defRPr>
      </a:lvl3pPr>
      <a:lvl4pPr marL="1358546" algn="l" defTabSz="905705" rtl="0" eaLnBrk="1" latinLnBrk="0" hangingPunct="1">
        <a:defRPr sz="1900" kern="1200">
          <a:solidFill>
            <a:schemeClr val="tx1"/>
          </a:solidFill>
          <a:latin typeface="+mn-lt"/>
          <a:ea typeface="+mn-ea"/>
          <a:cs typeface="+mn-cs"/>
        </a:defRPr>
      </a:lvl4pPr>
      <a:lvl5pPr marL="1811391" algn="l" defTabSz="905705" rtl="0" eaLnBrk="1" latinLnBrk="0" hangingPunct="1">
        <a:defRPr sz="1900" kern="1200">
          <a:solidFill>
            <a:schemeClr val="tx1"/>
          </a:solidFill>
          <a:latin typeface="+mn-lt"/>
          <a:ea typeface="+mn-ea"/>
          <a:cs typeface="+mn-cs"/>
        </a:defRPr>
      </a:lvl5pPr>
      <a:lvl6pPr marL="2264234" algn="l" defTabSz="905705" rtl="0" eaLnBrk="1" latinLnBrk="0" hangingPunct="1">
        <a:defRPr sz="1900" kern="1200">
          <a:solidFill>
            <a:schemeClr val="tx1"/>
          </a:solidFill>
          <a:latin typeface="+mn-lt"/>
          <a:ea typeface="+mn-ea"/>
          <a:cs typeface="+mn-cs"/>
        </a:defRPr>
      </a:lvl6pPr>
      <a:lvl7pPr marL="2717087" algn="l" defTabSz="905705" rtl="0" eaLnBrk="1" latinLnBrk="0" hangingPunct="1">
        <a:defRPr sz="1900" kern="1200">
          <a:solidFill>
            <a:schemeClr val="tx1"/>
          </a:solidFill>
          <a:latin typeface="+mn-lt"/>
          <a:ea typeface="+mn-ea"/>
          <a:cs typeface="+mn-cs"/>
        </a:defRPr>
      </a:lvl7pPr>
      <a:lvl8pPr marL="3169930" algn="l" defTabSz="905705" rtl="0" eaLnBrk="1" latinLnBrk="0" hangingPunct="1">
        <a:defRPr sz="1900" kern="1200">
          <a:solidFill>
            <a:schemeClr val="tx1"/>
          </a:solidFill>
          <a:latin typeface="+mn-lt"/>
          <a:ea typeface="+mn-ea"/>
          <a:cs typeface="+mn-cs"/>
        </a:defRPr>
      </a:lvl8pPr>
      <a:lvl9pPr marL="3622773" algn="l" defTabSz="90570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793" tIns="55895" rIns="111793" bIns="5589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793" tIns="55895" rIns="111793" bIns="558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80"/>
            <a:ext cx="2844430" cy="402567"/>
          </a:xfrm>
          <a:prstGeom prst="rect">
            <a:avLst/>
          </a:prstGeom>
        </p:spPr>
        <p:txBody>
          <a:bodyPr vert="horz" lIns="111793" tIns="55895" rIns="111793" bIns="55895" rtlCol="0" anchor="ctr"/>
          <a:lstStyle>
            <a:lvl1pPr algn="l">
              <a:defRPr sz="1500">
                <a:solidFill>
                  <a:schemeClr val="tx1">
                    <a:tint val="75000"/>
                  </a:schemeClr>
                </a:solidFill>
              </a:defRPr>
            </a:lvl1pPr>
          </a:lstStyle>
          <a:p>
            <a:pPr defTabSz="1117839"/>
            <a:fld id="{C349672C-D06F-48FE-86E6-FC38B1F6CECD}" type="datetimeFigureOut">
              <a:rPr lang="en-GB" smtClean="0">
                <a:solidFill>
                  <a:prstClr val="black">
                    <a:tint val="75000"/>
                  </a:prstClr>
                </a:solidFill>
              </a:rPr>
              <a:pPr defTabSz="1117839"/>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80"/>
            <a:ext cx="3860297" cy="402567"/>
          </a:xfrm>
          <a:prstGeom prst="rect">
            <a:avLst/>
          </a:prstGeom>
        </p:spPr>
        <p:txBody>
          <a:bodyPr vert="horz" lIns="111793" tIns="55895" rIns="111793" bIns="55895" rtlCol="0" anchor="ctr"/>
          <a:lstStyle>
            <a:lvl1pPr algn="ctr">
              <a:defRPr sz="1500">
                <a:solidFill>
                  <a:schemeClr val="tx1">
                    <a:tint val="75000"/>
                  </a:schemeClr>
                </a:solidFill>
              </a:defRPr>
            </a:lvl1pPr>
          </a:lstStyle>
          <a:p>
            <a:pPr defTabSz="1117839"/>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80"/>
            <a:ext cx="2844430" cy="402567"/>
          </a:xfrm>
          <a:prstGeom prst="rect">
            <a:avLst/>
          </a:prstGeom>
        </p:spPr>
        <p:txBody>
          <a:bodyPr vert="horz" lIns="111793" tIns="55895" rIns="111793" bIns="55895" rtlCol="0" anchor="ctr"/>
          <a:lstStyle>
            <a:lvl1pPr algn="r">
              <a:defRPr sz="1500">
                <a:solidFill>
                  <a:schemeClr val="tx1">
                    <a:tint val="75000"/>
                  </a:schemeClr>
                </a:solidFill>
              </a:defRPr>
            </a:lvl1pPr>
          </a:lstStyle>
          <a:p>
            <a:pPr defTabSz="1117839"/>
            <a:fld id="{0693AE5C-0775-4653-BF1C-2489E8BEC044}" type="slidenum">
              <a:rPr lang="en-GB" smtClean="0">
                <a:solidFill>
                  <a:prstClr val="black">
                    <a:tint val="75000"/>
                  </a:prstClr>
                </a:solidFill>
              </a:rPr>
              <a:pPr defTabSz="1117839"/>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txStyles>
    <p:titleStyle>
      <a:lvl1pPr algn="ctr" defTabSz="1117839" rtl="0" eaLnBrk="1" latinLnBrk="0" hangingPunct="1">
        <a:spcBef>
          <a:spcPct val="0"/>
        </a:spcBef>
        <a:buNone/>
        <a:defRPr sz="5600" kern="1200">
          <a:solidFill>
            <a:schemeClr val="tx1"/>
          </a:solidFill>
          <a:latin typeface="+mj-lt"/>
          <a:ea typeface="+mj-ea"/>
          <a:cs typeface="+mj-cs"/>
        </a:defRPr>
      </a:lvl1pPr>
    </p:titleStyle>
    <p:bodyStyle>
      <a:lvl1pPr marL="419179" indent="-419179" algn="l" defTabSz="1117839"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8252" indent="-349343" algn="l" defTabSz="1117839"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7291" indent="-279455" algn="l" defTabSz="111783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6220" indent="-279455" algn="l" defTabSz="11178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5126" indent="-279455" algn="l" defTabSz="11178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4061" indent="-279455" algn="l" defTabSz="11178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2979" indent="-279455" algn="l" defTabSz="11178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1898" indent="-279455" algn="l" defTabSz="11178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0819" indent="-279455" algn="l" defTabSz="11178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7839" rtl="0" eaLnBrk="1" latinLnBrk="0" hangingPunct="1">
        <a:defRPr sz="2200" kern="1200">
          <a:solidFill>
            <a:schemeClr val="tx1"/>
          </a:solidFill>
          <a:latin typeface="+mn-lt"/>
          <a:ea typeface="+mn-ea"/>
          <a:cs typeface="+mn-cs"/>
        </a:defRPr>
      </a:lvl1pPr>
      <a:lvl2pPr marL="558907" algn="l" defTabSz="1117839" rtl="0" eaLnBrk="1" latinLnBrk="0" hangingPunct="1">
        <a:defRPr sz="2200" kern="1200">
          <a:solidFill>
            <a:schemeClr val="tx1"/>
          </a:solidFill>
          <a:latin typeface="+mn-lt"/>
          <a:ea typeface="+mn-ea"/>
          <a:cs typeface="+mn-cs"/>
        </a:defRPr>
      </a:lvl2pPr>
      <a:lvl3pPr marL="1117839" algn="l" defTabSz="1117839" rtl="0" eaLnBrk="1" latinLnBrk="0" hangingPunct="1">
        <a:defRPr sz="2200" kern="1200">
          <a:solidFill>
            <a:schemeClr val="tx1"/>
          </a:solidFill>
          <a:latin typeface="+mn-lt"/>
          <a:ea typeface="+mn-ea"/>
          <a:cs typeface="+mn-cs"/>
        </a:defRPr>
      </a:lvl3pPr>
      <a:lvl4pPr marL="1676722" algn="l" defTabSz="1117839" rtl="0" eaLnBrk="1" latinLnBrk="0" hangingPunct="1">
        <a:defRPr sz="2200" kern="1200">
          <a:solidFill>
            <a:schemeClr val="tx1"/>
          </a:solidFill>
          <a:latin typeface="+mn-lt"/>
          <a:ea typeface="+mn-ea"/>
          <a:cs typeface="+mn-cs"/>
        </a:defRPr>
      </a:lvl4pPr>
      <a:lvl5pPr marL="2235674" algn="l" defTabSz="1117839" rtl="0" eaLnBrk="1" latinLnBrk="0" hangingPunct="1">
        <a:defRPr sz="2200" kern="1200">
          <a:solidFill>
            <a:schemeClr val="tx1"/>
          </a:solidFill>
          <a:latin typeface="+mn-lt"/>
          <a:ea typeface="+mn-ea"/>
          <a:cs typeface="+mn-cs"/>
        </a:defRPr>
      </a:lvl5pPr>
      <a:lvl6pPr marL="2794602" algn="l" defTabSz="1117839" rtl="0" eaLnBrk="1" latinLnBrk="0" hangingPunct="1">
        <a:defRPr sz="2200" kern="1200">
          <a:solidFill>
            <a:schemeClr val="tx1"/>
          </a:solidFill>
          <a:latin typeface="+mn-lt"/>
          <a:ea typeface="+mn-ea"/>
          <a:cs typeface="+mn-cs"/>
        </a:defRPr>
      </a:lvl6pPr>
      <a:lvl7pPr marL="3353507" algn="l" defTabSz="1117839" rtl="0" eaLnBrk="1" latinLnBrk="0" hangingPunct="1">
        <a:defRPr sz="2200" kern="1200">
          <a:solidFill>
            <a:schemeClr val="tx1"/>
          </a:solidFill>
          <a:latin typeface="+mn-lt"/>
          <a:ea typeface="+mn-ea"/>
          <a:cs typeface="+mn-cs"/>
        </a:defRPr>
      </a:lvl7pPr>
      <a:lvl8pPr marL="3912443" algn="l" defTabSz="1117839" rtl="0" eaLnBrk="1" latinLnBrk="0" hangingPunct="1">
        <a:defRPr sz="2200" kern="1200">
          <a:solidFill>
            <a:schemeClr val="tx1"/>
          </a:solidFill>
          <a:latin typeface="+mn-lt"/>
          <a:ea typeface="+mn-ea"/>
          <a:cs typeface="+mn-cs"/>
        </a:defRPr>
      </a:lvl8pPr>
      <a:lvl9pPr marL="4471373" algn="l" defTabSz="1117839"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804" tIns="55900" rIns="111804" bIns="559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804" tIns="55900" rIns="111804" bIns="559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80"/>
            <a:ext cx="2844430" cy="402567"/>
          </a:xfrm>
          <a:prstGeom prst="rect">
            <a:avLst/>
          </a:prstGeom>
        </p:spPr>
        <p:txBody>
          <a:bodyPr vert="horz" lIns="111804" tIns="55900" rIns="111804" bIns="55900" rtlCol="0" anchor="ctr"/>
          <a:lstStyle>
            <a:lvl1pPr algn="l">
              <a:defRPr sz="1500">
                <a:solidFill>
                  <a:schemeClr val="tx1">
                    <a:tint val="75000"/>
                  </a:schemeClr>
                </a:solidFill>
              </a:defRPr>
            </a:lvl1pPr>
          </a:lstStyle>
          <a:p>
            <a:pPr defTabSz="1117956"/>
            <a:fld id="{C349672C-D06F-48FE-86E6-FC38B1F6CECD}" type="datetimeFigureOut">
              <a:rPr lang="en-GB" smtClean="0">
                <a:solidFill>
                  <a:prstClr val="black">
                    <a:tint val="75000"/>
                  </a:prstClr>
                </a:solidFill>
              </a:rPr>
              <a:pPr defTabSz="1117956"/>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80"/>
            <a:ext cx="3860297" cy="402567"/>
          </a:xfrm>
          <a:prstGeom prst="rect">
            <a:avLst/>
          </a:prstGeom>
        </p:spPr>
        <p:txBody>
          <a:bodyPr vert="horz" lIns="111804" tIns="55900" rIns="111804" bIns="55900" rtlCol="0" anchor="ctr"/>
          <a:lstStyle>
            <a:lvl1pPr algn="ctr">
              <a:defRPr sz="1500">
                <a:solidFill>
                  <a:schemeClr val="tx1">
                    <a:tint val="75000"/>
                  </a:schemeClr>
                </a:solidFill>
              </a:defRPr>
            </a:lvl1pPr>
          </a:lstStyle>
          <a:p>
            <a:pPr defTabSz="1117956"/>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80"/>
            <a:ext cx="2844430" cy="402567"/>
          </a:xfrm>
          <a:prstGeom prst="rect">
            <a:avLst/>
          </a:prstGeom>
        </p:spPr>
        <p:txBody>
          <a:bodyPr vert="horz" lIns="111804" tIns="55900" rIns="111804" bIns="55900" rtlCol="0" anchor="ctr"/>
          <a:lstStyle>
            <a:lvl1pPr algn="r">
              <a:defRPr sz="1500">
                <a:solidFill>
                  <a:schemeClr val="tx1">
                    <a:tint val="75000"/>
                  </a:schemeClr>
                </a:solidFill>
              </a:defRPr>
            </a:lvl1pPr>
          </a:lstStyle>
          <a:p>
            <a:pPr defTabSz="1117956"/>
            <a:fld id="{0693AE5C-0775-4653-BF1C-2489E8BEC044}" type="slidenum">
              <a:rPr lang="en-GB" smtClean="0">
                <a:solidFill>
                  <a:prstClr val="black">
                    <a:tint val="75000"/>
                  </a:prstClr>
                </a:solidFill>
              </a:rPr>
              <a:pPr defTabSz="1117956"/>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txStyles>
    <p:titleStyle>
      <a:lvl1pPr algn="ctr" defTabSz="1117956" rtl="0" eaLnBrk="1" latinLnBrk="0" hangingPunct="1">
        <a:spcBef>
          <a:spcPct val="0"/>
        </a:spcBef>
        <a:buNone/>
        <a:defRPr sz="5600" kern="1200">
          <a:solidFill>
            <a:schemeClr val="tx1"/>
          </a:solidFill>
          <a:latin typeface="+mj-lt"/>
          <a:ea typeface="+mj-ea"/>
          <a:cs typeface="+mj-cs"/>
        </a:defRPr>
      </a:lvl1pPr>
    </p:titleStyle>
    <p:bodyStyle>
      <a:lvl1pPr marL="419224" indent="-419224" algn="l" defTabSz="1117956"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8346" indent="-349375" algn="l" defTabSz="1117956"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7432" indent="-279481" algn="l" defTabSz="111795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6419" indent="-279481" algn="l" defTabSz="111795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5381" indent="-279481" algn="l" defTabSz="111795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4372" indent="-279481" algn="l" defTabSz="111795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3357" indent="-279481" algn="l" defTabSz="111795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2333" indent="-279481" algn="l" defTabSz="111795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1309" indent="-279481" algn="l" defTabSz="111795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7956" rtl="0" eaLnBrk="1" latinLnBrk="0" hangingPunct="1">
        <a:defRPr sz="2200" kern="1200">
          <a:solidFill>
            <a:schemeClr val="tx1"/>
          </a:solidFill>
          <a:latin typeface="+mn-lt"/>
          <a:ea typeface="+mn-ea"/>
          <a:cs typeface="+mn-cs"/>
        </a:defRPr>
      </a:lvl1pPr>
      <a:lvl2pPr marL="558965" algn="l" defTabSz="1117956" rtl="0" eaLnBrk="1" latinLnBrk="0" hangingPunct="1">
        <a:defRPr sz="2200" kern="1200">
          <a:solidFill>
            <a:schemeClr val="tx1"/>
          </a:solidFill>
          <a:latin typeface="+mn-lt"/>
          <a:ea typeface="+mn-ea"/>
          <a:cs typeface="+mn-cs"/>
        </a:defRPr>
      </a:lvl2pPr>
      <a:lvl3pPr marL="1117956" algn="l" defTabSz="1117956" rtl="0" eaLnBrk="1" latinLnBrk="0" hangingPunct="1">
        <a:defRPr sz="2200" kern="1200">
          <a:solidFill>
            <a:schemeClr val="tx1"/>
          </a:solidFill>
          <a:latin typeface="+mn-lt"/>
          <a:ea typeface="+mn-ea"/>
          <a:cs typeface="+mn-cs"/>
        </a:defRPr>
      </a:lvl3pPr>
      <a:lvl4pPr marL="1676899" algn="l" defTabSz="1117956" rtl="0" eaLnBrk="1" latinLnBrk="0" hangingPunct="1">
        <a:defRPr sz="2200" kern="1200">
          <a:solidFill>
            <a:schemeClr val="tx1"/>
          </a:solidFill>
          <a:latin typeface="+mn-lt"/>
          <a:ea typeface="+mn-ea"/>
          <a:cs typeface="+mn-cs"/>
        </a:defRPr>
      </a:lvl4pPr>
      <a:lvl5pPr marL="2235906" algn="l" defTabSz="1117956" rtl="0" eaLnBrk="1" latinLnBrk="0" hangingPunct="1">
        <a:defRPr sz="2200" kern="1200">
          <a:solidFill>
            <a:schemeClr val="tx1"/>
          </a:solidFill>
          <a:latin typeface="+mn-lt"/>
          <a:ea typeface="+mn-ea"/>
          <a:cs typeface="+mn-cs"/>
        </a:defRPr>
      </a:lvl5pPr>
      <a:lvl6pPr marL="2794887" algn="l" defTabSz="1117956" rtl="0" eaLnBrk="1" latinLnBrk="0" hangingPunct="1">
        <a:defRPr sz="2200" kern="1200">
          <a:solidFill>
            <a:schemeClr val="tx1"/>
          </a:solidFill>
          <a:latin typeface="+mn-lt"/>
          <a:ea typeface="+mn-ea"/>
          <a:cs typeface="+mn-cs"/>
        </a:defRPr>
      </a:lvl6pPr>
      <a:lvl7pPr marL="3353860" algn="l" defTabSz="1117956" rtl="0" eaLnBrk="1" latinLnBrk="0" hangingPunct="1">
        <a:defRPr sz="2200" kern="1200">
          <a:solidFill>
            <a:schemeClr val="tx1"/>
          </a:solidFill>
          <a:latin typeface="+mn-lt"/>
          <a:ea typeface="+mn-ea"/>
          <a:cs typeface="+mn-cs"/>
        </a:defRPr>
      </a:lvl7pPr>
      <a:lvl8pPr marL="3912851" algn="l" defTabSz="1117956" rtl="0" eaLnBrk="1" latinLnBrk="0" hangingPunct="1">
        <a:defRPr sz="2200" kern="1200">
          <a:solidFill>
            <a:schemeClr val="tx1"/>
          </a:solidFill>
          <a:latin typeface="+mn-lt"/>
          <a:ea typeface="+mn-ea"/>
          <a:cs typeface="+mn-cs"/>
        </a:defRPr>
      </a:lvl8pPr>
      <a:lvl9pPr marL="4471828" algn="l" defTabSz="1117956"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814" tIns="55906" rIns="111814" bIns="5590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814" tIns="55906" rIns="111814" bIns="559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79"/>
            <a:ext cx="2844430" cy="402567"/>
          </a:xfrm>
          <a:prstGeom prst="rect">
            <a:avLst/>
          </a:prstGeom>
        </p:spPr>
        <p:txBody>
          <a:bodyPr vert="horz" lIns="111814" tIns="55906" rIns="111814" bIns="55906" rtlCol="0" anchor="ctr"/>
          <a:lstStyle>
            <a:lvl1pPr algn="l">
              <a:defRPr sz="1500">
                <a:solidFill>
                  <a:schemeClr val="tx1">
                    <a:tint val="75000"/>
                  </a:schemeClr>
                </a:solidFill>
              </a:defRPr>
            </a:lvl1pPr>
          </a:lstStyle>
          <a:p>
            <a:pPr defTabSz="1118067"/>
            <a:fld id="{C349672C-D06F-48FE-86E6-FC38B1F6CECD}" type="datetimeFigureOut">
              <a:rPr lang="en-GB" smtClean="0">
                <a:solidFill>
                  <a:prstClr val="black">
                    <a:tint val="75000"/>
                  </a:prstClr>
                </a:solidFill>
              </a:rPr>
              <a:pPr defTabSz="1118067"/>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79"/>
            <a:ext cx="3860297" cy="402567"/>
          </a:xfrm>
          <a:prstGeom prst="rect">
            <a:avLst/>
          </a:prstGeom>
        </p:spPr>
        <p:txBody>
          <a:bodyPr vert="horz" lIns="111814" tIns="55906" rIns="111814" bIns="55906" rtlCol="0" anchor="ctr"/>
          <a:lstStyle>
            <a:lvl1pPr algn="ctr">
              <a:defRPr sz="1500">
                <a:solidFill>
                  <a:schemeClr val="tx1">
                    <a:tint val="75000"/>
                  </a:schemeClr>
                </a:solidFill>
              </a:defRPr>
            </a:lvl1pPr>
          </a:lstStyle>
          <a:p>
            <a:pPr defTabSz="1118067"/>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79"/>
            <a:ext cx="2844430" cy="402567"/>
          </a:xfrm>
          <a:prstGeom prst="rect">
            <a:avLst/>
          </a:prstGeom>
        </p:spPr>
        <p:txBody>
          <a:bodyPr vert="horz" lIns="111814" tIns="55906" rIns="111814" bIns="55906" rtlCol="0" anchor="ctr"/>
          <a:lstStyle>
            <a:lvl1pPr algn="r">
              <a:defRPr sz="1500">
                <a:solidFill>
                  <a:schemeClr val="tx1">
                    <a:tint val="75000"/>
                  </a:schemeClr>
                </a:solidFill>
              </a:defRPr>
            </a:lvl1pPr>
          </a:lstStyle>
          <a:p>
            <a:pPr defTabSz="1118067"/>
            <a:fld id="{0693AE5C-0775-4653-BF1C-2489E8BEC044}" type="slidenum">
              <a:rPr lang="en-GB" smtClean="0">
                <a:solidFill>
                  <a:prstClr val="black">
                    <a:tint val="75000"/>
                  </a:prstClr>
                </a:solidFill>
              </a:rPr>
              <a:pPr defTabSz="1118067"/>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txStyles>
    <p:titleStyle>
      <a:lvl1pPr algn="ctr" defTabSz="1118067" rtl="0" eaLnBrk="1" latinLnBrk="0" hangingPunct="1">
        <a:spcBef>
          <a:spcPct val="0"/>
        </a:spcBef>
        <a:buNone/>
        <a:defRPr sz="5600" kern="1200">
          <a:solidFill>
            <a:schemeClr val="tx1"/>
          </a:solidFill>
          <a:latin typeface="+mj-lt"/>
          <a:ea typeface="+mj-ea"/>
          <a:cs typeface="+mj-cs"/>
        </a:defRPr>
      </a:lvl1pPr>
    </p:titleStyle>
    <p:bodyStyle>
      <a:lvl1pPr marL="419266" indent="-419266" algn="l" defTabSz="1118067"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8440" indent="-349417" algn="l" defTabSz="1118067"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7579" indent="-279513" algn="l" defTabSz="1118067"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6623" indent="-279513" algn="l" defTabSz="111806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5644" indent="-279513" algn="l" defTabSz="111806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4688" indent="-279513" algn="l" defTabSz="111806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3730" indent="-279513" algn="l" defTabSz="111806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2762" indent="-279513" algn="l" defTabSz="111806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1801" indent="-279513" algn="l" defTabSz="111806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8067" rtl="0" eaLnBrk="1" latinLnBrk="0" hangingPunct="1">
        <a:defRPr sz="2200" kern="1200">
          <a:solidFill>
            <a:schemeClr val="tx1"/>
          </a:solidFill>
          <a:latin typeface="+mn-lt"/>
          <a:ea typeface="+mn-ea"/>
          <a:cs typeface="+mn-cs"/>
        </a:defRPr>
      </a:lvl1pPr>
      <a:lvl2pPr marL="559023" algn="l" defTabSz="1118067" rtl="0" eaLnBrk="1" latinLnBrk="0" hangingPunct="1">
        <a:defRPr sz="2200" kern="1200">
          <a:solidFill>
            <a:schemeClr val="tx1"/>
          </a:solidFill>
          <a:latin typeface="+mn-lt"/>
          <a:ea typeface="+mn-ea"/>
          <a:cs typeface="+mn-cs"/>
        </a:defRPr>
      </a:lvl2pPr>
      <a:lvl3pPr marL="1118067" algn="l" defTabSz="1118067" rtl="0" eaLnBrk="1" latinLnBrk="0" hangingPunct="1">
        <a:defRPr sz="2200" kern="1200">
          <a:solidFill>
            <a:schemeClr val="tx1"/>
          </a:solidFill>
          <a:latin typeface="+mn-lt"/>
          <a:ea typeface="+mn-ea"/>
          <a:cs typeface="+mn-cs"/>
        </a:defRPr>
      </a:lvl3pPr>
      <a:lvl4pPr marL="1677076" algn="l" defTabSz="1118067" rtl="0" eaLnBrk="1" latinLnBrk="0" hangingPunct="1">
        <a:defRPr sz="2200" kern="1200">
          <a:solidFill>
            <a:schemeClr val="tx1"/>
          </a:solidFill>
          <a:latin typeface="+mn-lt"/>
          <a:ea typeface="+mn-ea"/>
          <a:cs typeface="+mn-cs"/>
        </a:defRPr>
      </a:lvl4pPr>
      <a:lvl5pPr marL="2236134" algn="l" defTabSz="1118067" rtl="0" eaLnBrk="1" latinLnBrk="0" hangingPunct="1">
        <a:defRPr sz="2200" kern="1200">
          <a:solidFill>
            <a:schemeClr val="tx1"/>
          </a:solidFill>
          <a:latin typeface="+mn-lt"/>
          <a:ea typeface="+mn-ea"/>
          <a:cs typeface="+mn-cs"/>
        </a:defRPr>
      </a:lvl5pPr>
      <a:lvl6pPr marL="2795175" algn="l" defTabSz="1118067" rtl="0" eaLnBrk="1" latinLnBrk="0" hangingPunct="1">
        <a:defRPr sz="2200" kern="1200">
          <a:solidFill>
            <a:schemeClr val="tx1"/>
          </a:solidFill>
          <a:latin typeface="+mn-lt"/>
          <a:ea typeface="+mn-ea"/>
          <a:cs typeface="+mn-cs"/>
        </a:defRPr>
      </a:lvl6pPr>
      <a:lvl7pPr marL="3354194" algn="l" defTabSz="1118067" rtl="0" eaLnBrk="1" latinLnBrk="0" hangingPunct="1">
        <a:defRPr sz="2200" kern="1200">
          <a:solidFill>
            <a:schemeClr val="tx1"/>
          </a:solidFill>
          <a:latin typeface="+mn-lt"/>
          <a:ea typeface="+mn-ea"/>
          <a:cs typeface="+mn-cs"/>
        </a:defRPr>
      </a:lvl7pPr>
      <a:lvl8pPr marL="3913254" algn="l" defTabSz="1118067" rtl="0" eaLnBrk="1" latinLnBrk="0" hangingPunct="1">
        <a:defRPr sz="2200" kern="1200">
          <a:solidFill>
            <a:schemeClr val="tx1"/>
          </a:solidFill>
          <a:latin typeface="+mn-lt"/>
          <a:ea typeface="+mn-ea"/>
          <a:cs typeface="+mn-cs"/>
        </a:defRPr>
      </a:lvl8pPr>
      <a:lvl9pPr marL="4472291" algn="l" defTabSz="1118067"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835" tIns="55916" rIns="111835" bIns="559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835" tIns="55916" rIns="111835" bIns="559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77"/>
            <a:ext cx="2844430" cy="402567"/>
          </a:xfrm>
          <a:prstGeom prst="rect">
            <a:avLst/>
          </a:prstGeom>
        </p:spPr>
        <p:txBody>
          <a:bodyPr vert="horz" lIns="111835" tIns="55916" rIns="111835" bIns="55916" rtlCol="0" anchor="ctr"/>
          <a:lstStyle>
            <a:lvl1pPr algn="l">
              <a:defRPr sz="1500">
                <a:solidFill>
                  <a:schemeClr val="tx1">
                    <a:tint val="75000"/>
                  </a:schemeClr>
                </a:solidFill>
              </a:defRPr>
            </a:lvl1pPr>
          </a:lstStyle>
          <a:p>
            <a:pPr defTabSz="1118300"/>
            <a:fld id="{C349672C-D06F-48FE-86E6-FC38B1F6CECD}" type="datetimeFigureOut">
              <a:rPr lang="en-GB" smtClean="0">
                <a:solidFill>
                  <a:prstClr val="black">
                    <a:tint val="75000"/>
                  </a:prstClr>
                </a:solidFill>
              </a:rPr>
              <a:pPr defTabSz="1118300"/>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77"/>
            <a:ext cx="3860297" cy="402567"/>
          </a:xfrm>
          <a:prstGeom prst="rect">
            <a:avLst/>
          </a:prstGeom>
        </p:spPr>
        <p:txBody>
          <a:bodyPr vert="horz" lIns="111835" tIns="55916" rIns="111835" bIns="55916" rtlCol="0" anchor="ctr"/>
          <a:lstStyle>
            <a:lvl1pPr algn="ctr">
              <a:defRPr sz="1500">
                <a:solidFill>
                  <a:schemeClr val="tx1">
                    <a:tint val="75000"/>
                  </a:schemeClr>
                </a:solidFill>
              </a:defRPr>
            </a:lvl1pPr>
          </a:lstStyle>
          <a:p>
            <a:pPr defTabSz="1118300"/>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77"/>
            <a:ext cx="2844430" cy="402567"/>
          </a:xfrm>
          <a:prstGeom prst="rect">
            <a:avLst/>
          </a:prstGeom>
        </p:spPr>
        <p:txBody>
          <a:bodyPr vert="horz" lIns="111835" tIns="55916" rIns="111835" bIns="55916" rtlCol="0" anchor="ctr"/>
          <a:lstStyle>
            <a:lvl1pPr algn="r">
              <a:defRPr sz="1500">
                <a:solidFill>
                  <a:schemeClr val="tx1">
                    <a:tint val="75000"/>
                  </a:schemeClr>
                </a:solidFill>
              </a:defRPr>
            </a:lvl1pPr>
          </a:lstStyle>
          <a:p>
            <a:pPr defTabSz="1118300"/>
            <a:fld id="{0693AE5C-0775-4653-BF1C-2489E8BEC044}" type="slidenum">
              <a:rPr lang="en-GB" smtClean="0">
                <a:solidFill>
                  <a:prstClr val="black">
                    <a:tint val="75000"/>
                  </a:prstClr>
                </a:solidFill>
              </a:rPr>
              <a:pPr defTabSz="1118300"/>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txStyles>
    <p:titleStyle>
      <a:lvl1pPr algn="ctr" defTabSz="1118300" rtl="0" eaLnBrk="1" latinLnBrk="0" hangingPunct="1">
        <a:spcBef>
          <a:spcPct val="0"/>
        </a:spcBef>
        <a:buNone/>
        <a:defRPr sz="5600" kern="1200">
          <a:solidFill>
            <a:schemeClr val="tx1"/>
          </a:solidFill>
          <a:latin typeface="+mj-lt"/>
          <a:ea typeface="+mj-ea"/>
          <a:cs typeface="+mj-cs"/>
        </a:defRPr>
      </a:lvl1pPr>
    </p:titleStyle>
    <p:bodyStyle>
      <a:lvl1pPr marL="419355" indent="-419355" algn="l" defTabSz="111830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8629" indent="-349487" algn="l" defTabSz="111830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7867" indent="-279571" algn="l" defTabSz="11183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7028" indent="-279571" algn="l" defTabSz="11183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6165" indent="-279571" algn="l" defTabSz="11183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5323" indent="-279571" algn="l" defTabSz="11183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4480" indent="-279571" algn="l" defTabSz="11183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3628" indent="-279571" algn="l" defTabSz="11183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2783" indent="-279571" algn="l" defTabSz="11183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8300" rtl="0" eaLnBrk="1" latinLnBrk="0" hangingPunct="1">
        <a:defRPr sz="2200" kern="1200">
          <a:solidFill>
            <a:schemeClr val="tx1"/>
          </a:solidFill>
          <a:latin typeface="+mn-lt"/>
          <a:ea typeface="+mn-ea"/>
          <a:cs typeface="+mn-cs"/>
        </a:defRPr>
      </a:lvl1pPr>
      <a:lvl2pPr marL="559139" algn="l" defTabSz="1118300" rtl="0" eaLnBrk="1" latinLnBrk="0" hangingPunct="1">
        <a:defRPr sz="2200" kern="1200">
          <a:solidFill>
            <a:schemeClr val="tx1"/>
          </a:solidFill>
          <a:latin typeface="+mn-lt"/>
          <a:ea typeface="+mn-ea"/>
          <a:cs typeface="+mn-cs"/>
        </a:defRPr>
      </a:lvl2pPr>
      <a:lvl3pPr marL="1118300" algn="l" defTabSz="1118300" rtl="0" eaLnBrk="1" latinLnBrk="0" hangingPunct="1">
        <a:defRPr sz="2200" kern="1200">
          <a:solidFill>
            <a:schemeClr val="tx1"/>
          </a:solidFill>
          <a:latin typeface="+mn-lt"/>
          <a:ea typeface="+mn-ea"/>
          <a:cs typeface="+mn-cs"/>
        </a:defRPr>
      </a:lvl3pPr>
      <a:lvl4pPr marL="1677430" algn="l" defTabSz="1118300" rtl="0" eaLnBrk="1" latinLnBrk="0" hangingPunct="1">
        <a:defRPr sz="2200" kern="1200">
          <a:solidFill>
            <a:schemeClr val="tx1"/>
          </a:solidFill>
          <a:latin typeface="+mn-lt"/>
          <a:ea typeface="+mn-ea"/>
          <a:cs typeface="+mn-cs"/>
        </a:defRPr>
      </a:lvl4pPr>
      <a:lvl5pPr marL="2236596" algn="l" defTabSz="1118300" rtl="0" eaLnBrk="1" latinLnBrk="0" hangingPunct="1">
        <a:defRPr sz="2200" kern="1200">
          <a:solidFill>
            <a:schemeClr val="tx1"/>
          </a:solidFill>
          <a:latin typeface="+mn-lt"/>
          <a:ea typeface="+mn-ea"/>
          <a:cs typeface="+mn-cs"/>
        </a:defRPr>
      </a:lvl5pPr>
      <a:lvl6pPr marL="2795751" algn="l" defTabSz="1118300" rtl="0" eaLnBrk="1" latinLnBrk="0" hangingPunct="1">
        <a:defRPr sz="2200" kern="1200">
          <a:solidFill>
            <a:schemeClr val="tx1"/>
          </a:solidFill>
          <a:latin typeface="+mn-lt"/>
          <a:ea typeface="+mn-ea"/>
          <a:cs typeface="+mn-cs"/>
        </a:defRPr>
      </a:lvl6pPr>
      <a:lvl7pPr marL="3354899" algn="l" defTabSz="1118300" rtl="0" eaLnBrk="1" latinLnBrk="0" hangingPunct="1">
        <a:defRPr sz="2200" kern="1200">
          <a:solidFill>
            <a:schemeClr val="tx1"/>
          </a:solidFill>
          <a:latin typeface="+mn-lt"/>
          <a:ea typeface="+mn-ea"/>
          <a:cs typeface="+mn-cs"/>
        </a:defRPr>
      </a:lvl7pPr>
      <a:lvl8pPr marL="3914057" algn="l" defTabSz="1118300" rtl="0" eaLnBrk="1" latinLnBrk="0" hangingPunct="1">
        <a:defRPr sz="2200" kern="1200">
          <a:solidFill>
            <a:schemeClr val="tx1"/>
          </a:solidFill>
          <a:latin typeface="+mn-lt"/>
          <a:ea typeface="+mn-ea"/>
          <a:cs typeface="+mn-cs"/>
        </a:defRPr>
      </a:lvl8pPr>
      <a:lvl9pPr marL="4473209" algn="l" defTabSz="1118300" rtl="0" eaLnBrk="1" latinLnBrk="0" hangingPunct="1">
        <a:defRPr sz="2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872" tIns="55932" rIns="111872" bIns="5593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872" tIns="55932" rIns="111872" bIns="559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73"/>
            <a:ext cx="2844430" cy="402567"/>
          </a:xfrm>
          <a:prstGeom prst="rect">
            <a:avLst/>
          </a:prstGeom>
        </p:spPr>
        <p:txBody>
          <a:bodyPr vert="horz" lIns="111872" tIns="55932" rIns="111872" bIns="55932" rtlCol="0" anchor="ctr"/>
          <a:lstStyle>
            <a:lvl1pPr algn="l">
              <a:defRPr sz="1500">
                <a:solidFill>
                  <a:schemeClr val="tx1">
                    <a:tint val="75000"/>
                  </a:schemeClr>
                </a:solidFill>
              </a:defRPr>
            </a:lvl1pPr>
          </a:lstStyle>
          <a:p>
            <a:pPr defTabSz="1118645"/>
            <a:fld id="{C349672C-D06F-48FE-86E6-FC38B1F6CECD}" type="datetimeFigureOut">
              <a:rPr lang="en-GB" smtClean="0">
                <a:solidFill>
                  <a:prstClr val="black">
                    <a:tint val="75000"/>
                  </a:prstClr>
                </a:solidFill>
              </a:rPr>
              <a:pPr defTabSz="1118645"/>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73"/>
            <a:ext cx="3860297" cy="402567"/>
          </a:xfrm>
          <a:prstGeom prst="rect">
            <a:avLst/>
          </a:prstGeom>
        </p:spPr>
        <p:txBody>
          <a:bodyPr vert="horz" lIns="111872" tIns="55932" rIns="111872" bIns="55932" rtlCol="0" anchor="ctr"/>
          <a:lstStyle>
            <a:lvl1pPr algn="ctr">
              <a:defRPr sz="1500">
                <a:solidFill>
                  <a:schemeClr val="tx1">
                    <a:tint val="75000"/>
                  </a:schemeClr>
                </a:solidFill>
              </a:defRPr>
            </a:lvl1pPr>
          </a:lstStyle>
          <a:p>
            <a:pPr defTabSz="1118645"/>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73"/>
            <a:ext cx="2844430" cy="402567"/>
          </a:xfrm>
          <a:prstGeom prst="rect">
            <a:avLst/>
          </a:prstGeom>
        </p:spPr>
        <p:txBody>
          <a:bodyPr vert="horz" lIns="111872" tIns="55932" rIns="111872" bIns="55932" rtlCol="0" anchor="ctr"/>
          <a:lstStyle>
            <a:lvl1pPr algn="r">
              <a:defRPr sz="1500">
                <a:solidFill>
                  <a:schemeClr val="tx1">
                    <a:tint val="75000"/>
                  </a:schemeClr>
                </a:solidFill>
              </a:defRPr>
            </a:lvl1pPr>
          </a:lstStyle>
          <a:p>
            <a:pPr defTabSz="1118645"/>
            <a:fld id="{0693AE5C-0775-4653-BF1C-2489E8BEC044}" type="slidenum">
              <a:rPr lang="en-GB" smtClean="0">
                <a:solidFill>
                  <a:prstClr val="black">
                    <a:tint val="75000"/>
                  </a:prstClr>
                </a:solidFill>
              </a:rPr>
              <a:pPr defTabSz="1118645"/>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txStyles>
    <p:titleStyle>
      <a:lvl1pPr algn="ctr" defTabSz="1118645" rtl="0" eaLnBrk="1" latinLnBrk="0" hangingPunct="1">
        <a:spcBef>
          <a:spcPct val="0"/>
        </a:spcBef>
        <a:buNone/>
        <a:defRPr sz="5600" kern="1200">
          <a:solidFill>
            <a:schemeClr val="tx1"/>
          </a:solidFill>
          <a:latin typeface="+mj-lt"/>
          <a:ea typeface="+mj-ea"/>
          <a:cs typeface="+mj-cs"/>
        </a:defRPr>
      </a:lvl1pPr>
    </p:titleStyle>
    <p:bodyStyle>
      <a:lvl1pPr marL="419484" indent="-419484" algn="l" defTabSz="111864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8909" indent="-349594" algn="l" defTabSz="1118645"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8294" indent="-279655" algn="l" defTabSz="1118645"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7629" indent="-279655" algn="l" defTabSz="111864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6948" indent="-279655" algn="l" defTabSz="111864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6278" indent="-279655" algn="l" defTabSz="111864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5603" indent="-279655" algn="l" defTabSz="111864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4924" indent="-279655" algn="l" defTabSz="111864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4255" indent="-279655" algn="l" defTabSz="111864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8645" rtl="0" eaLnBrk="1" latinLnBrk="0" hangingPunct="1">
        <a:defRPr sz="2200" kern="1200">
          <a:solidFill>
            <a:schemeClr val="tx1"/>
          </a:solidFill>
          <a:latin typeface="+mn-lt"/>
          <a:ea typeface="+mn-ea"/>
          <a:cs typeface="+mn-cs"/>
        </a:defRPr>
      </a:lvl1pPr>
      <a:lvl2pPr marL="559313" algn="l" defTabSz="1118645" rtl="0" eaLnBrk="1" latinLnBrk="0" hangingPunct="1">
        <a:defRPr sz="2200" kern="1200">
          <a:solidFill>
            <a:schemeClr val="tx1"/>
          </a:solidFill>
          <a:latin typeface="+mn-lt"/>
          <a:ea typeface="+mn-ea"/>
          <a:cs typeface="+mn-cs"/>
        </a:defRPr>
      </a:lvl2pPr>
      <a:lvl3pPr marL="1118645" algn="l" defTabSz="1118645" rtl="0" eaLnBrk="1" latinLnBrk="0" hangingPunct="1">
        <a:defRPr sz="2200" kern="1200">
          <a:solidFill>
            <a:schemeClr val="tx1"/>
          </a:solidFill>
          <a:latin typeface="+mn-lt"/>
          <a:ea typeface="+mn-ea"/>
          <a:cs typeface="+mn-cs"/>
        </a:defRPr>
      </a:lvl3pPr>
      <a:lvl4pPr marL="1677944" algn="l" defTabSz="1118645" rtl="0" eaLnBrk="1" latinLnBrk="0" hangingPunct="1">
        <a:defRPr sz="2200" kern="1200">
          <a:solidFill>
            <a:schemeClr val="tx1"/>
          </a:solidFill>
          <a:latin typeface="+mn-lt"/>
          <a:ea typeface="+mn-ea"/>
          <a:cs typeface="+mn-cs"/>
        </a:defRPr>
      </a:lvl4pPr>
      <a:lvl5pPr marL="2237288" algn="l" defTabSz="1118645" rtl="0" eaLnBrk="1" latinLnBrk="0" hangingPunct="1">
        <a:defRPr sz="2200" kern="1200">
          <a:solidFill>
            <a:schemeClr val="tx1"/>
          </a:solidFill>
          <a:latin typeface="+mn-lt"/>
          <a:ea typeface="+mn-ea"/>
          <a:cs typeface="+mn-cs"/>
        </a:defRPr>
      </a:lvl5pPr>
      <a:lvl6pPr marL="2796615" algn="l" defTabSz="1118645" rtl="0" eaLnBrk="1" latinLnBrk="0" hangingPunct="1">
        <a:defRPr sz="2200" kern="1200">
          <a:solidFill>
            <a:schemeClr val="tx1"/>
          </a:solidFill>
          <a:latin typeface="+mn-lt"/>
          <a:ea typeface="+mn-ea"/>
          <a:cs typeface="+mn-cs"/>
        </a:defRPr>
      </a:lvl6pPr>
      <a:lvl7pPr marL="3355937" algn="l" defTabSz="1118645" rtl="0" eaLnBrk="1" latinLnBrk="0" hangingPunct="1">
        <a:defRPr sz="2200" kern="1200">
          <a:solidFill>
            <a:schemeClr val="tx1"/>
          </a:solidFill>
          <a:latin typeface="+mn-lt"/>
          <a:ea typeface="+mn-ea"/>
          <a:cs typeface="+mn-cs"/>
        </a:defRPr>
      </a:lvl7pPr>
      <a:lvl8pPr marL="3915269" algn="l" defTabSz="1118645" rtl="0" eaLnBrk="1" latinLnBrk="0" hangingPunct="1">
        <a:defRPr sz="2200" kern="1200">
          <a:solidFill>
            <a:schemeClr val="tx1"/>
          </a:solidFill>
          <a:latin typeface="+mn-lt"/>
          <a:ea typeface="+mn-ea"/>
          <a:cs typeface="+mn-cs"/>
        </a:defRPr>
      </a:lvl8pPr>
      <a:lvl9pPr marL="4474597" algn="l" defTabSz="1118645" rtl="0" eaLnBrk="1" latinLnBrk="0" hangingPunct="1">
        <a:defRPr sz="2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914" tIns="55958" rIns="111914" bIns="5595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914" tIns="55958" rIns="111914" bIns="55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69"/>
            <a:ext cx="2844430" cy="402567"/>
          </a:xfrm>
          <a:prstGeom prst="rect">
            <a:avLst/>
          </a:prstGeom>
        </p:spPr>
        <p:txBody>
          <a:bodyPr vert="horz" lIns="111914" tIns="55958" rIns="111914" bIns="55958" rtlCol="0" anchor="ctr"/>
          <a:lstStyle>
            <a:lvl1pPr algn="l">
              <a:defRPr sz="1500">
                <a:solidFill>
                  <a:schemeClr val="tx1">
                    <a:tint val="75000"/>
                  </a:schemeClr>
                </a:solidFill>
              </a:defRPr>
            </a:lvl1pPr>
          </a:lstStyle>
          <a:p>
            <a:pPr defTabSz="1119109"/>
            <a:fld id="{C349672C-D06F-48FE-86E6-FC38B1F6CECD}" type="datetimeFigureOut">
              <a:rPr lang="en-GB" smtClean="0">
                <a:solidFill>
                  <a:prstClr val="black">
                    <a:tint val="75000"/>
                  </a:prstClr>
                </a:solidFill>
              </a:rPr>
              <a:pPr defTabSz="1119109"/>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69"/>
            <a:ext cx="3860297" cy="402567"/>
          </a:xfrm>
          <a:prstGeom prst="rect">
            <a:avLst/>
          </a:prstGeom>
        </p:spPr>
        <p:txBody>
          <a:bodyPr vert="horz" lIns="111914" tIns="55958" rIns="111914" bIns="55958" rtlCol="0" anchor="ctr"/>
          <a:lstStyle>
            <a:lvl1pPr algn="ctr">
              <a:defRPr sz="1500">
                <a:solidFill>
                  <a:schemeClr val="tx1">
                    <a:tint val="75000"/>
                  </a:schemeClr>
                </a:solidFill>
              </a:defRPr>
            </a:lvl1pPr>
          </a:lstStyle>
          <a:p>
            <a:pPr defTabSz="1119109"/>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69"/>
            <a:ext cx="2844430" cy="402567"/>
          </a:xfrm>
          <a:prstGeom prst="rect">
            <a:avLst/>
          </a:prstGeom>
        </p:spPr>
        <p:txBody>
          <a:bodyPr vert="horz" lIns="111914" tIns="55958" rIns="111914" bIns="55958" rtlCol="0" anchor="ctr"/>
          <a:lstStyle>
            <a:lvl1pPr algn="r">
              <a:defRPr sz="1500">
                <a:solidFill>
                  <a:schemeClr val="tx1">
                    <a:tint val="75000"/>
                  </a:schemeClr>
                </a:solidFill>
              </a:defRPr>
            </a:lvl1pPr>
          </a:lstStyle>
          <a:p>
            <a:pPr defTabSz="1119109"/>
            <a:fld id="{0693AE5C-0775-4653-BF1C-2489E8BEC044}" type="slidenum">
              <a:rPr lang="en-GB" smtClean="0">
                <a:solidFill>
                  <a:prstClr val="black">
                    <a:tint val="75000"/>
                  </a:prstClr>
                </a:solidFill>
              </a:rPr>
              <a:pPr defTabSz="1119109"/>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txStyles>
    <p:titleStyle>
      <a:lvl1pPr algn="ctr" defTabSz="1119109" rtl="0" eaLnBrk="1" latinLnBrk="0" hangingPunct="1">
        <a:spcBef>
          <a:spcPct val="0"/>
        </a:spcBef>
        <a:buNone/>
        <a:defRPr sz="5600" kern="1200">
          <a:solidFill>
            <a:schemeClr val="tx1"/>
          </a:solidFill>
          <a:latin typeface="+mj-lt"/>
          <a:ea typeface="+mj-ea"/>
          <a:cs typeface="+mj-cs"/>
        </a:defRPr>
      </a:lvl1pPr>
    </p:titleStyle>
    <p:bodyStyle>
      <a:lvl1pPr marL="419661" indent="-419661" algn="l" defTabSz="1119109"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9285" indent="-349733" algn="l" defTabSz="1119109"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8874" indent="-279771" algn="l" defTabSz="111910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8443" indent="-279771" algn="l" defTabSz="111910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7976" indent="-279771" algn="l" defTabSz="111910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7544" indent="-279771" algn="l" defTabSz="111910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7104" indent="-279771" algn="l" defTabSz="111910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6657" indent="-279771" algn="l" defTabSz="111910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6210" indent="-279771" algn="l" defTabSz="111910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9109" rtl="0" eaLnBrk="1" latinLnBrk="0" hangingPunct="1">
        <a:defRPr sz="2200" kern="1200">
          <a:solidFill>
            <a:schemeClr val="tx1"/>
          </a:solidFill>
          <a:latin typeface="+mn-lt"/>
          <a:ea typeface="+mn-ea"/>
          <a:cs typeface="+mn-cs"/>
        </a:defRPr>
      </a:lvl1pPr>
      <a:lvl2pPr marL="559545" algn="l" defTabSz="1119109" rtl="0" eaLnBrk="1" latinLnBrk="0" hangingPunct="1">
        <a:defRPr sz="2200" kern="1200">
          <a:solidFill>
            <a:schemeClr val="tx1"/>
          </a:solidFill>
          <a:latin typeface="+mn-lt"/>
          <a:ea typeface="+mn-ea"/>
          <a:cs typeface="+mn-cs"/>
        </a:defRPr>
      </a:lvl2pPr>
      <a:lvl3pPr marL="1119109" algn="l" defTabSz="1119109" rtl="0" eaLnBrk="1" latinLnBrk="0" hangingPunct="1">
        <a:defRPr sz="2200" kern="1200">
          <a:solidFill>
            <a:schemeClr val="tx1"/>
          </a:solidFill>
          <a:latin typeface="+mn-lt"/>
          <a:ea typeface="+mn-ea"/>
          <a:cs typeface="+mn-cs"/>
        </a:defRPr>
      </a:lvl3pPr>
      <a:lvl4pPr marL="1678639" algn="l" defTabSz="1119109" rtl="0" eaLnBrk="1" latinLnBrk="0" hangingPunct="1">
        <a:defRPr sz="2200" kern="1200">
          <a:solidFill>
            <a:schemeClr val="tx1"/>
          </a:solidFill>
          <a:latin typeface="+mn-lt"/>
          <a:ea typeface="+mn-ea"/>
          <a:cs typeface="+mn-cs"/>
        </a:defRPr>
      </a:lvl4pPr>
      <a:lvl5pPr marL="2238209" algn="l" defTabSz="1119109" rtl="0" eaLnBrk="1" latinLnBrk="0" hangingPunct="1">
        <a:defRPr sz="2200" kern="1200">
          <a:solidFill>
            <a:schemeClr val="tx1"/>
          </a:solidFill>
          <a:latin typeface="+mn-lt"/>
          <a:ea typeface="+mn-ea"/>
          <a:cs typeface="+mn-cs"/>
        </a:defRPr>
      </a:lvl5pPr>
      <a:lvl6pPr marL="2797771" algn="l" defTabSz="1119109" rtl="0" eaLnBrk="1" latinLnBrk="0" hangingPunct="1">
        <a:defRPr sz="2200" kern="1200">
          <a:solidFill>
            <a:schemeClr val="tx1"/>
          </a:solidFill>
          <a:latin typeface="+mn-lt"/>
          <a:ea typeface="+mn-ea"/>
          <a:cs typeface="+mn-cs"/>
        </a:defRPr>
      </a:lvl6pPr>
      <a:lvl7pPr marL="3357316" algn="l" defTabSz="1119109" rtl="0" eaLnBrk="1" latinLnBrk="0" hangingPunct="1">
        <a:defRPr sz="2200" kern="1200">
          <a:solidFill>
            <a:schemeClr val="tx1"/>
          </a:solidFill>
          <a:latin typeface="+mn-lt"/>
          <a:ea typeface="+mn-ea"/>
          <a:cs typeface="+mn-cs"/>
        </a:defRPr>
      </a:lvl7pPr>
      <a:lvl8pPr marL="3916881" algn="l" defTabSz="1119109" rtl="0" eaLnBrk="1" latinLnBrk="0" hangingPunct="1">
        <a:defRPr sz="2200" kern="1200">
          <a:solidFill>
            <a:schemeClr val="tx1"/>
          </a:solidFill>
          <a:latin typeface="+mn-lt"/>
          <a:ea typeface="+mn-ea"/>
          <a:cs typeface="+mn-cs"/>
        </a:defRPr>
      </a:lvl8pPr>
      <a:lvl9pPr marL="4476441" algn="l" defTabSz="1119109" rtl="0" eaLnBrk="1" latinLnBrk="0" hangingPunct="1">
        <a:defRPr sz="2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30000"/>
            <a:lum/>
          </a:blip>
          <a:srcRect/>
          <a:stretch>
            <a:fillRect l="80000" t="50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302802"/>
            <a:ext cx="10971372" cy="1260211"/>
          </a:xfrm>
          <a:prstGeom prst="rect">
            <a:avLst/>
          </a:prstGeom>
        </p:spPr>
        <p:txBody>
          <a:bodyPr vert="horz" lIns="111972" tIns="55984" rIns="111972" bIns="5598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764296"/>
            <a:ext cx="10971372" cy="4990084"/>
          </a:xfrm>
          <a:prstGeom prst="rect">
            <a:avLst/>
          </a:prstGeom>
        </p:spPr>
        <p:txBody>
          <a:bodyPr vert="horz" lIns="111972" tIns="55984" rIns="111972" bIns="559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0" y="7008264"/>
            <a:ext cx="2844430" cy="402567"/>
          </a:xfrm>
          <a:prstGeom prst="rect">
            <a:avLst/>
          </a:prstGeom>
        </p:spPr>
        <p:txBody>
          <a:bodyPr vert="horz" lIns="111972" tIns="55984" rIns="111972" bIns="55984" rtlCol="0" anchor="ctr"/>
          <a:lstStyle>
            <a:lvl1pPr algn="l">
              <a:defRPr sz="1500">
                <a:solidFill>
                  <a:schemeClr val="tx1">
                    <a:tint val="75000"/>
                  </a:schemeClr>
                </a:solidFill>
              </a:defRPr>
            </a:lvl1pPr>
          </a:lstStyle>
          <a:p>
            <a:pPr defTabSz="1119689"/>
            <a:fld id="{C349672C-D06F-48FE-86E6-FC38B1F6CECD}" type="datetimeFigureOut">
              <a:rPr lang="en-GB" smtClean="0">
                <a:solidFill>
                  <a:prstClr val="black">
                    <a:tint val="75000"/>
                  </a:prstClr>
                </a:solidFill>
              </a:rPr>
              <a:pPr defTabSz="1119689"/>
              <a:t>19/02/2020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7008264"/>
            <a:ext cx="3860297" cy="402567"/>
          </a:xfrm>
          <a:prstGeom prst="rect">
            <a:avLst/>
          </a:prstGeom>
        </p:spPr>
        <p:txBody>
          <a:bodyPr vert="horz" lIns="111972" tIns="55984" rIns="111972" bIns="55984" rtlCol="0" anchor="ctr"/>
          <a:lstStyle>
            <a:lvl1pPr algn="ctr">
              <a:defRPr sz="1500">
                <a:solidFill>
                  <a:schemeClr val="tx1">
                    <a:tint val="75000"/>
                  </a:schemeClr>
                </a:solidFill>
              </a:defRPr>
            </a:lvl1pPr>
          </a:lstStyle>
          <a:p>
            <a:pPr defTabSz="1119689"/>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6" y="7008264"/>
            <a:ext cx="2844430" cy="402567"/>
          </a:xfrm>
          <a:prstGeom prst="rect">
            <a:avLst/>
          </a:prstGeom>
        </p:spPr>
        <p:txBody>
          <a:bodyPr vert="horz" lIns="111972" tIns="55984" rIns="111972" bIns="55984" rtlCol="0" anchor="ctr"/>
          <a:lstStyle>
            <a:lvl1pPr algn="r">
              <a:defRPr sz="1500">
                <a:solidFill>
                  <a:schemeClr val="tx1">
                    <a:tint val="75000"/>
                  </a:schemeClr>
                </a:solidFill>
              </a:defRPr>
            </a:lvl1pPr>
          </a:lstStyle>
          <a:p>
            <a:pPr defTabSz="1119689"/>
            <a:fld id="{0693AE5C-0775-4653-BF1C-2489E8BEC044}" type="slidenum">
              <a:rPr lang="en-GB" smtClean="0">
                <a:solidFill>
                  <a:prstClr val="black">
                    <a:tint val="75000"/>
                  </a:prstClr>
                </a:solidFill>
              </a:rPr>
              <a:pPr defTabSz="1119689"/>
              <a:t>‹#›</a:t>
            </a:fld>
            <a:endParaRPr lang="en-GB" dirty="0">
              <a:solidFill>
                <a:prstClr val="black">
                  <a:tint val="75000"/>
                </a:prstClr>
              </a:solidFill>
            </a:endParaRPr>
          </a:p>
        </p:txBody>
      </p:sp>
    </p:spTree>
    <p:extLst>
      <p:ext uri="{BB962C8B-B14F-4D97-AF65-F5344CB8AC3E}">
        <p14:creationId xmlns:p14="http://schemas.microsoft.com/office/powerpoint/2010/main" val="2546056199"/>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1119689" rtl="0" eaLnBrk="1" latinLnBrk="0" hangingPunct="1">
        <a:spcBef>
          <a:spcPct val="0"/>
        </a:spcBef>
        <a:buNone/>
        <a:defRPr sz="5600" kern="1200">
          <a:solidFill>
            <a:schemeClr val="tx1"/>
          </a:solidFill>
          <a:latin typeface="+mj-lt"/>
          <a:ea typeface="+mj-ea"/>
          <a:cs typeface="+mj-cs"/>
        </a:defRPr>
      </a:lvl1pPr>
    </p:titleStyle>
    <p:bodyStyle>
      <a:lvl1pPr marL="419877" indent="-419877" algn="l" defTabSz="1119689"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9754" indent="-349910" algn="l" defTabSz="1119689"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399601" indent="-279918" algn="l" defTabSz="111968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59452" indent="-279918" algn="l" defTabSz="111968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19280" indent="-279918" algn="l" defTabSz="111968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79130" indent="-279918" algn="l" defTabSz="111968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38984" indent="-279918" algn="l" defTabSz="111968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198821" indent="-279918" algn="l" defTabSz="111968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58662" indent="-279918" algn="l" defTabSz="111968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19689" rtl="0" eaLnBrk="1" latinLnBrk="0" hangingPunct="1">
        <a:defRPr sz="2200" kern="1200">
          <a:solidFill>
            <a:schemeClr val="tx1"/>
          </a:solidFill>
          <a:latin typeface="+mn-lt"/>
          <a:ea typeface="+mn-ea"/>
          <a:cs typeface="+mn-cs"/>
        </a:defRPr>
      </a:lvl1pPr>
      <a:lvl2pPr marL="559834" algn="l" defTabSz="1119689" rtl="0" eaLnBrk="1" latinLnBrk="0" hangingPunct="1">
        <a:defRPr sz="2200" kern="1200">
          <a:solidFill>
            <a:schemeClr val="tx1"/>
          </a:solidFill>
          <a:latin typeface="+mn-lt"/>
          <a:ea typeface="+mn-ea"/>
          <a:cs typeface="+mn-cs"/>
        </a:defRPr>
      </a:lvl2pPr>
      <a:lvl3pPr marL="1119689" algn="l" defTabSz="1119689" rtl="0" eaLnBrk="1" latinLnBrk="0" hangingPunct="1">
        <a:defRPr sz="2200" kern="1200">
          <a:solidFill>
            <a:schemeClr val="tx1"/>
          </a:solidFill>
          <a:latin typeface="+mn-lt"/>
          <a:ea typeface="+mn-ea"/>
          <a:cs typeface="+mn-cs"/>
        </a:defRPr>
      </a:lvl3pPr>
      <a:lvl4pPr marL="1679513" algn="l" defTabSz="1119689" rtl="0" eaLnBrk="1" latinLnBrk="0" hangingPunct="1">
        <a:defRPr sz="2200" kern="1200">
          <a:solidFill>
            <a:schemeClr val="tx1"/>
          </a:solidFill>
          <a:latin typeface="+mn-lt"/>
          <a:ea typeface="+mn-ea"/>
          <a:cs typeface="+mn-cs"/>
        </a:defRPr>
      </a:lvl4pPr>
      <a:lvl5pPr marL="2239367" algn="l" defTabSz="1119689" rtl="0" eaLnBrk="1" latinLnBrk="0" hangingPunct="1">
        <a:defRPr sz="2200" kern="1200">
          <a:solidFill>
            <a:schemeClr val="tx1"/>
          </a:solidFill>
          <a:latin typeface="+mn-lt"/>
          <a:ea typeface="+mn-ea"/>
          <a:cs typeface="+mn-cs"/>
        </a:defRPr>
      </a:lvl5pPr>
      <a:lvl6pPr marL="2799216" algn="l" defTabSz="1119689" rtl="0" eaLnBrk="1" latinLnBrk="0" hangingPunct="1">
        <a:defRPr sz="2200" kern="1200">
          <a:solidFill>
            <a:schemeClr val="tx1"/>
          </a:solidFill>
          <a:latin typeface="+mn-lt"/>
          <a:ea typeface="+mn-ea"/>
          <a:cs typeface="+mn-cs"/>
        </a:defRPr>
      </a:lvl6pPr>
      <a:lvl7pPr marL="3359057" algn="l" defTabSz="1119689" rtl="0" eaLnBrk="1" latinLnBrk="0" hangingPunct="1">
        <a:defRPr sz="2200" kern="1200">
          <a:solidFill>
            <a:schemeClr val="tx1"/>
          </a:solidFill>
          <a:latin typeface="+mn-lt"/>
          <a:ea typeface="+mn-ea"/>
          <a:cs typeface="+mn-cs"/>
        </a:defRPr>
      </a:lvl7pPr>
      <a:lvl8pPr marL="3918901" algn="l" defTabSz="1119689" rtl="0" eaLnBrk="1" latinLnBrk="0" hangingPunct="1">
        <a:defRPr sz="2200" kern="1200">
          <a:solidFill>
            <a:schemeClr val="tx1"/>
          </a:solidFill>
          <a:latin typeface="+mn-lt"/>
          <a:ea typeface="+mn-ea"/>
          <a:cs typeface="+mn-cs"/>
        </a:defRPr>
      </a:lvl8pPr>
      <a:lvl9pPr marL="4478753" algn="l" defTabSz="111968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oenergy-strategy.com/"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www.energynetworks.org/gas/futures/gas-decarbonisation-pathways/pathways-to-net-zero-report.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WMezzullo@ForesightGroup.eu"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hyperlink" Target="mailto:kiara@r-e-a.ne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mailto:msommerfeld@r-e-a.net"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3023266"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107794" tIns="53914" rIns="107794" bIns="53914" rtlCol="0" anchor="ctr"/>
          <a:lstStyle/>
          <a:p>
            <a:pPr algn="ctr"/>
            <a:endParaRPr lang="en-GB">
              <a:solidFill>
                <a:srgbClr val="74E2D5"/>
              </a:solidFill>
            </a:endParaRPr>
          </a:p>
        </p:txBody>
      </p:sp>
      <p:sp>
        <p:nvSpPr>
          <p:cNvPr id="3" name="Subtitle 2"/>
          <p:cNvSpPr>
            <a:spLocks noGrp="1"/>
          </p:cNvSpPr>
          <p:nvPr>
            <p:ph type="subTitle" idx="1"/>
          </p:nvPr>
        </p:nvSpPr>
        <p:spPr>
          <a:xfrm>
            <a:off x="3286920" y="2484490"/>
            <a:ext cx="8533289" cy="1932323"/>
          </a:xfrm>
          <a:prstGeom prst="rect">
            <a:avLst/>
          </a:prstGeom>
        </p:spPr>
        <p:txBody>
          <a:bodyPr lIns="107794" tIns="53914" rIns="107794" bIns="53914">
            <a:noAutofit/>
          </a:bodyPr>
          <a:lstStyle/>
          <a:p>
            <a:pPr algn="l"/>
            <a:endParaRPr lang="en-GB" sz="3300" b="1" dirty="0">
              <a:solidFill>
                <a:srgbClr val="4E5053"/>
              </a:solidFill>
              <a:latin typeface="Futura PT Medium"/>
              <a:ea typeface="Open Sans" panose="020B0606030504020204" pitchFamily="34" charset="0"/>
              <a:cs typeface="Open Sans" panose="020B0606030504020204" pitchFamily="34" charset="0"/>
            </a:endParaRPr>
          </a:p>
          <a:p>
            <a:pPr algn="l"/>
            <a:r>
              <a:rPr lang="en-GB" sz="3300" b="1" i="0" dirty="0">
                <a:solidFill>
                  <a:srgbClr val="4E5053"/>
                </a:solidFill>
                <a:latin typeface="Futura PT Medium"/>
                <a:ea typeface="Open Sans" panose="020B0606030504020204" pitchFamily="34" charset="0"/>
                <a:cs typeface="Open Sans" panose="020B0606030504020204" pitchFamily="34" charset="0"/>
              </a:rPr>
              <a:t>REA Bioenergy Members Forum</a:t>
            </a:r>
          </a:p>
          <a:p>
            <a:pPr algn="l"/>
            <a:r>
              <a:rPr lang="en-GB" sz="2800" i="0" dirty="0">
                <a:solidFill>
                  <a:srgbClr val="4E5053"/>
                </a:solidFill>
                <a:latin typeface="Futura PT Medium"/>
                <a:ea typeface="Open Sans" panose="020B0606030504020204" pitchFamily="34" charset="0"/>
                <a:cs typeface="Open Sans" panose="020B0606030504020204" pitchFamily="34" charset="0"/>
              </a:rPr>
              <a:t>Wednesday 19</a:t>
            </a:r>
            <a:r>
              <a:rPr lang="en-GB" sz="2800" i="0" baseline="30000" dirty="0">
                <a:solidFill>
                  <a:srgbClr val="4E5053"/>
                </a:solidFill>
                <a:latin typeface="Futura PT Medium"/>
                <a:ea typeface="Open Sans" panose="020B0606030504020204" pitchFamily="34" charset="0"/>
                <a:cs typeface="Open Sans" panose="020B0606030504020204" pitchFamily="34" charset="0"/>
              </a:rPr>
              <a:t>th</a:t>
            </a:r>
            <a:r>
              <a:rPr lang="en-GB" sz="2800" i="0" dirty="0">
                <a:solidFill>
                  <a:srgbClr val="4E5053"/>
                </a:solidFill>
                <a:latin typeface="Futura PT Medium"/>
                <a:ea typeface="Open Sans" panose="020B0606030504020204" pitchFamily="34" charset="0"/>
                <a:cs typeface="Open Sans" panose="020B0606030504020204" pitchFamily="34" charset="0"/>
              </a:rPr>
              <a:t> February 2019</a:t>
            </a:r>
            <a:br>
              <a:rPr lang="en-GB" sz="1400" b="1" dirty="0">
                <a:solidFill>
                  <a:srgbClr val="4E5053"/>
                </a:solidFill>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4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4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9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Kindly hosted by  </a:t>
            </a:r>
            <a:r>
              <a:rPr lang="en-GB" sz="1900" b="1" i="0" dirty="0">
                <a:solidFill>
                  <a:srgbClr val="4E5053"/>
                </a:solidFill>
                <a:latin typeface="Open Sans" panose="020B0606030504020204" pitchFamily="34" charset="0"/>
                <a:ea typeface="Open Sans" panose="020B0606030504020204" pitchFamily="34" charset="0"/>
                <a:cs typeface="Open Sans" panose="020B0606030504020204" pitchFamily="34" charset="0"/>
              </a:rPr>
              <a:t>MHA </a:t>
            </a:r>
            <a:r>
              <a:rPr lang="en-GB" sz="1900" b="1" i="0"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MacIntyre</a:t>
            </a:r>
            <a:r>
              <a:rPr lang="en-GB" sz="1900" b="1" i="0" dirty="0">
                <a:solidFill>
                  <a:srgbClr val="4E5053"/>
                </a:solidFill>
                <a:latin typeface="Open Sans" panose="020B0606030504020204" pitchFamily="34" charset="0"/>
                <a:ea typeface="Open Sans" panose="020B0606030504020204" pitchFamily="34" charset="0"/>
                <a:cs typeface="Open Sans" panose="020B0606030504020204" pitchFamily="34" charset="0"/>
              </a:rPr>
              <a:t> Hudson</a:t>
            </a:r>
            <a:endParaRPr lang="en-GB" sz="1900" i="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871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0915" y="2873292"/>
            <a:ext cx="10207704" cy="1260210"/>
          </a:xfrm>
          <a:prstGeom prst="rect">
            <a:avLst/>
          </a:prstGeom>
        </p:spPr>
        <p:txBody>
          <a:bodyPr vert="horz" lIns="108018" tIns="54009" rIns="108018" bIns="54009"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60120">
              <a:spcBef>
                <a:spcPts val="0"/>
              </a:spcBef>
            </a:pPr>
            <a:r>
              <a:rPr lang="en-GB" sz="8820" b="1" dirty="0">
                <a:solidFill>
                  <a:srgbClr val="588B2F"/>
                </a:solidFill>
                <a:latin typeface="Calibri"/>
                <a:cs typeface="Arial" panose="020B0604020202020204" pitchFamily="34" charset="0"/>
              </a:rPr>
              <a:t>Solid Biomass Heat Potential</a:t>
            </a:r>
          </a:p>
          <a:p>
            <a:pPr defTabSz="960120">
              <a:spcBef>
                <a:spcPts val="0"/>
              </a:spcBef>
            </a:pPr>
            <a:endParaRPr lang="en-GB" sz="4725" b="1" dirty="0">
              <a:solidFill>
                <a:srgbClr val="588B2F"/>
              </a:solidFill>
              <a:latin typeface="Calibri"/>
              <a:cs typeface="Arial" panose="020B0604020202020204" pitchFamily="34" charset="0"/>
            </a:endParaRPr>
          </a:p>
          <a:p>
            <a:pPr defTabSz="960120">
              <a:spcBef>
                <a:spcPts val="0"/>
              </a:spcBef>
            </a:pPr>
            <a:r>
              <a:rPr lang="en-GB" sz="5355" b="1" i="1" dirty="0">
                <a:solidFill>
                  <a:prstClr val="black">
                    <a:lumMod val="50000"/>
                    <a:lumOff val="50000"/>
                  </a:prstClr>
                </a:solidFill>
                <a:latin typeface="Calibri"/>
                <a:cs typeface="Arial" panose="020B0604020202020204" pitchFamily="34" charset="0"/>
              </a:rPr>
              <a:t>Alasdair Peppe, </a:t>
            </a:r>
            <a:r>
              <a:rPr lang="en-GB" sz="5355" b="1" i="1" dirty="0" err="1">
                <a:solidFill>
                  <a:prstClr val="black">
                    <a:lumMod val="50000"/>
                    <a:lumOff val="50000"/>
                  </a:prstClr>
                </a:solidFill>
                <a:latin typeface="Calibri"/>
                <a:cs typeface="Arial" panose="020B0604020202020204" pitchFamily="34" charset="0"/>
              </a:rPr>
              <a:t>Dunster</a:t>
            </a:r>
            <a:r>
              <a:rPr lang="en-GB" sz="5355" b="1" i="1" dirty="0">
                <a:solidFill>
                  <a:prstClr val="black">
                    <a:lumMod val="50000"/>
                    <a:lumOff val="50000"/>
                  </a:prstClr>
                </a:solidFill>
                <a:latin typeface="Calibri"/>
                <a:cs typeface="Arial" panose="020B0604020202020204" pitchFamily="34" charset="0"/>
              </a:rPr>
              <a:t> Energy</a:t>
            </a:r>
          </a:p>
        </p:txBody>
      </p:sp>
      <p:sp>
        <p:nvSpPr>
          <p:cNvPr id="5" name="Rectangle 4"/>
          <p:cNvSpPr/>
          <p:nvPr/>
        </p:nvSpPr>
        <p:spPr>
          <a:xfrm>
            <a:off x="9497727" y="3024515"/>
            <a:ext cx="2268426" cy="453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0135"/>
            <a:endParaRPr lang="en-GB">
              <a:solidFill>
                <a:prstClr val="white"/>
              </a:solidFill>
              <a:latin typeface="Calibri"/>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074" y="5141639"/>
            <a:ext cx="3826079" cy="241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87" y="5595334"/>
            <a:ext cx="4186640" cy="151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6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236" y="266886"/>
            <a:ext cx="8752985" cy="561504"/>
          </a:xfrm>
          <a:prstGeom prst="rect">
            <a:avLst/>
          </a:prstGeom>
          <a:noFill/>
        </p:spPr>
        <p:txBody>
          <a:bodyPr wrap="square" lIns="108018" tIns="54009" rIns="108018" bIns="54009" rtlCol="0">
            <a:spAutoFit/>
          </a:bodyPr>
          <a:lstStyle/>
          <a:p>
            <a:pPr defTabSz="1080135"/>
            <a:r>
              <a:rPr lang="en-GB" sz="2940" b="1" dirty="0">
                <a:solidFill>
                  <a:srgbClr val="588B2F"/>
                </a:solidFill>
                <a:latin typeface="Calibri"/>
              </a:rPr>
              <a:t>Biomass Heat Deployment – Non Domestic RHI</a:t>
            </a:r>
            <a:r>
              <a:rPr lang="en-GB" sz="2940" dirty="0">
                <a:solidFill>
                  <a:srgbClr val="588B2F"/>
                </a:solidFill>
                <a:latin typeface="Calibri"/>
              </a:rPr>
              <a:t> </a:t>
            </a:r>
          </a:p>
        </p:txBody>
      </p:sp>
      <p:sp>
        <p:nvSpPr>
          <p:cNvPr id="7" name="TextBox 6"/>
          <p:cNvSpPr txBox="1"/>
          <p:nvPr/>
        </p:nvSpPr>
        <p:spPr>
          <a:xfrm>
            <a:off x="723114" y="831780"/>
            <a:ext cx="10182043" cy="755404"/>
          </a:xfrm>
          <a:prstGeom prst="rect">
            <a:avLst/>
          </a:prstGeom>
          <a:noFill/>
        </p:spPr>
        <p:txBody>
          <a:bodyPr wrap="square" lIns="108018" tIns="54009" rIns="108018" bIns="54009" rtlCol="0">
            <a:spAutoFit/>
          </a:bodyPr>
          <a:lstStyle/>
          <a:p>
            <a:pPr defTabSz="1080135"/>
            <a:r>
              <a:rPr lang="en-GB" dirty="0">
                <a:solidFill>
                  <a:prstClr val="black"/>
                </a:solidFill>
                <a:latin typeface="Calibri"/>
              </a:rPr>
              <a:t>Biomass Heat has been the largest recipient of the ND RHI to date and accounts for </a:t>
            </a:r>
            <a:r>
              <a:rPr lang="en-GB" b="1" i="1" dirty="0">
                <a:solidFill>
                  <a:prstClr val="black"/>
                </a:solidFill>
                <a:latin typeface="Calibri"/>
              </a:rPr>
              <a:t>66% of renewable heat so far generated by the scheme.</a:t>
            </a:r>
          </a:p>
        </p:txBody>
      </p:sp>
      <p:graphicFrame>
        <p:nvGraphicFramePr>
          <p:cNvPr id="9" name="Chart 8"/>
          <p:cNvGraphicFramePr>
            <a:graphicFrameLocks/>
          </p:cNvGraphicFramePr>
          <p:nvPr>
            <p:extLst>
              <p:ext uri="{D42A27DB-BD31-4B8C-83A1-F6EECF244321}">
                <p14:modId xmlns:p14="http://schemas.microsoft.com/office/powerpoint/2010/main" val="1334644959"/>
              </p:ext>
            </p:extLst>
          </p:nvPr>
        </p:nvGraphicFramePr>
        <p:xfrm>
          <a:off x="1198662" y="1739118"/>
          <a:ext cx="8928992" cy="54987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24259" y="7166384"/>
            <a:ext cx="2343959" cy="415498"/>
          </a:xfrm>
          <a:prstGeom prst="rect">
            <a:avLst/>
          </a:prstGeom>
          <a:noFill/>
        </p:spPr>
        <p:txBody>
          <a:bodyPr wrap="square" rtlCol="0">
            <a:spAutoFit/>
          </a:bodyPr>
          <a:lstStyle/>
          <a:p>
            <a:pPr defTabSz="1080135"/>
            <a:r>
              <a:rPr lang="en-GB" i="1" dirty="0">
                <a:solidFill>
                  <a:prstClr val="black"/>
                </a:solidFill>
                <a:latin typeface="Calibri"/>
              </a:rPr>
              <a:t>Source: BEIS</a:t>
            </a:r>
          </a:p>
        </p:txBody>
      </p:sp>
    </p:spTree>
    <p:extLst>
      <p:ext uri="{BB962C8B-B14F-4D97-AF65-F5344CB8AC3E}">
        <p14:creationId xmlns:p14="http://schemas.microsoft.com/office/powerpoint/2010/main" val="12335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236" y="266886"/>
            <a:ext cx="8752985" cy="561504"/>
          </a:xfrm>
          <a:prstGeom prst="rect">
            <a:avLst/>
          </a:prstGeom>
          <a:noFill/>
        </p:spPr>
        <p:txBody>
          <a:bodyPr wrap="square" lIns="108018" tIns="54009" rIns="108018" bIns="54009" rtlCol="0">
            <a:spAutoFit/>
          </a:bodyPr>
          <a:lstStyle/>
          <a:p>
            <a:pPr defTabSz="1080135"/>
            <a:r>
              <a:rPr lang="en-GB" sz="2940" b="1" dirty="0">
                <a:solidFill>
                  <a:srgbClr val="588B29"/>
                </a:solidFill>
                <a:latin typeface="Calibri"/>
              </a:rPr>
              <a:t>Deployment of Biomass has Stalled under the ND RHI</a:t>
            </a:r>
          </a:p>
        </p:txBody>
      </p:sp>
      <p:sp>
        <p:nvSpPr>
          <p:cNvPr id="6" name="TextBox 5"/>
          <p:cNvSpPr txBox="1"/>
          <p:nvPr/>
        </p:nvSpPr>
        <p:spPr>
          <a:xfrm>
            <a:off x="756688" y="828410"/>
            <a:ext cx="10213853" cy="738664"/>
          </a:xfrm>
          <a:prstGeom prst="rect">
            <a:avLst/>
          </a:prstGeom>
          <a:noFill/>
        </p:spPr>
        <p:txBody>
          <a:bodyPr wrap="square" rtlCol="0">
            <a:spAutoFit/>
          </a:bodyPr>
          <a:lstStyle/>
          <a:p>
            <a:pPr defTabSz="1080135"/>
            <a:r>
              <a:rPr lang="en-GB" dirty="0">
                <a:solidFill>
                  <a:prstClr val="black"/>
                </a:solidFill>
                <a:latin typeface="Calibri"/>
              </a:rPr>
              <a:t>Biomass heat deployment slowed following RHI degression and policy uncertainty, reducing the levels of heat decarbonisation that could have been achieved to date.  </a:t>
            </a:r>
          </a:p>
        </p:txBody>
      </p:sp>
      <p:pic>
        <p:nvPicPr>
          <p:cNvPr id="2050" name="Picture 2" descr="S:\WHA\Newsletter Items\Quart Deploy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37" y="1571721"/>
            <a:ext cx="9319410" cy="598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1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878007" y="862138"/>
          <a:ext cx="8241662" cy="3024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78007" y="302498"/>
            <a:ext cx="9602670" cy="544765"/>
          </a:xfrm>
          <a:prstGeom prst="rect">
            <a:avLst/>
          </a:prstGeom>
          <a:noFill/>
        </p:spPr>
        <p:txBody>
          <a:bodyPr wrap="square" rtlCol="0">
            <a:spAutoFit/>
          </a:bodyPr>
          <a:lstStyle/>
          <a:p>
            <a:pPr defTabSz="1080135"/>
            <a:r>
              <a:rPr lang="en-GB" sz="2940" b="1" dirty="0">
                <a:solidFill>
                  <a:srgbClr val="588B29"/>
                </a:solidFill>
                <a:latin typeface="Calibri"/>
              </a:rPr>
              <a:t>Potential Growth of Biomass Heat – REA Bioenergy Strategy</a:t>
            </a:r>
          </a:p>
        </p:txBody>
      </p:sp>
      <p:sp>
        <p:nvSpPr>
          <p:cNvPr id="6" name="Rectangle 5"/>
          <p:cNvSpPr/>
          <p:nvPr/>
        </p:nvSpPr>
        <p:spPr>
          <a:xfrm>
            <a:off x="1104842" y="3856243"/>
            <a:ext cx="8166050" cy="3647152"/>
          </a:xfrm>
          <a:prstGeom prst="rect">
            <a:avLst/>
          </a:prstGeom>
        </p:spPr>
        <p:txBody>
          <a:bodyPr wrap="square">
            <a:spAutoFit/>
          </a:bodyPr>
          <a:lstStyle/>
          <a:p>
            <a:pPr defTabSz="1080135"/>
            <a:r>
              <a:rPr lang="en-GB" dirty="0">
                <a:solidFill>
                  <a:prstClr val="black"/>
                </a:solidFill>
                <a:latin typeface="Calibri"/>
              </a:rPr>
              <a:t>Sustainable level of deployment at around  700 MW/year  would allow for market and supply chain development (as achieved during the RHI). </a:t>
            </a:r>
          </a:p>
          <a:p>
            <a:pPr defTabSz="1080135"/>
            <a:endParaRPr lang="en-GB" dirty="0">
              <a:solidFill>
                <a:prstClr val="black"/>
              </a:solidFill>
              <a:latin typeface="Calibri"/>
            </a:endParaRPr>
          </a:p>
          <a:p>
            <a:pPr defTabSz="1080135"/>
            <a:r>
              <a:rPr lang="en-GB" dirty="0">
                <a:solidFill>
                  <a:prstClr val="black"/>
                </a:solidFill>
                <a:latin typeface="Calibri"/>
              </a:rPr>
              <a:t>If installation rates grew to this level by 2025 and then continued at that level until 2032, the additional contribution to energy supply would grow from the current level of around 24 </a:t>
            </a:r>
            <a:r>
              <a:rPr lang="en-GB" dirty="0" err="1">
                <a:solidFill>
                  <a:prstClr val="black"/>
                </a:solidFill>
                <a:latin typeface="Calibri"/>
              </a:rPr>
              <a:t>TWh</a:t>
            </a:r>
            <a:r>
              <a:rPr lang="en-GB" dirty="0">
                <a:solidFill>
                  <a:prstClr val="black"/>
                </a:solidFill>
                <a:latin typeface="Calibri"/>
              </a:rPr>
              <a:t> (85 PJ/year) to over 42 </a:t>
            </a:r>
            <a:r>
              <a:rPr lang="en-GB" dirty="0" err="1">
                <a:solidFill>
                  <a:prstClr val="black"/>
                </a:solidFill>
                <a:latin typeface="Calibri"/>
              </a:rPr>
              <a:t>TWh</a:t>
            </a:r>
            <a:r>
              <a:rPr lang="en-GB" dirty="0">
                <a:solidFill>
                  <a:prstClr val="black"/>
                </a:solidFill>
                <a:latin typeface="Calibri"/>
              </a:rPr>
              <a:t> (150 PJ/year) by 2032.</a:t>
            </a:r>
          </a:p>
          <a:p>
            <a:pPr defTabSz="1080135"/>
            <a:endParaRPr lang="en-GB" dirty="0">
              <a:solidFill>
                <a:prstClr val="black"/>
              </a:solidFill>
              <a:latin typeface="Calibri"/>
            </a:endParaRPr>
          </a:p>
          <a:p>
            <a:pPr defTabSz="1080135"/>
            <a:r>
              <a:rPr lang="en-GB" dirty="0">
                <a:solidFill>
                  <a:prstClr val="black"/>
                </a:solidFill>
                <a:latin typeface="Calibri"/>
              </a:rPr>
              <a:t>Feedstock demand demonstrated to be met by increases in domestic feedstock availability, as modelled by BEIS to 2030, and continued feedstock import. </a:t>
            </a:r>
          </a:p>
        </p:txBody>
      </p:sp>
    </p:spTree>
    <p:extLst>
      <p:ext uri="{BB962C8B-B14F-4D97-AF65-F5344CB8AC3E}">
        <p14:creationId xmlns:p14="http://schemas.microsoft.com/office/powerpoint/2010/main" val="153284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8007" y="302499"/>
            <a:ext cx="9602670" cy="544765"/>
          </a:xfrm>
          <a:prstGeom prst="rect">
            <a:avLst/>
          </a:prstGeom>
          <a:noFill/>
        </p:spPr>
        <p:txBody>
          <a:bodyPr wrap="square" rtlCol="0">
            <a:spAutoFit/>
          </a:bodyPr>
          <a:lstStyle/>
          <a:p>
            <a:pPr defTabSz="1080135"/>
            <a:r>
              <a:rPr lang="en-GB" sz="2940" b="1" dirty="0">
                <a:solidFill>
                  <a:srgbClr val="588B29"/>
                </a:solidFill>
                <a:latin typeface="Calibri"/>
              </a:rPr>
              <a:t>Key Benefits to Biomass Heat</a:t>
            </a:r>
          </a:p>
        </p:txBody>
      </p:sp>
      <p:sp>
        <p:nvSpPr>
          <p:cNvPr id="5" name="TextBox 4"/>
          <p:cNvSpPr txBox="1"/>
          <p:nvPr/>
        </p:nvSpPr>
        <p:spPr>
          <a:xfrm>
            <a:off x="898454" y="907391"/>
            <a:ext cx="8448050" cy="5586145"/>
          </a:xfrm>
          <a:prstGeom prst="rect">
            <a:avLst/>
          </a:prstGeom>
          <a:noFill/>
        </p:spPr>
        <p:txBody>
          <a:bodyPr wrap="square" rtlCol="0">
            <a:spAutoFit/>
          </a:bodyPr>
          <a:lstStyle/>
          <a:p>
            <a:pPr marL="360045" indent="-360045" defTabSz="1080135">
              <a:buFont typeface="Wingdings" panose="05000000000000000000" pitchFamily="2" charset="2"/>
              <a:buChar char="§"/>
            </a:pPr>
            <a:r>
              <a:rPr lang="en-GB" dirty="0">
                <a:solidFill>
                  <a:prstClr val="black"/>
                </a:solidFill>
                <a:latin typeface="Calibri"/>
              </a:rPr>
              <a:t>Direct conversion to heat is most efficient use of biomass</a:t>
            </a:r>
          </a:p>
          <a:p>
            <a:pPr marL="360045" indent="-360045" defTabSz="1080135">
              <a:buFont typeface="Wingdings" panose="05000000000000000000" pitchFamily="2" charset="2"/>
              <a:buChar char="§"/>
            </a:pPr>
            <a:endParaRPr lang="en-GB" dirty="0">
              <a:solidFill>
                <a:prstClr val="black"/>
              </a:solidFill>
              <a:latin typeface="Calibri"/>
            </a:endParaRPr>
          </a:p>
          <a:p>
            <a:pPr marL="360045" indent="-360045" defTabSz="1080135">
              <a:buFont typeface="Wingdings" panose="05000000000000000000" pitchFamily="2" charset="2"/>
              <a:buChar char="§"/>
            </a:pPr>
            <a:r>
              <a:rPr lang="en-GB" dirty="0">
                <a:solidFill>
                  <a:prstClr val="black"/>
                </a:solidFill>
                <a:latin typeface="Calibri"/>
              </a:rPr>
              <a:t>Available now – including further reduced emissions</a:t>
            </a:r>
          </a:p>
          <a:p>
            <a:pPr marL="360045" indent="-360045" defTabSz="1080135">
              <a:buFont typeface="Wingdings" panose="05000000000000000000" pitchFamily="2" charset="2"/>
              <a:buChar char="§"/>
            </a:pPr>
            <a:endParaRPr lang="en-GB" dirty="0">
              <a:solidFill>
                <a:prstClr val="black"/>
              </a:solidFill>
              <a:latin typeface="Calibri"/>
            </a:endParaRPr>
          </a:p>
          <a:p>
            <a:pPr marL="360045" indent="-360045" defTabSz="1080135">
              <a:buFont typeface="Wingdings" panose="05000000000000000000" pitchFamily="2" charset="2"/>
              <a:buChar char="§"/>
            </a:pPr>
            <a:r>
              <a:rPr lang="en-GB" dirty="0">
                <a:solidFill>
                  <a:prstClr val="black"/>
                </a:solidFill>
                <a:latin typeface="Calibri"/>
              </a:rPr>
              <a:t> One of the lowest cost options for renewable heating</a:t>
            </a:r>
          </a:p>
          <a:p>
            <a:pPr marL="360045" indent="-360045" defTabSz="1080135">
              <a:buFont typeface="Wingdings" panose="05000000000000000000" pitchFamily="2" charset="2"/>
              <a:buChar char="§"/>
            </a:pPr>
            <a:endParaRPr lang="en-GB" dirty="0">
              <a:solidFill>
                <a:prstClr val="black"/>
              </a:solidFill>
              <a:latin typeface="Calibri"/>
            </a:endParaRPr>
          </a:p>
          <a:p>
            <a:pPr marL="360045" indent="-360045" defTabSz="1080135">
              <a:buFont typeface="Wingdings" panose="05000000000000000000" pitchFamily="2" charset="2"/>
              <a:buChar char="§"/>
            </a:pPr>
            <a:r>
              <a:rPr lang="en-GB" dirty="0">
                <a:solidFill>
                  <a:prstClr val="black"/>
                </a:solidFill>
                <a:latin typeface="Calibri"/>
              </a:rPr>
              <a:t>Suitable for existing, hard to heat, buildings</a:t>
            </a:r>
          </a:p>
          <a:p>
            <a:pPr marL="360045" indent="-360045" defTabSz="1080135">
              <a:buFont typeface="Wingdings" panose="05000000000000000000" pitchFamily="2" charset="2"/>
              <a:buChar char="§"/>
            </a:pPr>
            <a:endParaRPr lang="en-GB" dirty="0">
              <a:solidFill>
                <a:prstClr val="black"/>
              </a:solidFill>
              <a:latin typeface="Calibri"/>
            </a:endParaRPr>
          </a:p>
          <a:p>
            <a:pPr marL="360045" indent="-360045" defTabSz="1080135">
              <a:buFont typeface="Wingdings" panose="05000000000000000000" pitchFamily="2" charset="2"/>
              <a:buChar char="§"/>
            </a:pPr>
            <a:r>
              <a:rPr lang="en-GB" dirty="0">
                <a:solidFill>
                  <a:prstClr val="black"/>
                </a:solidFill>
                <a:latin typeface="Calibri"/>
              </a:rPr>
              <a:t>Reduces extra requirements on electricity infrastructure</a:t>
            </a:r>
          </a:p>
          <a:p>
            <a:pPr marL="360045" indent="-360045" defTabSz="1080135">
              <a:buFont typeface="Wingdings" panose="05000000000000000000" pitchFamily="2" charset="2"/>
              <a:buChar char="§"/>
            </a:pPr>
            <a:endParaRPr lang="en-GB" dirty="0">
              <a:solidFill>
                <a:prstClr val="black"/>
              </a:solidFill>
              <a:latin typeface="Calibri"/>
            </a:endParaRPr>
          </a:p>
          <a:p>
            <a:pPr marL="360045" indent="-360045" defTabSz="1080135">
              <a:buFont typeface="Wingdings" panose="05000000000000000000" pitchFamily="2" charset="2"/>
              <a:buChar char="§"/>
            </a:pPr>
            <a:r>
              <a:rPr lang="en-GB" dirty="0">
                <a:solidFill>
                  <a:prstClr val="black"/>
                </a:solidFill>
                <a:latin typeface="Calibri"/>
              </a:rPr>
              <a:t>Development of local supply chains, which are well adapted to the dispersed nature of UK forest resources, can help stimulate improved forest management and afforestation, including some new planting on unprofitable agricultural land</a:t>
            </a:r>
          </a:p>
          <a:p>
            <a:pPr marL="360045" indent="-360045" defTabSz="1080135">
              <a:buFont typeface="Wingdings" panose="05000000000000000000" pitchFamily="2" charset="2"/>
              <a:buChar char="§"/>
            </a:pPr>
            <a:endParaRPr lang="en-GB" dirty="0">
              <a:solidFill>
                <a:prstClr val="black"/>
              </a:solidFill>
              <a:latin typeface="Calibri"/>
            </a:endParaRPr>
          </a:p>
          <a:p>
            <a:pPr marL="360045" indent="-360045" defTabSz="1080135">
              <a:buFont typeface="Wingdings" panose="05000000000000000000" pitchFamily="2" charset="2"/>
              <a:buChar char="§"/>
            </a:pPr>
            <a:r>
              <a:rPr lang="en-GB" dirty="0">
                <a:solidFill>
                  <a:prstClr val="black"/>
                </a:solidFill>
                <a:latin typeface="Calibri"/>
              </a:rPr>
              <a:t>Key Technology for powering new Heat Networks and district heating systems.</a:t>
            </a:r>
          </a:p>
        </p:txBody>
      </p:sp>
    </p:spTree>
    <p:extLst>
      <p:ext uri="{BB962C8B-B14F-4D97-AF65-F5344CB8AC3E}">
        <p14:creationId xmlns:p14="http://schemas.microsoft.com/office/powerpoint/2010/main" val="245659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8007" y="226888"/>
            <a:ext cx="7636769" cy="544765"/>
          </a:xfrm>
          <a:prstGeom prst="rect">
            <a:avLst/>
          </a:prstGeom>
          <a:noFill/>
        </p:spPr>
        <p:txBody>
          <a:bodyPr wrap="square" rtlCol="0">
            <a:spAutoFit/>
          </a:bodyPr>
          <a:lstStyle/>
          <a:p>
            <a:pPr defTabSz="1080135"/>
            <a:r>
              <a:rPr lang="en-GB" sz="2940" b="1" dirty="0">
                <a:solidFill>
                  <a:srgbClr val="588B29"/>
                </a:solidFill>
                <a:latin typeface="Calibri"/>
              </a:rPr>
              <a:t>What's Required?</a:t>
            </a:r>
          </a:p>
        </p:txBody>
      </p:sp>
      <p:sp>
        <p:nvSpPr>
          <p:cNvPr id="2" name="TextBox 1"/>
          <p:cNvSpPr txBox="1"/>
          <p:nvPr/>
        </p:nvSpPr>
        <p:spPr>
          <a:xfrm>
            <a:off x="878007" y="1059943"/>
            <a:ext cx="7712381" cy="5586145"/>
          </a:xfrm>
          <a:prstGeom prst="rect">
            <a:avLst/>
          </a:prstGeom>
          <a:noFill/>
        </p:spPr>
        <p:txBody>
          <a:bodyPr wrap="square" rtlCol="0">
            <a:spAutoFit/>
          </a:bodyPr>
          <a:lstStyle/>
          <a:p>
            <a:pPr marL="360045" indent="-360045" defTabSz="1080135">
              <a:buFontTx/>
              <a:buChar char="-"/>
            </a:pPr>
            <a:r>
              <a:rPr lang="en-GB" dirty="0">
                <a:solidFill>
                  <a:prstClr val="black"/>
                </a:solidFill>
                <a:latin typeface="Calibri"/>
              </a:rPr>
              <a:t>Clear indication of post 2021 policy support in order to facilitate continued deployment</a:t>
            </a:r>
          </a:p>
          <a:p>
            <a:pPr defTabSz="1080135"/>
            <a:endParaRPr lang="en-GB" dirty="0">
              <a:solidFill>
                <a:prstClr val="black"/>
              </a:solidFill>
              <a:latin typeface="Calibri"/>
            </a:endParaRPr>
          </a:p>
          <a:p>
            <a:pPr marL="360045" indent="-360045" defTabSz="1080135">
              <a:buFontTx/>
              <a:buChar char="-"/>
            </a:pPr>
            <a:r>
              <a:rPr lang="en-GB" dirty="0">
                <a:solidFill>
                  <a:prstClr val="black"/>
                </a:solidFill>
                <a:latin typeface="Calibri"/>
              </a:rPr>
              <a:t>Time limited extension to the RHI in order to allow time for transition to new heat policy and given expected underspend under the RHI. </a:t>
            </a:r>
          </a:p>
          <a:p>
            <a:pPr marL="360045" indent="-360045" defTabSz="1080135">
              <a:buFontTx/>
              <a:buChar char="-"/>
            </a:pPr>
            <a:endParaRPr lang="en-GB" dirty="0">
              <a:solidFill>
                <a:prstClr val="black"/>
              </a:solidFill>
              <a:latin typeface="Calibri"/>
            </a:endParaRPr>
          </a:p>
          <a:p>
            <a:pPr marL="360045" indent="-360045" defTabSz="1080135">
              <a:buFontTx/>
              <a:buChar char="-"/>
            </a:pPr>
            <a:r>
              <a:rPr lang="en-GB" dirty="0">
                <a:solidFill>
                  <a:prstClr val="black"/>
                </a:solidFill>
                <a:latin typeface="Calibri"/>
              </a:rPr>
              <a:t>Longer term policy that creates a level playing field for renewable heat systems competing with fossil fuel alternatives</a:t>
            </a:r>
          </a:p>
          <a:p>
            <a:pPr marL="360045" indent="-360045" defTabSz="1080135">
              <a:buFontTx/>
              <a:buChar char="-"/>
            </a:pPr>
            <a:endParaRPr lang="en-GB" dirty="0">
              <a:solidFill>
                <a:prstClr val="black"/>
              </a:solidFill>
              <a:latin typeface="Calibri"/>
            </a:endParaRPr>
          </a:p>
          <a:p>
            <a:pPr marL="360045" indent="-360045" defTabSz="1080135">
              <a:buFontTx/>
              <a:buChar char="-"/>
            </a:pPr>
            <a:r>
              <a:rPr lang="en-GB" dirty="0">
                <a:solidFill>
                  <a:prstClr val="black"/>
                </a:solidFill>
                <a:latin typeface="Calibri"/>
              </a:rPr>
              <a:t>Supportive tax policies and building regulations that encourage installations of renewable heat systems</a:t>
            </a:r>
          </a:p>
          <a:p>
            <a:pPr marL="360045" indent="-360045" defTabSz="1080135">
              <a:buFontTx/>
              <a:buChar char="-"/>
            </a:pPr>
            <a:endParaRPr lang="en-GB" dirty="0">
              <a:solidFill>
                <a:prstClr val="black"/>
              </a:solidFill>
              <a:latin typeface="Calibri"/>
            </a:endParaRPr>
          </a:p>
          <a:p>
            <a:pPr marL="360045" indent="-360045" defTabSz="1080135">
              <a:buFontTx/>
              <a:buChar char="-"/>
            </a:pPr>
            <a:r>
              <a:rPr lang="en-GB" dirty="0">
                <a:solidFill>
                  <a:prstClr val="black"/>
                </a:solidFill>
                <a:latin typeface="Calibri"/>
              </a:rPr>
              <a:t>Recognition of the role that Biomass heat has to play in heat decarbonisation, especially in off gas grid areas and situations requiring high  heat loads. </a:t>
            </a:r>
          </a:p>
          <a:p>
            <a:pPr marL="360045" indent="-360045" defTabSz="1080135">
              <a:buFontTx/>
              <a:buChar char="-"/>
            </a:pPr>
            <a:endParaRPr lang="en-GB" dirty="0">
              <a:solidFill>
                <a:prstClr val="black"/>
              </a:solidFill>
              <a:latin typeface="Calibri"/>
            </a:endParaRPr>
          </a:p>
        </p:txBody>
      </p:sp>
    </p:spTree>
    <p:extLst>
      <p:ext uri="{BB962C8B-B14F-4D97-AF65-F5344CB8AC3E}">
        <p14:creationId xmlns:p14="http://schemas.microsoft.com/office/powerpoint/2010/main" val="345149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8007" y="302498"/>
            <a:ext cx="9602670" cy="997196"/>
          </a:xfrm>
          <a:prstGeom prst="rect">
            <a:avLst/>
          </a:prstGeom>
          <a:noFill/>
        </p:spPr>
        <p:txBody>
          <a:bodyPr wrap="square" rtlCol="0">
            <a:spAutoFit/>
          </a:bodyPr>
          <a:lstStyle/>
          <a:p>
            <a:pPr defTabSz="1080135"/>
            <a:r>
              <a:rPr lang="en-GB" sz="2940" b="1" dirty="0">
                <a:solidFill>
                  <a:srgbClr val="588B29"/>
                </a:solidFill>
                <a:latin typeface="Calibri"/>
              </a:rPr>
              <a:t>Case Study – Beaulieu National Motor Museum – Providing Efficient Heat across a Commercial Complex</a:t>
            </a:r>
          </a:p>
        </p:txBody>
      </p:sp>
      <p:sp>
        <p:nvSpPr>
          <p:cNvPr id="2" name="TextBox 1"/>
          <p:cNvSpPr txBox="1"/>
          <p:nvPr/>
        </p:nvSpPr>
        <p:spPr>
          <a:xfrm>
            <a:off x="991425" y="1442501"/>
            <a:ext cx="7145294" cy="6232475"/>
          </a:xfrm>
          <a:prstGeom prst="rect">
            <a:avLst/>
          </a:prstGeom>
          <a:noFill/>
        </p:spPr>
        <p:txBody>
          <a:bodyPr wrap="square" rtlCol="0">
            <a:spAutoFit/>
          </a:bodyPr>
          <a:lstStyle/>
          <a:p>
            <a:pPr defTabSz="1080135"/>
            <a:r>
              <a:rPr lang="en-GB" dirty="0">
                <a:solidFill>
                  <a:prstClr val="black"/>
                </a:solidFill>
                <a:latin typeface="Calibri"/>
              </a:rPr>
              <a:t>National Beaulieu Motor Museum replaced their 600 kW oil boiler for a 400 kW woodchip biomass boiler in 2015.</a:t>
            </a:r>
          </a:p>
          <a:p>
            <a:pPr defTabSz="1080135"/>
            <a:endParaRPr lang="en-GB" dirty="0">
              <a:solidFill>
                <a:prstClr val="black"/>
              </a:solidFill>
              <a:latin typeface="Calibri"/>
            </a:endParaRPr>
          </a:p>
          <a:p>
            <a:pPr defTabSz="1080135"/>
            <a:r>
              <a:rPr lang="en-GB" dirty="0">
                <a:solidFill>
                  <a:prstClr val="black"/>
                </a:solidFill>
                <a:latin typeface="Calibri"/>
              </a:rPr>
              <a:t>The system provides water and space heating across the museum complex, including museum, the vehicle collection, restaurant, learning centre and main administrative offices. </a:t>
            </a:r>
          </a:p>
          <a:p>
            <a:pPr defTabSz="1080135"/>
            <a:endParaRPr lang="en-GB" dirty="0">
              <a:solidFill>
                <a:prstClr val="black"/>
              </a:solidFill>
              <a:latin typeface="Calibri"/>
            </a:endParaRPr>
          </a:p>
          <a:p>
            <a:pPr defTabSz="1080135"/>
            <a:r>
              <a:rPr lang="en-GB" dirty="0">
                <a:solidFill>
                  <a:prstClr val="black"/>
                </a:solidFill>
                <a:latin typeface="Calibri"/>
              </a:rPr>
              <a:t>Provides 90% of complexes heat demand throughout winter. </a:t>
            </a:r>
          </a:p>
          <a:p>
            <a:pPr defTabSz="1080135"/>
            <a:endParaRPr lang="en-GB" dirty="0">
              <a:solidFill>
                <a:prstClr val="black"/>
              </a:solidFill>
              <a:latin typeface="Calibri"/>
            </a:endParaRPr>
          </a:p>
          <a:p>
            <a:pPr defTabSz="1080135"/>
            <a:r>
              <a:rPr lang="en-GB" dirty="0">
                <a:solidFill>
                  <a:prstClr val="black"/>
                </a:solidFill>
                <a:latin typeface="Calibri"/>
              </a:rPr>
              <a:t>Design includes building management system combined with energy efficient distribution pumps – allowing for efficient heating that uses less heat and fuel. </a:t>
            </a:r>
          </a:p>
          <a:p>
            <a:pPr defTabSz="1080135"/>
            <a:endParaRPr lang="en-GB" dirty="0">
              <a:solidFill>
                <a:prstClr val="black"/>
              </a:solidFill>
              <a:latin typeface="Calibri"/>
            </a:endParaRPr>
          </a:p>
          <a:p>
            <a:pPr defTabSz="1080135"/>
            <a:r>
              <a:rPr lang="en-GB" dirty="0">
                <a:solidFill>
                  <a:prstClr val="black"/>
                </a:solidFill>
                <a:latin typeface="Calibri"/>
              </a:rPr>
              <a:t>The switch from oil to biomass provides savings on heating bills, while support through the ND RHI has helped improve the return on capital expenditure. </a:t>
            </a:r>
          </a:p>
          <a:p>
            <a:pPr defTabSz="1080135"/>
            <a:endParaRPr lang="en-GB" dirty="0">
              <a:solidFill>
                <a:prstClr val="black"/>
              </a:solidFill>
              <a:latin typeface="Calibri"/>
            </a:endParaRPr>
          </a:p>
          <a:p>
            <a:pPr defTabSz="1080135"/>
            <a:r>
              <a:rPr lang="en-GB" dirty="0">
                <a:solidFill>
                  <a:prstClr val="black"/>
                </a:solidFill>
                <a:latin typeface="Calibri"/>
              </a:rPr>
              <a:t>Estimated annual saving of 385 tonnes of CO2 equivalent per annum.</a:t>
            </a:r>
          </a:p>
        </p:txBody>
      </p:sp>
      <p:pic>
        <p:nvPicPr>
          <p:cNvPr id="3074" name="Picture 2" descr="Image result for beaulieu national motor museum"/>
          <p:cNvPicPr>
            <a:picLocks noChangeAspect="1" noChangeArrowheads="1"/>
          </p:cNvPicPr>
          <p:nvPr/>
        </p:nvPicPr>
        <p:blipFill rotWithShape="1">
          <a:blip r:embed="rId3">
            <a:extLst>
              <a:ext uri="{28A0092B-C50C-407E-A947-70E740481C1C}">
                <a14:useLocalDpi xmlns:a14="http://schemas.microsoft.com/office/drawing/2010/main" val="0"/>
              </a:ext>
            </a:extLst>
          </a:blip>
          <a:srcRect r="24298"/>
          <a:stretch/>
        </p:blipFill>
        <p:spPr bwMode="auto">
          <a:xfrm>
            <a:off x="8136719" y="1663507"/>
            <a:ext cx="3494271" cy="264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9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3619" y="226887"/>
            <a:ext cx="9527058" cy="997196"/>
          </a:xfrm>
          <a:prstGeom prst="rect">
            <a:avLst/>
          </a:prstGeom>
          <a:noFill/>
        </p:spPr>
        <p:txBody>
          <a:bodyPr wrap="square" rtlCol="0">
            <a:spAutoFit/>
          </a:bodyPr>
          <a:lstStyle/>
          <a:p>
            <a:pPr defTabSz="1080135"/>
            <a:r>
              <a:rPr lang="en-GB" sz="2940" b="1" dirty="0">
                <a:solidFill>
                  <a:srgbClr val="588B2F"/>
                </a:solidFill>
                <a:latin typeface="Calibri"/>
              </a:rPr>
              <a:t>European example Demonstrates that Biomass Heat has a significant role to play in Heat decarbonisation</a:t>
            </a:r>
          </a:p>
        </p:txBody>
      </p:sp>
      <p:sp>
        <p:nvSpPr>
          <p:cNvPr id="5" name="TextBox 4"/>
          <p:cNvSpPr txBox="1"/>
          <p:nvPr/>
        </p:nvSpPr>
        <p:spPr>
          <a:xfrm>
            <a:off x="953619" y="1238640"/>
            <a:ext cx="8997777" cy="2419124"/>
          </a:xfrm>
          <a:prstGeom prst="rect">
            <a:avLst/>
          </a:prstGeom>
          <a:noFill/>
        </p:spPr>
        <p:txBody>
          <a:bodyPr wrap="square" rtlCol="0">
            <a:spAutoFit/>
          </a:bodyPr>
          <a:lstStyle/>
          <a:p>
            <a:pPr defTabSz="1080135"/>
            <a:r>
              <a:rPr lang="en-GB" sz="1890" dirty="0">
                <a:solidFill>
                  <a:prstClr val="black"/>
                </a:solidFill>
                <a:latin typeface="Calibri"/>
              </a:rPr>
              <a:t>Bioenergy Europe 2019 Statistics indicate that </a:t>
            </a:r>
            <a:r>
              <a:rPr lang="en-GB" sz="1890" dirty="0" err="1">
                <a:solidFill>
                  <a:prstClr val="black"/>
                </a:solidFill>
                <a:latin typeface="Calibri"/>
              </a:rPr>
              <a:t>Bioheat</a:t>
            </a:r>
            <a:r>
              <a:rPr lang="en-GB" sz="1890" dirty="0">
                <a:solidFill>
                  <a:prstClr val="black"/>
                </a:solidFill>
                <a:latin typeface="Calibri"/>
              </a:rPr>
              <a:t> (including all bioenergy heat applications) accounts for 16.9%  of all generated heating and cooling in 2017 across EU28.</a:t>
            </a:r>
          </a:p>
          <a:p>
            <a:pPr defTabSz="1080135"/>
            <a:endParaRPr lang="en-GB" sz="1890" dirty="0">
              <a:solidFill>
                <a:prstClr val="black"/>
              </a:solidFill>
              <a:latin typeface="Calibri"/>
            </a:endParaRPr>
          </a:p>
          <a:p>
            <a:pPr defTabSz="1080135"/>
            <a:r>
              <a:rPr lang="en-GB" sz="1890" dirty="0">
                <a:solidFill>
                  <a:prstClr val="black"/>
                </a:solidFill>
                <a:latin typeface="Calibri"/>
              </a:rPr>
              <a:t>Solid Biomass Accounted for 91% of </a:t>
            </a:r>
            <a:r>
              <a:rPr lang="en-GB" sz="1890" dirty="0" err="1">
                <a:solidFill>
                  <a:prstClr val="black"/>
                </a:solidFill>
                <a:latin typeface="Calibri"/>
              </a:rPr>
              <a:t>bioheat</a:t>
            </a:r>
            <a:r>
              <a:rPr lang="en-GB" sz="1890" dirty="0">
                <a:solidFill>
                  <a:prstClr val="black"/>
                </a:solidFill>
                <a:latin typeface="Calibri"/>
              </a:rPr>
              <a:t> production  across Europe – making it the largest contributor to heat decarbonisation.</a:t>
            </a:r>
          </a:p>
          <a:p>
            <a:pPr defTabSz="1080135"/>
            <a:endParaRPr lang="en-GB" sz="1890" dirty="0">
              <a:solidFill>
                <a:prstClr val="black"/>
              </a:solidFill>
              <a:latin typeface="Calibri"/>
            </a:endParaRPr>
          </a:p>
          <a:p>
            <a:pPr defTabSz="1080135"/>
            <a:r>
              <a:rPr lang="en-GB" sz="1890" dirty="0">
                <a:solidFill>
                  <a:prstClr val="black"/>
                </a:solidFill>
                <a:latin typeface="Calibri"/>
              </a:rPr>
              <a:t>Especially effective within European markets with well established heat Network Sectors and accessibility to feedstocks.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20" y="4083078"/>
            <a:ext cx="8650350" cy="329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6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214887" y="2772519"/>
            <a:ext cx="8533289" cy="1932323"/>
          </a:xfrm>
        </p:spPr>
        <p:txBody>
          <a:bodyPr/>
          <a:lstStyle/>
          <a:p>
            <a:r>
              <a:rPr lang="en-GB" sz="4000" b="1" dirty="0">
                <a:solidFill>
                  <a:schemeClr val="tx1"/>
                </a:solidFill>
              </a:rPr>
              <a:t>Biogas</a:t>
            </a:r>
          </a:p>
          <a:p>
            <a:r>
              <a:rPr lang="en-GB" sz="4000" b="1" dirty="0"/>
              <a:t>William Mezzullo, Foresight Group</a:t>
            </a:r>
          </a:p>
        </p:txBody>
      </p:sp>
      <p:sp>
        <p:nvSpPr>
          <p:cNvPr id="4" name="Slide Number Placeholder 3"/>
          <p:cNvSpPr>
            <a:spLocks noGrp="1"/>
          </p:cNvSpPr>
          <p:nvPr>
            <p:ph type="sldNum" sz="quarter" idx="4294967295"/>
          </p:nvPr>
        </p:nvSpPr>
        <p:spPr>
          <a:xfrm>
            <a:off x="9345613" y="7008899"/>
            <a:ext cx="2844800" cy="401637"/>
          </a:xfrm>
          <a:prstGeom prst="rect">
            <a:avLst/>
          </a:prstGeom>
        </p:spPr>
        <p:txBody>
          <a:bodyPr lIns="90558" tIns="45253" rIns="90558" bIns="45253"/>
          <a:lstStyle/>
          <a:p>
            <a:fld id="{03353D49-20B8-4D56-AB3A-E37532F4CF6D}" type="slidenum">
              <a:rPr lang="en-GB" smtClean="0"/>
              <a:pPr/>
              <a:t>18</a:t>
            </a:fld>
            <a:endParaRPr lang="en-GB"/>
          </a:p>
        </p:txBody>
      </p:sp>
    </p:spTree>
    <p:extLst>
      <p:ext uri="{BB962C8B-B14F-4D97-AF65-F5344CB8AC3E}">
        <p14:creationId xmlns:p14="http://schemas.microsoft.com/office/powerpoint/2010/main" val="318390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noChangeArrowheads="1"/>
          </p:cNvPicPr>
          <p:nvPr/>
        </p:nvPicPr>
        <p:blipFill>
          <a:blip r:embed="rId3">
            <a:extLst>
              <a:ext uri="{28A0092B-C50C-407E-A947-70E740481C1C}">
                <a14:useLocalDpi xmlns:a14="http://schemas.microsoft.com/office/drawing/2010/main" val="0"/>
              </a:ext>
            </a:extLst>
          </a:blip>
          <a:srcRect l="16908" t="29349" r="16908" b="30170"/>
          <a:stretch>
            <a:fillRect/>
          </a:stretch>
        </p:blipFill>
        <p:spPr bwMode="auto">
          <a:xfrm>
            <a:off x="6176098" y="287376"/>
            <a:ext cx="4622608" cy="13496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534" y="-1"/>
            <a:ext cx="2500293"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
        <p:nvSpPr>
          <p:cNvPr id="7" name="Title 1"/>
          <p:cNvSpPr txBox="1">
            <a:spLocks/>
          </p:cNvSpPr>
          <p:nvPr/>
        </p:nvSpPr>
        <p:spPr>
          <a:xfrm>
            <a:off x="3920583" y="2272180"/>
            <a:ext cx="6131693" cy="1300522"/>
          </a:xfrm>
          <a:prstGeom prst="rect">
            <a:avLst/>
          </a:prstGeom>
          <a:noFill/>
          <a:ln>
            <a:noFill/>
          </a:ln>
        </p:spPr>
        <p:txBody>
          <a:bodyPr vert="horz" lIns="100817" tIns="50408" rIns="100817" bIns="50408" rtlCol="0" anchor="ctr">
            <a:no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pPr defTabSz="1008126">
              <a:spcBef>
                <a:spcPct val="20000"/>
              </a:spcBef>
            </a:pPr>
            <a:r>
              <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Potential for Biogas to Decarbonise Heat</a:t>
            </a:r>
            <a:br>
              <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br>
            <a:endPar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785937F8-B135-994F-B15E-B685A661F00F}"/>
              </a:ext>
            </a:extLst>
          </p:cNvPr>
          <p:cNvGrpSpPr/>
          <p:nvPr/>
        </p:nvGrpSpPr>
        <p:grpSpPr>
          <a:xfrm>
            <a:off x="2546827" y="6400574"/>
            <a:ext cx="8549015" cy="1032098"/>
            <a:chOff x="2268715" y="5877272"/>
            <a:chExt cx="6839789" cy="936104"/>
          </a:xfrm>
        </p:grpSpPr>
        <p:sp>
          <p:nvSpPr>
            <p:cNvPr id="11" name="Rectangle 10">
              <a:extLst>
                <a:ext uri="{FF2B5EF4-FFF2-40B4-BE49-F238E27FC236}">
                  <a16:creationId xmlns:a16="http://schemas.microsoft.com/office/drawing/2014/main" id="{1564A627-F2CD-B046-BEF5-6CC75BC8D081}"/>
                </a:ext>
              </a:extLst>
            </p:cNvPr>
            <p:cNvSpPr/>
            <p:nvPr/>
          </p:nvSpPr>
          <p:spPr>
            <a:xfrm>
              <a:off x="2268715" y="634374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prstClr val="white"/>
                </a:solidFill>
                <a:latin typeface="Calibri"/>
              </a:endParaRPr>
            </a:p>
          </p:txBody>
        </p:sp>
        <p:pic>
          <p:nvPicPr>
            <p:cNvPr id="12" name="Picture 11">
              <a:extLst>
                <a:ext uri="{FF2B5EF4-FFF2-40B4-BE49-F238E27FC236}">
                  <a16:creationId xmlns:a16="http://schemas.microsoft.com/office/drawing/2014/main" id="{E6B2A55F-0C62-F44F-817F-967034FCCC3E}"/>
                </a:ext>
              </a:extLst>
            </p:cNvPr>
            <p:cNvPicPr>
              <a:picLocks noChangeAspect="1"/>
            </p:cNvPicPr>
            <p:nvPr/>
          </p:nvPicPr>
          <p:blipFill>
            <a:blip r:embed="rId4"/>
            <a:stretch>
              <a:fillRect/>
            </a:stretch>
          </p:blipFill>
          <p:spPr>
            <a:xfrm>
              <a:off x="8161999" y="5877272"/>
              <a:ext cx="946505" cy="936104"/>
            </a:xfrm>
            <a:prstGeom prst="rect">
              <a:avLst/>
            </a:prstGeom>
          </p:spPr>
        </p:pic>
      </p:grpSp>
      <p:sp>
        <p:nvSpPr>
          <p:cNvPr id="15" name="Title 4"/>
          <p:cNvSpPr>
            <a:spLocks noGrp="1"/>
          </p:cNvSpPr>
          <p:nvPr>
            <p:ph type="ctrTitle"/>
          </p:nvPr>
        </p:nvSpPr>
        <p:spPr>
          <a:xfrm>
            <a:off x="3505154" y="4177592"/>
            <a:ext cx="7304078" cy="935291"/>
          </a:xfrm>
        </p:spPr>
        <p:txBody>
          <a:bodyPr>
            <a:normAutofit fontScale="90000"/>
          </a:bodyPr>
          <a:lstStyle/>
          <a:p>
            <a:pPr>
              <a:spcBef>
                <a:spcPts val="662"/>
              </a:spcBef>
              <a:spcAft>
                <a:spcPts val="662"/>
              </a:spcAft>
            </a:pPr>
            <a:r>
              <a:rPr lang="en-US" sz="3308" dirty="0">
                <a:solidFill>
                  <a:srgbClr val="6F6F6F"/>
                </a:solidFill>
                <a:latin typeface="Open Sans" panose="020B0606030504020204" pitchFamily="34" charset="0"/>
                <a:ea typeface="Open Sans" panose="020B0606030504020204" pitchFamily="34" charset="0"/>
                <a:cs typeface="Open Sans" panose="020B0606030504020204" pitchFamily="34" charset="0"/>
              </a:rPr>
              <a:t>William Mezzullo – Foresight Group</a:t>
            </a:r>
            <a:br>
              <a:rPr lang="en-US" sz="3308" dirty="0">
                <a:solidFill>
                  <a:srgbClr val="6F6F6F"/>
                </a:solidFill>
                <a:latin typeface="Open Sans" panose="020B0606030504020204" pitchFamily="34" charset="0"/>
                <a:ea typeface="Open Sans" panose="020B0606030504020204" pitchFamily="34" charset="0"/>
                <a:cs typeface="Open Sans" panose="020B0606030504020204" pitchFamily="34" charset="0"/>
              </a:rPr>
            </a:br>
            <a:r>
              <a:rPr lang="en-US" sz="3308" dirty="0">
                <a:solidFill>
                  <a:srgbClr val="6F6F6F"/>
                </a:solidFill>
                <a:latin typeface="Open Sans" panose="020B0606030504020204" pitchFamily="34" charset="0"/>
                <a:ea typeface="Open Sans" panose="020B0606030504020204" pitchFamily="34" charset="0"/>
                <a:cs typeface="Open Sans" panose="020B0606030504020204" pitchFamily="34" charset="0"/>
              </a:rPr>
              <a:t>REA Biogas Chair</a:t>
            </a:r>
            <a:endParaRPr lang="en-GB" sz="3308"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943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86894" y="2124447"/>
            <a:ext cx="8533289" cy="1932323"/>
          </a:xfrm>
        </p:spPr>
        <p:txBody>
          <a:bodyPr>
            <a:noAutofit/>
          </a:bodyPr>
          <a:lstStyle/>
          <a:p>
            <a:r>
              <a:rPr lang="en-GB" sz="3200" b="1" dirty="0">
                <a:solidFill>
                  <a:srgbClr val="000000"/>
                </a:solidFill>
              </a:rPr>
              <a:t>Welcome from </a:t>
            </a:r>
          </a:p>
          <a:p>
            <a:r>
              <a:rPr lang="en-GB" sz="3200" b="1" dirty="0">
                <a:solidFill>
                  <a:srgbClr val="000000"/>
                </a:solidFill>
              </a:rPr>
              <a:t>MHA </a:t>
            </a:r>
            <a:r>
              <a:rPr lang="en-GB" sz="3200" b="1" dirty="0" err="1">
                <a:solidFill>
                  <a:srgbClr val="000000"/>
                </a:solidFill>
              </a:rPr>
              <a:t>MacIntyre</a:t>
            </a:r>
            <a:r>
              <a:rPr lang="en-GB" sz="3200" b="1" dirty="0">
                <a:solidFill>
                  <a:srgbClr val="000000"/>
                </a:solidFill>
              </a:rPr>
              <a:t> Hudson </a:t>
            </a:r>
          </a:p>
          <a:p>
            <a:endParaRPr lang="en-GB" sz="4400" dirty="0"/>
          </a:p>
          <a:p>
            <a:r>
              <a:rPr lang="en-GB" sz="3600" b="1" dirty="0">
                <a:solidFill>
                  <a:schemeClr val="tx1"/>
                </a:solidFill>
              </a:rPr>
              <a:t>Rachel Nutt, </a:t>
            </a:r>
          </a:p>
          <a:p>
            <a:r>
              <a:rPr lang="en-GB" sz="3200" b="1" dirty="0">
                <a:solidFill>
                  <a:schemeClr val="tx1">
                    <a:lumMod val="50000"/>
                    <a:lumOff val="50000"/>
                  </a:schemeClr>
                </a:solidFill>
              </a:rPr>
              <a:t>Head of Renewable &amp; Sustainable Energy</a:t>
            </a:r>
          </a:p>
        </p:txBody>
      </p:sp>
    </p:spTree>
    <p:extLst>
      <p:ext uri="{BB962C8B-B14F-4D97-AF65-F5344CB8AC3E}">
        <p14:creationId xmlns:p14="http://schemas.microsoft.com/office/powerpoint/2010/main" val="300803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427FB33-9BFC-45C0-B6AF-4AA8D00EF7C0}"/>
              </a:ext>
            </a:extLst>
          </p:cNvPr>
          <p:cNvSpPr txBox="1"/>
          <p:nvPr/>
        </p:nvSpPr>
        <p:spPr>
          <a:xfrm>
            <a:off x="2998913" y="4326132"/>
            <a:ext cx="697627" cy="397801"/>
          </a:xfrm>
          <a:prstGeom prst="rect">
            <a:avLst/>
          </a:prstGeom>
          <a:noFill/>
        </p:spPr>
        <p:txBody>
          <a:bodyPr wrap="none" rtlCol="0">
            <a:spAutoFit/>
          </a:bodyPr>
          <a:lstStyle/>
          <a:p>
            <a:pPr defTabSz="1008126"/>
            <a:r>
              <a:rPr lang="en-GB" sz="1985" dirty="0">
                <a:solidFill>
                  <a:prstClr val="white"/>
                </a:solidFill>
                <a:latin typeface="Calibri"/>
              </a:rPr>
              <a:t>2011</a:t>
            </a:r>
          </a:p>
        </p:txBody>
      </p:sp>
      <p:sp>
        <p:nvSpPr>
          <p:cNvPr id="16" name="TextBox 15">
            <a:extLst>
              <a:ext uri="{FF2B5EF4-FFF2-40B4-BE49-F238E27FC236}">
                <a16:creationId xmlns:a16="http://schemas.microsoft.com/office/drawing/2014/main" id="{21863B06-AF22-472C-986E-1229BF61D785}"/>
              </a:ext>
            </a:extLst>
          </p:cNvPr>
          <p:cNvSpPr txBox="1"/>
          <p:nvPr/>
        </p:nvSpPr>
        <p:spPr>
          <a:xfrm>
            <a:off x="6128217" y="4326132"/>
            <a:ext cx="697627" cy="397801"/>
          </a:xfrm>
          <a:prstGeom prst="rect">
            <a:avLst/>
          </a:prstGeom>
          <a:noFill/>
        </p:spPr>
        <p:txBody>
          <a:bodyPr wrap="none" rtlCol="0">
            <a:spAutoFit/>
          </a:bodyPr>
          <a:lstStyle/>
          <a:p>
            <a:pPr defTabSz="1008126"/>
            <a:r>
              <a:rPr lang="en-GB" sz="1985" dirty="0">
                <a:solidFill>
                  <a:prstClr val="white"/>
                </a:solidFill>
                <a:latin typeface="Calibri"/>
              </a:rPr>
              <a:t>2018</a:t>
            </a:r>
          </a:p>
        </p:txBody>
      </p:sp>
      <p:sp>
        <p:nvSpPr>
          <p:cNvPr id="2" name="Title 1"/>
          <p:cNvSpPr>
            <a:spLocks noGrp="1"/>
          </p:cNvSpPr>
          <p:nvPr>
            <p:ph type="title"/>
          </p:nvPr>
        </p:nvSpPr>
        <p:spPr>
          <a:xfrm>
            <a:off x="2237388" y="255273"/>
            <a:ext cx="7271681" cy="596385"/>
          </a:xfrm>
        </p:spPr>
        <p:txBody>
          <a:bodyPr>
            <a:normAutofit fontScale="90000"/>
          </a:bodyPr>
          <a:lstStyle/>
          <a:p>
            <a:r>
              <a:rPr lang="en-US"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How much gas has the UK been using?</a:t>
            </a:r>
          </a:p>
        </p:txBody>
      </p:sp>
      <p:sp>
        <p:nvSpPr>
          <p:cNvPr id="8" name="Rectangle 7"/>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
        <p:nvSpPr>
          <p:cNvPr id="12" name="TextBox 11">
            <a:extLst>
              <a:ext uri="{FF2B5EF4-FFF2-40B4-BE49-F238E27FC236}">
                <a16:creationId xmlns:a16="http://schemas.microsoft.com/office/drawing/2014/main" id="{A178CD2B-5DE5-4CAB-A457-9CE0E7407226}"/>
              </a:ext>
            </a:extLst>
          </p:cNvPr>
          <p:cNvSpPr txBox="1"/>
          <p:nvPr/>
        </p:nvSpPr>
        <p:spPr>
          <a:xfrm>
            <a:off x="2515010" y="6607622"/>
            <a:ext cx="7964105" cy="295915"/>
          </a:xfrm>
          <a:prstGeom prst="rect">
            <a:avLst/>
          </a:prstGeom>
          <a:noFill/>
        </p:spPr>
        <p:txBody>
          <a:bodyPr wrap="square" rtlCol="0">
            <a:spAutoFit/>
          </a:bodyPr>
          <a:lstStyle/>
          <a:p>
            <a:pPr defTabSz="1008126"/>
            <a:r>
              <a:rPr lang="en-US" sz="1323" dirty="0">
                <a:solidFill>
                  <a:prstClr val="black"/>
                </a:solidFill>
                <a:latin typeface="Calibri"/>
              </a:rPr>
              <a:t>Final natural gas consumption over the past &gt;20 years reduced by just under 30%</a:t>
            </a:r>
            <a:endParaRPr lang="en-GB" sz="1323" dirty="0">
              <a:solidFill>
                <a:prstClr val="black"/>
              </a:solidFill>
              <a:latin typeface="Calibri"/>
            </a:endParaRPr>
          </a:p>
        </p:txBody>
      </p:sp>
      <p:graphicFrame>
        <p:nvGraphicFramePr>
          <p:cNvPr id="9" name="Chart 8">
            <a:extLst>
              <a:ext uri="{FF2B5EF4-FFF2-40B4-BE49-F238E27FC236}">
                <a16:creationId xmlns:a16="http://schemas.microsoft.com/office/drawing/2014/main" id="{904C5A0D-65E0-45B8-8964-C8FE46F4CEAE}"/>
              </a:ext>
            </a:extLst>
          </p:cNvPr>
          <p:cNvGraphicFramePr>
            <a:graphicFrameLocks/>
          </p:cNvGraphicFramePr>
          <p:nvPr/>
        </p:nvGraphicFramePr>
        <p:xfrm>
          <a:off x="2760735" y="1145369"/>
          <a:ext cx="7701039" cy="5321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83159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4511" y="287376"/>
            <a:ext cx="8692396" cy="1111490"/>
          </a:xfrm>
        </p:spPr>
        <p:txBody>
          <a:bodyPr>
            <a:normAutofit/>
          </a:bodyPr>
          <a:lstStyle/>
          <a:p>
            <a:pPr>
              <a:spcBef>
                <a:spcPct val="20000"/>
              </a:spcBef>
            </a:pPr>
            <a:r>
              <a:rPr lang="en-US"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H</a:t>
            </a:r>
            <a:r>
              <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ow much gas does the UK use for domestic purposes?</a:t>
            </a:r>
          </a:p>
        </p:txBody>
      </p:sp>
      <p:pic>
        <p:nvPicPr>
          <p:cNvPr id="21" name="Picture 20">
            <a:extLst>
              <a:ext uri="{FF2B5EF4-FFF2-40B4-BE49-F238E27FC236}">
                <a16:creationId xmlns:a16="http://schemas.microsoft.com/office/drawing/2014/main" id="{95E71CE5-92F4-4C06-A65F-5F68FA75D397}"/>
              </a:ext>
            </a:extLst>
          </p:cNvPr>
          <p:cNvPicPr>
            <a:picLocks noChangeAspect="1"/>
          </p:cNvPicPr>
          <p:nvPr/>
        </p:nvPicPr>
        <p:blipFill>
          <a:blip r:embed="rId3"/>
          <a:stretch>
            <a:fillRect/>
          </a:stretch>
        </p:blipFill>
        <p:spPr>
          <a:xfrm>
            <a:off x="2304511" y="2042602"/>
            <a:ext cx="8655901" cy="5148769"/>
          </a:xfrm>
          <a:prstGeom prst="rect">
            <a:avLst/>
          </a:prstGeom>
        </p:spPr>
      </p:pic>
      <p:sp>
        <p:nvSpPr>
          <p:cNvPr id="2" name="Oval 1">
            <a:extLst>
              <a:ext uri="{FF2B5EF4-FFF2-40B4-BE49-F238E27FC236}">
                <a16:creationId xmlns:a16="http://schemas.microsoft.com/office/drawing/2014/main" id="{5B6D3FBD-234A-4A45-90E4-82686CAF4540}"/>
              </a:ext>
            </a:extLst>
          </p:cNvPr>
          <p:cNvSpPr/>
          <p:nvPr/>
        </p:nvSpPr>
        <p:spPr>
          <a:xfrm>
            <a:off x="9826637" y="3856232"/>
            <a:ext cx="909969" cy="7939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dirty="0">
              <a:solidFill>
                <a:prstClr val="white"/>
              </a:solidFill>
              <a:latin typeface="Calibri"/>
            </a:endParaRPr>
          </a:p>
        </p:txBody>
      </p:sp>
      <p:cxnSp>
        <p:nvCxnSpPr>
          <p:cNvPr id="6" name="Straight Arrow Connector 5">
            <a:extLst>
              <a:ext uri="{FF2B5EF4-FFF2-40B4-BE49-F238E27FC236}">
                <a16:creationId xmlns:a16="http://schemas.microsoft.com/office/drawing/2014/main" id="{BAB73945-1E15-4411-92A4-4DE44F1E14C0}"/>
              </a:ext>
            </a:extLst>
          </p:cNvPr>
          <p:cNvCxnSpPr>
            <a:cxnSpLocks/>
            <a:endCxn id="2" idx="1"/>
          </p:cNvCxnSpPr>
          <p:nvPr/>
        </p:nvCxnSpPr>
        <p:spPr>
          <a:xfrm>
            <a:off x="8293892" y="2315079"/>
            <a:ext cx="1666007" cy="16574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close up of a stove&#10;&#10;Description automatically generated">
            <a:extLst>
              <a:ext uri="{FF2B5EF4-FFF2-40B4-BE49-F238E27FC236}">
                <a16:creationId xmlns:a16="http://schemas.microsoft.com/office/drawing/2014/main" id="{C74D4D5B-88AB-4C5B-A0CE-BB2626D205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51" t="39500" r="31099" b="19550"/>
          <a:stretch/>
        </p:blipFill>
        <p:spPr>
          <a:xfrm>
            <a:off x="6968520" y="1429474"/>
            <a:ext cx="1119632" cy="793922"/>
          </a:xfrm>
          <a:prstGeom prst="rect">
            <a:avLst/>
          </a:prstGeom>
        </p:spPr>
      </p:pic>
      <p:pic>
        <p:nvPicPr>
          <p:cNvPr id="15" name="Picture 14" descr="A close up of a light&#10;&#10;Description automatically generated">
            <a:extLst>
              <a:ext uri="{FF2B5EF4-FFF2-40B4-BE49-F238E27FC236}">
                <a16:creationId xmlns:a16="http://schemas.microsoft.com/office/drawing/2014/main" id="{A0BE208A-FD76-42D8-B27B-CBB1598A1A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7698" y="1398867"/>
            <a:ext cx="757265" cy="908718"/>
          </a:xfrm>
          <a:prstGeom prst="rect">
            <a:avLst/>
          </a:prstGeom>
        </p:spPr>
      </p:pic>
      <p:sp>
        <p:nvSpPr>
          <p:cNvPr id="22" name="TextBox 21">
            <a:extLst>
              <a:ext uri="{FF2B5EF4-FFF2-40B4-BE49-F238E27FC236}">
                <a16:creationId xmlns:a16="http://schemas.microsoft.com/office/drawing/2014/main" id="{FE8BBFEB-2568-4E9A-8E2C-FD57CFE3C355}"/>
              </a:ext>
            </a:extLst>
          </p:cNvPr>
          <p:cNvSpPr txBox="1"/>
          <p:nvPr/>
        </p:nvSpPr>
        <p:spPr>
          <a:xfrm>
            <a:off x="9306769" y="1398867"/>
            <a:ext cx="1674873" cy="906658"/>
          </a:xfrm>
          <a:prstGeom prst="rect">
            <a:avLst/>
          </a:prstGeom>
          <a:noFill/>
        </p:spPr>
        <p:txBody>
          <a:bodyPr wrap="square" rtlCol="0">
            <a:spAutoFit/>
          </a:bodyPr>
          <a:lstStyle/>
          <a:p>
            <a:pPr defTabSz="1008126"/>
            <a:r>
              <a:rPr lang="en-US" sz="1323" dirty="0">
                <a:solidFill>
                  <a:prstClr val="black"/>
                </a:solidFill>
                <a:latin typeface="Calibri"/>
              </a:rPr>
              <a:t>36% of gas used in the UK used for domestic heating and cooking</a:t>
            </a:r>
            <a:endParaRPr lang="en-GB" sz="1323" dirty="0">
              <a:solidFill>
                <a:prstClr val="black"/>
              </a:solidFill>
              <a:latin typeface="Calibri"/>
            </a:endParaRPr>
          </a:p>
        </p:txBody>
      </p:sp>
      <p:sp>
        <p:nvSpPr>
          <p:cNvPr id="10" name="Rectangle 9">
            <a:extLst>
              <a:ext uri="{FF2B5EF4-FFF2-40B4-BE49-F238E27FC236}">
                <a16:creationId xmlns:a16="http://schemas.microsoft.com/office/drawing/2014/main" id="{BDF8F6D9-4690-4A83-841C-7338FBD7AADD}"/>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87622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bwMode="auto">
          <a:xfrm>
            <a:off x="2443167" y="261873"/>
            <a:ext cx="8375312" cy="7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ctr" anchorCtr="0" compatLnSpc="1">
            <a:prstTxWarp prst="textNoShape">
              <a:avLst/>
            </a:prstTxWarp>
          </a:bodyPr>
          <a:lstStyle>
            <a:lvl1pPr algn="l" rtl="0" eaLnBrk="0" fontAlgn="base" hangingPunct="0">
              <a:spcBef>
                <a:spcPct val="0"/>
              </a:spcBef>
              <a:spcAft>
                <a:spcPct val="0"/>
              </a:spcAft>
              <a:defRPr sz="3200" b="1" kern="1200">
                <a:solidFill>
                  <a:srgbClr val="0070C0"/>
                </a:solidFill>
                <a:latin typeface="Lao UI" panose="020B0502040204020203" pitchFamily="34" charset="0"/>
                <a:ea typeface="+mj-ea"/>
                <a:cs typeface="Lao UI" panose="020B0502040204020203" pitchFamily="34" charset="0"/>
              </a:defRPr>
            </a:lvl1pPr>
            <a:lvl2pPr algn="l" rtl="0" eaLnBrk="0" fontAlgn="base" hangingPunct="0">
              <a:spcBef>
                <a:spcPct val="0"/>
              </a:spcBef>
              <a:spcAft>
                <a:spcPct val="0"/>
              </a:spcAft>
              <a:defRPr sz="2600">
                <a:solidFill>
                  <a:srgbClr val="5D9D23"/>
                </a:solidFill>
                <a:latin typeface="Century Gothic" pitchFamily="34" charset="0"/>
                <a:cs typeface="Arial" charset="0"/>
              </a:defRPr>
            </a:lvl2pPr>
            <a:lvl3pPr algn="l" rtl="0" eaLnBrk="0" fontAlgn="base" hangingPunct="0">
              <a:spcBef>
                <a:spcPct val="0"/>
              </a:spcBef>
              <a:spcAft>
                <a:spcPct val="0"/>
              </a:spcAft>
              <a:defRPr sz="2600">
                <a:solidFill>
                  <a:srgbClr val="5D9D23"/>
                </a:solidFill>
                <a:latin typeface="Century Gothic" pitchFamily="34" charset="0"/>
                <a:cs typeface="Arial" charset="0"/>
              </a:defRPr>
            </a:lvl3pPr>
            <a:lvl4pPr algn="l" rtl="0" eaLnBrk="0" fontAlgn="base" hangingPunct="0">
              <a:spcBef>
                <a:spcPct val="0"/>
              </a:spcBef>
              <a:spcAft>
                <a:spcPct val="0"/>
              </a:spcAft>
              <a:defRPr sz="2600">
                <a:solidFill>
                  <a:srgbClr val="5D9D23"/>
                </a:solidFill>
                <a:latin typeface="Century Gothic" pitchFamily="34" charset="0"/>
                <a:cs typeface="Arial" charset="0"/>
              </a:defRPr>
            </a:lvl4pPr>
            <a:lvl5pPr algn="l" rtl="0" eaLnBrk="0" fontAlgn="base" hangingPunct="0">
              <a:spcBef>
                <a:spcPct val="0"/>
              </a:spcBef>
              <a:spcAft>
                <a:spcPct val="0"/>
              </a:spcAft>
              <a:defRPr sz="2600">
                <a:solidFill>
                  <a:srgbClr val="5D9D23"/>
                </a:solidFill>
                <a:latin typeface="Century Gothic" pitchFamily="34" charset="0"/>
                <a:cs typeface="Arial" charset="0"/>
              </a:defRPr>
            </a:lvl5pPr>
            <a:lvl6pPr marL="457200" algn="ctr" rtl="0" fontAlgn="base">
              <a:spcBef>
                <a:spcPct val="0"/>
              </a:spcBef>
              <a:spcAft>
                <a:spcPct val="0"/>
              </a:spcAft>
              <a:defRPr sz="3200">
                <a:solidFill>
                  <a:srgbClr val="559C23"/>
                </a:solidFill>
                <a:latin typeface="Arial" charset="0"/>
                <a:cs typeface="Arial" charset="0"/>
              </a:defRPr>
            </a:lvl6pPr>
            <a:lvl7pPr marL="914400" algn="ctr" rtl="0" fontAlgn="base">
              <a:spcBef>
                <a:spcPct val="0"/>
              </a:spcBef>
              <a:spcAft>
                <a:spcPct val="0"/>
              </a:spcAft>
              <a:defRPr sz="3200">
                <a:solidFill>
                  <a:srgbClr val="559C23"/>
                </a:solidFill>
                <a:latin typeface="Arial" charset="0"/>
                <a:cs typeface="Arial" charset="0"/>
              </a:defRPr>
            </a:lvl7pPr>
            <a:lvl8pPr marL="1371600" algn="ctr" rtl="0" fontAlgn="base">
              <a:spcBef>
                <a:spcPct val="0"/>
              </a:spcBef>
              <a:spcAft>
                <a:spcPct val="0"/>
              </a:spcAft>
              <a:defRPr sz="3200">
                <a:solidFill>
                  <a:srgbClr val="559C23"/>
                </a:solidFill>
                <a:latin typeface="Arial" charset="0"/>
                <a:cs typeface="Arial" charset="0"/>
              </a:defRPr>
            </a:lvl8pPr>
            <a:lvl9pPr marL="1828800" algn="ctr" rtl="0" fontAlgn="base">
              <a:spcBef>
                <a:spcPct val="0"/>
              </a:spcBef>
              <a:spcAft>
                <a:spcPct val="0"/>
              </a:spcAft>
              <a:defRPr sz="3200">
                <a:solidFill>
                  <a:srgbClr val="559C23"/>
                </a:solidFill>
                <a:latin typeface="Arial" charset="0"/>
                <a:cs typeface="Arial" charset="0"/>
              </a:defRPr>
            </a:lvl9pPr>
          </a:lstStyle>
          <a:p>
            <a:pPr defTabSz="1008126"/>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Biomethane development </a:t>
            </a:r>
          </a:p>
        </p:txBody>
      </p:sp>
      <p:graphicFrame>
        <p:nvGraphicFramePr>
          <p:cNvPr id="4" name="Table 3"/>
          <p:cNvGraphicFramePr>
            <a:graphicFrameLocks noGrp="1"/>
          </p:cNvGraphicFramePr>
          <p:nvPr>
            <p:extLst>
              <p:ext uri="{D42A27DB-BD31-4B8C-83A1-F6EECF244321}">
                <p14:modId xmlns:p14="http://schemas.microsoft.com/office/powerpoint/2010/main" val="3576993050"/>
              </p:ext>
            </p:extLst>
          </p:nvPr>
        </p:nvGraphicFramePr>
        <p:xfrm>
          <a:off x="2443166" y="1416787"/>
          <a:ext cx="8482352" cy="4428040"/>
        </p:xfrm>
        <a:graphic>
          <a:graphicData uri="http://schemas.openxmlformats.org/drawingml/2006/table">
            <a:tbl>
              <a:tblPr>
                <a:tableStyleId>{1FECB4D8-DB02-4DC6-A0A2-4F2EBAE1DC90}</a:tableStyleId>
              </a:tblPr>
              <a:tblGrid>
                <a:gridCol w="3158264">
                  <a:extLst>
                    <a:ext uri="{9D8B030D-6E8A-4147-A177-3AD203B41FA5}">
                      <a16:colId xmlns:a16="http://schemas.microsoft.com/office/drawing/2014/main" val="20000"/>
                    </a:ext>
                  </a:extLst>
                </a:gridCol>
                <a:gridCol w="1286479">
                  <a:extLst>
                    <a:ext uri="{9D8B030D-6E8A-4147-A177-3AD203B41FA5}">
                      <a16:colId xmlns:a16="http://schemas.microsoft.com/office/drawing/2014/main" val="20001"/>
                    </a:ext>
                  </a:extLst>
                </a:gridCol>
                <a:gridCol w="2217805">
                  <a:extLst>
                    <a:ext uri="{9D8B030D-6E8A-4147-A177-3AD203B41FA5}">
                      <a16:colId xmlns:a16="http://schemas.microsoft.com/office/drawing/2014/main" val="20002"/>
                    </a:ext>
                  </a:extLst>
                </a:gridCol>
                <a:gridCol w="1819804">
                  <a:extLst>
                    <a:ext uri="{9D8B030D-6E8A-4147-A177-3AD203B41FA5}">
                      <a16:colId xmlns:a16="http://schemas.microsoft.com/office/drawing/2014/main" val="20003"/>
                    </a:ext>
                  </a:extLst>
                </a:gridCol>
              </a:tblGrid>
              <a:tr h="1402675">
                <a:tc>
                  <a:txBody>
                    <a:bodyPr/>
                    <a:lstStyle/>
                    <a:p>
                      <a:pPr algn="l" fontAlgn="ctr"/>
                      <a:r>
                        <a:rPr lang="en-GB"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l" fontAlgn="ctr"/>
                      <a:r>
                        <a:rPr lang="en-GB" sz="1800" b="1" u="none" strike="noStrike" dirty="0">
                          <a:effectLst/>
                          <a:latin typeface="Open Sans" panose="020B0606030504020204" pitchFamily="34" charset="0"/>
                          <a:ea typeface="Open Sans" panose="020B0606030504020204" pitchFamily="34" charset="0"/>
                          <a:cs typeface="Open Sans" panose="020B0606030504020204" pitchFamily="34" charset="0"/>
                        </a:rPr>
                        <a:t>No plants</a:t>
                      </a:r>
                      <a:endParaRPr lang="en-GB" sz="18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l" fontAlgn="ctr"/>
                      <a:r>
                        <a:rPr lang="en-GB" sz="1800" b="1" u="none" strike="noStrike" dirty="0">
                          <a:effectLst/>
                          <a:latin typeface="Open Sans" panose="020B0606030504020204" pitchFamily="34" charset="0"/>
                          <a:ea typeface="Open Sans" panose="020B0606030504020204" pitchFamily="34" charset="0"/>
                          <a:cs typeface="Open Sans" panose="020B0606030504020204" pitchFamily="34" charset="0"/>
                        </a:rPr>
                        <a:t>Volumes of biomethane that are capable of injecting (m</a:t>
                      </a:r>
                      <a:r>
                        <a:rPr lang="en-GB" sz="1800" b="1" u="none" strike="noStrike" baseline="30000" dirty="0">
                          <a:effectLst/>
                          <a:latin typeface="Open Sans" panose="020B0606030504020204" pitchFamily="34" charset="0"/>
                          <a:ea typeface="Open Sans" panose="020B0606030504020204" pitchFamily="34" charset="0"/>
                          <a:cs typeface="Open Sans" panose="020B0606030504020204" pitchFamily="34" charset="0"/>
                        </a:rPr>
                        <a:t>3</a:t>
                      </a:r>
                      <a:r>
                        <a:rPr lang="en-GB" sz="1800" b="1" u="none" strike="noStrike" dirty="0">
                          <a:effectLst/>
                          <a:latin typeface="Open Sans" panose="020B0606030504020204" pitchFamily="34" charset="0"/>
                          <a:ea typeface="Open Sans" panose="020B0606030504020204" pitchFamily="34" charset="0"/>
                          <a:cs typeface="Open Sans" panose="020B0606030504020204" pitchFamily="34" charset="0"/>
                        </a:rPr>
                        <a:t>/annum)</a:t>
                      </a:r>
                      <a:endParaRPr lang="en-GB" sz="18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l" fontAlgn="ctr"/>
                      <a:r>
                        <a:rPr lang="en-GB" sz="1800" b="1" u="none" strike="noStrike" dirty="0">
                          <a:effectLst/>
                          <a:latin typeface="Open Sans" panose="020B0606030504020204" pitchFamily="34" charset="0"/>
                          <a:ea typeface="Open Sans" panose="020B0606030504020204" pitchFamily="34" charset="0"/>
                          <a:cs typeface="Open Sans" panose="020B0606030504020204" pitchFamily="34" charset="0"/>
                        </a:rPr>
                        <a:t>Volumes of biomethane capable of injecting (</a:t>
                      </a:r>
                      <a:r>
                        <a:rPr lang="en-GB" sz="1800" b="1" u="none" strike="noStrike" dirty="0" err="1">
                          <a:effectLst/>
                          <a:latin typeface="Open Sans" panose="020B0606030504020204" pitchFamily="34" charset="0"/>
                          <a:ea typeface="Open Sans" panose="020B0606030504020204" pitchFamily="34" charset="0"/>
                          <a:cs typeface="Open Sans" panose="020B0606030504020204" pitchFamily="34" charset="0"/>
                        </a:rPr>
                        <a:t>TWh</a:t>
                      </a:r>
                      <a:r>
                        <a:rPr lang="en-GB" sz="1800" b="1" u="none" strike="noStrike" dirty="0">
                          <a:effectLst/>
                          <a:latin typeface="Open Sans" panose="020B0606030504020204" pitchFamily="34" charset="0"/>
                          <a:ea typeface="Open Sans" panose="020B0606030504020204" pitchFamily="34" charset="0"/>
                          <a:cs typeface="Open Sans" panose="020B0606030504020204" pitchFamily="34" charset="0"/>
                        </a:rPr>
                        <a:t>/annum)</a:t>
                      </a:r>
                      <a:endParaRPr lang="en-GB" sz="18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extLst>
                  <a:ext uri="{0D108BD9-81ED-4DB2-BD59-A6C34878D82A}">
                    <a16:rowId xmlns:a16="http://schemas.microsoft.com/office/drawing/2014/main" val="10000"/>
                  </a:ext>
                </a:extLst>
              </a:tr>
              <a:tr h="1123831">
                <a:tc>
                  <a:txBody>
                    <a:bodyPr/>
                    <a:lstStyle/>
                    <a:p>
                      <a:pPr algn="l" fontAlgn="ctr"/>
                      <a:r>
                        <a:rPr lang="en-GB"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Biomethane projects commissioned under RHI by Dec 2019 (BEIS, Dec 2018, RHI deployment data)</a:t>
                      </a:r>
                      <a:endParaRPr lang="en-GB"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ctr" fontAlgn="ctr"/>
                      <a:r>
                        <a:rPr lang="en-GB" sz="1800" u="none" strike="noStrike" dirty="0">
                          <a:effectLst/>
                          <a:latin typeface="Open Sans" panose="020B0606030504020204" pitchFamily="34" charset="0"/>
                          <a:ea typeface="Open Sans" panose="020B0606030504020204" pitchFamily="34" charset="0"/>
                          <a:cs typeface="Open Sans" panose="020B0606030504020204" pitchFamily="34" charset="0"/>
                        </a:rPr>
                        <a:t>97</a:t>
                      </a:r>
                      <a:endParaRPr lang="en-GB"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ctr" fontAlgn="ctr"/>
                      <a:r>
                        <a:rPr lang="en-GB" sz="18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424,860,000*</a:t>
                      </a:r>
                    </a:p>
                  </a:txBody>
                  <a:tcPr marL="8152" marR="8152" marT="8152" marB="0" anchor="ctr"/>
                </a:tc>
                <a:tc>
                  <a:txBody>
                    <a:bodyPr/>
                    <a:lstStyle/>
                    <a:p>
                      <a:pPr algn="ctr" fontAlgn="ctr"/>
                      <a:r>
                        <a:rPr lang="en-GB" sz="18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4.38*</a:t>
                      </a:r>
                    </a:p>
                  </a:txBody>
                  <a:tcPr marL="8152" marR="8152" marT="8152" marB="0" anchor="ctr"/>
                </a:tc>
                <a:extLst>
                  <a:ext uri="{0D108BD9-81ED-4DB2-BD59-A6C34878D82A}">
                    <a16:rowId xmlns:a16="http://schemas.microsoft.com/office/drawing/2014/main" val="10001"/>
                  </a:ext>
                </a:extLst>
              </a:tr>
              <a:tr h="1123831">
                <a:tc>
                  <a:txBody>
                    <a:bodyPr/>
                    <a:lstStyle/>
                    <a:p>
                      <a:pPr algn="l" fontAlgn="ctr"/>
                      <a:r>
                        <a:rPr lang="en-GB" sz="1800" u="none" strike="noStrike" dirty="0">
                          <a:effectLst/>
                          <a:latin typeface="Open Sans" panose="020B0606030504020204" pitchFamily="34" charset="0"/>
                          <a:ea typeface="Open Sans" panose="020B0606030504020204" pitchFamily="34" charset="0"/>
                          <a:cs typeface="Open Sans" panose="020B0606030504020204" pitchFamily="34" charset="0"/>
                        </a:rPr>
                        <a:t>Biomethane projects in the pipeline - applied for a TG (BEIS, Dec</a:t>
                      </a:r>
                      <a:r>
                        <a:rPr lang="en-GB" sz="1800" u="none" strike="noStrike" baseline="0" dirty="0">
                          <a:effectLst/>
                          <a:latin typeface="Open Sans" panose="020B0606030504020204" pitchFamily="34" charset="0"/>
                          <a:ea typeface="Open Sans" panose="020B0606030504020204" pitchFamily="34" charset="0"/>
                          <a:cs typeface="Open Sans" panose="020B0606030504020204" pitchFamily="34" charset="0"/>
                        </a:rPr>
                        <a:t> 2019</a:t>
                      </a:r>
                      <a:r>
                        <a:rPr lang="en-GB" sz="1800" u="none" strike="noStrike" dirty="0">
                          <a:effectLst/>
                          <a:latin typeface="Open Sans" panose="020B0606030504020204" pitchFamily="34" charset="0"/>
                          <a:ea typeface="Open Sans" panose="020B0606030504020204" pitchFamily="34" charset="0"/>
                          <a:cs typeface="Open Sans" panose="020B0606030504020204" pitchFamily="34" charset="0"/>
                        </a:rPr>
                        <a:t>, RHI deployment data)</a:t>
                      </a:r>
                      <a:endParaRPr lang="en-GB"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ctr" fontAlgn="ctr"/>
                      <a:r>
                        <a:rPr lang="en-GB" sz="1800" u="none" strike="noStrike" dirty="0">
                          <a:effectLst/>
                          <a:latin typeface="Open Sans" panose="020B0606030504020204" pitchFamily="34" charset="0"/>
                          <a:ea typeface="Open Sans" panose="020B0606030504020204" pitchFamily="34" charset="0"/>
                          <a:cs typeface="Open Sans" panose="020B0606030504020204" pitchFamily="34" charset="0"/>
                        </a:rPr>
                        <a:t>42</a:t>
                      </a:r>
                      <a:endParaRPr lang="en-GB"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152" marR="8152" marT="8152" marB="0" anchor="ctr"/>
                </a:tc>
                <a:tc>
                  <a:txBody>
                    <a:bodyPr/>
                    <a:lstStyle/>
                    <a:p>
                      <a:pPr algn="ctr" fontAlgn="ctr"/>
                      <a:r>
                        <a:rPr lang="en-GB" sz="18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175,200,000*</a:t>
                      </a:r>
                    </a:p>
                  </a:txBody>
                  <a:tcPr marL="8152" marR="8152" marT="8152" marB="0" anchor="ctr"/>
                </a:tc>
                <a:tc>
                  <a:txBody>
                    <a:bodyPr/>
                    <a:lstStyle/>
                    <a:p>
                      <a:pPr algn="ctr" fontAlgn="ctr"/>
                      <a:r>
                        <a:rPr lang="en-GB" sz="18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1.89*</a:t>
                      </a:r>
                    </a:p>
                  </a:txBody>
                  <a:tcPr marL="8152" marR="8152" marT="8152" marB="0" anchor="ctr"/>
                </a:tc>
                <a:extLst>
                  <a:ext uri="{0D108BD9-81ED-4DB2-BD59-A6C34878D82A}">
                    <a16:rowId xmlns:a16="http://schemas.microsoft.com/office/drawing/2014/main" val="10002"/>
                  </a:ext>
                </a:extLst>
              </a:tr>
              <a:tr h="777703">
                <a:tc>
                  <a:txBody>
                    <a:bodyPr/>
                    <a:lstStyle/>
                    <a:p>
                      <a:pPr algn="l" fontAlgn="ctr"/>
                      <a:r>
                        <a:rPr lang="en-GB" sz="18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 </a:t>
                      </a:r>
                    </a:p>
                  </a:txBody>
                  <a:tcPr marL="8152" marR="8152" marT="8152" marB="0" anchor="ctr"/>
                </a:tc>
                <a:tc>
                  <a:txBody>
                    <a:bodyPr/>
                    <a:lstStyle/>
                    <a:p>
                      <a:pPr algn="ctr" fontAlgn="ctr"/>
                      <a:r>
                        <a:rPr lang="en-GB" sz="18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139</a:t>
                      </a:r>
                    </a:p>
                  </a:txBody>
                  <a:tcPr marL="8152" marR="8152" marT="8152" marB="0" anchor="ctr"/>
                </a:tc>
                <a:tc>
                  <a:txBody>
                    <a:bodyPr/>
                    <a:lstStyle/>
                    <a:p>
                      <a:pPr algn="ctr" fontAlgn="ctr"/>
                      <a:r>
                        <a:rPr lang="en-GB" sz="18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600,000,000</a:t>
                      </a:r>
                    </a:p>
                  </a:txBody>
                  <a:tcPr marL="8152" marR="8152" marT="8152" marB="0" anchor="ctr"/>
                </a:tc>
                <a:tc>
                  <a:txBody>
                    <a:bodyPr/>
                    <a:lstStyle/>
                    <a:p>
                      <a:pPr algn="ctr" fontAlgn="ctr"/>
                      <a:r>
                        <a:rPr lang="en-GB" sz="18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6.27</a:t>
                      </a:r>
                    </a:p>
                  </a:txBody>
                  <a:tcPr marL="8152" marR="8152" marT="8152" marB="0" anchor="ctr"/>
                </a:tc>
                <a:extLst>
                  <a:ext uri="{0D108BD9-81ED-4DB2-BD59-A6C34878D82A}">
                    <a16:rowId xmlns:a16="http://schemas.microsoft.com/office/drawing/2014/main" val="10003"/>
                  </a:ext>
                </a:extLst>
              </a:tr>
            </a:tbl>
          </a:graphicData>
        </a:graphic>
      </p:graphicFrame>
      <p:sp>
        <p:nvSpPr>
          <p:cNvPr id="5" name="TextBox 4"/>
          <p:cNvSpPr txBox="1"/>
          <p:nvPr/>
        </p:nvSpPr>
        <p:spPr>
          <a:xfrm>
            <a:off x="2681344" y="5972222"/>
            <a:ext cx="7542253" cy="499496"/>
          </a:xfrm>
          <a:prstGeom prst="rect">
            <a:avLst/>
          </a:prstGeom>
          <a:noFill/>
        </p:spPr>
        <p:txBody>
          <a:bodyPr wrap="square" rtlCol="0">
            <a:spAutoFit/>
          </a:bodyPr>
          <a:lstStyle/>
          <a:p>
            <a:pPr defTabSz="1008126"/>
            <a:r>
              <a:rPr lang="en-GB" sz="1323" dirty="0">
                <a:solidFill>
                  <a:prstClr val="black"/>
                </a:solidFill>
                <a:latin typeface="Open Sans" panose="020B0606030504020204" pitchFamily="34" charset="0"/>
                <a:ea typeface="Open Sans" panose="020B0606030504020204" pitchFamily="34" charset="0"/>
                <a:cs typeface="Open Sans" panose="020B0606030504020204" pitchFamily="34" charset="0"/>
              </a:rPr>
              <a:t>*Estimate  based on average biomethane flow rate of 500 m</a:t>
            </a:r>
            <a:r>
              <a:rPr lang="en-GB" sz="1323"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3</a:t>
            </a:r>
            <a:r>
              <a:rPr lang="en-GB" sz="1323" dirty="0">
                <a:solidFill>
                  <a:prstClr val="black"/>
                </a:solidFill>
                <a:latin typeface="Open Sans" panose="020B0606030504020204" pitchFamily="34" charset="0"/>
                <a:ea typeface="Open Sans" panose="020B0606030504020204" pitchFamily="34" charset="0"/>
                <a:cs typeface="Open Sans" panose="020B0606030504020204" pitchFamily="34" charset="0"/>
              </a:rPr>
              <a:t>/hour (Tier 1 RHI). 1 m</a:t>
            </a:r>
            <a:r>
              <a:rPr lang="en-GB" sz="1323"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3</a:t>
            </a:r>
            <a:r>
              <a:rPr lang="en-GB" sz="1323" dirty="0">
                <a:solidFill>
                  <a:prstClr val="black"/>
                </a:solidFill>
                <a:latin typeface="Open Sans" panose="020B0606030504020204" pitchFamily="34" charset="0"/>
                <a:ea typeface="Open Sans" panose="020B0606030504020204" pitchFamily="34" charset="0"/>
                <a:cs typeface="Open Sans" panose="020B0606030504020204" pitchFamily="34" charset="0"/>
              </a:rPr>
              <a:t> CH</a:t>
            </a:r>
            <a:r>
              <a:rPr lang="en-GB" sz="1323" baseline="-25000" dirty="0">
                <a:solidFill>
                  <a:prstClr val="black"/>
                </a:solidFill>
                <a:latin typeface="Open Sans" panose="020B0606030504020204" pitchFamily="34" charset="0"/>
                <a:ea typeface="Open Sans" panose="020B0606030504020204" pitchFamily="34" charset="0"/>
                <a:cs typeface="Open Sans" panose="020B0606030504020204" pitchFamily="34" charset="0"/>
              </a:rPr>
              <a:t>4</a:t>
            </a:r>
            <a:r>
              <a:rPr lang="en-GB" sz="1323" dirty="0">
                <a:solidFill>
                  <a:prstClr val="black"/>
                </a:solidFill>
                <a:latin typeface="Open Sans" panose="020B0606030504020204" pitchFamily="34" charset="0"/>
                <a:ea typeface="Open Sans" panose="020B0606030504020204" pitchFamily="34" charset="0"/>
                <a:cs typeface="Open Sans" panose="020B0606030504020204" pitchFamily="34" charset="0"/>
              </a:rPr>
              <a:t> = 10.3 KWh</a:t>
            </a:r>
          </a:p>
        </p:txBody>
      </p:sp>
      <p:sp>
        <p:nvSpPr>
          <p:cNvPr id="7" name="Rectangle 6">
            <a:extLst>
              <a:ext uri="{FF2B5EF4-FFF2-40B4-BE49-F238E27FC236}">
                <a16:creationId xmlns:a16="http://schemas.microsoft.com/office/drawing/2014/main" id="{039E6D02-B4AC-44D7-8957-58623243CA28}"/>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228631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bwMode="auto">
          <a:xfrm>
            <a:off x="2443167" y="244491"/>
            <a:ext cx="9288882" cy="7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ctr" anchorCtr="0" compatLnSpc="1">
            <a:prstTxWarp prst="textNoShape">
              <a:avLst/>
            </a:prstTxWarp>
          </a:bodyPr>
          <a:lstStyle>
            <a:lvl1pPr algn="l" rtl="0" eaLnBrk="0" fontAlgn="base" hangingPunct="0">
              <a:spcBef>
                <a:spcPct val="0"/>
              </a:spcBef>
              <a:spcAft>
                <a:spcPct val="0"/>
              </a:spcAft>
              <a:defRPr sz="3200" b="1" kern="1200">
                <a:solidFill>
                  <a:srgbClr val="0070C0"/>
                </a:solidFill>
                <a:latin typeface="Lao UI" panose="020B0502040204020203" pitchFamily="34" charset="0"/>
                <a:ea typeface="+mj-ea"/>
                <a:cs typeface="Lao UI" panose="020B0502040204020203" pitchFamily="34" charset="0"/>
              </a:defRPr>
            </a:lvl1pPr>
            <a:lvl2pPr algn="l" rtl="0" eaLnBrk="0" fontAlgn="base" hangingPunct="0">
              <a:spcBef>
                <a:spcPct val="0"/>
              </a:spcBef>
              <a:spcAft>
                <a:spcPct val="0"/>
              </a:spcAft>
              <a:defRPr sz="2600">
                <a:solidFill>
                  <a:srgbClr val="5D9D23"/>
                </a:solidFill>
                <a:latin typeface="Century Gothic" pitchFamily="34" charset="0"/>
                <a:cs typeface="Arial" charset="0"/>
              </a:defRPr>
            </a:lvl2pPr>
            <a:lvl3pPr algn="l" rtl="0" eaLnBrk="0" fontAlgn="base" hangingPunct="0">
              <a:spcBef>
                <a:spcPct val="0"/>
              </a:spcBef>
              <a:spcAft>
                <a:spcPct val="0"/>
              </a:spcAft>
              <a:defRPr sz="2600">
                <a:solidFill>
                  <a:srgbClr val="5D9D23"/>
                </a:solidFill>
                <a:latin typeface="Century Gothic" pitchFamily="34" charset="0"/>
                <a:cs typeface="Arial" charset="0"/>
              </a:defRPr>
            </a:lvl3pPr>
            <a:lvl4pPr algn="l" rtl="0" eaLnBrk="0" fontAlgn="base" hangingPunct="0">
              <a:spcBef>
                <a:spcPct val="0"/>
              </a:spcBef>
              <a:spcAft>
                <a:spcPct val="0"/>
              </a:spcAft>
              <a:defRPr sz="2600">
                <a:solidFill>
                  <a:srgbClr val="5D9D23"/>
                </a:solidFill>
                <a:latin typeface="Century Gothic" pitchFamily="34" charset="0"/>
                <a:cs typeface="Arial" charset="0"/>
              </a:defRPr>
            </a:lvl4pPr>
            <a:lvl5pPr algn="l" rtl="0" eaLnBrk="0" fontAlgn="base" hangingPunct="0">
              <a:spcBef>
                <a:spcPct val="0"/>
              </a:spcBef>
              <a:spcAft>
                <a:spcPct val="0"/>
              </a:spcAft>
              <a:defRPr sz="2600">
                <a:solidFill>
                  <a:srgbClr val="5D9D23"/>
                </a:solidFill>
                <a:latin typeface="Century Gothic" pitchFamily="34" charset="0"/>
                <a:cs typeface="Arial" charset="0"/>
              </a:defRPr>
            </a:lvl5pPr>
            <a:lvl6pPr marL="457200" algn="ctr" rtl="0" fontAlgn="base">
              <a:spcBef>
                <a:spcPct val="0"/>
              </a:spcBef>
              <a:spcAft>
                <a:spcPct val="0"/>
              </a:spcAft>
              <a:defRPr sz="3200">
                <a:solidFill>
                  <a:srgbClr val="559C23"/>
                </a:solidFill>
                <a:latin typeface="Arial" charset="0"/>
                <a:cs typeface="Arial" charset="0"/>
              </a:defRPr>
            </a:lvl6pPr>
            <a:lvl7pPr marL="914400" algn="ctr" rtl="0" fontAlgn="base">
              <a:spcBef>
                <a:spcPct val="0"/>
              </a:spcBef>
              <a:spcAft>
                <a:spcPct val="0"/>
              </a:spcAft>
              <a:defRPr sz="3200">
                <a:solidFill>
                  <a:srgbClr val="559C23"/>
                </a:solidFill>
                <a:latin typeface="Arial" charset="0"/>
                <a:cs typeface="Arial" charset="0"/>
              </a:defRPr>
            </a:lvl7pPr>
            <a:lvl8pPr marL="1371600" algn="ctr" rtl="0" fontAlgn="base">
              <a:spcBef>
                <a:spcPct val="0"/>
              </a:spcBef>
              <a:spcAft>
                <a:spcPct val="0"/>
              </a:spcAft>
              <a:defRPr sz="3200">
                <a:solidFill>
                  <a:srgbClr val="559C23"/>
                </a:solidFill>
                <a:latin typeface="Arial" charset="0"/>
                <a:cs typeface="Arial" charset="0"/>
              </a:defRPr>
            </a:lvl8pPr>
            <a:lvl9pPr marL="1828800" algn="ctr" rtl="0" fontAlgn="base">
              <a:spcBef>
                <a:spcPct val="0"/>
              </a:spcBef>
              <a:spcAft>
                <a:spcPct val="0"/>
              </a:spcAft>
              <a:defRPr sz="3200">
                <a:solidFill>
                  <a:srgbClr val="559C23"/>
                </a:solidFill>
                <a:latin typeface="Arial" charset="0"/>
                <a:cs typeface="Arial" charset="0"/>
              </a:defRPr>
            </a:lvl9pPr>
          </a:lstStyle>
          <a:p>
            <a:pPr defTabSz="1008126"/>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RHI</a:t>
            </a:r>
            <a:r>
              <a:rPr lang="en-GB" altLang="en-US" sz="3528" dirty="0">
                <a:solidFill>
                  <a:srgbClr val="5B9939"/>
                </a:solidFill>
                <a:latin typeface="Arial" panose="020B0604020202020204" pitchFamily="34" charset="0"/>
                <a:cs typeface="Arial" panose="020B0604020202020204" pitchFamily="34" charset="0"/>
              </a:rPr>
              <a:t> </a:t>
            </a:r>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deployment for biomethane</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45" t="28968" r="24144" b="12490"/>
          <a:stretch/>
        </p:blipFill>
        <p:spPr bwMode="auto">
          <a:xfrm>
            <a:off x="2204991" y="1557652"/>
            <a:ext cx="8342901" cy="516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56A72E7-285B-4FA1-BC6F-837A97B4FFDA}"/>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90615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laceholder 1"/>
          <p:cNvSpPr txBox="1">
            <a:spLocks/>
          </p:cNvSpPr>
          <p:nvPr/>
        </p:nvSpPr>
        <p:spPr bwMode="auto">
          <a:xfrm>
            <a:off x="1569853" y="287376"/>
            <a:ext cx="9288882" cy="7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ctr" anchorCtr="0" compatLnSpc="1">
            <a:prstTxWarp prst="textNoShape">
              <a:avLst/>
            </a:prstTxWarp>
          </a:bodyPr>
          <a:lstStyle>
            <a:lvl1pPr algn="l" rtl="0" eaLnBrk="0" fontAlgn="base" hangingPunct="0">
              <a:spcBef>
                <a:spcPct val="0"/>
              </a:spcBef>
              <a:spcAft>
                <a:spcPct val="0"/>
              </a:spcAft>
              <a:defRPr sz="3200" b="1" kern="1200">
                <a:solidFill>
                  <a:srgbClr val="0070C0"/>
                </a:solidFill>
                <a:latin typeface="Lao UI" panose="020B0502040204020203" pitchFamily="34" charset="0"/>
                <a:ea typeface="+mj-ea"/>
                <a:cs typeface="Lao UI" panose="020B0502040204020203" pitchFamily="34" charset="0"/>
              </a:defRPr>
            </a:lvl1pPr>
            <a:lvl2pPr algn="l" rtl="0" eaLnBrk="0" fontAlgn="base" hangingPunct="0">
              <a:spcBef>
                <a:spcPct val="0"/>
              </a:spcBef>
              <a:spcAft>
                <a:spcPct val="0"/>
              </a:spcAft>
              <a:defRPr sz="2600">
                <a:solidFill>
                  <a:srgbClr val="5D9D23"/>
                </a:solidFill>
                <a:latin typeface="Century Gothic" pitchFamily="34" charset="0"/>
                <a:cs typeface="Arial" charset="0"/>
              </a:defRPr>
            </a:lvl2pPr>
            <a:lvl3pPr algn="l" rtl="0" eaLnBrk="0" fontAlgn="base" hangingPunct="0">
              <a:spcBef>
                <a:spcPct val="0"/>
              </a:spcBef>
              <a:spcAft>
                <a:spcPct val="0"/>
              </a:spcAft>
              <a:defRPr sz="2600">
                <a:solidFill>
                  <a:srgbClr val="5D9D23"/>
                </a:solidFill>
                <a:latin typeface="Century Gothic" pitchFamily="34" charset="0"/>
                <a:cs typeface="Arial" charset="0"/>
              </a:defRPr>
            </a:lvl3pPr>
            <a:lvl4pPr algn="l" rtl="0" eaLnBrk="0" fontAlgn="base" hangingPunct="0">
              <a:spcBef>
                <a:spcPct val="0"/>
              </a:spcBef>
              <a:spcAft>
                <a:spcPct val="0"/>
              </a:spcAft>
              <a:defRPr sz="2600">
                <a:solidFill>
                  <a:srgbClr val="5D9D23"/>
                </a:solidFill>
                <a:latin typeface="Century Gothic" pitchFamily="34" charset="0"/>
                <a:cs typeface="Arial" charset="0"/>
              </a:defRPr>
            </a:lvl4pPr>
            <a:lvl5pPr algn="l" rtl="0" eaLnBrk="0" fontAlgn="base" hangingPunct="0">
              <a:spcBef>
                <a:spcPct val="0"/>
              </a:spcBef>
              <a:spcAft>
                <a:spcPct val="0"/>
              </a:spcAft>
              <a:defRPr sz="2600">
                <a:solidFill>
                  <a:srgbClr val="5D9D23"/>
                </a:solidFill>
                <a:latin typeface="Century Gothic" pitchFamily="34" charset="0"/>
                <a:cs typeface="Arial" charset="0"/>
              </a:defRPr>
            </a:lvl5pPr>
            <a:lvl6pPr marL="457200" algn="ctr" rtl="0" fontAlgn="base">
              <a:spcBef>
                <a:spcPct val="0"/>
              </a:spcBef>
              <a:spcAft>
                <a:spcPct val="0"/>
              </a:spcAft>
              <a:defRPr sz="3200">
                <a:solidFill>
                  <a:srgbClr val="559C23"/>
                </a:solidFill>
                <a:latin typeface="Arial" charset="0"/>
                <a:cs typeface="Arial" charset="0"/>
              </a:defRPr>
            </a:lvl6pPr>
            <a:lvl7pPr marL="914400" algn="ctr" rtl="0" fontAlgn="base">
              <a:spcBef>
                <a:spcPct val="0"/>
              </a:spcBef>
              <a:spcAft>
                <a:spcPct val="0"/>
              </a:spcAft>
              <a:defRPr sz="3200">
                <a:solidFill>
                  <a:srgbClr val="559C23"/>
                </a:solidFill>
                <a:latin typeface="Arial" charset="0"/>
                <a:cs typeface="Arial" charset="0"/>
              </a:defRPr>
            </a:lvl7pPr>
            <a:lvl8pPr marL="1371600" algn="ctr" rtl="0" fontAlgn="base">
              <a:spcBef>
                <a:spcPct val="0"/>
              </a:spcBef>
              <a:spcAft>
                <a:spcPct val="0"/>
              </a:spcAft>
              <a:defRPr sz="3200">
                <a:solidFill>
                  <a:srgbClr val="559C23"/>
                </a:solidFill>
                <a:latin typeface="Arial" charset="0"/>
                <a:cs typeface="Arial" charset="0"/>
              </a:defRPr>
            </a:lvl8pPr>
            <a:lvl9pPr marL="1828800" algn="ctr" rtl="0" fontAlgn="base">
              <a:spcBef>
                <a:spcPct val="0"/>
              </a:spcBef>
              <a:spcAft>
                <a:spcPct val="0"/>
              </a:spcAft>
              <a:defRPr sz="3200">
                <a:solidFill>
                  <a:srgbClr val="559C23"/>
                </a:solidFill>
                <a:latin typeface="Arial" charset="0"/>
                <a:cs typeface="Arial" charset="0"/>
              </a:defRPr>
            </a:lvl9pPr>
          </a:lstStyle>
          <a:p>
            <a:pPr defTabSz="1008126"/>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RHI tariffs and deployment for biogas heat  </a:t>
            </a:r>
          </a:p>
        </p:txBody>
      </p:sp>
      <p:sp>
        <p:nvSpPr>
          <p:cNvPr id="15" name="Down Arrow 14"/>
          <p:cNvSpPr/>
          <p:nvPr/>
        </p:nvSpPr>
        <p:spPr>
          <a:xfrm>
            <a:off x="6214294" y="2573876"/>
            <a:ext cx="294049" cy="409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08126"/>
            <a:endParaRPr lang="en-GB" sz="1213">
              <a:solidFill>
                <a:prstClr val="white"/>
              </a:solidFill>
              <a:latin typeface="Calibri"/>
            </a:endParaRPr>
          </a:p>
        </p:txBody>
      </p:sp>
      <p:graphicFrame>
        <p:nvGraphicFramePr>
          <p:cNvPr id="6" name="Chart 5"/>
          <p:cNvGraphicFramePr>
            <a:graphicFrameLocks/>
          </p:cNvGraphicFramePr>
          <p:nvPr/>
        </p:nvGraphicFramePr>
        <p:xfrm>
          <a:off x="1473621" y="1319475"/>
          <a:ext cx="8807289" cy="5767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73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167" y="287376"/>
            <a:ext cx="8367709" cy="1339603"/>
          </a:xfrm>
        </p:spPr>
        <p:txBody>
          <a:bodyPr>
            <a:normAutofit/>
          </a:bodyPr>
          <a:lstStyle/>
          <a:p>
            <a:r>
              <a:rPr lang="en-US"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H</a:t>
            </a:r>
            <a:r>
              <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ow to maximise the benefit of biogas for decarbonising UK heat demand?</a:t>
            </a:r>
          </a:p>
        </p:txBody>
      </p:sp>
      <p:sp>
        <p:nvSpPr>
          <p:cNvPr id="3" name="Content Placeholder 2"/>
          <p:cNvSpPr>
            <a:spLocks noGrp="1"/>
          </p:cNvSpPr>
          <p:nvPr>
            <p:ph idx="1"/>
          </p:nvPr>
        </p:nvSpPr>
        <p:spPr>
          <a:xfrm>
            <a:off x="2320135" y="1795827"/>
            <a:ext cx="7998479" cy="4684137"/>
          </a:xfrm>
        </p:spPr>
        <p:txBody>
          <a:bodyPr>
            <a:normAutofit lnSpcReduction="10000"/>
          </a:bodyPr>
          <a:lstStyle/>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Increased deployment of biogas for the decarbonising hard to reach sectors such as domestic heating and transport. </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Continue to support the existing infrastructure to ensure long-term carbon savings.</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Greater drive for energy efficiency to ensure renewables can offer the most significant benefit. </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Recognising the actual carbon benefit of biogas for decarbonisation purposes. </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5616693C-62F3-49A6-B074-199E5F2B7FC9}"/>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34249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Placeholder 1"/>
          <p:cNvSpPr txBox="1">
            <a:spLocks/>
          </p:cNvSpPr>
          <p:nvPr/>
        </p:nvSpPr>
        <p:spPr bwMode="auto">
          <a:xfrm>
            <a:off x="2681343" y="803425"/>
            <a:ext cx="9288882" cy="7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ctr" anchorCtr="0" compatLnSpc="1">
            <a:prstTxWarp prst="textNoShape">
              <a:avLst/>
            </a:prstTxWarp>
          </a:bodyPr>
          <a:lstStyle>
            <a:lvl1pPr algn="l" rtl="0" eaLnBrk="0" fontAlgn="base" hangingPunct="0">
              <a:spcBef>
                <a:spcPct val="0"/>
              </a:spcBef>
              <a:spcAft>
                <a:spcPct val="0"/>
              </a:spcAft>
              <a:defRPr sz="3200" b="1" kern="1200">
                <a:solidFill>
                  <a:srgbClr val="0070C0"/>
                </a:solidFill>
                <a:latin typeface="Lao UI" panose="020B0502040204020203" pitchFamily="34" charset="0"/>
                <a:ea typeface="+mj-ea"/>
                <a:cs typeface="Lao UI" panose="020B0502040204020203" pitchFamily="34" charset="0"/>
              </a:defRPr>
            </a:lvl1pPr>
            <a:lvl2pPr algn="l" rtl="0" eaLnBrk="0" fontAlgn="base" hangingPunct="0">
              <a:spcBef>
                <a:spcPct val="0"/>
              </a:spcBef>
              <a:spcAft>
                <a:spcPct val="0"/>
              </a:spcAft>
              <a:defRPr sz="2600">
                <a:solidFill>
                  <a:srgbClr val="5D9D23"/>
                </a:solidFill>
                <a:latin typeface="Century Gothic" pitchFamily="34" charset="0"/>
                <a:cs typeface="Arial" charset="0"/>
              </a:defRPr>
            </a:lvl2pPr>
            <a:lvl3pPr algn="l" rtl="0" eaLnBrk="0" fontAlgn="base" hangingPunct="0">
              <a:spcBef>
                <a:spcPct val="0"/>
              </a:spcBef>
              <a:spcAft>
                <a:spcPct val="0"/>
              </a:spcAft>
              <a:defRPr sz="2600">
                <a:solidFill>
                  <a:srgbClr val="5D9D23"/>
                </a:solidFill>
                <a:latin typeface="Century Gothic" pitchFamily="34" charset="0"/>
                <a:cs typeface="Arial" charset="0"/>
              </a:defRPr>
            </a:lvl3pPr>
            <a:lvl4pPr algn="l" rtl="0" eaLnBrk="0" fontAlgn="base" hangingPunct="0">
              <a:spcBef>
                <a:spcPct val="0"/>
              </a:spcBef>
              <a:spcAft>
                <a:spcPct val="0"/>
              </a:spcAft>
              <a:defRPr sz="2600">
                <a:solidFill>
                  <a:srgbClr val="5D9D23"/>
                </a:solidFill>
                <a:latin typeface="Century Gothic" pitchFamily="34" charset="0"/>
                <a:cs typeface="Arial" charset="0"/>
              </a:defRPr>
            </a:lvl4pPr>
            <a:lvl5pPr algn="l" rtl="0" eaLnBrk="0" fontAlgn="base" hangingPunct="0">
              <a:spcBef>
                <a:spcPct val="0"/>
              </a:spcBef>
              <a:spcAft>
                <a:spcPct val="0"/>
              </a:spcAft>
              <a:defRPr sz="2600">
                <a:solidFill>
                  <a:srgbClr val="5D9D23"/>
                </a:solidFill>
                <a:latin typeface="Century Gothic" pitchFamily="34" charset="0"/>
                <a:cs typeface="Arial" charset="0"/>
              </a:defRPr>
            </a:lvl5pPr>
            <a:lvl6pPr marL="457200" algn="ctr" rtl="0" fontAlgn="base">
              <a:spcBef>
                <a:spcPct val="0"/>
              </a:spcBef>
              <a:spcAft>
                <a:spcPct val="0"/>
              </a:spcAft>
              <a:defRPr sz="3200">
                <a:solidFill>
                  <a:srgbClr val="559C23"/>
                </a:solidFill>
                <a:latin typeface="Arial" charset="0"/>
                <a:cs typeface="Arial" charset="0"/>
              </a:defRPr>
            </a:lvl6pPr>
            <a:lvl7pPr marL="914400" algn="ctr" rtl="0" fontAlgn="base">
              <a:spcBef>
                <a:spcPct val="0"/>
              </a:spcBef>
              <a:spcAft>
                <a:spcPct val="0"/>
              </a:spcAft>
              <a:defRPr sz="3200">
                <a:solidFill>
                  <a:srgbClr val="559C23"/>
                </a:solidFill>
                <a:latin typeface="Arial" charset="0"/>
                <a:cs typeface="Arial" charset="0"/>
              </a:defRPr>
            </a:lvl7pPr>
            <a:lvl8pPr marL="1371600" algn="ctr" rtl="0" fontAlgn="base">
              <a:spcBef>
                <a:spcPct val="0"/>
              </a:spcBef>
              <a:spcAft>
                <a:spcPct val="0"/>
              </a:spcAft>
              <a:defRPr sz="3200">
                <a:solidFill>
                  <a:srgbClr val="559C23"/>
                </a:solidFill>
                <a:latin typeface="Arial" charset="0"/>
                <a:cs typeface="Arial" charset="0"/>
              </a:defRPr>
            </a:lvl8pPr>
            <a:lvl9pPr marL="1828800" algn="ctr" rtl="0" fontAlgn="base">
              <a:spcBef>
                <a:spcPct val="0"/>
              </a:spcBef>
              <a:spcAft>
                <a:spcPct val="0"/>
              </a:spcAft>
              <a:defRPr sz="3200">
                <a:solidFill>
                  <a:srgbClr val="559C23"/>
                </a:solidFill>
                <a:latin typeface="Arial" charset="0"/>
                <a:cs typeface="Arial" charset="0"/>
              </a:defRPr>
            </a:lvl9pPr>
          </a:lstStyle>
          <a:p>
            <a:pPr defTabSz="1008126"/>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Biomethane projections  </a:t>
            </a:r>
          </a:p>
        </p:txBody>
      </p:sp>
      <p:graphicFrame>
        <p:nvGraphicFramePr>
          <p:cNvPr id="3" name="Table 2"/>
          <p:cNvGraphicFramePr>
            <a:graphicFrameLocks noGrp="1"/>
          </p:cNvGraphicFramePr>
          <p:nvPr/>
        </p:nvGraphicFramePr>
        <p:xfrm>
          <a:off x="2666731" y="1554109"/>
          <a:ext cx="8364059" cy="4617371"/>
        </p:xfrm>
        <a:graphic>
          <a:graphicData uri="http://schemas.openxmlformats.org/drawingml/2006/table">
            <a:tbl>
              <a:tblPr>
                <a:tableStyleId>{5940675A-B579-460E-94D1-54222C63F5DA}</a:tableStyleId>
              </a:tblPr>
              <a:tblGrid>
                <a:gridCol w="1430152">
                  <a:extLst>
                    <a:ext uri="{9D8B030D-6E8A-4147-A177-3AD203B41FA5}">
                      <a16:colId xmlns:a16="http://schemas.microsoft.com/office/drawing/2014/main" val="20000"/>
                    </a:ext>
                  </a:extLst>
                </a:gridCol>
                <a:gridCol w="1123939">
                  <a:extLst>
                    <a:ext uri="{9D8B030D-6E8A-4147-A177-3AD203B41FA5}">
                      <a16:colId xmlns:a16="http://schemas.microsoft.com/office/drawing/2014/main" val="20001"/>
                    </a:ext>
                  </a:extLst>
                </a:gridCol>
                <a:gridCol w="840117">
                  <a:extLst>
                    <a:ext uri="{9D8B030D-6E8A-4147-A177-3AD203B41FA5}">
                      <a16:colId xmlns:a16="http://schemas.microsoft.com/office/drawing/2014/main" val="20002"/>
                    </a:ext>
                  </a:extLst>
                </a:gridCol>
                <a:gridCol w="944710">
                  <a:extLst>
                    <a:ext uri="{9D8B030D-6E8A-4147-A177-3AD203B41FA5}">
                      <a16:colId xmlns:a16="http://schemas.microsoft.com/office/drawing/2014/main" val="20003"/>
                    </a:ext>
                  </a:extLst>
                </a:gridCol>
                <a:gridCol w="1153752">
                  <a:extLst>
                    <a:ext uri="{9D8B030D-6E8A-4147-A177-3AD203B41FA5}">
                      <a16:colId xmlns:a16="http://schemas.microsoft.com/office/drawing/2014/main" val="20004"/>
                    </a:ext>
                  </a:extLst>
                </a:gridCol>
                <a:gridCol w="874002">
                  <a:extLst>
                    <a:ext uri="{9D8B030D-6E8A-4147-A177-3AD203B41FA5}">
                      <a16:colId xmlns:a16="http://schemas.microsoft.com/office/drawing/2014/main" val="20005"/>
                    </a:ext>
                  </a:extLst>
                </a:gridCol>
                <a:gridCol w="1052677">
                  <a:extLst>
                    <a:ext uri="{9D8B030D-6E8A-4147-A177-3AD203B41FA5}">
                      <a16:colId xmlns:a16="http://schemas.microsoft.com/office/drawing/2014/main" val="20006"/>
                    </a:ext>
                  </a:extLst>
                </a:gridCol>
                <a:gridCol w="944710">
                  <a:extLst>
                    <a:ext uri="{9D8B030D-6E8A-4147-A177-3AD203B41FA5}">
                      <a16:colId xmlns:a16="http://schemas.microsoft.com/office/drawing/2014/main" val="20007"/>
                    </a:ext>
                  </a:extLst>
                </a:gridCol>
              </a:tblGrid>
              <a:tr h="427788">
                <a:tc gridSpan="8">
                  <a:txBody>
                    <a:bodyPr/>
                    <a:lstStyle/>
                    <a:p>
                      <a:pPr algn="l" fontAlgn="ctr"/>
                      <a:r>
                        <a:rPr lang="en-GB" sz="2000" b="1" u="none" strike="noStrike" dirty="0">
                          <a:effectLst/>
                        </a:rPr>
                        <a:t>Recent estimates on the potential for biomethane by 2026, 2032 and 2050 </a:t>
                      </a:r>
                      <a:endParaRPr lang="en-GB" sz="2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00"/>
                  </a:ext>
                </a:extLst>
              </a:tr>
              <a:tr h="607851">
                <a:tc>
                  <a:txBody>
                    <a:bodyPr/>
                    <a:lstStyle/>
                    <a:p>
                      <a:pPr algn="l" fontAlgn="ctr"/>
                      <a:r>
                        <a:rPr lang="en-GB" sz="1500" u="none" strike="noStrike" dirty="0">
                          <a:effectLst/>
                        </a:rPr>
                        <a:t>Source </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gridSpan="2">
                  <a:txBody>
                    <a:bodyPr/>
                    <a:lstStyle/>
                    <a:p>
                      <a:pPr algn="l" fontAlgn="ctr"/>
                      <a:r>
                        <a:rPr lang="en-GB" sz="1500" u="none" strike="noStrike" dirty="0">
                          <a:effectLst/>
                        </a:rPr>
                        <a:t>By 2026 (</a:t>
                      </a:r>
                      <a:r>
                        <a:rPr lang="en-GB" sz="1500" u="none" strike="noStrike" dirty="0" err="1">
                          <a:effectLst/>
                        </a:rPr>
                        <a:t>TWh</a:t>
                      </a:r>
                      <a:r>
                        <a:rPr lang="en-GB" sz="1500" u="none" strike="noStrike" dirty="0">
                          <a:effectLst/>
                        </a:rPr>
                        <a:t>/annum)</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gridSpan="2">
                  <a:txBody>
                    <a:bodyPr/>
                    <a:lstStyle/>
                    <a:p>
                      <a:pPr algn="l" fontAlgn="ctr"/>
                      <a:r>
                        <a:rPr lang="en-GB" sz="1500" u="none" strike="noStrike" dirty="0">
                          <a:effectLst/>
                        </a:rPr>
                        <a:t>By 2032 (</a:t>
                      </a:r>
                      <a:r>
                        <a:rPr lang="en-GB" sz="1500" u="none" strike="noStrike" dirty="0" err="1">
                          <a:effectLst/>
                        </a:rPr>
                        <a:t>TWh</a:t>
                      </a:r>
                      <a:r>
                        <a:rPr lang="en-GB" sz="1500" u="none" strike="noStrike" dirty="0">
                          <a:effectLst/>
                        </a:rPr>
                        <a:t>/annum)</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gridSpan="3">
                  <a:txBody>
                    <a:bodyPr/>
                    <a:lstStyle/>
                    <a:p>
                      <a:pPr algn="l" fontAlgn="ctr"/>
                      <a:r>
                        <a:rPr lang="en-GB" sz="1500" u="none" strike="noStrike" dirty="0">
                          <a:effectLst/>
                        </a:rPr>
                        <a:t>By 2050 (</a:t>
                      </a:r>
                      <a:r>
                        <a:rPr lang="en-GB" sz="1500" u="none" strike="noStrike" dirty="0" err="1">
                          <a:effectLst/>
                        </a:rPr>
                        <a:t>TWh</a:t>
                      </a:r>
                      <a:r>
                        <a:rPr lang="en-GB" sz="1500" u="none" strike="noStrike" dirty="0">
                          <a:effectLst/>
                        </a:rPr>
                        <a:t>/annum)</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518332">
                <a:tc>
                  <a:txBody>
                    <a:bodyPr/>
                    <a:lstStyle/>
                    <a:p>
                      <a:pPr algn="l" fontAlgn="ctr"/>
                      <a:r>
                        <a:rPr lang="en-GB" sz="1500" u="none" strike="noStrike">
                          <a:effectLst/>
                        </a:rPr>
                        <a:t> </a:t>
                      </a: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Heat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Transport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Heat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Transport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Heat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Transport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a:effectLst/>
                        </a:rPr>
                        <a:t>Power </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2"/>
                  </a:ext>
                </a:extLst>
              </a:tr>
              <a:tr h="751524">
                <a:tc>
                  <a:txBody>
                    <a:bodyPr/>
                    <a:lstStyle/>
                    <a:p>
                      <a:pPr algn="l" fontAlgn="ctr"/>
                      <a:r>
                        <a:rPr lang="en-GB" sz="1500" u="sng" strike="noStrike">
                          <a:effectLst/>
                          <a:hlinkClick r:id="rId3"/>
                        </a:rPr>
                        <a:t>REA's Bioenergy Strategy, 2019*</a:t>
                      </a:r>
                      <a:endParaRPr lang="en-GB" sz="1500" b="0" i="0" u="sng" strike="noStrike">
                        <a:solidFill>
                          <a:srgbClr val="0000FF"/>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19</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12</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31</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24</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a:effectLst/>
                        </a:rPr>
                        <a:t>-</a:t>
                      </a: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3"/>
                  </a:ext>
                </a:extLst>
              </a:tr>
              <a:tr h="1540036">
                <a:tc>
                  <a:txBody>
                    <a:bodyPr/>
                    <a:lstStyle/>
                    <a:p>
                      <a:pPr algn="l" fontAlgn="ctr"/>
                      <a:r>
                        <a:rPr lang="en-GB" sz="1500" u="sng" strike="noStrike">
                          <a:effectLst/>
                          <a:hlinkClick r:id="rId4"/>
                        </a:rPr>
                        <a:t>ENA’s Decarbonisation Pathways (Balanced scenario), 2019</a:t>
                      </a:r>
                      <a:endParaRPr lang="en-GB" sz="1500" b="0" i="0" u="sng" strike="noStrike">
                        <a:solidFill>
                          <a:srgbClr val="0000FF"/>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NA</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a:effectLst/>
                        </a:rPr>
                        <a:t>NA</a:t>
                      </a: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a:effectLst/>
                        </a:rPr>
                        <a:t>NA</a:t>
                      </a: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a:effectLst/>
                        </a:rPr>
                        <a:t>NA</a:t>
                      </a: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a:effectLst/>
                        </a:rPr>
                        <a:t>60 + 4 (Buildings + industry)</a:t>
                      </a: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109</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ctr" fontAlgn="ctr"/>
                      <a:r>
                        <a:rPr lang="en-GB" sz="1500" u="none" strike="noStrike" dirty="0">
                          <a:effectLst/>
                        </a:rPr>
                        <a:t>20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4"/>
                  </a:ext>
                </a:extLst>
              </a:tr>
              <a:tr h="771840">
                <a:tc>
                  <a:txBody>
                    <a:bodyPr/>
                    <a:lstStyle/>
                    <a:p>
                      <a:pPr algn="l" fontAlgn="ctr"/>
                      <a:r>
                        <a:rPr lang="en-GB" sz="1500" b="1" u="none" strike="noStrike" dirty="0">
                          <a:effectLst/>
                        </a:rPr>
                        <a:t>Totals </a:t>
                      </a:r>
                      <a:endParaRPr lang="en-GB" sz="15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gridSpan="2">
                  <a:txBody>
                    <a:bodyPr/>
                    <a:lstStyle/>
                    <a:p>
                      <a:pPr algn="l" fontAlgn="ctr"/>
                      <a:r>
                        <a:rPr lang="en-GB" sz="1500" b="1" u="none" strike="noStrike" dirty="0">
                          <a:effectLst/>
                        </a:rPr>
                        <a:t>31 </a:t>
                      </a:r>
                      <a:r>
                        <a:rPr lang="en-GB" sz="1500" b="0" u="none" strike="noStrike" dirty="0">
                          <a:effectLst/>
                        </a:rPr>
                        <a:t>(all from AD)</a:t>
                      </a:r>
                      <a:endParaRPr lang="en-GB" sz="15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gridSpan="2">
                  <a:txBody>
                    <a:bodyPr/>
                    <a:lstStyle/>
                    <a:p>
                      <a:pPr algn="l" fontAlgn="ctr"/>
                      <a:r>
                        <a:rPr lang="en-GB" sz="1500" b="1" u="none" strike="noStrike" dirty="0">
                          <a:effectLst/>
                        </a:rPr>
                        <a:t>55 </a:t>
                      </a:r>
                      <a:r>
                        <a:rPr lang="en-GB" sz="1500" b="0" u="none" strike="noStrike" dirty="0">
                          <a:effectLst/>
                        </a:rPr>
                        <a:t>(2.8 </a:t>
                      </a:r>
                      <a:r>
                        <a:rPr lang="en-GB" sz="1500" b="0" u="none" strike="noStrike" dirty="0" err="1">
                          <a:effectLst/>
                        </a:rPr>
                        <a:t>TWh</a:t>
                      </a:r>
                      <a:r>
                        <a:rPr lang="en-GB" sz="1500" b="0" u="none" strike="noStrike" dirty="0">
                          <a:effectLst/>
                        </a:rPr>
                        <a:t> from gasification, the remainder from AD)</a:t>
                      </a:r>
                      <a:endParaRPr lang="en-GB" sz="15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gridSpan="3">
                  <a:txBody>
                    <a:bodyPr/>
                    <a:lstStyle/>
                    <a:p>
                      <a:pPr algn="l" fontAlgn="ctr"/>
                      <a:r>
                        <a:rPr lang="en-GB" sz="1500" u="none" strike="noStrike" dirty="0">
                          <a:effectLst/>
                        </a:rPr>
                        <a:t>193 (121 </a:t>
                      </a:r>
                      <a:r>
                        <a:rPr lang="en-GB" sz="1500" u="none" strike="noStrike" dirty="0" err="1">
                          <a:effectLst/>
                        </a:rPr>
                        <a:t>TWh</a:t>
                      </a:r>
                      <a:r>
                        <a:rPr lang="en-GB" sz="1500" u="none" strike="noStrike" dirty="0">
                          <a:effectLst/>
                        </a:rPr>
                        <a:t> from gasification, </a:t>
                      </a:r>
                      <a:r>
                        <a:rPr lang="en-GB" sz="1500" b="1" u="none" strike="noStrike" dirty="0">
                          <a:effectLst/>
                        </a:rPr>
                        <a:t>57 </a:t>
                      </a:r>
                      <a:r>
                        <a:rPr lang="en-GB" sz="1500" b="1" u="none" strike="noStrike" dirty="0" err="1">
                          <a:effectLst/>
                        </a:rPr>
                        <a:t>TWh</a:t>
                      </a:r>
                      <a:r>
                        <a:rPr lang="en-GB" sz="1500" b="1" u="none" strike="noStrike" dirty="0">
                          <a:effectLst/>
                        </a:rPr>
                        <a:t> from AD</a:t>
                      </a:r>
                      <a:r>
                        <a:rPr lang="en-GB" sz="1500" u="none" strike="noStrike" dirty="0">
                          <a:effectLst/>
                        </a:rPr>
                        <a:t> and 15 </a:t>
                      </a:r>
                      <a:r>
                        <a:rPr lang="en-GB" sz="1500" u="none" strike="noStrike" dirty="0" err="1">
                          <a:effectLst/>
                        </a:rPr>
                        <a:t>TWh</a:t>
                      </a:r>
                      <a:r>
                        <a:rPr lang="en-GB" sz="1500" u="none" strike="noStrike" dirty="0">
                          <a:effectLst/>
                        </a:rPr>
                        <a:t> from Power-to-Gas)</a:t>
                      </a:r>
                      <a:endParaRPr lang="en-GB" sz="15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F3482214-1BE7-4D61-9745-D8FC1F9355F7}"/>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1215250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laceholder 1"/>
          <p:cNvSpPr txBox="1">
            <a:spLocks/>
          </p:cNvSpPr>
          <p:nvPr/>
        </p:nvSpPr>
        <p:spPr bwMode="auto">
          <a:xfrm>
            <a:off x="3237088" y="231974"/>
            <a:ext cx="9073515" cy="87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ctr" anchorCtr="0" compatLnSpc="1">
            <a:prstTxWarp prst="textNoShape">
              <a:avLst/>
            </a:prstTxWarp>
          </a:bodyPr>
          <a:lstStyle>
            <a:lvl1pPr algn="l" rtl="0" eaLnBrk="0" fontAlgn="base" hangingPunct="0">
              <a:spcBef>
                <a:spcPct val="0"/>
              </a:spcBef>
              <a:spcAft>
                <a:spcPct val="0"/>
              </a:spcAft>
              <a:defRPr sz="3200" b="1" kern="1200">
                <a:solidFill>
                  <a:srgbClr val="0070C0"/>
                </a:solidFill>
                <a:latin typeface="Lao UI" panose="020B0502040204020203" pitchFamily="34" charset="0"/>
                <a:ea typeface="+mj-ea"/>
                <a:cs typeface="Lao UI" panose="020B0502040204020203" pitchFamily="34" charset="0"/>
              </a:defRPr>
            </a:lvl1pPr>
            <a:lvl2pPr algn="l" rtl="0" eaLnBrk="0" fontAlgn="base" hangingPunct="0">
              <a:spcBef>
                <a:spcPct val="0"/>
              </a:spcBef>
              <a:spcAft>
                <a:spcPct val="0"/>
              </a:spcAft>
              <a:defRPr sz="2600">
                <a:solidFill>
                  <a:srgbClr val="5D9D23"/>
                </a:solidFill>
                <a:latin typeface="Century Gothic" pitchFamily="34" charset="0"/>
                <a:cs typeface="Arial" charset="0"/>
              </a:defRPr>
            </a:lvl2pPr>
            <a:lvl3pPr algn="l" rtl="0" eaLnBrk="0" fontAlgn="base" hangingPunct="0">
              <a:spcBef>
                <a:spcPct val="0"/>
              </a:spcBef>
              <a:spcAft>
                <a:spcPct val="0"/>
              </a:spcAft>
              <a:defRPr sz="2600">
                <a:solidFill>
                  <a:srgbClr val="5D9D23"/>
                </a:solidFill>
                <a:latin typeface="Century Gothic" pitchFamily="34" charset="0"/>
                <a:cs typeface="Arial" charset="0"/>
              </a:defRPr>
            </a:lvl3pPr>
            <a:lvl4pPr algn="l" rtl="0" eaLnBrk="0" fontAlgn="base" hangingPunct="0">
              <a:spcBef>
                <a:spcPct val="0"/>
              </a:spcBef>
              <a:spcAft>
                <a:spcPct val="0"/>
              </a:spcAft>
              <a:defRPr sz="2600">
                <a:solidFill>
                  <a:srgbClr val="5D9D23"/>
                </a:solidFill>
                <a:latin typeface="Century Gothic" pitchFamily="34" charset="0"/>
                <a:cs typeface="Arial" charset="0"/>
              </a:defRPr>
            </a:lvl4pPr>
            <a:lvl5pPr algn="l" rtl="0" eaLnBrk="0" fontAlgn="base" hangingPunct="0">
              <a:spcBef>
                <a:spcPct val="0"/>
              </a:spcBef>
              <a:spcAft>
                <a:spcPct val="0"/>
              </a:spcAft>
              <a:defRPr sz="2600">
                <a:solidFill>
                  <a:srgbClr val="5D9D23"/>
                </a:solidFill>
                <a:latin typeface="Century Gothic" pitchFamily="34" charset="0"/>
                <a:cs typeface="Arial" charset="0"/>
              </a:defRPr>
            </a:lvl5pPr>
            <a:lvl6pPr marL="457200" algn="ctr" rtl="0" fontAlgn="base">
              <a:spcBef>
                <a:spcPct val="0"/>
              </a:spcBef>
              <a:spcAft>
                <a:spcPct val="0"/>
              </a:spcAft>
              <a:defRPr sz="3200">
                <a:solidFill>
                  <a:srgbClr val="559C23"/>
                </a:solidFill>
                <a:latin typeface="Arial" charset="0"/>
                <a:cs typeface="Arial" charset="0"/>
              </a:defRPr>
            </a:lvl6pPr>
            <a:lvl7pPr marL="914400" algn="ctr" rtl="0" fontAlgn="base">
              <a:spcBef>
                <a:spcPct val="0"/>
              </a:spcBef>
              <a:spcAft>
                <a:spcPct val="0"/>
              </a:spcAft>
              <a:defRPr sz="3200">
                <a:solidFill>
                  <a:srgbClr val="559C23"/>
                </a:solidFill>
                <a:latin typeface="Arial" charset="0"/>
                <a:cs typeface="Arial" charset="0"/>
              </a:defRPr>
            </a:lvl7pPr>
            <a:lvl8pPr marL="1371600" algn="ctr" rtl="0" fontAlgn="base">
              <a:spcBef>
                <a:spcPct val="0"/>
              </a:spcBef>
              <a:spcAft>
                <a:spcPct val="0"/>
              </a:spcAft>
              <a:defRPr sz="3200">
                <a:solidFill>
                  <a:srgbClr val="559C23"/>
                </a:solidFill>
                <a:latin typeface="Arial" charset="0"/>
                <a:cs typeface="Arial" charset="0"/>
              </a:defRPr>
            </a:lvl8pPr>
            <a:lvl9pPr marL="1828800" algn="ctr" rtl="0" fontAlgn="base">
              <a:spcBef>
                <a:spcPct val="0"/>
              </a:spcBef>
              <a:spcAft>
                <a:spcPct val="0"/>
              </a:spcAft>
              <a:defRPr sz="3200">
                <a:solidFill>
                  <a:srgbClr val="559C23"/>
                </a:solidFill>
                <a:latin typeface="Arial" charset="0"/>
                <a:cs typeface="Arial" charset="0"/>
              </a:defRPr>
            </a:lvl9pPr>
          </a:lstStyle>
          <a:p>
            <a:pPr defTabSz="1008126"/>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Current Feedstock demand (</a:t>
            </a:r>
            <a:r>
              <a:rPr lang="en-GB" altLang="en-US" sz="3087"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tpa</a:t>
            </a:r>
            <a:r>
              <a:rPr lang="en-GB" altLang="en-US" sz="3087" dirty="0">
                <a:solidFill>
                  <a:srgbClr val="06926B"/>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72891" t="80838" r="15179" b="11313"/>
          <a:stretch/>
        </p:blipFill>
        <p:spPr bwMode="auto">
          <a:xfrm>
            <a:off x="8556363" y="6690116"/>
            <a:ext cx="2265578" cy="83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nvGraphicFramePr>
        <p:xfrm>
          <a:off x="2522557" y="1105370"/>
          <a:ext cx="8494962" cy="4660063"/>
        </p:xfrm>
        <a:graphic>
          <a:graphicData uri="http://schemas.openxmlformats.org/drawingml/2006/table">
            <a:tbl>
              <a:tblPr>
                <a:tableStyleId>{B301B821-A1FF-4177-AEE7-76D212191A09}</a:tableStyleId>
              </a:tblPr>
              <a:tblGrid>
                <a:gridCol w="1519432">
                  <a:extLst>
                    <a:ext uri="{9D8B030D-6E8A-4147-A177-3AD203B41FA5}">
                      <a16:colId xmlns:a16="http://schemas.microsoft.com/office/drawing/2014/main" val="20000"/>
                    </a:ext>
                  </a:extLst>
                </a:gridCol>
                <a:gridCol w="1973825">
                  <a:extLst>
                    <a:ext uri="{9D8B030D-6E8A-4147-A177-3AD203B41FA5}">
                      <a16:colId xmlns:a16="http://schemas.microsoft.com/office/drawing/2014/main" val="20001"/>
                    </a:ext>
                  </a:extLst>
                </a:gridCol>
                <a:gridCol w="1435149">
                  <a:extLst>
                    <a:ext uri="{9D8B030D-6E8A-4147-A177-3AD203B41FA5}">
                      <a16:colId xmlns:a16="http://schemas.microsoft.com/office/drawing/2014/main" val="20002"/>
                    </a:ext>
                  </a:extLst>
                </a:gridCol>
                <a:gridCol w="1133278">
                  <a:extLst>
                    <a:ext uri="{9D8B030D-6E8A-4147-A177-3AD203B41FA5}">
                      <a16:colId xmlns:a16="http://schemas.microsoft.com/office/drawing/2014/main" val="20003"/>
                    </a:ext>
                  </a:extLst>
                </a:gridCol>
                <a:gridCol w="1449145">
                  <a:extLst>
                    <a:ext uri="{9D8B030D-6E8A-4147-A177-3AD203B41FA5}">
                      <a16:colId xmlns:a16="http://schemas.microsoft.com/office/drawing/2014/main" val="20004"/>
                    </a:ext>
                  </a:extLst>
                </a:gridCol>
                <a:gridCol w="984133">
                  <a:extLst>
                    <a:ext uri="{9D8B030D-6E8A-4147-A177-3AD203B41FA5}">
                      <a16:colId xmlns:a16="http://schemas.microsoft.com/office/drawing/2014/main" val="20005"/>
                    </a:ext>
                  </a:extLst>
                </a:gridCol>
              </a:tblGrid>
              <a:tr h="630020">
                <a:tc>
                  <a:txBody>
                    <a:bodyPr/>
                    <a:lstStyle/>
                    <a:p>
                      <a:pPr algn="l" fontAlgn="ct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Slurries/</a:t>
                      </a:r>
                    </a:p>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manures</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Food wastes</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a:effectLst/>
                          <a:latin typeface="Open Sans" panose="020B0606030504020204" pitchFamily="34" charset="0"/>
                          <a:ea typeface="Open Sans" panose="020B0606030504020204" pitchFamily="34" charset="0"/>
                          <a:cs typeface="Open Sans" panose="020B0606030504020204" pitchFamily="34" charset="0"/>
                        </a:rPr>
                        <a:t>Crops</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a:effectLst/>
                          <a:latin typeface="Open Sans" panose="020B0606030504020204" pitchFamily="34" charset="0"/>
                          <a:ea typeface="Open Sans" panose="020B0606030504020204" pitchFamily="34" charset="0"/>
                          <a:cs typeface="Open Sans" panose="020B0606030504020204" pitchFamily="34" charset="0"/>
                        </a:rPr>
                        <a:t>Crop waste</a:t>
                      </a:r>
                      <a:endParaRPr lang="en-GB" sz="15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Other wastes*</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0"/>
                  </a:ext>
                </a:extLst>
              </a:tr>
              <a:tr h="630020">
                <a:tc>
                  <a:txBody>
                    <a:bodyPr/>
                    <a:lstStyle/>
                    <a:p>
                      <a:pPr algn="l" fontAlgn="ctr"/>
                      <a:r>
                        <a:rPr lang="en-GB" sz="150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Operational sites </a:t>
                      </a:r>
                      <a:endParaRPr lang="en-GB" sz="1500" b="1" i="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1,966,000</a:t>
                      </a:r>
                      <a:endParaRPr lang="en-GB" sz="1500" b="0" i="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3,840,000</a:t>
                      </a:r>
                      <a:endParaRPr lang="en-GB" sz="1500" b="0" i="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3,847,000</a:t>
                      </a:r>
                      <a:endParaRPr lang="en-GB" sz="1500" b="0" i="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460,000</a:t>
                      </a:r>
                      <a:endParaRPr lang="en-GB" sz="1500" b="0" i="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2,365,000</a:t>
                      </a:r>
                      <a:endParaRPr lang="en-GB" sz="1500" b="0" i="0" u="none" strike="noStrike"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1"/>
                  </a:ext>
                </a:extLst>
              </a:tr>
              <a:tr h="630020">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Sites in development** </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1,500,000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2,466,000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1,980,000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305,000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1,611,000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2"/>
                  </a:ext>
                </a:extLst>
              </a:tr>
              <a:tr h="630020">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All sites </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solidFill>
                            <a:srgbClr val="125687"/>
                          </a:solidFill>
                          <a:effectLst/>
                          <a:latin typeface="Open Sans" panose="020B0606030504020204" pitchFamily="34" charset="0"/>
                          <a:ea typeface="Open Sans" panose="020B0606030504020204" pitchFamily="34" charset="0"/>
                          <a:cs typeface="Open Sans" panose="020B0606030504020204" pitchFamily="34" charset="0"/>
                        </a:rPr>
                        <a:t>3,466,000</a:t>
                      </a:r>
                      <a:endParaRPr lang="en-GB" sz="1500" b="1" i="0" u="none" strike="noStrike" dirty="0">
                        <a:solidFill>
                          <a:srgbClr val="125687"/>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solidFill>
                            <a:srgbClr val="125687"/>
                          </a:solidFill>
                          <a:effectLst/>
                          <a:latin typeface="Open Sans" panose="020B0606030504020204" pitchFamily="34" charset="0"/>
                          <a:ea typeface="Open Sans" panose="020B0606030504020204" pitchFamily="34" charset="0"/>
                          <a:cs typeface="Open Sans" panose="020B0606030504020204" pitchFamily="34" charset="0"/>
                        </a:rPr>
                        <a:t>6,306,000</a:t>
                      </a:r>
                      <a:endParaRPr lang="en-GB" sz="1500" b="1" i="0" u="none" strike="noStrike" dirty="0">
                        <a:solidFill>
                          <a:srgbClr val="125687"/>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5,827,000</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765,000</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effectLst/>
                          <a:latin typeface="Open Sans" panose="020B0606030504020204" pitchFamily="34" charset="0"/>
                          <a:ea typeface="Open Sans" panose="020B0606030504020204" pitchFamily="34" charset="0"/>
                          <a:cs typeface="Open Sans" panose="020B0606030504020204" pitchFamily="34" charset="0"/>
                        </a:rPr>
                        <a:t>3,976,000</a:t>
                      </a:r>
                      <a:endParaRPr lang="en-GB" sz="1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3"/>
                  </a:ext>
                </a:extLst>
              </a:tr>
              <a:tr h="1422440">
                <a:tc>
                  <a:txBody>
                    <a:bodyPr/>
                    <a:lstStyle/>
                    <a:p>
                      <a:pPr algn="l" fontAlgn="ct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Liquid and solid manures produced</a:t>
                      </a:r>
                    </a:p>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and applied annually to agricultural land (Defra/ADAS) </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u="none" strike="noStrike" dirty="0">
                          <a:effectLst/>
                          <a:latin typeface="Open Sans" panose="020B0606030504020204" pitchFamily="34" charset="0"/>
                          <a:ea typeface="Open Sans" panose="020B0606030504020204" pitchFamily="34" charset="0"/>
                          <a:cs typeface="Open Sans" panose="020B0606030504020204" pitchFamily="34" charset="0"/>
                        </a:rPr>
                        <a:t>Food wastes generated every year (WRAP, 2020)***</a:t>
                      </a: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4"/>
                  </a:ext>
                </a:extLst>
              </a:tr>
              <a:tr h="717543">
                <a:tc>
                  <a:txBody>
                    <a:bodyPr/>
                    <a:lstStyle/>
                    <a:p>
                      <a:pPr algn="l" fontAlgn="ct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90,000,000</a:t>
                      </a:r>
                      <a:endParaRPr lang="en-GB" sz="15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r>
                        <a:rPr lang="en-GB" sz="1500" b="1"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9,500,000</a:t>
                      </a:r>
                      <a:endParaRPr lang="en-GB" sz="1500" b="1"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endParaRPr lang="en-GB" sz="1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tc>
                  <a:txBody>
                    <a:bodyPr/>
                    <a:lstStyle/>
                    <a:p>
                      <a:pPr algn="l" fontAlgn="ctr"/>
                      <a:endParaRPr lang="en-GB" sz="15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02" marR="10502" marT="10502"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2477456" y="6041706"/>
            <a:ext cx="6078907" cy="1042850"/>
          </a:xfrm>
          <a:prstGeom prst="rect">
            <a:avLst/>
          </a:prstGeom>
          <a:noFill/>
        </p:spPr>
        <p:txBody>
          <a:bodyPr wrap="square" rtlCol="0">
            <a:spAutoFit/>
          </a:bodyPr>
          <a:lstStyle/>
          <a:p>
            <a:pPr defTabSz="1008126"/>
            <a:r>
              <a:rPr lang="en-GB" sz="1544" dirty="0">
                <a:solidFill>
                  <a:prstClr val="black"/>
                </a:solidFill>
                <a:latin typeface="Open Sans" panose="020B0606030504020204" pitchFamily="34" charset="0"/>
                <a:ea typeface="Open Sans" panose="020B0606030504020204" pitchFamily="34" charset="0"/>
                <a:cs typeface="Open Sans" panose="020B0606030504020204" pitchFamily="34" charset="0"/>
              </a:rPr>
              <a:t>*E.g. industrial waste, processing residues</a:t>
            </a:r>
          </a:p>
          <a:p>
            <a:pPr defTabSz="1008126"/>
            <a:r>
              <a:rPr lang="en-GB" sz="1544" dirty="0">
                <a:solidFill>
                  <a:prstClr val="black"/>
                </a:solidFill>
                <a:latin typeface="Open Sans" panose="020B0606030504020204" pitchFamily="34" charset="0"/>
                <a:ea typeface="Open Sans" panose="020B0606030504020204" pitchFamily="34" charset="0"/>
                <a:cs typeface="Open Sans" panose="020B0606030504020204" pitchFamily="34" charset="0"/>
              </a:rPr>
              <a:t>** Less than 50% expected to complete, so &lt; 4 Mt total demand for food wastes from AD plants in operation and development</a:t>
            </a:r>
          </a:p>
          <a:p>
            <a:pPr defTabSz="1008126"/>
            <a:r>
              <a:rPr lang="en-GB" sz="1544" dirty="0">
                <a:solidFill>
                  <a:prstClr val="black"/>
                </a:solidFill>
                <a:latin typeface="Open Sans" panose="020B0606030504020204" pitchFamily="34" charset="0"/>
                <a:ea typeface="Open Sans" panose="020B0606030504020204" pitchFamily="34" charset="0"/>
                <a:cs typeface="Open Sans" panose="020B0606030504020204" pitchFamily="34" charset="0"/>
              </a:rPr>
              <a:t>*** Excludes food waste from primary production and surplus</a:t>
            </a:r>
          </a:p>
        </p:txBody>
      </p:sp>
      <p:sp>
        <p:nvSpPr>
          <p:cNvPr id="7" name="Rectangle 6">
            <a:extLst>
              <a:ext uri="{FF2B5EF4-FFF2-40B4-BE49-F238E27FC236}">
                <a16:creationId xmlns:a16="http://schemas.microsoft.com/office/drawing/2014/main" id="{AD1CF151-A0DC-4B9F-A2B8-C32073897EAA}"/>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2570071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511" y="366769"/>
            <a:ext cx="8506365" cy="1260210"/>
          </a:xfrm>
        </p:spPr>
        <p:txBody>
          <a:bodyPr>
            <a:normAutofit/>
          </a:bodyPr>
          <a:lstStyle/>
          <a:p>
            <a:r>
              <a:rPr lang="en-US" sz="3087" b="1"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Decarbonisation</a:t>
            </a:r>
            <a:r>
              <a:rPr lang="en-US"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 target vs Energy Target?</a:t>
            </a:r>
            <a:endPar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2320135" y="1795827"/>
            <a:ext cx="7998479" cy="4684137"/>
          </a:xfrm>
        </p:spPr>
        <p:txBody>
          <a:bodyPr>
            <a:normAutofit/>
          </a:bodyPr>
          <a:lstStyle/>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Biogas has the ability to drive considerable carbon savings, further than any other non bioenergy technology. </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Committee on Climate Change highlighted ‘Carbon Capture is a necessity, not an option’.</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When Carbon Capture, Usage and Storage (CCUS) is paired to bioenergy technologies it can drive considerable carbon savings. </a:t>
            </a:r>
          </a:p>
          <a:p>
            <a:pPr>
              <a:lnSpc>
                <a:spcPct val="120000"/>
              </a:lnSpc>
            </a:pPr>
            <a:endParaRPr lang="en-GB" sz="1985"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The REA is pushing for Government to support Bioenergy Carbon Capture and Storage (BECCS). </a:t>
            </a:r>
          </a:p>
        </p:txBody>
      </p:sp>
      <p:sp>
        <p:nvSpPr>
          <p:cNvPr id="5" name="Rectangle 4">
            <a:extLst>
              <a:ext uri="{FF2B5EF4-FFF2-40B4-BE49-F238E27FC236}">
                <a16:creationId xmlns:a16="http://schemas.microsoft.com/office/drawing/2014/main" id="{1396D12D-6FC7-4747-A71B-4681C9CBDD52}"/>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3082947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167" y="207984"/>
            <a:ext cx="8506365" cy="1260210"/>
          </a:xfrm>
        </p:spPr>
        <p:txBody>
          <a:bodyPr>
            <a:normAutofit/>
          </a:bodyPr>
          <a:lstStyle/>
          <a:p>
            <a:r>
              <a:rPr lang="en-US" sz="3087" b="1" dirty="0">
                <a:solidFill>
                  <a:srgbClr val="06926B"/>
                </a:solidFill>
                <a:latin typeface="Open Sans" panose="020B0606030504020204" pitchFamily="34" charset="0"/>
                <a:ea typeface="Open Sans" panose="020B0606030504020204" pitchFamily="34" charset="0"/>
                <a:cs typeface="Open Sans" panose="020B0606030504020204" pitchFamily="34" charset="0"/>
              </a:rPr>
              <a:t>What is biogas’ decarbonisation potential?</a:t>
            </a:r>
            <a:endParaRPr lang="en-GB" sz="3087"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2321060" y="1478259"/>
            <a:ext cx="7998479" cy="1111490"/>
          </a:xfrm>
        </p:spPr>
        <p:txBody>
          <a:bodyPr>
            <a:normAutofit fontScale="77500" lnSpcReduction="20000"/>
          </a:bodyPr>
          <a:lstStyle/>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RED II has published ‘typical’ GHG emissions from different types of AD. The Sustainability Criteria we use today is broadly formed around RED I. </a:t>
            </a:r>
          </a:p>
          <a:p>
            <a:pPr>
              <a:lnSpc>
                <a:spcPct val="120000"/>
              </a:lnSpc>
            </a:pPr>
            <a:r>
              <a:rPr lang="en-GB" sz="1985" dirty="0">
                <a:latin typeface="Open Sans" panose="020B0606030504020204" pitchFamily="34" charset="0"/>
                <a:ea typeface="Open Sans" panose="020B0606030504020204" pitchFamily="34" charset="0"/>
                <a:cs typeface="Open Sans" panose="020B0606030504020204" pitchFamily="34" charset="0"/>
              </a:rPr>
              <a:t>Including GHG abatement savings of carbon capture storage and usage (REA data sourced from members, 2019):</a:t>
            </a:r>
          </a:p>
        </p:txBody>
      </p:sp>
      <p:graphicFrame>
        <p:nvGraphicFramePr>
          <p:cNvPr id="5" name="Table 4">
            <a:extLst>
              <a:ext uri="{FF2B5EF4-FFF2-40B4-BE49-F238E27FC236}">
                <a16:creationId xmlns:a16="http://schemas.microsoft.com/office/drawing/2014/main" id="{81EBF06D-EAE8-44CE-83CD-1AF9B99AE494}"/>
              </a:ext>
            </a:extLst>
          </p:cNvPr>
          <p:cNvGraphicFramePr>
            <a:graphicFrameLocks noGrp="1"/>
          </p:cNvGraphicFramePr>
          <p:nvPr/>
        </p:nvGraphicFramePr>
        <p:xfrm>
          <a:off x="2601951" y="2669141"/>
          <a:ext cx="8326112" cy="3986060"/>
        </p:xfrm>
        <a:graphic>
          <a:graphicData uri="http://schemas.openxmlformats.org/drawingml/2006/table">
            <a:tbl>
              <a:tblPr firstRow="1" firstCol="1" bandRow="1">
                <a:tableStyleId>{5C22544A-7EE6-4342-B048-85BDC9FD1C3A}</a:tableStyleId>
              </a:tblPr>
              <a:tblGrid>
                <a:gridCol w="3333222">
                  <a:extLst>
                    <a:ext uri="{9D8B030D-6E8A-4147-A177-3AD203B41FA5}">
                      <a16:colId xmlns:a16="http://schemas.microsoft.com/office/drawing/2014/main" val="30717033"/>
                    </a:ext>
                  </a:extLst>
                </a:gridCol>
                <a:gridCol w="1514323">
                  <a:extLst>
                    <a:ext uri="{9D8B030D-6E8A-4147-A177-3AD203B41FA5}">
                      <a16:colId xmlns:a16="http://schemas.microsoft.com/office/drawing/2014/main" val="1529935494"/>
                    </a:ext>
                  </a:extLst>
                </a:gridCol>
                <a:gridCol w="1811420">
                  <a:extLst>
                    <a:ext uri="{9D8B030D-6E8A-4147-A177-3AD203B41FA5}">
                      <a16:colId xmlns:a16="http://schemas.microsoft.com/office/drawing/2014/main" val="3687415691"/>
                    </a:ext>
                  </a:extLst>
                </a:gridCol>
                <a:gridCol w="1667147">
                  <a:extLst>
                    <a:ext uri="{9D8B030D-6E8A-4147-A177-3AD203B41FA5}">
                      <a16:colId xmlns:a16="http://schemas.microsoft.com/office/drawing/2014/main" val="3416220920"/>
                    </a:ext>
                  </a:extLst>
                </a:gridCol>
              </a:tblGrid>
              <a:tr h="873311">
                <a:tc gridSpan="4">
                  <a:txBody>
                    <a:bodyPr/>
                    <a:lstStyle/>
                    <a:p>
                      <a:pPr algn="ctr">
                        <a:lnSpc>
                          <a:spcPct val="115000"/>
                        </a:lnSpc>
                        <a:spcAft>
                          <a:spcPts val="0"/>
                        </a:spcAft>
                      </a:pPr>
                      <a:r>
                        <a:rPr lang="en-GB" sz="1800" dirty="0">
                          <a:effectLst/>
                        </a:rPr>
                        <a:t>Typical GHG emissions and savings – mid-case scenario for biomethane with CCUS </a:t>
                      </a:r>
                    </a:p>
                    <a:p>
                      <a:pPr algn="ctr">
                        <a:lnSpc>
                          <a:spcPct val="115000"/>
                        </a:lnSpc>
                        <a:spcAft>
                          <a:spcPts val="0"/>
                        </a:spcAft>
                      </a:pPr>
                      <a:r>
                        <a:rPr lang="en-GB" sz="1800" dirty="0">
                          <a:effectLst/>
                        </a:rPr>
                        <a:t>(REA, 2019 and RED II Annex VI)</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8475369"/>
                  </a:ext>
                </a:extLst>
              </a:tr>
              <a:tr h="704401">
                <a:tc>
                  <a:txBody>
                    <a:bodyPr/>
                    <a:lstStyle/>
                    <a:p>
                      <a:pPr algn="ctr">
                        <a:lnSpc>
                          <a:spcPct val="115000"/>
                        </a:lnSpc>
                        <a:spcAft>
                          <a:spcPts val="0"/>
                        </a:spcAft>
                      </a:pPr>
                      <a:r>
                        <a:rPr lang="en-GB" sz="1800" dirty="0">
                          <a:effectLst/>
                        </a:rPr>
                        <a:t> </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g CO</a:t>
                      </a:r>
                      <a:r>
                        <a:rPr lang="en-GB" sz="1800" baseline="-25000" dirty="0">
                          <a:effectLst/>
                        </a:rPr>
                        <a:t>2</a:t>
                      </a:r>
                      <a:r>
                        <a:rPr lang="en-GB" sz="1800" dirty="0">
                          <a:effectLst/>
                        </a:rPr>
                        <a:t>/MJ</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gCO</a:t>
                      </a:r>
                      <a:r>
                        <a:rPr lang="en-GB" sz="1800" baseline="-25000" dirty="0">
                          <a:effectLst/>
                        </a:rPr>
                        <a:t>2</a:t>
                      </a:r>
                      <a:r>
                        <a:rPr lang="en-GB" sz="1800" dirty="0">
                          <a:effectLst/>
                        </a:rPr>
                        <a:t>/kWh</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GHG saving (%)</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4191183385"/>
                  </a:ext>
                </a:extLst>
              </a:tr>
              <a:tr h="359634">
                <a:tc>
                  <a:txBody>
                    <a:bodyPr/>
                    <a:lstStyle/>
                    <a:p>
                      <a:pPr algn="ctr">
                        <a:lnSpc>
                          <a:spcPct val="115000"/>
                        </a:lnSpc>
                        <a:spcAft>
                          <a:spcPts val="0"/>
                        </a:spcAft>
                      </a:pPr>
                      <a:r>
                        <a:rPr lang="en-GB" sz="1800" dirty="0">
                          <a:effectLst/>
                        </a:rPr>
                        <a:t>100% manure biomethane</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-134</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-482</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267</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3643498387"/>
                  </a:ext>
                </a:extLst>
              </a:tr>
              <a:tr h="473517">
                <a:tc>
                  <a:txBody>
                    <a:bodyPr/>
                    <a:lstStyle/>
                    <a:p>
                      <a:pPr algn="ctr">
                        <a:lnSpc>
                          <a:spcPct val="115000"/>
                        </a:lnSpc>
                        <a:spcAft>
                          <a:spcPts val="0"/>
                        </a:spcAft>
                      </a:pPr>
                      <a:r>
                        <a:rPr lang="en-GB" sz="1800" dirty="0">
                          <a:effectLst/>
                        </a:rPr>
                        <a:t>100% maize biomethane</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-5</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-17</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106</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2801322836"/>
                  </a:ext>
                </a:extLst>
              </a:tr>
              <a:tr h="496295">
                <a:tc>
                  <a:txBody>
                    <a:bodyPr/>
                    <a:lstStyle/>
                    <a:p>
                      <a:pPr algn="ctr">
                        <a:lnSpc>
                          <a:spcPct val="115000"/>
                        </a:lnSpc>
                        <a:spcAft>
                          <a:spcPts val="0"/>
                        </a:spcAft>
                      </a:pPr>
                      <a:r>
                        <a:rPr lang="en-GB" sz="1800">
                          <a:effectLst/>
                        </a:rPr>
                        <a:t>100% biowaste biomethane</a:t>
                      </a:r>
                      <a:endParaRPr lang="en-GB" sz="180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-21</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-75</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126</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125697164"/>
                  </a:ext>
                </a:extLst>
              </a:tr>
              <a:tr h="359634">
                <a:tc>
                  <a:txBody>
                    <a:bodyPr/>
                    <a:lstStyle/>
                    <a:p>
                      <a:pPr algn="ctr">
                        <a:lnSpc>
                          <a:spcPct val="115000"/>
                        </a:lnSpc>
                        <a:spcAft>
                          <a:spcPts val="0"/>
                        </a:spcAft>
                      </a:pPr>
                      <a:r>
                        <a:rPr lang="en-GB" sz="1800">
                          <a:effectLst/>
                        </a:rPr>
                        <a:t>Manure 80% - Maize 20%</a:t>
                      </a:r>
                      <a:endParaRPr lang="en-GB" sz="180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-47</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-169</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159</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1359064661"/>
                  </a:ext>
                </a:extLst>
              </a:tr>
              <a:tr h="359634">
                <a:tc>
                  <a:txBody>
                    <a:bodyPr/>
                    <a:lstStyle/>
                    <a:p>
                      <a:pPr algn="ctr">
                        <a:lnSpc>
                          <a:spcPct val="115000"/>
                        </a:lnSpc>
                        <a:spcAft>
                          <a:spcPts val="0"/>
                        </a:spcAft>
                      </a:pPr>
                      <a:r>
                        <a:rPr lang="en-GB" sz="1800">
                          <a:effectLst/>
                        </a:rPr>
                        <a:t>Manure 70% - Maize 30%</a:t>
                      </a:r>
                      <a:endParaRPr lang="en-GB" sz="180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-33</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-118</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141</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3653033193"/>
                  </a:ext>
                </a:extLst>
              </a:tr>
              <a:tr h="359634">
                <a:tc>
                  <a:txBody>
                    <a:bodyPr/>
                    <a:lstStyle/>
                    <a:p>
                      <a:pPr algn="ctr">
                        <a:lnSpc>
                          <a:spcPct val="115000"/>
                        </a:lnSpc>
                        <a:spcAft>
                          <a:spcPts val="0"/>
                        </a:spcAft>
                      </a:pPr>
                      <a:r>
                        <a:rPr lang="en-GB" sz="1800" dirty="0">
                          <a:effectLst/>
                        </a:rPr>
                        <a:t>Manure 60% - Maize 40%</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-24</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solidFill>
                            <a:srgbClr val="FF0000"/>
                          </a:solidFill>
                          <a:effectLst/>
                        </a:rPr>
                        <a:t>-86</a:t>
                      </a:r>
                      <a:endParaRPr lang="en-GB" sz="1800" dirty="0">
                        <a:solidFill>
                          <a:srgbClr val="FF0000"/>
                        </a:solidFill>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tc>
                  <a:txBody>
                    <a:bodyPr/>
                    <a:lstStyle/>
                    <a:p>
                      <a:pPr algn="ctr">
                        <a:lnSpc>
                          <a:spcPct val="115000"/>
                        </a:lnSpc>
                        <a:spcAft>
                          <a:spcPts val="0"/>
                        </a:spcAft>
                      </a:pPr>
                      <a:r>
                        <a:rPr lang="en-GB" sz="1800" dirty="0">
                          <a:effectLst/>
                        </a:rPr>
                        <a:t>130</a:t>
                      </a:r>
                      <a:endParaRPr lang="en-GB" sz="1800" dirty="0">
                        <a:effectLst/>
                        <a:latin typeface="Open Sans" panose="020B0606030504020204"/>
                        <a:ea typeface="Calibri" panose="020F0502020204030204" pitchFamily="34" charset="0"/>
                        <a:cs typeface="Times New Roman" panose="02020603050405020304" pitchFamily="18" charset="0"/>
                      </a:endParaRPr>
                    </a:p>
                  </a:txBody>
                  <a:tcPr marL="75613" marR="75613" marT="0" marB="0" anchor="ctr" anchorCtr="1"/>
                </a:tc>
                <a:extLst>
                  <a:ext uri="{0D108BD9-81ED-4DB2-BD59-A6C34878D82A}">
                    <a16:rowId xmlns:a16="http://schemas.microsoft.com/office/drawing/2014/main" val="1392989485"/>
                  </a:ext>
                </a:extLst>
              </a:tr>
            </a:tbl>
          </a:graphicData>
        </a:graphic>
      </p:graphicFrame>
      <p:sp>
        <p:nvSpPr>
          <p:cNvPr id="6" name="Rectangle 5">
            <a:extLst>
              <a:ext uri="{FF2B5EF4-FFF2-40B4-BE49-F238E27FC236}">
                <a16:creationId xmlns:a16="http://schemas.microsoft.com/office/drawing/2014/main" id="{14BE1CA5-8CED-4615-8CD1-0F97A3ACA4B2}"/>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49555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0284" y="2916583"/>
            <a:ext cx="6311210" cy="1291718"/>
          </a:xfrm>
          <a:prstGeom prst="rect">
            <a:avLst/>
          </a:prstGeom>
          <a:noFill/>
        </p:spPr>
        <p:txBody>
          <a:bodyPr wrap="square" lIns="90558" tIns="45253" rIns="90558" bIns="45253" rtlCol="0">
            <a:spAutoFit/>
          </a:bodyPr>
          <a:lstStyle/>
          <a:p>
            <a:r>
              <a:rPr lang="en-GB" sz="3900" b="1" i="1" dirty="0">
                <a:latin typeface="Futura PT Medium"/>
                <a:ea typeface="Open Sans" panose="020B0606030504020204" pitchFamily="34" charset="0"/>
                <a:cs typeface="Open Sans" panose="020B0606030504020204" pitchFamily="34" charset="0"/>
              </a:rPr>
              <a:t>Bioenergy’s Role in Decarbonising Heat</a:t>
            </a:r>
            <a:endParaRPr lang="en-GB" sz="2800" i="1" dirty="0">
              <a:latin typeface="Futura PT Medium"/>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9377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7088" y="1002048"/>
            <a:ext cx="6589549" cy="4503797"/>
          </a:xfrm>
          <a:prstGeom prst="rect">
            <a:avLst/>
          </a:prstGeom>
          <a:noFill/>
        </p:spPr>
        <p:txBody>
          <a:bodyPr wrap="square" rtlCol="0">
            <a:spAutoFit/>
          </a:bodyPr>
          <a:lstStyle/>
          <a:p>
            <a:pPr defTabSz="1008126">
              <a:lnSpc>
                <a:spcPct val="120000"/>
              </a:lnSpc>
              <a:spcBef>
                <a:spcPts val="110"/>
              </a:spcBef>
            </a:pPr>
            <a:endParaRPr lang="en-GB" altLang="en-US" sz="1985" b="1"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defTabSz="1008126">
              <a:lnSpc>
                <a:spcPct val="120000"/>
              </a:lnSpc>
              <a:spcBef>
                <a:spcPts val="110"/>
              </a:spcBef>
            </a:pPr>
            <a:r>
              <a:rPr lang="en-GB" altLang="en-US" sz="3528" b="1" dirty="0">
                <a:solidFill>
                  <a:srgbClr val="6F6F6F"/>
                </a:solidFill>
                <a:latin typeface="Open Sans" panose="020B0606030504020204" pitchFamily="34" charset="0"/>
                <a:ea typeface="Open Sans" panose="020B0606030504020204" pitchFamily="34" charset="0"/>
                <a:cs typeface="Open Sans" panose="020B0606030504020204" pitchFamily="34" charset="0"/>
              </a:rPr>
              <a:t>Thank You</a:t>
            </a:r>
          </a:p>
          <a:p>
            <a:pPr defTabSz="1008126">
              <a:lnSpc>
                <a:spcPct val="120000"/>
              </a:lnSpc>
              <a:spcBef>
                <a:spcPts val="110"/>
              </a:spcBef>
            </a:pPr>
            <a:r>
              <a:rPr lang="en-GB" altLang="en-US" sz="1985" b="1" dirty="0">
                <a:solidFill>
                  <a:srgbClr val="6F6F6F"/>
                </a:solidFill>
                <a:latin typeface="Open Sans" panose="020B0606030504020204" pitchFamily="34" charset="0"/>
                <a:ea typeface="Open Sans" panose="020B0606030504020204" pitchFamily="34" charset="0"/>
                <a:cs typeface="Open Sans" panose="020B0606030504020204" pitchFamily="34" charset="0"/>
              </a:rPr>
              <a:t>William Mezzullo</a:t>
            </a:r>
          </a:p>
          <a:p>
            <a:pPr defTabSz="1008126">
              <a:lnSpc>
                <a:spcPct val="120000"/>
              </a:lnSpc>
              <a:spcBef>
                <a:spcPts val="110"/>
              </a:spcBef>
            </a:pPr>
            <a:r>
              <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rPr>
              <a:t>REA Biogas Chair (The Foresight Group) </a:t>
            </a:r>
          </a:p>
          <a:p>
            <a:pPr defTabSz="1008126">
              <a:lnSpc>
                <a:spcPct val="120000"/>
              </a:lnSpc>
              <a:spcBef>
                <a:spcPts val="110"/>
              </a:spcBef>
            </a:pPr>
            <a:r>
              <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hlinkClick r:id="rId3"/>
              </a:rPr>
              <a:t>WMezzullo@ForesightGroup.eu</a:t>
            </a:r>
            <a:r>
              <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p>
          <a:p>
            <a:pPr defTabSz="1008126">
              <a:lnSpc>
                <a:spcPct val="120000"/>
              </a:lnSpc>
              <a:spcBef>
                <a:spcPts val="110"/>
              </a:spcBef>
            </a:pPr>
            <a:endParaRPr lang="en-GB" altLang="en-US" sz="1985" b="1"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defTabSz="1008126">
              <a:lnSpc>
                <a:spcPct val="120000"/>
              </a:lnSpc>
              <a:spcBef>
                <a:spcPts val="110"/>
              </a:spcBef>
            </a:pPr>
            <a:r>
              <a:rPr lang="en-GB" altLang="en-US" sz="1985" b="1" dirty="0">
                <a:solidFill>
                  <a:srgbClr val="6F6F6F"/>
                </a:solidFill>
                <a:latin typeface="Open Sans" panose="020B0606030504020204" pitchFamily="34" charset="0"/>
                <a:ea typeface="Open Sans" panose="020B0606030504020204" pitchFamily="34" charset="0"/>
                <a:cs typeface="Open Sans" panose="020B0606030504020204" pitchFamily="34" charset="0"/>
              </a:rPr>
              <a:t>Kiara Zennaro</a:t>
            </a:r>
          </a:p>
          <a:p>
            <a:pPr defTabSz="1008126">
              <a:lnSpc>
                <a:spcPct val="120000"/>
              </a:lnSpc>
              <a:spcBef>
                <a:spcPts val="110"/>
              </a:spcBef>
            </a:pPr>
            <a:r>
              <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rPr>
              <a:t>REA’s Head of Biogas</a:t>
            </a:r>
          </a:p>
          <a:p>
            <a:pPr defTabSz="1008126">
              <a:lnSpc>
                <a:spcPct val="120000"/>
              </a:lnSpc>
              <a:spcBef>
                <a:spcPts val="110"/>
              </a:spcBef>
            </a:pPr>
            <a:r>
              <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hlinkClick r:id="rId4"/>
              </a:rPr>
              <a:t>kiara@r-e-a.net</a:t>
            </a:r>
            <a:endPar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defTabSz="1008126">
              <a:lnSpc>
                <a:spcPct val="120000"/>
              </a:lnSpc>
              <a:spcBef>
                <a:spcPts val="110"/>
              </a:spcBef>
            </a:pPr>
            <a:endPar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defTabSz="1008126">
              <a:lnSpc>
                <a:spcPct val="120000"/>
              </a:lnSpc>
              <a:spcBef>
                <a:spcPts val="110"/>
              </a:spcBef>
            </a:pPr>
            <a:endParaRPr lang="en-GB" altLang="en-US" sz="1985"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A3626B68-45B7-42B1-9BB9-5FEFBF1F55C2}"/>
              </a:ext>
            </a:extLst>
          </p:cNvPr>
          <p:cNvSpPr/>
          <p:nvPr/>
        </p:nvSpPr>
        <p:spPr>
          <a:xfrm>
            <a:off x="0" y="-1"/>
            <a:ext cx="1800200" cy="7561263"/>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126"/>
            <a:endParaRPr lang="en-GB" sz="1985">
              <a:solidFill>
                <a:srgbClr val="74E2D5"/>
              </a:solidFill>
              <a:latin typeface="Calibri"/>
            </a:endParaRPr>
          </a:p>
        </p:txBody>
      </p:sp>
    </p:spTree>
    <p:extLst>
      <p:ext uri="{BB962C8B-B14F-4D97-AF65-F5344CB8AC3E}">
        <p14:creationId xmlns:p14="http://schemas.microsoft.com/office/powerpoint/2010/main" val="128724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214886" y="2916535"/>
            <a:ext cx="8533289" cy="1932323"/>
          </a:xfrm>
        </p:spPr>
        <p:txBody>
          <a:bodyPr/>
          <a:lstStyle/>
          <a:p>
            <a:r>
              <a:rPr lang="en-GB" b="1" dirty="0">
                <a:solidFill>
                  <a:schemeClr val="tx1"/>
                </a:solidFill>
              </a:rPr>
              <a:t>Andy Parker</a:t>
            </a:r>
          </a:p>
          <a:p>
            <a:r>
              <a:rPr lang="en-GB" b="1" dirty="0"/>
              <a:t>Andy Parker, </a:t>
            </a:r>
            <a:r>
              <a:rPr lang="en-GB" b="1" dirty="0" err="1"/>
              <a:t>Calor</a:t>
            </a:r>
            <a:r>
              <a:rPr lang="en-GB" b="1" dirty="0"/>
              <a:t> Gas</a:t>
            </a:r>
          </a:p>
        </p:txBody>
      </p:sp>
      <p:sp>
        <p:nvSpPr>
          <p:cNvPr id="4" name="Slide Number Placeholder 3"/>
          <p:cNvSpPr>
            <a:spLocks noGrp="1"/>
          </p:cNvSpPr>
          <p:nvPr>
            <p:ph type="sldNum" sz="quarter" idx="4294967295"/>
          </p:nvPr>
        </p:nvSpPr>
        <p:spPr>
          <a:xfrm>
            <a:off x="9345613" y="7008813"/>
            <a:ext cx="2844800" cy="401637"/>
          </a:xfrm>
          <a:prstGeom prst="rect">
            <a:avLst/>
          </a:prstGeom>
        </p:spPr>
        <p:txBody>
          <a:bodyPr lIns="90558" tIns="45253" rIns="90558" bIns="45253"/>
          <a:lstStyle/>
          <a:p>
            <a:fld id="{03353D49-20B8-4D56-AB3A-E37532F4CF6D}" type="slidenum">
              <a:rPr lang="en-GB" smtClean="0"/>
              <a:pPr/>
              <a:t>31</a:t>
            </a:fld>
            <a:endParaRPr lang="en-GB"/>
          </a:p>
        </p:txBody>
      </p:sp>
    </p:spTree>
    <p:extLst>
      <p:ext uri="{BB962C8B-B14F-4D97-AF65-F5344CB8AC3E}">
        <p14:creationId xmlns:p14="http://schemas.microsoft.com/office/powerpoint/2010/main" val="830835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070870" y="2916535"/>
            <a:ext cx="8784976" cy="1932323"/>
          </a:xfrm>
        </p:spPr>
        <p:txBody>
          <a:bodyPr/>
          <a:lstStyle/>
          <a:p>
            <a:r>
              <a:rPr lang="en-GB" b="1" dirty="0">
                <a:solidFill>
                  <a:schemeClr val="tx1"/>
                </a:solidFill>
              </a:rPr>
              <a:t>Bioenergy Potential in Domestic Off Gas Grid Properties </a:t>
            </a:r>
          </a:p>
          <a:p>
            <a:r>
              <a:rPr lang="en-GB" b="1" dirty="0"/>
              <a:t>Ian Waller, </a:t>
            </a:r>
            <a:r>
              <a:rPr lang="en-GB" b="1" dirty="0" err="1"/>
              <a:t>InPerpetuum</a:t>
            </a:r>
            <a:endParaRPr lang="en-GB" b="1" dirty="0"/>
          </a:p>
        </p:txBody>
      </p:sp>
      <p:sp>
        <p:nvSpPr>
          <p:cNvPr id="4" name="Slide Number Placeholder 3"/>
          <p:cNvSpPr>
            <a:spLocks noGrp="1"/>
          </p:cNvSpPr>
          <p:nvPr>
            <p:ph type="sldNum" sz="quarter" idx="4294967295"/>
          </p:nvPr>
        </p:nvSpPr>
        <p:spPr>
          <a:xfrm>
            <a:off x="9345613" y="7008813"/>
            <a:ext cx="2844800" cy="401637"/>
          </a:xfrm>
          <a:prstGeom prst="rect">
            <a:avLst/>
          </a:prstGeom>
        </p:spPr>
        <p:txBody>
          <a:bodyPr lIns="90558" tIns="45253" rIns="90558" bIns="45253"/>
          <a:lstStyle/>
          <a:p>
            <a:fld id="{03353D49-20B8-4D56-AB3A-E37532F4CF6D}" type="slidenum">
              <a:rPr lang="en-GB" smtClean="0"/>
              <a:pPr/>
              <a:t>32</a:t>
            </a:fld>
            <a:endParaRPr lang="en-GB"/>
          </a:p>
        </p:txBody>
      </p:sp>
    </p:spTree>
    <p:extLst>
      <p:ext uri="{BB962C8B-B14F-4D97-AF65-F5344CB8AC3E}">
        <p14:creationId xmlns:p14="http://schemas.microsoft.com/office/powerpoint/2010/main" val="1937638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070870" y="2916535"/>
            <a:ext cx="8533289" cy="1932323"/>
          </a:xfrm>
        </p:spPr>
        <p:txBody>
          <a:bodyPr/>
          <a:lstStyle/>
          <a:p>
            <a:r>
              <a:rPr lang="en-GB" dirty="0">
                <a:solidFill>
                  <a:schemeClr val="tx1"/>
                </a:solidFill>
              </a:rPr>
              <a:t>Break</a:t>
            </a:r>
            <a:endParaRPr lang="en-GB" dirty="0"/>
          </a:p>
        </p:txBody>
      </p:sp>
      <p:sp>
        <p:nvSpPr>
          <p:cNvPr id="4" name="Slide Number Placeholder 3"/>
          <p:cNvSpPr>
            <a:spLocks noGrp="1"/>
          </p:cNvSpPr>
          <p:nvPr>
            <p:ph type="sldNum" sz="quarter" idx="4294967295"/>
          </p:nvPr>
        </p:nvSpPr>
        <p:spPr>
          <a:xfrm>
            <a:off x="9345613" y="7008813"/>
            <a:ext cx="2844800" cy="401637"/>
          </a:xfrm>
          <a:prstGeom prst="rect">
            <a:avLst/>
          </a:prstGeom>
        </p:spPr>
        <p:txBody>
          <a:bodyPr lIns="90558" tIns="45253" rIns="90558" bIns="45253"/>
          <a:lstStyle/>
          <a:p>
            <a:fld id="{03353D49-20B8-4D56-AB3A-E37532F4CF6D}" type="slidenum">
              <a:rPr lang="en-GB" smtClean="0"/>
              <a:pPr/>
              <a:t>33</a:t>
            </a:fld>
            <a:endParaRPr lang="en-GB"/>
          </a:p>
        </p:txBody>
      </p:sp>
    </p:spTree>
    <p:extLst>
      <p:ext uri="{BB962C8B-B14F-4D97-AF65-F5344CB8AC3E}">
        <p14:creationId xmlns:p14="http://schemas.microsoft.com/office/powerpoint/2010/main" val="419600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142878" y="2772519"/>
            <a:ext cx="8533289" cy="1932323"/>
          </a:xfrm>
        </p:spPr>
        <p:txBody>
          <a:bodyPr/>
          <a:lstStyle/>
          <a:p>
            <a:r>
              <a:rPr lang="en-GB" b="1" dirty="0"/>
              <a:t>Heat Discussion</a:t>
            </a:r>
          </a:p>
        </p:txBody>
      </p:sp>
      <p:sp>
        <p:nvSpPr>
          <p:cNvPr id="4" name="Slide Number Placeholder 3"/>
          <p:cNvSpPr>
            <a:spLocks noGrp="1"/>
          </p:cNvSpPr>
          <p:nvPr>
            <p:ph type="sldNum" sz="quarter" idx="4294967295"/>
          </p:nvPr>
        </p:nvSpPr>
        <p:spPr>
          <a:xfrm>
            <a:off x="9345613" y="7008813"/>
            <a:ext cx="2844800" cy="401637"/>
          </a:xfrm>
          <a:prstGeom prst="rect">
            <a:avLst/>
          </a:prstGeom>
        </p:spPr>
        <p:txBody>
          <a:bodyPr/>
          <a:lstStyle/>
          <a:p>
            <a:fld id="{03353D49-20B8-4D56-AB3A-E37532F4CF6D}" type="slidenum">
              <a:rPr lang="en-GB" smtClean="0"/>
              <a:pPr/>
              <a:t>34</a:t>
            </a:fld>
            <a:endParaRPr lang="en-GB"/>
          </a:p>
        </p:txBody>
      </p:sp>
    </p:spTree>
    <p:extLst>
      <p:ext uri="{BB962C8B-B14F-4D97-AF65-F5344CB8AC3E}">
        <p14:creationId xmlns:p14="http://schemas.microsoft.com/office/powerpoint/2010/main" val="56352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542" y="0"/>
            <a:ext cx="10971213" cy="1082675"/>
          </a:xfrm>
          <a:noFill/>
          <a:ln>
            <a:noFill/>
          </a:ln>
        </p:spPr>
        <p:txBody>
          <a:bodyPr wrap="square">
            <a:normAutofit/>
          </a:bodyPr>
          <a:lstStyle/>
          <a:p>
            <a:r>
              <a:rPr lang="en-GB" sz="3900" b="1" i="1" dirty="0">
                <a:ea typeface="Futura" panose="02020800000000000000" pitchFamily="18" charset="0"/>
                <a:cs typeface="Futura" panose="02020800000000000000" pitchFamily="18" charset="0"/>
              </a:rPr>
              <a:t>Questions for Consideration - Heat</a:t>
            </a:r>
          </a:p>
        </p:txBody>
      </p:sp>
      <p:sp>
        <p:nvSpPr>
          <p:cNvPr id="14" name="Rectangle 13">
            <a:extLst>
              <a:ext uri="{FF2B5EF4-FFF2-40B4-BE49-F238E27FC236}">
                <a16:creationId xmlns:a16="http://schemas.microsoft.com/office/drawing/2014/main" id="{D6D64BAB-8247-41FF-98B8-D41508481985}"/>
              </a:ext>
            </a:extLst>
          </p:cNvPr>
          <p:cNvSpPr/>
          <p:nvPr/>
        </p:nvSpPr>
        <p:spPr>
          <a:xfrm>
            <a:off x="334569" y="1558166"/>
            <a:ext cx="9001000" cy="4921174"/>
          </a:xfrm>
          <a:prstGeom prst="rect">
            <a:avLst/>
          </a:prstGeom>
        </p:spPr>
        <p:txBody>
          <a:bodyPr wrap="square" lIns="107794" tIns="53914" rIns="107794" bIns="53914">
            <a:noAutofit/>
          </a:bodyPr>
          <a:lstStyle/>
          <a:p>
            <a:pPr>
              <a:lnSpc>
                <a:spcPct val="120000"/>
              </a:lnSpc>
              <a:spcBef>
                <a:spcPts val="118"/>
              </a:spcBef>
            </a:pPr>
            <a:endParaRPr lang="en-GB" altLang="en-US" sz="2200" dirty="0">
              <a:solidFill>
                <a:srgbClr val="6F6F6F"/>
              </a:solidFill>
              <a:latin typeface="Open Sans" panose="020B0606030504020204"/>
              <a:cs typeface="Arial" charset="0"/>
            </a:endParaRPr>
          </a:p>
        </p:txBody>
      </p:sp>
      <p:sp>
        <p:nvSpPr>
          <p:cNvPr id="4" name="TextBox 3"/>
          <p:cNvSpPr txBox="1"/>
          <p:nvPr/>
        </p:nvSpPr>
        <p:spPr>
          <a:xfrm>
            <a:off x="369272" y="1522786"/>
            <a:ext cx="10838506" cy="5123537"/>
          </a:xfrm>
          <a:prstGeom prst="rect">
            <a:avLst/>
          </a:prstGeom>
          <a:noFill/>
        </p:spPr>
        <p:txBody>
          <a:bodyPr wrap="square" lIns="90558" tIns="45253" rIns="90558" bIns="45253" rtlCol="0">
            <a:spAutoFit/>
          </a:bodyPr>
          <a:lstStyle/>
          <a:p>
            <a:pPr marL="452877" indent="-452877">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How does the REA create a positive massage to ensure bioenergy’s role in heat decarbonisation is recognised?</a:t>
            </a:r>
          </a:p>
          <a:p>
            <a:pPr marL="457200" indent="-457200">
              <a:buFont typeface="+mj-lt"/>
              <a:buAutoNum type="arabicPeriod"/>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How do we ensure the lessons learnt from the RHI are carried through to new heat policy?</a:t>
            </a:r>
          </a:p>
          <a:p>
            <a:pPr marL="452877" indent="-452877">
              <a:buFont typeface="+mj-lt"/>
              <a:buAutoNum type="arabicPeriod"/>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2877" indent="-452877">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What messaging does the sector need to focus on around feedstock availability and sustainability?</a:t>
            </a:r>
          </a:p>
          <a:p>
            <a:pPr marL="452877" indent="-452877">
              <a:buFont typeface="+mj-lt"/>
              <a:buAutoNum type="arabicPeriod"/>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2877" indent="-452877">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What other market barriers do we need to be focusing on – either sector specific or relevant across the whole bioenergy heat sector?</a:t>
            </a:r>
          </a:p>
          <a:p>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165338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80" y="8203"/>
            <a:ext cx="10971213" cy="1081924"/>
          </a:xfrm>
          <a:noFill/>
          <a:ln>
            <a:noFill/>
          </a:ln>
        </p:spPr>
        <p:txBody>
          <a:bodyPr wrap="square">
            <a:normAutofit/>
          </a:bodyPr>
          <a:lstStyle/>
          <a:p>
            <a:r>
              <a:rPr lang="en-GB" sz="3900" b="1" i="1" dirty="0">
                <a:ea typeface="Futura" panose="02020800000000000000" pitchFamily="18" charset="0"/>
                <a:cs typeface="Futura" panose="02020800000000000000" pitchFamily="18" charset="0"/>
              </a:rPr>
              <a:t>Questions 1</a:t>
            </a:r>
          </a:p>
        </p:txBody>
      </p:sp>
      <p:sp>
        <p:nvSpPr>
          <p:cNvPr id="14" name="Rectangle 13">
            <a:extLst>
              <a:ext uri="{FF2B5EF4-FFF2-40B4-BE49-F238E27FC236}">
                <a16:creationId xmlns:a16="http://schemas.microsoft.com/office/drawing/2014/main" id="{D6D64BAB-8247-41FF-98B8-D41508481985}"/>
              </a:ext>
            </a:extLst>
          </p:cNvPr>
          <p:cNvSpPr/>
          <p:nvPr/>
        </p:nvSpPr>
        <p:spPr>
          <a:xfrm>
            <a:off x="334569" y="1558166"/>
            <a:ext cx="9001000" cy="4921174"/>
          </a:xfrm>
          <a:prstGeom prst="rect">
            <a:avLst/>
          </a:prstGeom>
        </p:spPr>
        <p:txBody>
          <a:bodyPr wrap="square" lIns="107794" tIns="53914" rIns="107794" bIns="53914">
            <a:noAutofit/>
          </a:bodyPr>
          <a:lstStyle/>
          <a:p>
            <a:pPr>
              <a:lnSpc>
                <a:spcPct val="120000"/>
              </a:lnSpc>
              <a:spcBef>
                <a:spcPts val="118"/>
              </a:spcBef>
            </a:pPr>
            <a:endParaRPr lang="en-GB" altLang="en-US" sz="2200" dirty="0">
              <a:solidFill>
                <a:srgbClr val="6F6F6F"/>
              </a:solidFill>
              <a:latin typeface="Open Sans" panose="020B0606030504020204"/>
              <a:cs typeface="Arial" charset="0"/>
            </a:endParaRPr>
          </a:p>
        </p:txBody>
      </p:sp>
      <p:sp>
        <p:nvSpPr>
          <p:cNvPr id="4" name="TextBox 3"/>
          <p:cNvSpPr txBox="1"/>
          <p:nvPr/>
        </p:nvSpPr>
        <p:spPr>
          <a:xfrm>
            <a:off x="369272" y="1522786"/>
            <a:ext cx="10838506" cy="4938871"/>
          </a:xfrm>
          <a:prstGeom prst="rect">
            <a:avLst/>
          </a:prstGeom>
          <a:noFill/>
        </p:spPr>
        <p:txBody>
          <a:bodyPr wrap="square" lIns="90558" tIns="45253" rIns="90558" bIns="45253" rtlCol="0">
            <a:spAutoFit/>
          </a:bodyPr>
          <a:lstStyle/>
          <a:p>
            <a:pPr marL="452877" indent="-452877">
              <a:buFont typeface="+mj-lt"/>
              <a:buAutoNum type="arabicPeriod"/>
            </a:pPr>
            <a:r>
              <a:rPr lang="en-GB" dirty="0">
                <a:latin typeface="Open Sans" panose="020B0606030504020204" pitchFamily="34" charset="0"/>
                <a:ea typeface="Open Sans" panose="020B0606030504020204" pitchFamily="34" charset="0"/>
                <a:cs typeface="Open Sans" panose="020B0606030504020204" pitchFamily="34" charset="0"/>
              </a:rPr>
              <a:t>How does the REA create a positive massage to ensure bioenergy’s role in heat decarbonisation is recognised?</a:t>
            </a:r>
          </a:p>
          <a:p>
            <a:pPr marL="452877" indent="-452877">
              <a:buFont typeface="+mj-lt"/>
              <a:buAutoNum type="arabicPeriod"/>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i="1" dirty="0">
                <a:latin typeface="Open Sans" panose="020B0606030504020204" pitchFamily="34" charset="0"/>
                <a:ea typeface="Open Sans" panose="020B0606030504020204" pitchFamily="34" charset="0"/>
                <a:cs typeface="Open Sans" panose="020B0606030504020204" pitchFamily="34" charset="0"/>
              </a:rPr>
              <a:t>Where are the areas of overlap and divergence between the bioenergy technologies? How do we in our sector groups reconcile differences?</a:t>
            </a:r>
          </a:p>
          <a:p>
            <a:endParaRPr lang="en-GB"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i="1" dirty="0">
                <a:latin typeface="Open Sans" panose="020B0606030504020204" pitchFamily="34" charset="0"/>
                <a:ea typeface="Open Sans" panose="020B0606030504020204" pitchFamily="34" charset="0"/>
                <a:cs typeface="Open Sans" panose="020B0606030504020204" pitchFamily="34" charset="0"/>
              </a:rPr>
              <a:t>Government remains primarily focused on electrification and potential of hydrogen. How do promote the importance of Bioenergy within this agenda? </a:t>
            </a:r>
          </a:p>
          <a:p>
            <a:pPr marL="342900" indent="-342900">
              <a:buFontTx/>
              <a:buChar char="-"/>
            </a:pPr>
            <a:endParaRPr lang="en-GB"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i="1" dirty="0">
                <a:latin typeface="Open Sans" panose="020B0606030504020204" pitchFamily="34" charset="0"/>
                <a:ea typeface="Open Sans" panose="020B0606030504020204" pitchFamily="34" charset="0"/>
                <a:cs typeface="Open Sans" panose="020B0606030504020204" pitchFamily="34" charset="0"/>
              </a:rPr>
              <a:t>What further sectors can we draw in to make this case?</a:t>
            </a:r>
          </a:p>
          <a:p>
            <a:pPr marL="342900" indent="-342900">
              <a:buFontTx/>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452877" indent="-452877">
              <a:buFont typeface="+mj-lt"/>
              <a:buAutoNum type="arabicPeriod"/>
            </a:pP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01097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680" y="180231"/>
            <a:ext cx="10971213" cy="1081924"/>
          </a:xfrm>
          <a:prstGeom prst="rect">
            <a:avLst/>
          </a:prstGeom>
          <a:noFill/>
          <a:ln>
            <a:noFill/>
          </a:ln>
        </p:spPr>
        <p:txBody>
          <a:bodyPr wrap="square">
            <a:normAutofit/>
          </a:bodyPr>
          <a:lstStyle>
            <a:lvl1pPr algn="l" defTabSz="905705" rtl="0" eaLnBrk="1" latinLnBrk="0" hangingPunct="1">
              <a:spcBef>
                <a:spcPct val="0"/>
              </a:spcBef>
              <a:buNone/>
              <a:defRPr sz="3600" kern="1200">
                <a:solidFill>
                  <a:schemeClr val="bg1"/>
                </a:solidFill>
                <a:latin typeface="Futura PT Medium" pitchFamily="34" charset="0"/>
                <a:ea typeface="+mj-ea"/>
                <a:cs typeface="+mj-cs"/>
              </a:defRPr>
            </a:lvl1pPr>
          </a:lstStyle>
          <a:p>
            <a:r>
              <a:rPr lang="en-GB" sz="3900" b="1" i="1" dirty="0">
                <a:ea typeface="Futura" panose="02020800000000000000" pitchFamily="18" charset="0"/>
                <a:cs typeface="Futura" panose="02020800000000000000" pitchFamily="18" charset="0"/>
              </a:rPr>
              <a:t>Questions 2</a:t>
            </a:r>
          </a:p>
        </p:txBody>
      </p:sp>
      <p:sp>
        <p:nvSpPr>
          <p:cNvPr id="3" name="Rectangle 2"/>
          <p:cNvSpPr/>
          <p:nvPr/>
        </p:nvSpPr>
        <p:spPr>
          <a:xfrm>
            <a:off x="550590" y="1836415"/>
            <a:ext cx="10945216" cy="2354491"/>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How do we ensure the lessons learnt from the RHI are carried through to new heat policy?</a:t>
            </a:r>
          </a:p>
          <a:p>
            <a:pPr marL="457200" indent="-457200">
              <a:buFont typeface="+mj-lt"/>
              <a:buAutoNum type="arabicPeriod"/>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dirty="0">
                <a:latin typeface="Open Sans" panose="020B0606030504020204" pitchFamily="34" charset="0"/>
                <a:ea typeface="Open Sans" panose="020B0606030504020204" pitchFamily="34" charset="0"/>
                <a:cs typeface="Open Sans" panose="020B0606030504020204" pitchFamily="34" charset="0"/>
              </a:rPr>
              <a:t>What lessons need to be highlighted? </a:t>
            </a:r>
          </a:p>
          <a:p>
            <a:pPr marL="342900" indent="-342900">
              <a:buFontTx/>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dirty="0">
                <a:latin typeface="Open Sans" panose="020B0606030504020204" pitchFamily="34" charset="0"/>
                <a:ea typeface="Open Sans" panose="020B0606030504020204" pitchFamily="34" charset="0"/>
                <a:cs typeface="Open Sans" panose="020B0606030504020204" pitchFamily="34" charset="0"/>
              </a:rPr>
              <a:t>What role does industry play in highlighting these lessons</a:t>
            </a:r>
          </a:p>
          <a:p>
            <a:pPr marL="342900" indent="-342900">
              <a:buFontTx/>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dirty="0">
                <a:latin typeface="Open Sans" panose="020B0606030504020204" pitchFamily="34" charset="0"/>
                <a:ea typeface="Open Sans" panose="020B0606030504020204" pitchFamily="34" charset="0"/>
                <a:cs typeface="Open Sans" panose="020B0606030504020204" pitchFamily="34" charset="0"/>
              </a:rPr>
              <a:t>What practical steps could the REA consider to ensure these lessons are leant?</a:t>
            </a:r>
          </a:p>
        </p:txBody>
      </p:sp>
    </p:spTree>
    <p:extLst>
      <p:ext uri="{BB962C8B-B14F-4D97-AF65-F5344CB8AC3E}">
        <p14:creationId xmlns:p14="http://schemas.microsoft.com/office/powerpoint/2010/main" val="1522559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680" y="180231"/>
            <a:ext cx="10971213" cy="1081924"/>
          </a:xfrm>
          <a:prstGeom prst="rect">
            <a:avLst/>
          </a:prstGeom>
          <a:noFill/>
          <a:ln>
            <a:noFill/>
          </a:ln>
        </p:spPr>
        <p:txBody>
          <a:bodyPr wrap="square">
            <a:normAutofit/>
          </a:bodyPr>
          <a:lstStyle>
            <a:lvl1pPr algn="l" defTabSz="905705" rtl="0" eaLnBrk="1" latinLnBrk="0" hangingPunct="1">
              <a:spcBef>
                <a:spcPct val="0"/>
              </a:spcBef>
              <a:buNone/>
              <a:defRPr sz="3600" kern="1200">
                <a:solidFill>
                  <a:schemeClr val="bg1"/>
                </a:solidFill>
                <a:latin typeface="Futura PT Medium" pitchFamily="34" charset="0"/>
                <a:ea typeface="+mj-ea"/>
                <a:cs typeface="+mj-cs"/>
              </a:defRPr>
            </a:lvl1pPr>
          </a:lstStyle>
          <a:p>
            <a:r>
              <a:rPr lang="en-GB" sz="3900" b="1" i="1" dirty="0">
                <a:ea typeface="Futura" panose="02020800000000000000" pitchFamily="18" charset="0"/>
                <a:cs typeface="Futura" panose="02020800000000000000" pitchFamily="18" charset="0"/>
              </a:rPr>
              <a:t>Questions 3</a:t>
            </a:r>
          </a:p>
        </p:txBody>
      </p:sp>
      <p:sp>
        <p:nvSpPr>
          <p:cNvPr id="3" name="Rectangle 2"/>
          <p:cNvSpPr/>
          <p:nvPr/>
        </p:nvSpPr>
        <p:spPr>
          <a:xfrm>
            <a:off x="550590" y="1764407"/>
            <a:ext cx="10945216" cy="2354491"/>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What messaging does the sector need to focus on around feedstock availability and sustainability?</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dirty="0">
                <a:latin typeface="Open Sans" panose="020B0606030504020204" pitchFamily="34" charset="0"/>
                <a:ea typeface="Open Sans" panose="020B0606030504020204" pitchFamily="34" charset="0"/>
                <a:cs typeface="Open Sans" panose="020B0606030504020204" pitchFamily="34" charset="0"/>
              </a:rPr>
              <a:t>How do we combat claims that there isn't enough feedstock to grow the sector</a:t>
            </a:r>
          </a:p>
          <a:p>
            <a:pPr marL="342900" indent="-342900">
              <a:buFontTx/>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GB" dirty="0">
                <a:latin typeface="Open Sans" panose="020B0606030504020204" pitchFamily="34" charset="0"/>
                <a:ea typeface="Open Sans" panose="020B0606030504020204" pitchFamily="34" charset="0"/>
                <a:cs typeface="Open Sans" panose="020B0606030504020204" pitchFamily="34" charset="0"/>
              </a:rPr>
              <a:t>How to demonstrate the pathway argument – that growing today’s sector develops supply chains etc.</a:t>
            </a:r>
          </a:p>
        </p:txBody>
      </p:sp>
    </p:spTree>
    <p:extLst>
      <p:ext uri="{BB962C8B-B14F-4D97-AF65-F5344CB8AC3E}">
        <p14:creationId xmlns:p14="http://schemas.microsoft.com/office/powerpoint/2010/main" val="2724467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606" y="2124447"/>
            <a:ext cx="10657184" cy="1384995"/>
          </a:xfrm>
          <a:prstGeom prst="rect">
            <a:avLst/>
          </a:prstGeom>
        </p:spPr>
        <p:txBody>
          <a:bodyPr wrap="square">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What other market barriers do we need to be focusing on – either sector specific or relevant across the whole Bioenergy Heat Sector?</a:t>
            </a:r>
          </a:p>
        </p:txBody>
      </p:sp>
      <p:sp>
        <p:nvSpPr>
          <p:cNvPr id="3" name="Title 1"/>
          <p:cNvSpPr txBox="1">
            <a:spLocks/>
          </p:cNvSpPr>
          <p:nvPr/>
        </p:nvSpPr>
        <p:spPr>
          <a:xfrm>
            <a:off x="406680" y="180231"/>
            <a:ext cx="10971213" cy="1081924"/>
          </a:xfrm>
          <a:prstGeom prst="rect">
            <a:avLst/>
          </a:prstGeom>
          <a:noFill/>
          <a:ln>
            <a:noFill/>
          </a:ln>
        </p:spPr>
        <p:txBody>
          <a:bodyPr wrap="square">
            <a:normAutofit/>
          </a:bodyPr>
          <a:lstStyle>
            <a:lvl1pPr algn="l" defTabSz="905705" rtl="0" eaLnBrk="1" latinLnBrk="0" hangingPunct="1">
              <a:spcBef>
                <a:spcPct val="0"/>
              </a:spcBef>
              <a:buNone/>
              <a:defRPr sz="3600" kern="1200">
                <a:solidFill>
                  <a:schemeClr val="bg1"/>
                </a:solidFill>
                <a:latin typeface="Futura PT Medium" pitchFamily="34" charset="0"/>
                <a:ea typeface="+mj-ea"/>
                <a:cs typeface="+mj-cs"/>
              </a:defRPr>
            </a:lvl1pPr>
          </a:lstStyle>
          <a:p>
            <a:r>
              <a:rPr lang="en-GB" sz="3900" b="1" i="1" dirty="0">
                <a:ea typeface="Futura" panose="02020800000000000000" pitchFamily="18" charset="0"/>
                <a:cs typeface="Futura" panose="02020800000000000000" pitchFamily="18" charset="0"/>
              </a:rPr>
              <a:t>Questions 4</a:t>
            </a:r>
          </a:p>
        </p:txBody>
      </p:sp>
    </p:spTree>
    <p:extLst>
      <p:ext uri="{BB962C8B-B14F-4D97-AF65-F5344CB8AC3E}">
        <p14:creationId xmlns:p14="http://schemas.microsoft.com/office/powerpoint/2010/main" val="60408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859" y="180277"/>
            <a:ext cx="11363061" cy="645388"/>
          </a:xfrm>
          <a:prstGeom prst="rect">
            <a:avLst/>
          </a:prstGeom>
          <a:noFill/>
        </p:spPr>
        <p:txBody>
          <a:bodyPr wrap="square" lIns="90558" tIns="45253" rIns="90558" bIns="45253" rtlCol="0">
            <a:spAutoFit/>
          </a:bodyPr>
          <a:lstStyle/>
          <a:p>
            <a:r>
              <a:rPr lang="en-GB" sz="3600" b="1" i="1" dirty="0">
                <a:solidFill>
                  <a:schemeClr val="bg1"/>
                </a:solidFill>
                <a:latin typeface="Futura PT Medium"/>
                <a:ea typeface="Open Sans" panose="020B0606030504020204" pitchFamily="34" charset="0"/>
                <a:cs typeface="Open Sans" panose="020B0606030504020204" pitchFamily="34" charset="0"/>
              </a:rPr>
              <a:t>Setting the Context</a:t>
            </a:r>
          </a:p>
        </p:txBody>
      </p:sp>
      <p:sp>
        <p:nvSpPr>
          <p:cNvPr id="7" name="TextBox 6"/>
          <p:cNvSpPr txBox="1"/>
          <p:nvPr/>
        </p:nvSpPr>
        <p:spPr>
          <a:xfrm>
            <a:off x="406574" y="1260396"/>
            <a:ext cx="9649072" cy="5508257"/>
          </a:xfrm>
          <a:prstGeom prst="rect">
            <a:avLst/>
          </a:prstGeom>
          <a:noFill/>
        </p:spPr>
        <p:txBody>
          <a:bodyPr wrap="square" lIns="90558" tIns="45253" rIns="90558" bIns="45253" rtlCol="0">
            <a:spAutoFit/>
          </a:bodyPr>
          <a:lstStyle/>
          <a:p>
            <a:r>
              <a:rPr lang="en-GB" sz="2200" i="1" dirty="0">
                <a:latin typeface="Open Sans" panose="020B0606030504020204"/>
              </a:rPr>
              <a:t>Policy Context</a:t>
            </a:r>
          </a:p>
          <a:p>
            <a:pPr marL="339639" indent="-339639">
              <a:buFont typeface="Arial" panose="020B0604020202020204" pitchFamily="34" charset="0"/>
              <a:buChar char="•"/>
            </a:pPr>
            <a:r>
              <a:rPr lang="en-GB" sz="2200" dirty="0">
                <a:latin typeface="Open Sans" panose="020B0606030504020204"/>
              </a:rPr>
              <a:t>Heat Decarbonisation Roadmap Required to be published in 2020</a:t>
            </a:r>
          </a:p>
          <a:p>
            <a:pPr marL="339639" indent="-339639">
              <a:buFont typeface="Arial" panose="020B0604020202020204" pitchFamily="34" charset="0"/>
              <a:buChar char="•"/>
            </a:pPr>
            <a:r>
              <a:rPr lang="en-GB" sz="2200" dirty="0">
                <a:latin typeface="Open Sans" panose="020B0606030504020204"/>
              </a:rPr>
              <a:t>Number of consultations expected to come out soon concerning reform to the RHI, what will come after the RHI and building Standards. </a:t>
            </a:r>
          </a:p>
          <a:p>
            <a:pPr marL="339639" indent="-339639">
              <a:buFont typeface="Arial" panose="020B0604020202020204" pitchFamily="34" charset="0"/>
              <a:buChar char="•"/>
            </a:pPr>
            <a:r>
              <a:rPr lang="en-GB" sz="2200" dirty="0">
                <a:latin typeface="Open Sans" panose="020B0606030504020204"/>
              </a:rPr>
              <a:t>Initial announcements maybe included in upcoming Budget (confirmed 11</a:t>
            </a:r>
            <a:r>
              <a:rPr lang="en-GB" sz="2200" baseline="30000" dirty="0">
                <a:latin typeface="Open Sans" panose="020B0606030504020204"/>
              </a:rPr>
              <a:t>th</a:t>
            </a:r>
            <a:r>
              <a:rPr lang="en-GB" sz="2200" dirty="0">
                <a:latin typeface="Open Sans" panose="020B0606030504020204"/>
              </a:rPr>
              <a:t> March)</a:t>
            </a:r>
          </a:p>
          <a:p>
            <a:pPr marL="339639" indent="-339639">
              <a:buFont typeface="Arial" panose="020B0604020202020204" pitchFamily="34" charset="0"/>
              <a:buChar char="•"/>
            </a:pPr>
            <a:r>
              <a:rPr lang="en-GB" sz="2200" dirty="0">
                <a:latin typeface="Open Sans" panose="020B0606030504020204"/>
              </a:rPr>
              <a:t>New Secretary of State</a:t>
            </a:r>
          </a:p>
          <a:p>
            <a:pPr marL="339639" indent="-339639">
              <a:buFont typeface="Arial" panose="020B0604020202020204" pitchFamily="34" charset="0"/>
              <a:buChar char="•"/>
            </a:pPr>
            <a:r>
              <a:rPr lang="en-GB" sz="2200" dirty="0">
                <a:latin typeface="Open Sans" panose="020B0606030504020204"/>
              </a:rPr>
              <a:t>COP 26 in November </a:t>
            </a:r>
          </a:p>
          <a:p>
            <a:endParaRPr lang="en-GB" sz="2200" dirty="0">
              <a:latin typeface="Open Sans" panose="020B0606030504020204"/>
            </a:endParaRPr>
          </a:p>
          <a:p>
            <a:r>
              <a:rPr lang="en-GB" sz="2200" i="1" dirty="0">
                <a:latin typeface="Open Sans" panose="020B0606030504020204"/>
              </a:rPr>
              <a:t>REA Context</a:t>
            </a:r>
          </a:p>
          <a:p>
            <a:pPr marL="339639" indent="-339639">
              <a:buFont typeface="Arial" panose="020B0604020202020204" pitchFamily="34" charset="0"/>
              <a:buChar char="•"/>
            </a:pPr>
            <a:r>
              <a:rPr lang="en-GB" sz="2200" dirty="0">
                <a:latin typeface="Open Sans" panose="020B0606030504020204"/>
              </a:rPr>
              <a:t>Trailing New Sector Day Format – theme focused</a:t>
            </a:r>
          </a:p>
          <a:p>
            <a:pPr marL="339639" indent="-339639">
              <a:buFont typeface="Arial" panose="020B0604020202020204" pitchFamily="34" charset="0"/>
              <a:buChar char="•"/>
            </a:pPr>
            <a:r>
              <a:rPr lang="en-GB" sz="2200" dirty="0">
                <a:latin typeface="Open Sans" panose="020B0606030504020204"/>
              </a:rPr>
              <a:t>Want to be able to foster more unified messaging across sectors to ensure Bioenergy’s role in heat decarbonisation is recognised</a:t>
            </a:r>
          </a:p>
          <a:p>
            <a:pPr marL="339639" indent="-339639">
              <a:buFont typeface="Arial" panose="020B0604020202020204" pitchFamily="34" charset="0"/>
              <a:buChar char="•"/>
            </a:pPr>
            <a:r>
              <a:rPr lang="en-GB" sz="2200" dirty="0">
                <a:latin typeface="Open Sans" panose="020B0606030504020204"/>
              </a:rPr>
              <a:t>Identifying positive messages about the whole industry to magnify its importance. </a:t>
            </a:r>
          </a:p>
          <a:p>
            <a:pPr marL="339639" indent="-339639">
              <a:buFont typeface="Arial" panose="020B0604020202020204" pitchFamily="34" charset="0"/>
              <a:buChar char="•"/>
            </a:pPr>
            <a:r>
              <a:rPr lang="en-GB" sz="2200" dirty="0">
                <a:latin typeface="Open Sans" panose="020B0606030504020204"/>
              </a:rPr>
              <a:t>Encourage cross sector learning and discussion</a:t>
            </a:r>
          </a:p>
        </p:txBody>
      </p:sp>
    </p:spTree>
    <p:extLst>
      <p:ext uri="{BB962C8B-B14F-4D97-AF65-F5344CB8AC3E}">
        <p14:creationId xmlns:p14="http://schemas.microsoft.com/office/powerpoint/2010/main" val="663444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574" y="1836415"/>
            <a:ext cx="5904656" cy="2077492"/>
          </a:xfrm>
          <a:prstGeom prst="rect">
            <a:avLst/>
          </a:prstGeom>
          <a:noFill/>
        </p:spPr>
        <p:txBody>
          <a:bodyPr wrap="square" rtlCol="0">
            <a:spAutoFit/>
          </a:bodyPr>
          <a:lstStyle/>
          <a:p>
            <a:r>
              <a:rPr lang="en-GB" sz="6600" b="1" dirty="0">
                <a:latin typeface="Futura PT Medium"/>
              </a:rPr>
              <a:t>Thank you</a:t>
            </a:r>
          </a:p>
          <a:p>
            <a:endParaRPr lang="en-GB" dirty="0">
              <a:latin typeface="Futura PT Medium"/>
            </a:endParaRPr>
          </a:p>
          <a:p>
            <a:r>
              <a:rPr lang="en-GB" dirty="0">
                <a:latin typeface="Futura PT Medium"/>
              </a:rPr>
              <a:t>Mark Sommerfeld</a:t>
            </a:r>
          </a:p>
          <a:p>
            <a:r>
              <a:rPr lang="en-GB" dirty="0">
                <a:latin typeface="Futura PT Medium"/>
                <a:hlinkClick r:id="rId2"/>
              </a:rPr>
              <a:t>msommerfeld@r-e-a.net</a:t>
            </a:r>
            <a:r>
              <a:rPr lang="en-GB" dirty="0">
                <a:latin typeface="Futura PT Medium"/>
              </a:rPr>
              <a:t> </a:t>
            </a:r>
          </a:p>
        </p:txBody>
      </p:sp>
    </p:spTree>
    <p:extLst>
      <p:ext uri="{BB962C8B-B14F-4D97-AF65-F5344CB8AC3E}">
        <p14:creationId xmlns:p14="http://schemas.microsoft.com/office/powerpoint/2010/main" val="130904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745" y="0"/>
            <a:ext cx="10971213" cy="1081924"/>
          </a:xfrm>
          <a:prstGeom prst="rect">
            <a:avLst/>
          </a:prstGeom>
        </p:spPr>
        <p:txBody>
          <a:bodyPr/>
          <a:lstStyle/>
          <a:p>
            <a:r>
              <a:rPr lang="en-GB" dirty="0">
                <a:solidFill>
                  <a:srgbClr val="06926B"/>
                </a:solidFill>
              </a:rPr>
              <a:t>Further Political Context</a:t>
            </a:r>
          </a:p>
        </p:txBody>
      </p:sp>
      <p:sp>
        <p:nvSpPr>
          <p:cNvPr id="4" name="TextBox 3"/>
          <p:cNvSpPr txBox="1"/>
          <p:nvPr/>
        </p:nvSpPr>
        <p:spPr>
          <a:xfrm>
            <a:off x="3070895" y="751691"/>
            <a:ext cx="8292720" cy="6277699"/>
          </a:xfrm>
          <a:prstGeom prst="rect">
            <a:avLst/>
          </a:prstGeom>
          <a:noFill/>
        </p:spPr>
        <p:txBody>
          <a:bodyPr wrap="square" lIns="90558" tIns="45253" rIns="90558" bIns="45253" rtlCol="0">
            <a:spAutoFit/>
          </a:bodyPr>
          <a:lstStyle/>
          <a:p>
            <a:r>
              <a:rPr lang="en-GB" sz="2000" b="1" i="1" dirty="0">
                <a:latin typeface="Open Sans" panose="020B0606030504020204"/>
              </a:rPr>
              <a:t>New Secretary of State , BEIS  - </a:t>
            </a:r>
            <a:r>
              <a:rPr lang="en-GB" sz="2000" b="1" dirty="0">
                <a:latin typeface="Open Sans" panose="020B0606030504020204"/>
              </a:rPr>
              <a:t>Rt. Hon </a:t>
            </a:r>
            <a:r>
              <a:rPr lang="en-GB" sz="2000" b="1" dirty="0" err="1">
                <a:latin typeface="Open Sans" panose="020B0606030504020204"/>
              </a:rPr>
              <a:t>Alok</a:t>
            </a:r>
            <a:r>
              <a:rPr lang="en-GB" sz="2000" b="1" dirty="0">
                <a:latin typeface="Open Sans" panose="020B0606030504020204"/>
              </a:rPr>
              <a:t> Sharma MP</a:t>
            </a:r>
          </a:p>
          <a:p>
            <a:r>
              <a:rPr lang="en-GB" sz="2000" dirty="0">
                <a:latin typeface="Open Sans" panose="020B0606030504020204"/>
              </a:rPr>
              <a:t>Previously </a:t>
            </a:r>
            <a:r>
              <a:rPr lang="en-GB" sz="2000" dirty="0" err="1">
                <a:latin typeface="Open Sans" panose="020B0606030504020204"/>
              </a:rPr>
              <a:t>SoS</a:t>
            </a:r>
            <a:r>
              <a:rPr lang="en-GB" sz="2000" dirty="0">
                <a:latin typeface="Open Sans" panose="020B0606030504020204"/>
              </a:rPr>
              <a:t> for International Development (Jul 2019 – Feb 2020)</a:t>
            </a:r>
          </a:p>
          <a:p>
            <a:r>
              <a:rPr lang="en-GB" sz="2000" dirty="0">
                <a:latin typeface="Open Sans" panose="020B0606030504020204"/>
              </a:rPr>
              <a:t>Minister of State for Housing, Communities and Local Government (Jun 2017 – Jan 2018)</a:t>
            </a:r>
          </a:p>
          <a:p>
            <a:r>
              <a:rPr lang="en-GB" sz="2000" dirty="0">
                <a:latin typeface="Open Sans" panose="020B0606030504020204"/>
              </a:rPr>
              <a:t>Also appointed COP 26 President</a:t>
            </a:r>
          </a:p>
          <a:p>
            <a:r>
              <a:rPr lang="en-GB" sz="2000" b="1" dirty="0">
                <a:latin typeface="Open Sans" panose="020B0606030504020204"/>
              </a:rPr>
              <a:t>Minister </a:t>
            </a:r>
            <a:r>
              <a:rPr lang="en-GB" sz="2000" b="1" dirty="0" err="1">
                <a:latin typeface="Open Sans" panose="020B0606030504020204"/>
              </a:rPr>
              <a:t>Kwasi</a:t>
            </a:r>
            <a:r>
              <a:rPr lang="en-GB" sz="2000" b="1" dirty="0">
                <a:latin typeface="Open Sans" panose="020B0606030504020204"/>
              </a:rPr>
              <a:t> Kwarteng remains in place</a:t>
            </a:r>
          </a:p>
          <a:p>
            <a:endParaRPr lang="en-GB" sz="2000" b="1" dirty="0">
              <a:latin typeface="Open Sans" panose="020B0606030504020204"/>
            </a:endParaRPr>
          </a:p>
          <a:p>
            <a:r>
              <a:rPr lang="en-GB" sz="2000" b="1" dirty="0">
                <a:latin typeface="Open Sans" panose="020B0606030504020204"/>
              </a:rPr>
              <a:t>New Secretary of State,  DEFRA  -  Rt. Hon  George Eustice MP</a:t>
            </a:r>
          </a:p>
          <a:p>
            <a:r>
              <a:rPr lang="en-GB" sz="2000" dirty="0">
                <a:latin typeface="Open Sans" panose="020B0606030504020204"/>
              </a:rPr>
              <a:t>Previously minister for DEFRA and farming background.</a:t>
            </a:r>
          </a:p>
          <a:p>
            <a:r>
              <a:rPr lang="en-GB" sz="2000" dirty="0">
                <a:latin typeface="Open Sans" panose="020B0606030504020204"/>
              </a:rPr>
              <a:t>Written an opinion piece in the Guardian last year stating that the UK couldn't ignore environmental standards in favour of watered-down trade deals with the US</a:t>
            </a:r>
          </a:p>
          <a:p>
            <a:endParaRPr lang="en-GB" sz="2000" b="1" dirty="0">
              <a:latin typeface="Open Sans" panose="020B0606030504020204"/>
            </a:endParaRPr>
          </a:p>
          <a:p>
            <a:r>
              <a:rPr lang="en-GB" sz="2000" b="1" dirty="0">
                <a:latin typeface="Open Sans" panose="020B0606030504020204"/>
              </a:rPr>
              <a:t>New Chancellor of the Exchequer, Rt. Hon Rishi Sunak MP </a:t>
            </a:r>
          </a:p>
          <a:p>
            <a:r>
              <a:rPr lang="en-GB" sz="2000" dirty="0">
                <a:latin typeface="Open Sans" panose="020B0606030504020204"/>
              </a:rPr>
              <a:t>Promoted from Minister in HM Treasury</a:t>
            </a:r>
          </a:p>
          <a:p>
            <a:r>
              <a:rPr lang="en-GB" sz="2000" dirty="0">
                <a:latin typeface="Open Sans" panose="020B0606030504020204"/>
              </a:rPr>
              <a:t>Has had roles in DEFRA Select Committee and PPS to BEIS in 2017.</a:t>
            </a:r>
          </a:p>
          <a:p>
            <a:r>
              <a:rPr lang="en-GB" sz="2000" dirty="0" err="1">
                <a:latin typeface="Open Sans" panose="020B0606030504020204"/>
              </a:rPr>
              <a:t>Dr.</a:t>
            </a:r>
            <a:r>
              <a:rPr lang="en-GB" sz="2000" dirty="0">
                <a:latin typeface="Open Sans" panose="020B0606030504020204"/>
              </a:rPr>
              <a:t> Nina Skorupska recently met with him to highlight REA Messaging – especially around Heat!</a:t>
            </a:r>
          </a:p>
          <a:p>
            <a:endParaRPr lang="en-GB" sz="2000" b="1" dirty="0">
              <a:latin typeface="Open Sans" panose="020B0606030504020204"/>
            </a:endParaRPr>
          </a:p>
          <a:p>
            <a:r>
              <a:rPr lang="en-GB" sz="2000" dirty="0">
                <a:latin typeface="Open Sans" panose="020B0606030504020204"/>
              </a:rPr>
              <a:t>  </a:t>
            </a:r>
          </a:p>
        </p:txBody>
      </p:sp>
      <p:pic>
        <p:nvPicPr>
          <p:cNvPr id="1028" name="Picture 4" descr="Image result for Rt Hon Alok Sharma 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17" y="562530"/>
            <a:ext cx="1744296" cy="197192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George Eustice"/>
          <p:cNvSpPr>
            <a:spLocks noChangeAspect="1" noChangeArrowheads="1"/>
          </p:cNvSpPr>
          <p:nvPr/>
        </p:nvSpPr>
        <p:spPr bwMode="auto">
          <a:xfrm>
            <a:off x="155577"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58" tIns="45253" rIns="90558" bIns="45253" numCol="1" anchor="t" anchorCtr="0" compatLnSpc="1">
            <a:prstTxWarp prst="textNoShape">
              <a:avLst/>
            </a:prstTxWarp>
          </a:bodyPr>
          <a:lstStyle/>
          <a:p>
            <a:endParaRPr lang="en-GB"/>
          </a:p>
        </p:txBody>
      </p:sp>
      <p:pic>
        <p:nvPicPr>
          <p:cNvPr id="1032" name="Picture 8" descr="Image result for George Eustice"/>
          <p:cNvPicPr>
            <a:picLocks noChangeAspect="1" noChangeArrowheads="1"/>
          </p:cNvPicPr>
          <p:nvPr/>
        </p:nvPicPr>
        <p:blipFill rotWithShape="1">
          <a:blip r:embed="rId3">
            <a:extLst>
              <a:ext uri="{28A0092B-C50C-407E-A947-70E740481C1C}">
                <a14:useLocalDpi xmlns:a14="http://schemas.microsoft.com/office/drawing/2010/main" val="0"/>
              </a:ext>
            </a:extLst>
          </a:blip>
          <a:srcRect r="30162"/>
          <a:stretch/>
        </p:blipFill>
        <p:spPr bwMode="auto">
          <a:xfrm>
            <a:off x="612380" y="2699829"/>
            <a:ext cx="1740937" cy="18626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ishi Suna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54" r="24330"/>
          <a:stretch/>
        </p:blipFill>
        <p:spPr bwMode="auto">
          <a:xfrm>
            <a:off x="612274" y="4788770"/>
            <a:ext cx="1793624" cy="207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8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542" y="0"/>
            <a:ext cx="10971213" cy="1082675"/>
          </a:xfrm>
          <a:prstGeom prst="rect">
            <a:avLst/>
          </a:prstGeom>
          <a:noFill/>
          <a:ln>
            <a:noFill/>
          </a:ln>
        </p:spPr>
        <p:txBody>
          <a:bodyPr vert="horz" wrap="square" lIns="90558" tIns="45253" rIns="90558" bIns="45253" rtlCol="0" anchor="ctr">
            <a:normAutofit/>
          </a:bodyPr>
          <a:lstStyle>
            <a:lvl1pPr algn="l" defTabSz="905705" rtl="0" eaLnBrk="1" latinLnBrk="0" hangingPunct="1">
              <a:spcBef>
                <a:spcPct val="0"/>
              </a:spcBef>
              <a:buNone/>
              <a:defRPr sz="3600" kern="1200">
                <a:solidFill>
                  <a:schemeClr val="bg1"/>
                </a:solidFill>
                <a:latin typeface="Futura PT Medium" pitchFamily="34" charset="0"/>
                <a:ea typeface="+mj-ea"/>
                <a:cs typeface="+mj-cs"/>
              </a:defRPr>
            </a:lvl1pPr>
          </a:lstStyle>
          <a:p>
            <a:r>
              <a:rPr lang="en-GB" b="1" i="1" dirty="0">
                <a:ea typeface="Futura" panose="02020800000000000000" pitchFamily="18" charset="0"/>
                <a:cs typeface="Futura" panose="02020800000000000000" pitchFamily="18" charset="0"/>
              </a:rPr>
              <a:t>REA’s Current Messages Around Heat</a:t>
            </a:r>
          </a:p>
        </p:txBody>
      </p:sp>
      <p:sp>
        <p:nvSpPr>
          <p:cNvPr id="3" name="TextBox 2"/>
          <p:cNvSpPr txBox="1"/>
          <p:nvPr/>
        </p:nvSpPr>
        <p:spPr>
          <a:xfrm>
            <a:off x="262558" y="1404367"/>
            <a:ext cx="10441160" cy="5401479"/>
          </a:xfrm>
          <a:prstGeom prst="rect">
            <a:avLst/>
          </a:prstGeom>
          <a:noFill/>
        </p:spPr>
        <p:txBody>
          <a:bodyPr wrap="square" rtlCol="0">
            <a:spAutoFit/>
          </a:bodyPr>
          <a:lstStyle/>
          <a:p>
            <a:pPr marL="457200" indent="-457200">
              <a:buAutoNum type="arabicParenR"/>
            </a:pPr>
            <a:r>
              <a:rPr lang="en-GB" sz="2300" dirty="0">
                <a:latin typeface="Open Sans" panose="020B0606030504020204"/>
              </a:rPr>
              <a:t>Time Limited Extension to the RHI</a:t>
            </a:r>
          </a:p>
          <a:p>
            <a:pPr marL="457200" indent="-457200">
              <a:buAutoNum type="arabicParenR"/>
            </a:pPr>
            <a:r>
              <a:rPr lang="en-GB" sz="2300" dirty="0">
                <a:latin typeface="Open Sans" panose="020B0606030504020204"/>
              </a:rPr>
              <a:t>A new mechanism needed to support heat decarbonisation past 2021 (E.g. Heat-feed in premium scheme)</a:t>
            </a:r>
          </a:p>
          <a:p>
            <a:pPr marL="457200" indent="-457200">
              <a:buFontTx/>
              <a:buAutoNum type="arabicParenR"/>
            </a:pPr>
            <a:r>
              <a:rPr lang="en-GB" sz="2300" dirty="0">
                <a:latin typeface="Open Sans" panose="020B0606030504020204"/>
              </a:rPr>
              <a:t>Take opportunity to reform Agricultural Support to promote bioenergy use and domestic bioenergy feedstock cultivation</a:t>
            </a:r>
          </a:p>
          <a:p>
            <a:pPr marL="457200" indent="-457200">
              <a:buFontTx/>
              <a:buAutoNum type="arabicParenR"/>
            </a:pPr>
            <a:r>
              <a:rPr lang="en-GB" sz="2300" dirty="0">
                <a:latin typeface="Open Sans" panose="020B0606030504020204"/>
              </a:rPr>
              <a:t>Government Backed Low interest loans for heating</a:t>
            </a:r>
          </a:p>
          <a:p>
            <a:pPr marL="457200" indent="-457200">
              <a:buFontTx/>
              <a:buAutoNum type="arabicParenR"/>
            </a:pPr>
            <a:r>
              <a:rPr lang="en-GB" sz="2300" dirty="0">
                <a:latin typeface="Open Sans" panose="020B0606030504020204"/>
              </a:rPr>
              <a:t>Effective Taxation system that slowly  penalises dirtiest fossil heating fuels</a:t>
            </a:r>
          </a:p>
          <a:p>
            <a:pPr marL="457200" indent="-457200">
              <a:buFontTx/>
              <a:buAutoNum type="arabicParenR"/>
            </a:pPr>
            <a:r>
              <a:rPr lang="en-GB" sz="2300" dirty="0">
                <a:latin typeface="Open Sans" panose="020B0606030504020204"/>
              </a:rPr>
              <a:t>Introduce Green Gas Obligation to meet a GHG reduction target</a:t>
            </a:r>
          </a:p>
          <a:p>
            <a:pPr marL="457200" indent="-457200">
              <a:buAutoNum type="arabicParenR"/>
            </a:pPr>
            <a:r>
              <a:rPr lang="en-GB" sz="2300" dirty="0">
                <a:latin typeface="Open Sans" panose="020B0606030504020204"/>
              </a:rPr>
              <a:t>Amend Energy Saving Opportunity to focus on carbon emission reductions, not just power</a:t>
            </a:r>
          </a:p>
          <a:p>
            <a:pPr marL="457200" indent="-457200">
              <a:buFontTx/>
              <a:buAutoNum type="arabicParenR"/>
            </a:pPr>
            <a:r>
              <a:rPr lang="en-GB" sz="2300" dirty="0">
                <a:latin typeface="Open Sans" panose="020B0606030504020204"/>
              </a:rPr>
              <a:t>Recognise all forms of renewable heating in Future Homes Standard</a:t>
            </a:r>
          </a:p>
          <a:p>
            <a:pPr marL="457200" indent="-457200">
              <a:buAutoNum type="arabicParenR"/>
            </a:pPr>
            <a:r>
              <a:rPr lang="en-GB" sz="2300" dirty="0">
                <a:latin typeface="Open Sans" panose="020B0606030504020204"/>
              </a:rPr>
              <a:t>Variable Tax benefits for those with high energy efficiency standards (Council Tax, Business Rates, Stamp Duty)</a:t>
            </a:r>
          </a:p>
          <a:p>
            <a:pPr marL="457200" indent="-457200">
              <a:buAutoNum type="arabicParenR"/>
            </a:pPr>
            <a:r>
              <a:rPr lang="en-GB" sz="2300" dirty="0">
                <a:latin typeface="Open Sans" panose="020B0606030504020204"/>
              </a:rPr>
              <a:t>Address Barriers to Heat network deployment</a:t>
            </a:r>
          </a:p>
          <a:p>
            <a:pPr marL="457200" indent="-457200">
              <a:buAutoNum type="arabicParenR"/>
            </a:pPr>
            <a:endParaRPr lang="en-GB" sz="2300" dirty="0">
              <a:latin typeface="Open Sans" panose="020B0606030504020204"/>
            </a:endParaRPr>
          </a:p>
        </p:txBody>
      </p:sp>
    </p:spTree>
    <p:extLst>
      <p:ext uri="{BB962C8B-B14F-4D97-AF65-F5344CB8AC3E}">
        <p14:creationId xmlns:p14="http://schemas.microsoft.com/office/powerpoint/2010/main" val="36261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the Session Will Run</a:t>
            </a:r>
          </a:p>
        </p:txBody>
      </p:sp>
      <p:sp>
        <p:nvSpPr>
          <p:cNvPr id="4" name="TextBox 3"/>
          <p:cNvSpPr txBox="1"/>
          <p:nvPr/>
        </p:nvSpPr>
        <p:spPr>
          <a:xfrm>
            <a:off x="413940" y="1379101"/>
            <a:ext cx="10369153" cy="5908367"/>
          </a:xfrm>
          <a:prstGeom prst="rect">
            <a:avLst/>
          </a:prstGeom>
          <a:noFill/>
        </p:spPr>
        <p:txBody>
          <a:bodyPr wrap="square" lIns="90558" tIns="45253" rIns="90558" bIns="45253" rtlCol="0">
            <a:spAutoFit/>
          </a:bodyPr>
          <a:lstStyle/>
          <a:p>
            <a:r>
              <a:rPr lang="en-GB" b="1" dirty="0">
                <a:latin typeface="Open Sans" panose="020B0606030504020204"/>
              </a:rPr>
              <a:t>Update from BEIS  - Tunde Ojetola, BEIS</a:t>
            </a:r>
          </a:p>
          <a:p>
            <a:endParaRPr lang="en-GB" dirty="0">
              <a:latin typeface="Open Sans" panose="020B0606030504020204"/>
            </a:endParaRPr>
          </a:p>
          <a:p>
            <a:r>
              <a:rPr lang="en-GB" b="1" dirty="0">
                <a:latin typeface="Open Sans" panose="020B0606030504020204"/>
              </a:rPr>
              <a:t>Series of short  presentations from different bioenergy heat technologies:</a:t>
            </a:r>
          </a:p>
          <a:p>
            <a:pPr marL="339639" indent="-339639">
              <a:buFontTx/>
              <a:buChar char="-"/>
            </a:pPr>
            <a:r>
              <a:rPr lang="en-GB" dirty="0">
                <a:latin typeface="Open Sans" panose="020B0606030504020204"/>
              </a:rPr>
              <a:t>Biomass Heat  - </a:t>
            </a:r>
            <a:r>
              <a:rPr lang="en-GB" i="1" dirty="0">
                <a:latin typeface="Open Sans" panose="020B0606030504020204"/>
              </a:rPr>
              <a:t>Alasdair Peppe, </a:t>
            </a:r>
            <a:r>
              <a:rPr lang="en-GB" i="1" dirty="0" err="1">
                <a:latin typeface="Open Sans" panose="020B0606030504020204"/>
              </a:rPr>
              <a:t>Dunster</a:t>
            </a:r>
            <a:r>
              <a:rPr lang="en-GB" i="1" dirty="0">
                <a:latin typeface="Open Sans" panose="020B0606030504020204"/>
              </a:rPr>
              <a:t> Energy </a:t>
            </a:r>
          </a:p>
          <a:p>
            <a:pPr marL="339639" indent="-339639">
              <a:buFontTx/>
              <a:buChar char="-"/>
            </a:pPr>
            <a:r>
              <a:rPr lang="en-GB" dirty="0">
                <a:latin typeface="Open Sans" panose="020B0606030504020204"/>
              </a:rPr>
              <a:t>Biogas - </a:t>
            </a:r>
            <a:r>
              <a:rPr lang="en-GB" i="1" dirty="0">
                <a:latin typeface="Open Sans" panose="020B0606030504020204"/>
              </a:rPr>
              <a:t>William Mezzullo, Foresight Group </a:t>
            </a:r>
          </a:p>
          <a:p>
            <a:pPr marL="339639" indent="-339639">
              <a:buFontTx/>
              <a:buChar char="-"/>
            </a:pPr>
            <a:r>
              <a:rPr lang="en-GB" dirty="0" err="1">
                <a:latin typeface="Open Sans" panose="020B0606030504020204"/>
              </a:rPr>
              <a:t>BioLPG</a:t>
            </a:r>
            <a:r>
              <a:rPr lang="en-GB" dirty="0">
                <a:latin typeface="Open Sans" panose="020B0606030504020204"/>
              </a:rPr>
              <a:t>  - </a:t>
            </a:r>
            <a:r>
              <a:rPr lang="en-GB" i="1" dirty="0">
                <a:latin typeface="Open Sans" panose="020B0606030504020204"/>
              </a:rPr>
              <a:t>Andy Parker , </a:t>
            </a:r>
            <a:r>
              <a:rPr lang="en-GB" i="1" dirty="0" err="1">
                <a:latin typeface="Open Sans" panose="020B0606030504020204"/>
              </a:rPr>
              <a:t>Calor</a:t>
            </a:r>
            <a:r>
              <a:rPr lang="en-GB" i="1" dirty="0">
                <a:latin typeface="Open Sans" panose="020B0606030504020204"/>
              </a:rPr>
              <a:t> Gas</a:t>
            </a:r>
          </a:p>
          <a:p>
            <a:r>
              <a:rPr lang="en-GB" dirty="0">
                <a:latin typeface="Open Sans" panose="020B0606030504020204"/>
              </a:rPr>
              <a:t>-    Bioenergy Potential in Domestic Off Gas Grid Properties – </a:t>
            </a:r>
            <a:r>
              <a:rPr lang="en-GB" i="1" dirty="0">
                <a:latin typeface="Open Sans" panose="020B0606030504020204"/>
              </a:rPr>
              <a:t>Ian Waller, In </a:t>
            </a:r>
            <a:r>
              <a:rPr lang="en-GB" i="1" dirty="0" err="1">
                <a:latin typeface="Open Sans" panose="020B0606030504020204"/>
              </a:rPr>
              <a:t>Perpetuum</a:t>
            </a:r>
            <a:endParaRPr lang="en-GB" i="1" dirty="0">
              <a:latin typeface="Open Sans" panose="020B0606030504020204"/>
            </a:endParaRPr>
          </a:p>
          <a:p>
            <a:endParaRPr lang="en-GB" dirty="0">
              <a:latin typeface="Open Sans" panose="020B0606030504020204"/>
            </a:endParaRPr>
          </a:p>
          <a:p>
            <a:r>
              <a:rPr lang="en-GB" dirty="0">
                <a:latin typeface="Open Sans" panose="020B0606030504020204"/>
              </a:rPr>
              <a:t>The above presentations are meant to foster debate and raise questions. They do not represent REA positions, but messages within the bioenergy heat sphere. This is therefore about informing the REA’s way forward. </a:t>
            </a:r>
          </a:p>
          <a:p>
            <a:endParaRPr lang="en-GB" dirty="0">
              <a:latin typeface="Open Sans" panose="020B0606030504020204"/>
            </a:endParaRPr>
          </a:p>
          <a:p>
            <a:r>
              <a:rPr lang="en-GB" b="1" dirty="0">
                <a:latin typeface="Open Sans" panose="020B0606030504020204"/>
              </a:rPr>
              <a:t>Networking Break (15 min)</a:t>
            </a:r>
          </a:p>
          <a:p>
            <a:endParaRPr lang="en-GB" dirty="0">
              <a:latin typeface="Open Sans" panose="020B0606030504020204"/>
            </a:endParaRPr>
          </a:p>
          <a:p>
            <a:r>
              <a:rPr lang="en-GB" b="1" dirty="0">
                <a:latin typeface="Open Sans" panose="020B0606030504020204"/>
              </a:rPr>
              <a:t>Discussions Forum around challenges and key messages</a:t>
            </a:r>
          </a:p>
          <a:p>
            <a:endParaRPr lang="en-GB" dirty="0">
              <a:latin typeface="Open Sans" panose="020B0606030504020204"/>
            </a:endParaRPr>
          </a:p>
          <a:p>
            <a:endParaRPr lang="en-GB" dirty="0">
              <a:latin typeface="Open Sans" panose="020B0606030504020204"/>
            </a:endParaRPr>
          </a:p>
          <a:p>
            <a:endParaRPr lang="en-GB" dirty="0">
              <a:latin typeface="Open Sans" panose="020B0606030504020204"/>
            </a:endParaRPr>
          </a:p>
        </p:txBody>
      </p:sp>
      <p:sp>
        <p:nvSpPr>
          <p:cNvPr id="6" name="TextBox 5"/>
          <p:cNvSpPr txBox="1"/>
          <p:nvPr/>
        </p:nvSpPr>
        <p:spPr>
          <a:xfrm>
            <a:off x="478582" y="180279"/>
            <a:ext cx="6624736" cy="645388"/>
          </a:xfrm>
          <a:prstGeom prst="rect">
            <a:avLst/>
          </a:prstGeom>
          <a:noFill/>
        </p:spPr>
        <p:txBody>
          <a:bodyPr wrap="square" lIns="90558" tIns="45253" rIns="90558" bIns="45253" rtlCol="0">
            <a:spAutoFit/>
          </a:bodyPr>
          <a:lstStyle/>
          <a:p>
            <a:r>
              <a:rPr lang="en-GB" sz="3600" b="1" dirty="0">
                <a:solidFill>
                  <a:schemeClr val="bg1"/>
                </a:solidFill>
                <a:latin typeface="Futura PT Medium"/>
              </a:rPr>
              <a:t>Running Order</a:t>
            </a:r>
            <a:endParaRPr lang="en-GB" b="1" dirty="0">
              <a:solidFill>
                <a:schemeClr val="bg1"/>
              </a:solidFill>
              <a:latin typeface="Futura PT Medium"/>
            </a:endParaRPr>
          </a:p>
        </p:txBody>
      </p:sp>
    </p:spTree>
    <p:extLst>
      <p:ext uri="{BB962C8B-B14F-4D97-AF65-F5344CB8AC3E}">
        <p14:creationId xmlns:p14="http://schemas.microsoft.com/office/powerpoint/2010/main" val="263541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80" y="8203"/>
            <a:ext cx="10971213" cy="1081924"/>
          </a:xfrm>
          <a:noFill/>
          <a:ln>
            <a:noFill/>
          </a:ln>
        </p:spPr>
        <p:txBody>
          <a:bodyPr wrap="square">
            <a:noAutofit/>
          </a:bodyPr>
          <a:lstStyle/>
          <a:p>
            <a:r>
              <a:rPr lang="en-GB" b="1" i="1" dirty="0">
                <a:ea typeface="Futura" panose="02020800000000000000" pitchFamily="18" charset="0"/>
                <a:cs typeface="Futura" panose="02020800000000000000" pitchFamily="18" charset="0"/>
              </a:rPr>
              <a:t>Questions for Consideration - Heat</a:t>
            </a:r>
          </a:p>
        </p:txBody>
      </p:sp>
      <p:sp>
        <p:nvSpPr>
          <p:cNvPr id="14" name="Rectangle 13">
            <a:extLst>
              <a:ext uri="{FF2B5EF4-FFF2-40B4-BE49-F238E27FC236}">
                <a16:creationId xmlns:a16="http://schemas.microsoft.com/office/drawing/2014/main" id="{D6D64BAB-8247-41FF-98B8-D41508481985}"/>
              </a:ext>
            </a:extLst>
          </p:cNvPr>
          <p:cNvSpPr/>
          <p:nvPr/>
        </p:nvSpPr>
        <p:spPr>
          <a:xfrm>
            <a:off x="334569" y="1558166"/>
            <a:ext cx="9001000" cy="4921174"/>
          </a:xfrm>
          <a:prstGeom prst="rect">
            <a:avLst/>
          </a:prstGeom>
        </p:spPr>
        <p:txBody>
          <a:bodyPr wrap="square" lIns="107794" tIns="53914" rIns="107794" bIns="53914">
            <a:noAutofit/>
          </a:bodyPr>
          <a:lstStyle/>
          <a:p>
            <a:pPr>
              <a:lnSpc>
                <a:spcPct val="120000"/>
              </a:lnSpc>
              <a:spcBef>
                <a:spcPts val="118"/>
              </a:spcBef>
            </a:pPr>
            <a:endParaRPr lang="en-GB" altLang="en-US" sz="2200" dirty="0">
              <a:solidFill>
                <a:srgbClr val="6F6F6F"/>
              </a:solidFill>
              <a:latin typeface="Open Sans" panose="020B0606030504020204"/>
              <a:cs typeface="Arial" charset="0"/>
            </a:endParaRPr>
          </a:p>
        </p:txBody>
      </p:sp>
      <p:sp>
        <p:nvSpPr>
          <p:cNvPr id="4" name="TextBox 3"/>
          <p:cNvSpPr txBox="1"/>
          <p:nvPr/>
        </p:nvSpPr>
        <p:spPr>
          <a:xfrm>
            <a:off x="369272" y="1522786"/>
            <a:ext cx="10838506" cy="5123537"/>
          </a:xfrm>
          <a:prstGeom prst="rect">
            <a:avLst/>
          </a:prstGeom>
          <a:noFill/>
        </p:spPr>
        <p:txBody>
          <a:bodyPr wrap="square" lIns="90558" tIns="45253" rIns="90558" bIns="45253" rtlCol="0">
            <a:spAutoFit/>
          </a:bodyPr>
          <a:lstStyle/>
          <a:p>
            <a:pPr marL="452877" indent="-452877">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How does the REA create a positive massage to ensure bioenergy’s role in heat decarbonisation is recognised?</a:t>
            </a:r>
          </a:p>
          <a:p>
            <a:pPr marL="457200" indent="-457200">
              <a:buFont typeface="+mj-lt"/>
              <a:buAutoNum type="arabicPeriod"/>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How do we ensure the lessons learnt from the RHI are carried through to new heat policy?</a:t>
            </a:r>
          </a:p>
          <a:p>
            <a:pPr marL="457200" indent="-457200">
              <a:buAutoNum type="arabicPeriod"/>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2877" indent="-452877">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What messaging does the sector need to focus on around feedstock availability and sustainability?</a:t>
            </a:r>
          </a:p>
          <a:p>
            <a:pPr marL="452877" indent="-452877">
              <a:buFont typeface="+mj-lt"/>
              <a:buAutoNum type="arabicPeriod"/>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2877" indent="-452877">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What other market barriers do we need to be focusing on – either sector specific or relevant across the whole Bioenergy Heat Sector?</a:t>
            </a:r>
          </a:p>
          <a:p>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89699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8928" y="2772528"/>
            <a:ext cx="8533289" cy="1932323"/>
          </a:xfrm>
        </p:spPr>
        <p:txBody>
          <a:bodyPr/>
          <a:lstStyle/>
          <a:p>
            <a:r>
              <a:rPr lang="en-GB" b="1" dirty="0">
                <a:solidFill>
                  <a:schemeClr val="tx1"/>
                </a:solidFill>
              </a:rPr>
              <a:t>Update from BEIS  </a:t>
            </a:r>
          </a:p>
          <a:p>
            <a:r>
              <a:rPr lang="en-GB" b="1" dirty="0"/>
              <a:t>Tunde Ojetola, BEIS</a:t>
            </a:r>
          </a:p>
          <a:p>
            <a:endParaRPr lang="en-GB" dirty="0"/>
          </a:p>
        </p:txBody>
      </p:sp>
    </p:spTree>
    <p:extLst>
      <p:ext uri="{BB962C8B-B14F-4D97-AF65-F5344CB8AC3E}">
        <p14:creationId xmlns:p14="http://schemas.microsoft.com/office/powerpoint/2010/main" val="397732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45617" y="7008922"/>
            <a:ext cx="2844800" cy="401637"/>
          </a:xfrm>
          <a:prstGeom prst="rect">
            <a:avLst/>
          </a:prstGeom>
        </p:spPr>
        <p:txBody>
          <a:bodyPr lIns="90558" tIns="45253" rIns="90558" bIns="45253"/>
          <a:lstStyle/>
          <a:p>
            <a:fld id="{03353D49-20B8-4D56-AB3A-E37532F4CF6D}" type="slidenum">
              <a:rPr lang="en-GB" smtClean="0"/>
              <a:pPr/>
              <a:t>9</a:t>
            </a:fld>
            <a:endParaRPr lang="en-GB"/>
          </a:p>
        </p:txBody>
      </p:sp>
      <p:sp>
        <p:nvSpPr>
          <p:cNvPr id="6" name="Subtitle 2"/>
          <p:cNvSpPr>
            <a:spLocks noGrp="1"/>
          </p:cNvSpPr>
          <p:nvPr>
            <p:ph type="subTitle" idx="1"/>
          </p:nvPr>
        </p:nvSpPr>
        <p:spPr>
          <a:xfrm>
            <a:off x="3142903" y="2484490"/>
            <a:ext cx="8533289" cy="1932323"/>
          </a:xfrm>
        </p:spPr>
        <p:txBody>
          <a:bodyPr/>
          <a:lstStyle/>
          <a:p>
            <a:r>
              <a:rPr lang="en-GB" b="1" dirty="0">
                <a:solidFill>
                  <a:schemeClr val="tx1"/>
                </a:solidFill>
              </a:rPr>
              <a:t>Biomass Heat  </a:t>
            </a:r>
          </a:p>
          <a:p>
            <a:r>
              <a:rPr lang="en-GB" b="1" dirty="0"/>
              <a:t>Alasdair Peppe, </a:t>
            </a:r>
            <a:r>
              <a:rPr lang="en-GB" b="1" dirty="0" err="1"/>
              <a:t>Dunster</a:t>
            </a:r>
            <a:r>
              <a:rPr lang="en-GB" b="1" dirty="0"/>
              <a:t> Energy </a:t>
            </a:r>
          </a:p>
          <a:p>
            <a:endParaRPr lang="en-GB" b="1" dirty="0"/>
          </a:p>
        </p:txBody>
      </p:sp>
    </p:spTree>
    <p:extLst>
      <p:ext uri="{BB962C8B-B14F-4D97-AF65-F5344CB8AC3E}">
        <p14:creationId xmlns:p14="http://schemas.microsoft.com/office/powerpoint/2010/main" val="399202324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WHA PowerPointPresentation">
  <a:themeElements>
    <a:clrScheme name="REA">
      <a:dk1>
        <a:sysClr val="windowText" lastClr="000000"/>
      </a:dk1>
      <a:lt1>
        <a:sysClr val="window" lastClr="FFFFFF"/>
      </a:lt1>
      <a:dk2>
        <a:srgbClr val="1F497D"/>
      </a:dk2>
      <a:lt2>
        <a:srgbClr val="EEECE1"/>
      </a:lt2>
      <a:accent1>
        <a:srgbClr val="5DB046"/>
      </a:accent1>
      <a:accent2>
        <a:srgbClr val="BF4E44"/>
      </a:accent2>
      <a:accent3>
        <a:srgbClr val="F5AC45"/>
      </a:accent3>
      <a:accent4>
        <a:srgbClr val="DA7527"/>
      </a:accent4>
      <a:accent5>
        <a:srgbClr val="748AA6"/>
      </a:accent5>
      <a:accent6>
        <a:srgbClr val="6660A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13362</TotalTime>
  <Words>3246</Words>
  <Application>Microsoft Office PowerPoint</Application>
  <PresentationFormat>Custom</PresentationFormat>
  <Paragraphs>430</Paragraphs>
  <Slides>41</Slides>
  <Notes>20</Notes>
  <HiddenSlides>2</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41</vt:i4>
      </vt:variant>
    </vt:vector>
  </HeadingPairs>
  <TitlesOfParts>
    <vt:vector size="58" baseType="lpstr">
      <vt:lpstr>Arial</vt:lpstr>
      <vt:lpstr>Calibri</vt:lpstr>
      <vt:lpstr>Courier New</vt:lpstr>
      <vt:lpstr>Futura PT Medium</vt:lpstr>
      <vt:lpstr>Open Sans</vt:lpstr>
      <vt:lpstr>Wingdings</vt:lpstr>
      <vt:lpstr>2_Custom Design</vt:lpstr>
      <vt:lpstr>Custom Design</vt:lpstr>
      <vt:lpstr>WHA PowerPointPresentation</vt:lpstr>
      <vt:lpstr>1_WHA PowerPointPresentation</vt:lpstr>
      <vt:lpstr>2_WHA PowerPointPresentation</vt:lpstr>
      <vt:lpstr>3_WHA PowerPointPresentation</vt:lpstr>
      <vt:lpstr>4_WHA PowerPointPresentation</vt:lpstr>
      <vt:lpstr>5_WHA PowerPointPresentation</vt:lpstr>
      <vt:lpstr>6_WHA PowerPointPresentation</vt:lpstr>
      <vt:lpstr>7_WHA PowerPointPresentation</vt:lpstr>
      <vt:lpstr>Office Theme</vt:lpstr>
      <vt:lpstr>PowerPoint Presentation</vt:lpstr>
      <vt:lpstr>PowerPoint Presentation</vt:lpstr>
      <vt:lpstr>PowerPoint Presentation</vt:lpstr>
      <vt:lpstr>PowerPoint Presentation</vt:lpstr>
      <vt:lpstr>PowerPoint Presentation</vt:lpstr>
      <vt:lpstr>How the Session Will Run</vt:lpstr>
      <vt:lpstr>Questions for Consideration - Heat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William Mezzullo – Foresight Group REA Biogas Chair</vt:lpstr>
      <vt:lpstr>How much gas has the UK been using?</vt:lpstr>
      <vt:lpstr>How much gas does the UK use for domestic purposes?</vt:lpstr>
      <vt:lpstr>PowerPoint Presentation</vt:lpstr>
      <vt:lpstr>PowerPoint Presentation</vt:lpstr>
      <vt:lpstr>PowerPoint Presentation</vt:lpstr>
      <vt:lpstr>How to maximise the benefit of biogas for decarbonising UK heat demand?</vt:lpstr>
      <vt:lpstr>PowerPoint Presentation</vt:lpstr>
      <vt:lpstr>PowerPoint Presentation</vt:lpstr>
      <vt:lpstr>Decarbonisation target vs Energy Target?</vt:lpstr>
      <vt:lpstr>What is biogas’ decarbonisation potential?</vt:lpstr>
      <vt:lpstr>PowerPoint Presentation</vt:lpstr>
      <vt:lpstr>PowerPoint Presentation</vt:lpstr>
      <vt:lpstr>PowerPoint Presentation</vt:lpstr>
      <vt:lpstr>PowerPoint Presentation</vt:lpstr>
      <vt:lpstr>PowerPoint Presentation</vt:lpstr>
      <vt:lpstr>Questions for Consideration - Heat</vt:lpstr>
      <vt:lpstr>Questions 1</vt:lpstr>
      <vt:lpstr>PowerPoint Presentation</vt:lpstr>
      <vt:lpstr>PowerPoint Presentation</vt:lpstr>
      <vt:lpstr>PowerPoint Presentation</vt:lpstr>
      <vt:lpstr>PowerPoint Presentation</vt:lpstr>
      <vt:lpstr>Further Political Context</vt:lpstr>
    </vt:vector>
  </TitlesOfParts>
  <Company>REA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Barnett</dc:creator>
  <cp:lastModifiedBy>Mark Sommerfeld</cp:lastModifiedBy>
  <cp:revision>208</cp:revision>
  <cp:lastPrinted>2020-02-18T20:53:31Z</cp:lastPrinted>
  <dcterms:created xsi:type="dcterms:W3CDTF">2019-09-03T09:20:03Z</dcterms:created>
  <dcterms:modified xsi:type="dcterms:W3CDTF">2020-02-19T09:48:58Z</dcterms:modified>
</cp:coreProperties>
</file>