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876" r:id="rId2"/>
  </p:sldMasterIdLst>
  <p:notesMasterIdLst>
    <p:notesMasterId r:id="rId58"/>
  </p:notesMasterIdLst>
  <p:handoutMasterIdLst>
    <p:handoutMasterId r:id="rId59"/>
  </p:handoutMasterIdLst>
  <p:sldIdLst>
    <p:sldId id="377" r:id="rId3"/>
    <p:sldId id="602" r:id="rId4"/>
    <p:sldId id="606" r:id="rId5"/>
    <p:sldId id="618" r:id="rId6"/>
    <p:sldId id="414" r:id="rId7"/>
    <p:sldId id="629" r:id="rId8"/>
    <p:sldId id="630" r:id="rId9"/>
    <p:sldId id="545" r:id="rId10"/>
    <p:sldId id="528" r:id="rId11"/>
    <p:sldId id="571" r:id="rId12"/>
    <p:sldId id="529" r:id="rId13"/>
    <p:sldId id="539" r:id="rId14"/>
    <p:sldId id="530" r:id="rId15"/>
    <p:sldId id="533" r:id="rId16"/>
    <p:sldId id="589" r:id="rId17"/>
    <p:sldId id="620" r:id="rId18"/>
    <p:sldId id="587" r:id="rId19"/>
    <p:sldId id="585" r:id="rId20"/>
    <p:sldId id="586" r:id="rId21"/>
    <p:sldId id="622" r:id="rId22"/>
    <p:sldId id="588" r:id="rId23"/>
    <p:sldId id="550" r:id="rId24"/>
    <p:sldId id="594" r:id="rId25"/>
    <p:sldId id="595" r:id="rId26"/>
    <p:sldId id="603" r:id="rId27"/>
    <p:sldId id="604" r:id="rId28"/>
    <p:sldId id="525" r:id="rId29"/>
    <p:sldId id="546" r:id="rId30"/>
    <p:sldId id="576" r:id="rId31"/>
    <p:sldId id="621" r:id="rId32"/>
    <p:sldId id="608" r:id="rId33"/>
    <p:sldId id="619" r:id="rId34"/>
    <p:sldId id="605" r:id="rId35"/>
    <p:sldId id="609" r:id="rId36"/>
    <p:sldId id="626" r:id="rId37"/>
    <p:sldId id="627" r:id="rId38"/>
    <p:sldId id="628" r:id="rId39"/>
    <p:sldId id="611" r:id="rId40"/>
    <p:sldId id="612" r:id="rId41"/>
    <p:sldId id="613" r:id="rId42"/>
    <p:sldId id="614" r:id="rId43"/>
    <p:sldId id="513" r:id="rId44"/>
    <p:sldId id="623" r:id="rId45"/>
    <p:sldId id="624" r:id="rId46"/>
    <p:sldId id="625" r:id="rId47"/>
    <p:sldId id="500" r:id="rId48"/>
    <p:sldId id="502" r:id="rId49"/>
    <p:sldId id="504" r:id="rId50"/>
    <p:sldId id="505" r:id="rId51"/>
    <p:sldId id="503" r:id="rId52"/>
    <p:sldId id="615" r:id="rId53"/>
    <p:sldId id="616" r:id="rId54"/>
    <p:sldId id="617" r:id="rId55"/>
    <p:sldId id="580" r:id="rId56"/>
    <p:sldId id="372" r:id="rId5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yna Staff" initials="J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E6E6"/>
    <a:srgbClr val="800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2" autoAdjust="0"/>
    <p:restoredTop sz="82286" autoAdjust="0"/>
  </p:normalViewPr>
  <p:slideViewPr>
    <p:cSldViewPr>
      <p:cViewPr>
        <p:scale>
          <a:sx n="68" d="100"/>
          <a:sy n="68" d="100"/>
        </p:scale>
        <p:origin x="-2214" y="-9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Aspray\Documents\Other\Solidsense\Projects\001-03%20-%20REAL%20Technical%20Manager%202019\PSD%20of%20composts\csv%20data%20for%20Tom%2002.04.19_PS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Aspray\Documents\Other\Solidsense\Projects\001-03%20-%20REAL%20Technical%20Manager%202019\PSD%20of%20composts\csv%20data%20for%20Tom%2002.04.19_PS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cat>
            <c:strRef>
              <c:f>'csv data for Tom 02.04.19_all'!$G$245:$G$258</c:f>
              <c:strCache>
                <c:ptCount val="14"/>
                <c:pt idx="0">
                  <c:v>0-10</c:v>
                </c:pt>
                <c:pt idx="1">
                  <c:v>0-12</c:v>
                </c:pt>
                <c:pt idx="2">
                  <c:v>0-15</c:v>
                </c:pt>
                <c:pt idx="3">
                  <c:v>0-16</c:v>
                </c:pt>
                <c:pt idx="4">
                  <c:v>0-20</c:v>
                </c:pt>
                <c:pt idx="5">
                  <c:v>0-25</c:v>
                </c:pt>
                <c:pt idx="6">
                  <c:v>0-30</c:v>
                </c:pt>
                <c:pt idx="7">
                  <c:v>0-35</c:v>
                </c:pt>
                <c:pt idx="8">
                  <c:v>0-40</c:v>
                </c:pt>
                <c:pt idx="9">
                  <c:v>0-80</c:v>
                </c:pt>
                <c:pt idx="10">
                  <c:v>10-25</c:v>
                </c:pt>
                <c:pt idx="11">
                  <c:v>10-60</c:v>
                </c:pt>
                <c:pt idx="12">
                  <c:v>16-40</c:v>
                </c:pt>
                <c:pt idx="13">
                  <c:v>20-80</c:v>
                </c:pt>
              </c:strCache>
            </c:strRef>
          </c:cat>
          <c:val>
            <c:numRef>
              <c:f>'csv data for Tom 02.04.19_all'!$H$245:$H$258</c:f>
              <c:numCache>
                <c:formatCode>General</c:formatCode>
                <c:ptCount val="14"/>
                <c:pt idx="0">
                  <c:v>45</c:v>
                </c:pt>
                <c:pt idx="1">
                  <c:v>4</c:v>
                </c:pt>
                <c:pt idx="2">
                  <c:v>6</c:v>
                </c:pt>
                <c:pt idx="3">
                  <c:v>2</c:v>
                </c:pt>
                <c:pt idx="4">
                  <c:v>29</c:v>
                </c:pt>
                <c:pt idx="5">
                  <c:v>32</c:v>
                </c:pt>
                <c:pt idx="6">
                  <c:v>24</c:v>
                </c:pt>
                <c:pt idx="7">
                  <c:v>3</c:v>
                </c:pt>
                <c:pt idx="8">
                  <c:v>53</c:v>
                </c:pt>
                <c:pt idx="9">
                  <c:v>7</c:v>
                </c:pt>
                <c:pt idx="10">
                  <c:v>3</c:v>
                </c:pt>
                <c:pt idx="11">
                  <c:v>2</c:v>
                </c:pt>
                <c:pt idx="12">
                  <c:v>1</c:v>
                </c:pt>
                <c:pt idx="13">
                  <c:v>11</c:v>
                </c:pt>
              </c:numCache>
            </c:numRef>
          </c:val>
          <c:extLst xmlns:c16r2="http://schemas.microsoft.com/office/drawing/2015/06/chart">
            <c:ext xmlns:c16="http://schemas.microsoft.com/office/drawing/2014/chart" uri="{C3380CC4-5D6E-409C-BE32-E72D297353CC}">
              <c16:uniqueId val="{00000000-E0CB-49D8-83FF-81D319B0A671}"/>
            </c:ext>
          </c:extLst>
        </c:ser>
        <c:dLbls/>
        <c:axId val="51130752"/>
        <c:axId val="51132672"/>
      </c:barChart>
      <c:catAx>
        <c:axId val="51130752"/>
        <c:scaling>
          <c:orientation val="minMax"/>
        </c:scaling>
        <c:axPos val="b"/>
        <c:title>
          <c:tx>
            <c:rich>
              <a:bodyPr/>
              <a:lstStyle/>
              <a:p>
                <a:pPr>
                  <a:defRPr/>
                </a:pPr>
                <a:r>
                  <a:rPr lang="en-US"/>
                  <a:t>Grade</a:t>
                </a:r>
              </a:p>
            </c:rich>
          </c:tx>
          <c:layout/>
        </c:title>
        <c:numFmt formatCode="General" sourceLinked="0"/>
        <c:tickLblPos val="nextTo"/>
        <c:crossAx val="51132672"/>
        <c:crosses val="autoZero"/>
        <c:auto val="1"/>
        <c:lblAlgn val="ctr"/>
        <c:lblOffset val="100"/>
      </c:catAx>
      <c:valAx>
        <c:axId val="51132672"/>
        <c:scaling>
          <c:orientation val="minMax"/>
        </c:scaling>
        <c:axPos val="l"/>
        <c:title>
          <c:tx>
            <c:rich>
              <a:bodyPr rot="-5400000" vert="horz"/>
              <a:lstStyle/>
              <a:p>
                <a:pPr>
                  <a:defRPr/>
                </a:pPr>
                <a:r>
                  <a:rPr lang="en-US"/>
                  <a:t>Frequency</a:t>
                </a:r>
              </a:p>
            </c:rich>
          </c:tx>
          <c:layout/>
        </c:title>
        <c:numFmt formatCode="General" sourceLinked="1"/>
        <c:tickLblPos val="nextTo"/>
        <c:crossAx val="51130752"/>
        <c:crosses val="autoZero"/>
        <c:crossBetween val="between"/>
      </c:valAx>
      <c:spPr>
        <a:solidFill>
          <a:schemeClr val="bg1"/>
        </a:solidFill>
        <a:ln>
          <a:noFill/>
        </a:ln>
      </c:spPr>
    </c:plotArea>
    <c:plotVisOnly val="1"/>
    <c:dispBlanksAs val="gap"/>
  </c:chart>
  <c:spPr>
    <a:solidFill>
      <a:schemeClr val="bg1"/>
    </a:solid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plotArea>
      <c:layout>
        <c:manualLayout>
          <c:layoutTarget val="inner"/>
          <c:xMode val="edge"/>
          <c:yMode val="edge"/>
          <c:x val="0.13089129483814524"/>
          <c:y val="3.524609423822022E-2"/>
          <c:w val="0.82051290463692028"/>
          <c:h val="0.81790726159230098"/>
        </c:manualLayout>
      </c:layout>
      <c:barChart>
        <c:barDir val="col"/>
        <c:grouping val="clustered"/>
        <c:ser>
          <c:idx val="0"/>
          <c:order val="0"/>
          <c:tx>
            <c:v>0-10 mm</c:v>
          </c:tx>
          <c:errBars>
            <c:errBarType val="both"/>
            <c:errValType val="cust"/>
            <c:plus>
              <c:numRef>
                <c:f>'csv data for Tom 02.04.19_all'!$CL$249:$CR$249</c:f>
                <c:numCache>
                  <c:formatCode>General</c:formatCode>
                  <c:ptCount val="7"/>
                  <c:pt idx="0">
                    <c:v>0.23685513854376708</c:v>
                  </c:pt>
                  <c:pt idx="1">
                    <c:v>0.23685513854376708</c:v>
                  </c:pt>
                  <c:pt idx="2">
                    <c:v>2.0642459665438611</c:v>
                  </c:pt>
                  <c:pt idx="3">
                    <c:v>4.8707523761634821</c:v>
                  </c:pt>
                  <c:pt idx="4">
                    <c:v>8.8160432053470874</c:v>
                  </c:pt>
                  <c:pt idx="5">
                    <c:v>11.472260607761459</c:v>
                  </c:pt>
                  <c:pt idx="6">
                    <c:v>11.472260607761459</c:v>
                  </c:pt>
                </c:numCache>
              </c:numRef>
            </c:plus>
            <c:minus>
              <c:numRef>
                <c:f>'csv data for Tom 02.04.19_all'!$CL$249:$CR$249</c:f>
                <c:numCache>
                  <c:formatCode>General</c:formatCode>
                  <c:ptCount val="7"/>
                  <c:pt idx="0">
                    <c:v>0.23685513854376708</c:v>
                  </c:pt>
                  <c:pt idx="1">
                    <c:v>0.23685513854376708</c:v>
                  </c:pt>
                  <c:pt idx="2">
                    <c:v>2.0642459665438611</c:v>
                  </c:pt>
                  <c:pt idx="3">
                    <c:v>4.8707523761634821</c:v>
                  </c:pt>
                  <c:pt idx="4">
                    <c:v>8.8160432053470874</c:v>
                  </c:pt>
                  <c:pt idx="5">
                    <c:v>11.472260607761459</c:v>
                  </c:pt>
                  <c:pt idx="6">
                    <c:v>11.472260607761459</c:v>
                  </c:pt>
                </c:numCache>
              </c:numRef>
            </c:minus>
          </c:errBars>
          <c:cat>
            <c:strRef>
              <c:f>'csv data for Tom 02.04.19_all'!$CL$247:$CR$247</c:f>
              <c:strCache>
                <c:ptCount val="7"/>
                <c:pt idx="0">
                  <c:v>&gt;16.0</c:v>
                </c:pt>
                <c:pt idx="1">
                  <c:v>&gt;12.5</c:v>
                </c:pt>
                <c:pt idx="2">
                  <c:v>&gt;8.0</c:v>
                </c:pt>
                <c:pt idx="3">
                  <c:v>&gt;4.0</c:v>
                </c:pt>
                <c:pt idx="4">
                  <c:v>&gt;2.0</c:v>
                </c:pt>
                <c:pt idx="5">
                  <c:v>&gt;1.0</c:v>
                </c:pt>
                <c:pt idx="6">
                  <c:v>&lt;1.0</c:v>
                </c:pt>
              </c:strCache>
            </c:strRef>
          </c:cat>
          <c:val>
            <c:numRef>
              <c:f>'csv data for Tom 02.04.19_all'!$CL$248:$CR$248</c:f>
              <c:numCache>
                <c:formatCode>0.00</c:formatCode>
                <c:ptCount val="7"/>
                <c:pt idx="0">
                  <c:v>6.1359337783783802E-2</c:v>
                </c:pt>
                <c:pt idx="1">
                  <c:v>6.1359337783783802E-2</c:v>
                </c:pt>
                <c:pt idx="2">
                  <c:v>0.72160032640540572</c:v>
                </c:pt>
                <c:pt idx="3">
                  <c:v>5.9940216246486484</c:v>
                </c:pt>
                <c:pt idx="4">
                  <c:v>22.230050137837836</c:v>
                </c:pt>
                <c:pt idx="5">
                  <c:v>44.115710614054059</c:v>
                </c:pt>
                <c:pt idx="6">
                  <c:v>55.884289385945948</c:v>
                </c:pt>
              </c:numCache>
            </c:numRef>
          </c:val>
          <c:extLst xmlns:c16r2="http://schemas.microsoft.com/office/drawing/2015/06/chart">
            <c:ext xmlns:c16="http://schemas.microsoft.com/office/drawing/2014/chart" uri="{C3380CC4-5D6E-409C-BE32-E72D297353CC}">
              <c16:uniqueId val="{00000000-BA2A-4CA5-B936-AFC3AF94F497}"/>
            </c:ext>
          </c:extLst>
        </c:ser>
        <c:ser>
          <c:idx val="1"/>
          <c:order val="1"/>
          <c:tx>
            <c:v>0-20 mm</c:v>
          </c:tx>
          <c:errBars>
            <c:errBarType val="both"/>
            <c:errValType val="cust"/>
            <c:plus>
              <c:numRef>
                <c:f>'csv data for Tom 02.04.19_all'!$CL$251:$CR$251</c:f>
                <c:numCache>
                  <c:formatCode>General</c:formatCode>
                  <c:ptCount val="7"/>
                  <c:pt idx="0">
                    <c:v>4.0399297528055149E-2</c:v>
                  </c:pt>
                  <c:pt idx="1">
                    <c:v>4.0399297528055149E-2</c:v>
                  </c:pt>
                  <c:pt idx="2">
                    <c:v>1.6889885018074462</c:v>
                  </c:pt>
                  <c:pt idx="3">
                    <c:v>5.5524265619793907</c:v>
                  </c:pt>
                  <c:pt idx="4">
                    <c:v>10.610525481125912</c:v>
                  </c:pt>
                  <c:pt idx="5">
                    <c:v>13.537829245988187</c:v>
                  </c:pt>
                  <c:pt idx="6">
                    <c:v>13.537829245988204</c:v>
                  </c:pt>
                </c:numCache>
              </c:numRef>
            </c:plus>
            <c:minus>
              <c:numRef>
                <c:f>'csv data for Tom 02.04.19_all'!$CL$251:$CR$251</c:f>
                <c:numCache>
                  <c:formatCode>General</c:formatCode>
                  <c:ptCount val="7"/>
                  <c:pt idx="0">
                    <c:v>4.0399297528055149E-2</c:v>
                  </c:pt>
                  <c:pt idx="1">
                    <c:v>4.0399297528055149E-2</c:v>
                  </c:pt>
                  <c:pt idx="2">
                    <c:v>1.6889885018074462</c:v>
                  </c:pt>
                  <c:pt idx="3">
                    <c:v>5.5524265619793907</c:v>
                  </c:pt>
                  <c:pt idx="4">
                    <c:v>10.610525481125912</c:v>
                  </c:pt>
                  <c:pt idx="5">
                    <c:v>13.537829245988187</c:v>
                  </c:pt>
                  <c:pt idx="6">
                    <c:v>13.537829245988204</c:v>
                  </c:pt>
                </c:numCache>
              </c:numRef>
            </c:minus>
          </c:errBars>
          <c:cat>
            <c:strRef>
              <c:f>'csv data for Tom 02.04.19_all'!$CL$247:$CR$247</c:f>
              <c:strCache>
                <c:ptCount val="7"/>
                <c:pt idx="0">
                  <c:v>&gt;16.0</c:v>
                </c:pt>
                <c:pt idx="1">
                  <c:v>&gt;12.5</c:v>
                </c:pt>
                <c:pt idx="2">
                  <c:v>&gt;8.0</c:v>
                </c:pt>
                <c:pt idx="3">
                  <c:v>&gt;4.0</c:v>
                </c:pt>
                <c:pt idx="4">
                  <c:v>&gt;2.0</c:v>
                </c:pt>
                <c:pt idx="5">
                  <c:v>&gt;1.0</c:v>
                </c:pt>
                <c:pt idx="6">
                  <c:v>&lt;1.0</c:v>
                </c:pt>
              </c:strCache>
            </c:strRef>
          </c:cat>
          <c:val>
            <c:numRef>
              <c:f>'csv data for Tom 02.04.19_all'!$CL$250:$CR$250</c:f>
              <c:numCache>
                <c:formatCode>0.00</c:formatCode>
                <c:ptCount val="7"/>
                <c:pt idx="0">
                  <c:v>1.5267722125000001E-2</c:v>
                </c:pt>
                <c:pt idx="1">
                  <c:v>1.5267722125000001E-2</c:v>
                </c:pt>
                <c:pt idx="2">
                  <c:v>2.5619489527499999</c:v>
                </c:pt>
                <c:pt idx="3">
                  <c:v>15.261987579187503</c:v>
                </c:pt>
                <c:pt idx="4">
                  <c:v>35.444106608750005</c:v>
                </c:pt>
                <c:pt idx="5">
                  <c:v>54.600934050000006</c:v>
                </c:pt>
                <c:pt idx="6">
                  <c:v>45.399065950000008</c:v>
                </c:pt>
              </c:numCache>
            </c:numRef>
          </c:val>
          <c:extLst xmlns:c16r2="http://schemas.microsoft.com/office/drawing/2015/06/chart">
            <c:ext xmlns:c16="http://schemas.microsoft.com/office/drawing/2014/chart" uri="{C3380CC4-5D6E-409C-BE32-E72D297353CC}">
              <c16:uniqueId val="{00000001-BA2A-4CA5-B936-AFC3AF94F497}"/>
            </c:ext>
          </c:extLst>
        </c:ser>
        <c:ser>
          <c:idx val="2"/>
          <c:order val="2"/>
          <c:tx>
            <c:v>0-25 mm</c:v>
          </c:tx>
          <c:errBars>
            <c:errBarType val="both"/>
            <c:errValType val="cust"/>
            <c:plus>
              <c:numRef>
                <c:f>'csv data for Tom 02.04.19_all'!$CL$253:$CR$253</c:f>
                <c:numCache>
                  <c:formatCode>General</c:formatCode>
                  <c:ptCount val="7"/>
                  <c:pt idx="0">
                    <c:v>6.2681847301635152</c:v>
                  </c:pt>
                  <c:pt idx="1">
                    <c:v>6.2681847301635152</c:v>
                  </c:pt>
                  <c:pt idx="2">
                    <c:v>7.2768704947526421</c:v>
                  </c:pt>
                  <c:pt idx="3">
                    <c:v>11.743100855904904</c:v>
                  </c:pt>
                  <c:pt idx="4">
                    <c:v>12.821129846686059</c:v>
                  </c:pt>
                  <c:pt idx="5">
                    <c:v>13.855876069725818</c:v>
                  </c:pt>
                  <c:pt idx="6">
                    <c:v>13.855876069725824</c:v>
                  </c:pt>
                </c:numCache>
              </c:numRef>
            </c:plus>
            <c:minus>
              <c:numRef>
                <c:f>'csv data for Tom 02.04.19_all'!$CL$253:$CR$253</c:f>
                <c:numCache>
                  <c:formatCode>General</c:formatCode>
                  <c:ptCount val="7"/>
                  <c:pt idx="0">
                    <c:v>6.2681847301635152</c:v>
                  </c:pt>
                  <c:pt idx="1">
                    <c:v>6.2681847301635152</c:v>
                  </c:pt>
                  <c:pt idx="2">
                    <c:v>7.2768704947526421</c:v>
                  </c:pt>
                  <c:pt idx="3">
                    <c:v>11.743100855904904</c:v>
                  </c:pt>
                  <c:pt idx="4">
                    <c:v>12.821129846686059</c:v>
                  </c:pt>
                  <c:pt idx="5">
                    <c:v>13.855876069725818</c:v>
                  </c:pt>
                  <c:pt idx="6">
                    <c:v>13.855876069725824</c:v>
                  </c:pt>
                </c:numCache>
              </c:numRef>
            </c:minus>
          </c:errBars>
          <c:cat>
            <c:strRef>
              <c:f>'csv data for Tom 02.04.19_all'!$CL$247:$CR$247</c:f>
              <c:strCache>
                <c:ptCount val="7"/>
                <c:pt idx="0">
                  <c:v>&gt;16.0</c:v>
                </c:pt>
                <c:pt idx="1">
                  <c:v>&gt;12.5</c:v>
                </c:pt>
                <c:pt idx="2">
                  <c:v>&gt;8.0</c:v>
                </c:pt>
                <c:pt idx="3">
                  <c:v>&gt;4.0</c:v>
                </c:pt>
                <c:pt idx="4">
                  <c:v>&gt;2.0</c:v>
                </c:pt>
                <c:pt idx="5">
                  <c:v>&gt;1.0</c:v>
                </c:pt>
                <c:pt idx="6">
                  <c:v>&lt;1.0</c:v>
                </c:pt>
              </c:strCache>
            </c:strRef>
          </c:cat>
          <c:val>
            <c:numRef>
              <c:f>'csv data for Tom 02.04.19_all'!$CL$252:$CR$252</c:f>
              <c:numCache>
                <c:formatCode>0.00</c:formatCode>
                <c:ptCount val="7"/>
                <c:pt idx="0">
                  <c:v>2.1237885310434788</c:v>
                </c:pt>
                <c:pt idx="1">
                  <c:v>2.1237885310434788</c:v>
                </c:pt>
                <c:pt idx="2">
                  <c:v>6.6884360316521736</c:v>
                </c:pt>
                <c:pt idx="3">
                  <c:v>19.55363382804348</c:v>
                </c:pt>
                <c:pt idx="4">
                  <c:v>38.26421711552176</c:v>
                </c:pt>
                <c:pt idx="5">
                  <c:v>57.632652386521762</c:v>
                </c:pt>
                <c:pt idx="6">
                  <c:v>42.367347613478252</c:v>
                </c:pt>
              </c:numCache>
            </c:numRef>
          </c:val>
          <c:extLst xmlns:c16r2="http://schemas.microsoft.com/office/drawing/2015/06/chart">
            <c:ext xmlns:c16="http://schemas.microsoft.com/office/drawing/2014/chart" uri="{C3380CC4-5D6E-409C-BE32-E72D297353CC}">
              <c16:uniqueId val="{00000002-BA2A-4CA5-B936-AFC3AF94F497}"/>
            </c:ext>
          </c:extLst>
        </c:ser>
        <c:ser>
          <c:idx val="3"/>
          <c:order val="3"/>
          <c:tx>
            <c:v>0-30 mm</c:v>
          </c:tx>
          <c:errBars>
            <c:errBarType val="both"/>
            <c:errValType val="cust"/>
            <c:plus>
              <c:numRef>
                <c:f>'csv data for Tom 02.04.19_all'!$CL$255:$CR$255</c:f>
                <c:numCache>
                  <c:formatCode>General</c:formatCode>
                  <c:ptCount val="7"/>
                  <c:pt idx="0">
                    <c:v>1.1009783177818131</c:v>
                  </c:pt>
                  <c:pt idx="1">
                    <c:v>1.1009783177818131</c:v>
                  </c:pt>
                  <c:pt idx="2">
                    <c:v>5.4267389258026792</c:v>
                  </c:pt>
                  <c:pt idx="3">
                    <c:v>15.200974528655649</c:v>
                  </c:pt>
                  <c:pt idx="4">
                    <c:v>17.850554180044195</c:v>
                  </c:pt>
                  <c:pt idx="5">
                    <c:v>15.53897633067546</c:v>
                  </c:pt>
                  <c:pt idx="6">
                    <c:v>15.53897633067546</c:v>
                  </c:pt>
                </c:numCache>
              </c:numRef>
            </c:plus>
            <c:minus>
              <c:numRef>
                <c:f>'csv data for Tom 02.04.19_all'!$CL$257:$CR$257</c:f>
                <c:numCache>
                  <c:formatCode>General</c:formatCode>
                  <c:ptCount val="7"/>
                  <c:pt idx="0">
                    <c:v>3.0958961248822106</c:v>
                  </c:pt>
                  <c:pt idx="1">
                    <c:v>3.0958961248822106</c:v>
                  </c:pt>
                  <c:pt idx="2">
                    <c:v>5.3618012802579225</c:v>
                  </c:pt>
                  <c:pt idx="3">
                    <c:v>8.8807047686961305</c:v>
                  </c:pt>
                  <c:pt idx="4">
                    <c:v>11.092907237936515</c:v>
                  </c:pt>
                  <c:pt idx="5">
                    <c:v>11.442534957213011</c:v>
                  </c:pt>
                  <c:pt idx="6">
                    <c:v>11.442534957213102</c:v>
                  </c:pt>
                </c:numCache>
              </c:numRef>
            </c:minus>
          </c:errBars>
          <c:cat>
            <c:strRef>
              <c:f>'csv data for Tom 02.04.19_all'!$CL$247:$CR$247</c:f>
              <c:strCache>
                <c:ptCount val="7"/>
                <c:pt idx="0">
                  <c:v>&gt;16.0</c:v>
                </c:pt>
                <c:pt idx="1">
                  <c:v>&gt;12.5</c:v>
                </c:pt>
                <c:pt idx="2">
                  <c:v>&gt;8.0</c:v>
                </c:pt>
                <c:pt idx="3">
                  <c:v>&gt;4.0</c:v>
                </c:pt>
                <c:pt idx="4">
                  <c:v>&gt;2.0</c:v>
                </c:pt>
                <c:pt idx="5">
                  <c:v>&gt;1.0</c:v>
                </c:pt>
                <c:pt idx="6">
                  <c:v>&lt;1.0</c:v>
                </c:pt>
              </c:strCache>
            </c:strRef>
          </c:cat>
          <c:val>
            <c:numRef>
              <c:f>'csv data for Tom 02.04.19_all'!$CL$254:$CR$254</c:f>
              <c:numCache>
                <c:formatCode>0.00</c:formatCode>
                <c:ptCount val="7"/>
                <c:pt idx="0">
                  <c:v>0.71214288469230769</c:v>
                </c:pt>
                <c:pt idx="1">
                  <c:v>0.71214288469230769</c:v>
                </c:pt>
                <c:pt idx="2">
                  <c:v>5.1437944636153849</c:v>
                </c:pt>
                <c:pt idx="3">
                  <c:v>19.015108552461538</c:v>
                </c:pt>
                <c:pt idx="4">
                  <c:v>36.444638823538455</c:v>
                </c:pt>
                <c:pt idx="5">
                  <c:v>56.039967018461546</c:v>
                </c:pt>
                <c:pt idx="6">
                  <c:v>43.960032981538461</c:v>
                </c:pt>
              </c:numCache>
            </c:numRef>
          </c:val>
          <c:extLst xmlns:c16r2="http://schemas.microsoft.com/office/drawing/2015/06/chart">
            <c:ext xmlns:c16="http://schemas.microsoft.com/office/drawing/2014/chart" uri="{C3380CC4-5D6E-409C-BE32-E72D297353CC}">
              <c16:uniqueId val="{00000003-BA2A-4CA5-B936-AFC3AF94F497}"/>
            </c:ext>
          </c:extLst>
        </c:ser>
        <c:ser>
          <c:idx val="4"/>
          <c:order val="4"/>
          <c:tx>
            <c:v>0-40 mm</c:v>
          </c:tx>
          <c:errBars>
            <c:errBarType val="both"/>
            <c:errValType val="cust"/>
            <c:plus>
              <c:numRef>
                <c:f>'csv data for Tom 02.04.19_all'!$CL$257:$CR$257</c:f>
                <c:numCache>
                  <c:formatCode>General</c:formatCode>
                  <c:ptCount val="7"/>
                  <c:pt idx="0">
                    <c:v>3.0958961248822106</c:v>
                  </c:pt>
                  <c:pt idx="1">
                    <c:v>3.0958961248822106</c:v>
                  </c:pt>
                  <c:pt idx="2">
                    <c:v>5.3618012802579225</c:v>
                  </c:pt>
                  <c:pt idx="3">
                    <c:v>8.8807047686961305</c:v>
                  </c:pt>
                  <c:pt idx="4">
                    <c:v>11.092907237936515</c:v>
                  </c:pt>
                  <c:pt idx="5">
                    <c:v>11.442534957213011</c:v>
                  </c:pt>
                  <c:pt idx="6">
                    <c:v>11.442534957213102</c:v>
                  </c:pt>
                </c:numCache>
              </c:numRef>
            </c:plus>
            <c:minus>
              <c:numRef>
                <c:f>'csv data for Tom 02.04.19_all'!$CL$257:$CR$257</c:f>
                <c:numCache>
                  <c:formatCode>General</c:formatCode>
                  <c:ptCount val="7"/>
                  <c:pt idx="0">
                    <c:v>3.0958961248822106</c:v>
                  </c:pt>
                  <c:pt idx="1">
                    <c:v>3.0958961248822106</c:v>
                  </c:pt>
                  <c:pt idx="2">
                    <c:v>5.3618012802579225</c:v>
                  </c:pt>
                  <c:pt idx="3">
                    <c:v>8.8807047686961305</c:v>
                  </c:pt>
                  <c:pt idx="4">
                    <c:v>11.092907237936515</c:v>
                  </c:pt>
                  <c:pt idx="5">
                    <c:v>11.442534957213011</c:v>
                  </c:pt>
                  <c:pt idx="6">
                    <c:v>11.442534957213102</c:v>
                  </c:pt>
                </c:numCache>
              </c:numRef>
            </c:minus>
          </c:errBars>
          <c:cat>
            <c:strRef>
              <c:f>'csv data for Tom 02.04.19_all'!$CL$247:$CR$247</c:f>
              <c:strCache>
                <c:ptCount val="7"/>
                <c:pt idx="0">
                  <c:v>&gt;16.0</c:v>
                </c:pt>
                <c:pt idx="1">
                  <c:v>&gt;12.5</c:v>
                </c:pt>
                <c:pt idx="2">
                  <c:v>&gt;8.0</c:v>
                </c:pt>
                <c:pt idx="3">
                  <c:v>&gt;4.0</c:v>
                </c:pt>
                <c:pt idx="4">
                  <c:v>&gt;2.0</c:v>
                </c:pt>
                <c:pt idx="5">
                  <c:v>&gt;1.0</c:v>
                </c:pt>
                <c:pt idx="6">
                  <c:v>&lt;1.0</c:v>
                </c:pt>
              </c:strCache>
            </c:strRef>
          </c:cat>
          <c:val>
            <c:numRef>
              <c:f>'csv data for Tom 02.04.19_all'!$CL$256:$CR$256</c:f>
              <c:numCache>
                <c:formatCode>0.00</c:formatCode>
                <c:ptCount val="7"/>
                <c:pt idx="0">
                  <c:v>2.5266477667666662</c:v>
                </c:pt>
                <c:pt idx="1">
                  <c:v>2.5266477667666662</c:v>
                </c:pt>
                <c:pt idx="2">
                  <c:v>7.5305359257999989</c:v>
                </c:pt>
                <c:pt idx="3">
                  <c:v>18.456019541466663</c:v>
                </c:pt>
                <c:pt idx="4">
                  <c:v>34.793213060800014</c:v>
                </c:pt>
                <c:pt idx="5">
                  <c:v>52.066562349000016</c:v>
                </c:pt>
                <c:pt idx="6">
                  <c:v>47.933437650999991</c:v>
                </c:pt>
              </c:numCache>
            </c:numRef>
          </c:val>
          <c:extLst xmlns:c16r2="http://schemas.microsoft.com/office/drawing/2015/06/chart">
            <c:ext xmlns:c16="http://schemas.microsoft.com/office/drawing/2014/chart" uri="{C3380CC4-5D6E-409C-BE32-E72D297353CC}">
              <c16:uniqueId val="{00000004-BA2A-4CA5-B936-AFC3AF94F497}"/>
            </c:ext>
          </c:extLst>
        </c:ser>
        <c:dLbls/>
        <c:axId val="50494464"/>
        <c:axId val="51250304"/>
      </c:barChart>
      <c:catAx>
        <c:axId val="50494464"/>
        <c:scaling>
          <c:orientation val="minMax"/>
        </c:scaling>
        <c:axPos val="b"/>
        <c:title>
          <c:tx>
            <c:rich>
              <a:bodyPr/>
              <a:lstStyle/>
              <a:p>
                <a:pPr>
                  <a:defRPr/>
                </a:pPr>
                <a:r>
                  <a:rPr lang="en-US"/>
                  <a:t>Sieve fraction (mm)</a:t>
                </a:r>
              </a:p>
            </c:rich>
          </c:tx>
          <c:layout/>
        </c:title>
        <c:numFmt formatCode="General" sourceLinked="0"/>
        <c:tickLblPos val="nextTo"/>
        <c:crossAx val="51250304"/>
        <c:crosses val="autoZero"/>
        <c:auto val="1"/>
        <c:lblAlgn val="ctr"/>
        <c:lblOffset val="100"/>
      </c:catAx>
      <c:valAx>
        <c:axId val="51250304"/>
        <c:scaling>
          <c:orientation val="minMax"/>
          <c:max val="80"/>
          <c:min val="0"/>
        </c:scaling>
        <c:axPos val="l"/>
        <c:title>
          <c:tx>
            <c:rich>
              <a:bodyPr rot="-5400000" vert="horz"/>
              <a:lstStyle/>
              <a:p>
                <a:pPr>
                  <a:defRPr/>
                </a:pPr>
                <a:r>
                  <a:rPr lang="en-US"/>
                  <a:t>Percentage retention (%)</a:t>
                </a:r>
              </a:p>
            </c:rich>
          </c:tx>
          <c:layout/>
        </c:title>
        <c:numFmt formatCode="0" sourceLinked="0"/>
        <c:tickLblPos val="nextTo"/>
        <c:crossAx val="50494464"/>
        <c:crosses val="autoZero"/>
        <c:crossBetween val="between"/>
      </c:valAx>
    </c:plotArea>
    <c:legend>
      <c:legendPos val="r"/>
      <c:layout>
        <c:manualLayout>
          <c:xMode val="edge"/>
          <c:yMode val="edge"/>
          <c:x val="0.18751531058617676"/>
          <c:y val="8.3468816397950285E-2"/>
          <c:w val="0.14859580052493443"/>
          <c:h val="0.28703037120359959"/>
        </c:manualLayout>
      </c:layout>
    </c:legend>
    <c:plotVisOnly val="1"/>
    <c:dispBlanksAs val="gap"/>
  </c:chart>
  <c:spPr>
    <a:solidFill>
      <a:schemeClr val="bg1"/>
    </a:solidFill>
    <a:ln>
      <a:noFill/>
    </a:ln>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F6FC2F88-6558-479D-A0EB-49091C5AE6E8}" type="datetimeFigureOut">
              <a:rPr lang="en-GB" smtClean="0"/>
              <a:pPr/>
              <a:t>12/06/2019</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382EF33B-23A9-490E-AB18-D3D03D6C6306}" type="slidenum">
              <a:rPr lang="en-GB" smtClean="0"/>
              <a:pPr/>
              <a:t>‹#›</a:t>
            </a:fld>
            <a:endParaRPr lang="en-GB"/>
          </a:p>
        </p:txBody>
      </p:sp>
    </p:spTree>
    <p:extLst>
      <p:ext uri="{BB962C8B-B14F-4D97-AF65-F5344CB8AC3E}">
        <p14:creationId xmlns:p14="http://schemas.microsoft.com/office/powerpoint/2010/main" xmlns="" val="217445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943725C9-306D-460E-963B-67B7E59A3C61}" type="datetimeFigureOut">
              <a:rPr lang="en-GB" smtClean="0"/>
              <a:pPr/>
              <a:t>12/06/2019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A93CB215-C880-4E0D-B828-647E67A52AF5}" type="slidenum">
              <a:rPr lang="en-GB" smtClean="0"/>
              <a:pPr/>
              <a:t>‹#›</a:t>
            </a:fld>
            <a:endParaRPr lang="en-GB"/>
          </a:p>
        </p:txBody>
      </p:sp>
    </p:spTree>
    <p:extLst>
      <p:ext uri="{BB962C8B-B14F-4D97-AF65-F5344CB8AC3E}">
        <p14:creationId xmlns:p14="http://schemas.microsoft.com/office/powerpoint/2010/main" xmlns="" val="342222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5</a:t>
            </a:fld>
            <a:endParaRPr lang="en-GB"/>
          </a:p>
        </p:txBody>
      </p:sp>
    </p:spTree>
    <p:extLst>
      <p:ext uri="{BB962C8B-B14F-4D97-AF65-F5344CB8AC3E}">
        <p14:creationId xmlns:p14="http://schemas.microsoft.com/office/powerpoint/2010/main" xmlns="" val="2538977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22</a:t>
            </a:fld>
            <a:endParaRPr lang="en-GB"/>
          </a:p>
        </p:txBody>
      </p:sp>
    </p:spTree>
    <p:extLst>
      <p:ext uri="{BB962C8B-B14F-4D97-AF65-F5344CB8AC3E}">
        <p14:creationId xmlns:p14="http://schemas.microsoft.com/office/powerpoint/2010/main" xmlns="" val="342721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Three laboratories reappointed</a:t>
            </a:r>
          </a:p>
          <a:p>
            <a:r>
              <a:rPr lang="en-GB" dirty="0"/>
              <a:t>New T&amp;Cs issued</a:t>
            </a:r>
          </a:p>
          <a:p>
            <a:r>
              <a:rPr lang="en-GB" dirty="0"/>
              <a:t>Combined audits</a:t>
            </a:r>
          </a:p>
        </p:txBody>
      </p:sp>
      <p:sp>
        <p:nvSpPr>
          <p:cNvPr id="4" name="Slide Number Placeholder 3"/>
          <p:cNvSpPr>
            <a:spLocks noGrp="1"/>
          </p:cNvSpPr>
          <p:nvPr>
            <p:ph type="sldNum" sz="quarter" idx="5"/>
          </p:nvPr>
        </p:nvSpPr>
        <p:spPr/>
        <p:txBody>
          <a:bodyPr/>
          <a:lstStyle/>
          <a:p>
            <a:fld id="{A93CB215-C880-4E0D-B828-647E67A52AF5}" type="slidenum">
              <a:rPr lang="en-GB" smtClean="0"/>
              <a:pPr/>
              <a:t>24</a:t>
            </a:fld>
            <a:endParaRPr lang="en-GB"/>
          </a:p>
        </p:txBody>
      </p:sp>
    </p:spTree>
    <p:extLst>
      <p:ext uri="{BB962C8B-B14F-4D97-AF65-F5344CB8AC3E}">
        <p14:creationId xmlns:p14="http://schemas.microsoft.com/office/powerpoint/2010/main" xmlns="" val="400350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27</a:t>
            </a:fld>
            <a:endParaRPr lang="en-GB"/>
          </a:p>
        </p:txBody>
      </p:sp>
    </p:spTree>
    <p:extLst>
      <p:ext uri="{BB962C8B-B14F-4D97-AF65-F5344CB8AC3E}">
        <p14:creationId xmlns:p14="http://schemas.microsoft.com/office/powerpoint/2010/main" xmlns="" val="112453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A93CB215-C880-4E0D-B828-647E67A52AF5}" type="slidenum">
              <a:rPr lang="en-GB" smtClean="0"/>
              <a:pPr/>
              <a:t>28</a:t>
            </a:fld>
            <a:endParaRPr lang="en-GB"/>
          </a:p>
        </p:txBody>
      </p:sp>
    </p:spTree>
    <p:extLst>
      <p:ext uri="{BB962C8B-B14F-4D97-AF65-F5344CB8AC3E}">
        <p14:creationId xmlns:p14="http://schemas.microsoft.com/office/powerpoint/2010/main" xmlns="" val="1234458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32</a:t>
            </a:fld>
            <a:endParaRPr lang="en-GB"/>
          </a:p>
        </p:txBody>
      </p:sp>
    </p:spTree>
    <p:extLst>
      <p:ext uri="{BB962C8B-B14F-4D97-AF65-F5344CB8AC3E}">
        <p14:creationId xmlns:p14="http://schemas.microsoft.com/office/powerpoint/2010/main" xmlns="" val="56649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42</a:t>
            </a:fld>
            <a:endParaRPr lang="en-GB"/>
          </a:p>
        </p:txBody>
      </p:sp>
    </p:spTree>
    <p:extLst>
      <p:ext uri="{BB962C8B-B14F-4D97-AF65-F5344CB8AC3E}">
        <p14:creationId xmlns:p14="http://schemas.microsoft.com/office/powerpoint/2010/main" xmlns="" val="1613605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Validation and after validation</a:t>
            </a:r>
          </a:p>
          <a:p>
            <a:r>
              <a:rPr lang="en-GB" dirty="0"/>
              <a:t>PAS 110 review</a:t>
            </a:r>
          </a:p>
          <a:p>
            <a:r>
              <a:rPr lang="en-GB" dirty="0"/>
              <a:t>What if not revised</a:t>
            </a:r>
          </a:p>
          <a:p>
            <a:r>
              <a:rPr lang="en-GB" dirty="0"/>
              <a:t>Some sites interviewed screen digestate samples in their own laboratory using a sieve to assess physical contaminant levels, to check their screening equipment is working correctly.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Discussed with the CBs and clause is open to interpretation but this is not flagged as a non-conformance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Should the digestate be tested for PCs to verify the screen is working properly as a Critical Control Point and is not damaged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A93CB215-C880-4E0D-B828-647E67A52AF5}" type="slidenum">
              <a:rPr lang="en-GB" smtClean="0"/>
              <a:pPr/>
              <a:t>53</a:t>
            </a:fld>
            <a:endParaRPr lang="en-GB"/>
          </a:p>
        </p:txBody>
      </p:sp>
    </p:spTree>
    <p:extLst>
      <p:ext uri="{BB962C8B-B14F-4D97-AF65-F5344CB8AC3E}">
        <p14:creationId xmlns:p14="http://schemas.microsoft.com/office/powerpoint/2010/main" xmlns="" val="3072517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6</a:t>
            </a:fld>
            <a:endParaRPr lang="en-GB"/>
          </a:p>
        </p:txBody>
      </p:sp>
    </p:spTree>
    <p:extLst>
      <p:ext uri="{BB962C8B-B14F-4D97-AF65-F5344CB8AC3E}">
        <p14:creationId xmlns:p14="http://schemas.microsoft.com/office/powerpoint/2010/main" xmlns="" val="264452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7</a:t>
            </a:fld>
            <a:endParaRPr lang="en-GB"/>
          </a:p>
        </p:txBody>
      </p:sp>
    </p:spTree>
    <p:extLst>
      <p:ext uri="{BB962C8B-B14F-4D97-AF65-F5344CB8AC3E}">
        <p14:creationId xmlns:p14="http://schemas.microsoft.com/office/powerpoint/2010/main" xmlns="" val="4048075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8</a:t>
            </a:fld>
            <a:endParaRPr lang="en-GB"/>
          </a:p>
        </p:txBody>
      </p:sp>
    </p:spTree>
    <p:extLst>
      <p:ext uri="{BB962C8B-B14F-4D97-AF65-F5344CB8AC3E}">
        <p14:creationId xmlns:p14="http://schemas.microsoft.com/office/powerpoint/2010/main" xmlns="" val="118186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CB215-C880-4E0D-B828-647E67A52AF5}" type="slidenum">
              <a:rPr lang="en-GB" smtClean="0"/>
              <a:pPr/>
              <a:t>9</a:t>
            </a:fld>
            <a:endParaRPr lang="en-GB"/>
          </a:p>
        </p:txBody>
      </p:sp>
    </p:spTree>
    <p:extLst>
      <p:ext uri="{BB962C8B-B14F-4D97-AF65-F5344CB8AC3E}">
        <p14:creationId xmlns:p14="http://schemas.microsoft.com/office/powerpoint/2010/main" xmlns="" val="265360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CB215-C880-4E0D-B828-647E67A52AF5}" type="slidenum">
              <a:rPr lang="en-GB" smtClean="0"/>
              <a:pPr/>
              <a:t>10</a:t>
            </a:fld>
            <a:endParaRPr lang="en-GB"/>
          </a:p>
        </p:txBody>
      </p:sp>
    </p:spTree>
    <p:extLst>
      <p:ext uri="{BB962C8B-B14F-4D97-AF65-F5344CB8AC3E}">
        <p14:creationId xmlns:p14="http://schemas.microsoft.com/office/powerpoint/2010/main" xmlns="" val="265360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3CB215-C880-4E0D-B828-647E67A52AF5}" type="slidenum">
              <a:rPr lang="en-GB" smtClean="0"/>
              <a:pPr/>
              <a:t>12</a:t>
            </a:fld>
            <a:endParaRPr lang="en-GB"/>
          </a:p>
        </p:txBody>
      </p:sp>
    </p:spTree>
    <p:extLst>
      <p:ext uri="{BB962C8B-B14F-4D97-AF65-F5344CB8AC3E}">
        <p14:creationId xmlns:p14="http://schemas.microsoft.com/office/powerpoint/2010/main" xmlns="" val="175194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CB215-C880-4E0D-B828-647E67A52AF5}" type="slidenum">
              <a:rPr lang="en-GB" smtClean="0"/>
              <a:pPr/>
              <a:t>14</a:t>
            </a:fld>
            <a:endParaRPr lang="en-GB"/>
          </a:p>
        </p:txBody>
      </p:sp>
    </p:spTree>
    <p:extLst>
      <p:ext uri="{BB962C8B-B14F-4D97-AF65-F5344CB8AC3E}">
        <p14:creationId xmlns:p14="http://schemas.microsoft.com/office/powerpoint/2010/main" xmlns="" val="286346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3CB215-C880-4E0D-B828-647E67A52AF5}" type="slidenum">
              <a:rPr lang="en-GB" smtClean="0"/>
              <a:pPr/>
              <a:t>15</a:t>
            </a:fld>
            <a:endParaRPr lang="en-GB"/>
          </a:p>
        </p:txBody>
      </p:sp>
    </p:spTree>
    <p:extLst>
      <p:ext uri="{BB962C8B-B14F-4D97-AF65-F5344CB8AC3E}">
        <p14:creationId xmlns:p14="http://schemas.microsoft.com/office/powerpoint/2010/main" xmlns="" val="3074610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061538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375462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98483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EB5DF01-BB9F-469E-BE96-962B750D79BB}"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5EB5DF01-BB9F-469E-BE96-962B750D79BB}"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EB5DF01-BB9F-469E-BE96-962B750D79BB}"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A2A74D7-59CD-424D-AAA5-9B2359B3C18C}" type="datetimeFigureOut">
              <a:rPr lang="en-GB" smtClean="0"/>
              <a:pPr/>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5DF01-BB9F-469E-BE96-962B750D79BB}"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EB5DF01-BB9F-469E-BE96-962B750D79BB}"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5EB5DF01-BB9F-469E-BE96-962B750D79BB}"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EB5DF01-BB9F-469E-BE96-962B750D79BB}"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EB5DF01-BB9F-469E-BE96-962B750D79BB}"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62394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EB5DF01-BB9F-469E-BE96-962B750D79BB}"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A2A74D7-59CD-424D-AAA5-9B2359B3C18C}" type="datetimeFigureOut">
              <a:rPr lang="en-GB" smtClean="0"/>
              <a:pPr/>
              <a:t>12/06/2019</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5DF01-BB9F-469E-BE96-962B750D79BB}"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EB5DF01-BB9F-469E-BE96-962B750D79BB}"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4210941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51977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1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351492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400593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401829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2A74D7-59CD-424D-AAA5-9B2359B3C18C}" type="datetimeFigureOut">
              <a:rPr lang="en-GB" smtClean="0"/>
              <a:pPr/>
              <a:t>12/06/2019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61466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74D7-59CD-424D-AAA5-9B2359B3C18C}" type="datetimeFigureOut">
              <a:rPr lang="en-GB" smtClean="0"/>
              <a:pPr/>
              <a:t>12/06/2019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B5DF01-BB9F-469E-BE96-962B750D79BB}" type="slidenum">
              <a:rPr lang="en-GB" smtClean="0"/>
              <a:pPr/>
              <a:t>‹#›</a:t>
            </a:fld>
            <a:endParaRPr lang="en-GB"/>
          </a:p>
        </p:txBody>
      </p:sp>
    </p:spTree>
    <p:extLst>
      <p:ext uri="{BB962C8B-B14F-4D97-AF65-F5344CB8AC3E}">
        <p14:creationId xmlns:p14="http://schemas.microsoft.com/office/powerpoint/2010/main" xmlns="" val="27500572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A2A74D7-59CD-424D-AAA5-9B2359B3C18C}" type="datetimeFigureOut">
              <a:rPr lang="en-GB" smtClean="0"/>
              <a:pPr/>
              <a:t>12/06/2019</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EB5DF01-BB9F-469E-BE96-962B750D79BB}"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2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7122" y="381000"/>
            <a:ext cx="7772400" cy="1205706"/>
          </a:xfrm>
        </p:spPr>
        <p:txBody>
          <a:bodyPr>
            <a:noAutofit/>
          </a:bodyPr>
          <a:lstStyle/>
          <a:p>
            <a:r>
              <a:rPr lang="en-GB" dirty="0"/>
              <a:t>CCS &amp; BCS TAC</a:t>
            </a:r>
          </a:p>
        </p:txBody>
      </p:sp>
      <p:sp>
        <p:nvSpPr>
          <p:cNvPr id="4" name="Subtitle 2"/>
          <p:cNvSpPr txBox="1">
            <a:spLocks/>
          </p:cNvSpPr>
          <p:nvPr/>
        </p:nvSpPr>
        <p:spPr>
          <a:xfrm>
            <a:off x="1009444" y="5943600"/>
            <a:ext cx="7067758" cy="380999"/>
          </a:xfrm>
          <a:prstGeom prst="rect">
            <a:avLst/>
          </a:prstGeom>
        </p:spPr>
        <p:txBody>
          <a:bodyPr vert="horz" anchor="t">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640" indent="-27432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1600" indent="-228600"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GB" sz="1400" b="0" dirty="0"/>
              <a:t>12</a:t>
            </a:r>
            <a:r>
              <a:rPr lang="en-GB" sz="1400" b="0" baseline="30000" dirty="0"/>
              <a:t>th</a:t>
            </a:r>
            <a:r>
              <a:rPr lang="en-GB" sz="1400" b="0" dirty="0"/>
              <a:t> June 2019</a:t>
            </a:r>
          </a:p>
        </p:txBody>
      </p:sp>
      <p:pic>
        <p:nvPicPr>
          <p:cNvPr id="7"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200" y="3108815"/>
            <a:ext cx="3903792" cy="1998475"/>
          </a:xfrm>
          <a:prstGeom prst="rect">
            <a:avLst/>
          </a:prstGeom>
        </p:spPr>
      </p:pic>
      <p:pic>
        <p:nvPicPr>
          <p:cNvPr id="8" name="Picture 7" descr="Biofertiliser certification scheme logo.JPG"/>
          <p:cNvPicPr>
            <a:picLocks noChangeAspect="1"/>
          </p:cNvPicPr>
          <p:nvPr/>
        </p:nvPicPr>
        <p:blipFill>
          <a:blip r:embed="rId3" cstate="print"/>
          <a:stretch>
            <a:fillRect/>
          </a:stretch>
        </p:blipFill>
        <p:spPr>
          <a:xfrm>
            <a:off x="5029199" y="3901584"/>
            <a:ext cx="3626657" cy="1205706"/>
          </a:xfrm>
          <a:prstGeom prst="rect">
            <a:avLst/>
          </a:prstGeom>
        </p:spPr>
      </p:pic>
    </p:spTree>
    <p:extLst>
      <p:ext uri="{BB962C8B-B14F-4D97-AF65-F5344CB8AC3E}">
        <p14:creationId xmlns:p14="http://schemas.microsoft.com/office/powerpoint/2010/main" xmlns="" val="4273458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8F3FC-DB11-45B2-9F1E-2955C407B6F5}"/>
              </a:ext>
            </a:extLst>
          </p:cNvPr>
          <p:cNvSpPr>
            <a:spLocks noGrp="1"/>
          </p:cNvSpPr>
          <p:nvPr>
            <p:ph type="title"/>
          </p:nvPr>
        </p:nvSpPr>
        <p:spPr/>
        <p:txBody>
          <a:bodyPr/>
          <a:lstStyle/>
          <a:p>
            <a:r>
              <a:rPr lang="en-GB" dirty="0"/>
              <a:t>BCS Scheme Rules</a:t>
            </a:r>
          </a:p>
        </p:txBody>
      </p:sp>
      <p:sp>
        <p:nvSpPr>
          <p:cNvPr id="3" name="Content Placeholder 2">
            <a:extLst>
              <a:ext uri="{FF2B5EF4-FFF2-40B4-BE49-F238E27FC236}">
                <a16:creationId xmlns:a16="http://schemas.microsoft.com/office/drawing/2014/main" xmlns="" id="{50FA6550-FFFA-4E55-96EA-B48FBCFD68B4}"/>
              </a:ext>
            </a:extLst>
          </p:cNvPr>
          <p:cNvSpPr>
            <a:spLocks noGrp="1"/>
          </p:cNvSpPr>
          <p:nvPr>
            <p:ph sz="quarter" idx="4294967295"/>
          </p:nvPr>
        </p:nvSpPr>
        <p:spPr>
          <a:xfrm>
            <a:off x="262718" y="1517908"/>
            <a:ext cx="4270375" cy="4748213"/>
          </a:xfrm>
        </p:spPr>
        <p:txBody>
          <a:bodyPr>
            <a:noAutofit/>
          </a:bodyPr>
          <a:lstStyle/>
          <a:p>
            <a:pPr fontAlgn="base">
              <a:lnSpc>
                <a:spcPct val="150000"/>
              </a:lnSpc>
              <a:buFont typeface="Wingdings" panose="05000000000000000000" pitchFamily="2" charset="2"/>
              <a:buChar char="v"/>
            </a:pPr>
            <a:r>
              <a:rPr lang="en-GB" sz="1500" dirty="0"/>
              <a:t>The previous version revised with respect to UKAS’ comments, previous comments collated on the rules, the Research Hub development, the introduction of a quality assurance scheme, and CCS Scheme Rules</a:t>
            </a:r>
          </a:p>
          <a:p>
            <a:pPr fontAlgn="base">
              <a:lnSpc>
                <a:spcPct val="150000"/>
              </a:lnSpc>
              <a:buFont typeface="Wingdings" panose="05000000000000000000" pitchFamily="2" charset="2"/>
              <a:buChar char="v"/>
            </a:pPr>
            <a:r>
              <a:rPr lang="en-GB" sz="1500" dirty="0"/>
              <a:t>Version 5 issued in December and came into effect on 1</a:t>
            </a:r>
            <a:r>
              <a:rPr lang="en-GB" sz="1500" baseline="30000" dirty="0"/>
              <a:t>st</a:t>
            </a:r>
            <a:r>
              <a:rPr lang="en-GB" sz="1500" dirty="0"/>
              <a:t> January 2019</a:t>
            </a:r>
          </a:p>
          <a:p>
            <a:pPr fontAlgn="base">
              <a:lnSpc>
                <a:spcPct val="150000"/>
              </a:lnSpc>
              <a:buFont typeface="Wingdings" panose="05000000000000000000" pitchFamily="2" charset="2"/>
              <a:buChar char="v"/>
            </a:pPr>
            <a:r>
              <a:rPr lang="en-GB" sz="1500" dirty="0"/>
              <a:t>Accompanied by the BCS Position on Technical Requirements </a:t>
            </a:r>
          </a:p>
          <a:p>
            <a:pPr fontAlgn="base">
              <a:lnSpc>
                <a:spcPct val="150000"/>
              </a:lnSpc>
              <a:buFont typeface="Wingdings" panose="05000000000000000000" pitchFamily="2" charset="2"/>
              <a:buChar char="v"/>
            </a:pPr>
            <a:r>
              <a:rPr lang="en-GB" sz="1500" dirty="0"/>
              <a:t>The consultation responses document and updated audit checklist are available on the </a:t>
            </a:r>
            <a:r>
              <a:rPr lang="en-GB" sz="1500" dirty="0" err="1"/>
              <a:t>Biofertiliser</a:t>
            </a:r>
            <a:r>
              <a:rPr lang="en-GB" sz="1500" dirty="0"/>
              <a:t> Certification Scheme website</a:t>
            </a:r>
          </a:p>
        </p:txBody>
      </p:sp>
      <p:pic>
        <p:nvPicPr>
          <p:cNvPr id="5" name="Picture 4">
            <a:extLst>
              <a:ext uri="{FF2B5EF4-FFF2-40B4-BE49-F238E27FC236}">
                <a16:creationId xmlns:a16="http://schemas.microsoft.com/office/drawing/2014/main" xmlns="" id="{31EC060C-1F42-4E6C-9241-61F1A109CFAF}"/>
              </a:ext>
            </a:extLst>
          </p:cNvPr>
          <p:cNvPicPr>
            <a:picLocks noChangeAspect="1"/>
          </p:cNvPicPr>
          <p:nvPr/>
        </p:nvPicPr>
        <p:blipFill rotWithShape="1">
          <a:blip r:embed="rId3" cstate="print"/>
          <a:srcRect l="32548" t="15466" r="33381" b="6686"/>
          <a:stretch/>
        </p:blipFill>
        <p:spPr>
          <a:xfrm>
            <a:off x="5105400" y="1447799"/>
            <a:ext cx="3730752" cy="4794869"/>
          </a:xfrm>
          <a:prstGeom prst="rect">
            <a:avLst/>
          </a:prstGeom>
          <a:ln w="19050">
            <a:solidFill>
              <a:schemeClr val="accent3">
                <a:lumMod val="50000"/>
              </a:schemeClr>
            </a:solidFill>
          </a:ln>
        </p:spPr>
      </p:pic>
    </p:spTree>
    <p:extLst>
      <p:ext uri="{BB962C8B-B14F-4D97-AF65-F5344CB8AC3E}">
        <p14:creationId xmlns:p14="http://schemas.microsoft.com/office/powerpoint/2010/main" xmlns="" val="877333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6FD02C-E0F5-4350-93AC-4CB50B5DC36A}"/>
              </a:ext>
            </a:extLst>
          </p:cNvPr>
          <p:cNvSpPr>
            <a:spLocks noGrp="1"/>
          </p:cNvSpPr>
          <p:nvPr>
            <p:ph type="title"/>
          </p:nvPr>
        </p:nvSpPr>
        <p:spPr/>
        <p:txBody>
          <a:bodyPr/>
          <a:lstStyle/>
          <a:p>
            <a:r>
              <a:rPr lang="en-GB" dirty="0"/>
              <a:t>Key changes to the rules</a:t>
            </a:r>
          </a:p>
        </p:txBody>
      </p:sp>
      <p:sp>
        <p:nvSpPr>
          <p:cNvPr id="3" name="Content Placeholder 2">
            <a:extLst>
              <a:ext uri="{FF2B5EF4-FFF2-40B4-BE49-F238E27FC236}">
                <a16:creationId xmlns:a16="http://schemas.microsoft.com/office/drawing/2014/main" xmlns="" id="{8D1941F9-3411-400F-A23B-2FA70631580D}"/>
              </a:ext>
            </a:extLst>
          </p:cNvPr>
          <p:cNvSpPr>
            <a:spLocks noGrp="1"/>
          </p:cNvSpPr>
          <p:nvPr>
            <p:ph sz="quarter" idx="1"/>
          </p:nvPr>
        </p:nvSpPr>
        <p:spPr>
          <a:xfrm>
            <a:off x="301752" y="1527048"/>
            <a:ext cx="8503920" cy="4721352"/>
          </a:xfrm>
        </p:spPr>
        <p:txBody>
          <a:bodyPr>
            <a:normAutofit fontScale="77500" lnSpcReduction="20000"/>
          </a:bodyPr>
          <a:lstStyle/>
          <a:p>
            <a:pPr fontAlgn="base">
              <a:lnSpc>
                <a:spcPct val="170000"/>
              </a:lnSpc>
            </a:pPr>
            <a:r>
              <a:rPr lang="en-GB" sz="2400" dirty="0"/>
              <a:t>Key changes to the rules:</a:t>
            </a:r>
          </a:p>
          <a:p>
            <a:pPr lvl="1">
              <a:lnSpc>
                <a:spcPct val="170000"/>
              </a:lnSpc>
            </a:pPr>
            <a:r>
              <a:rPr lang="en-GB" dirty="0"/>
              <a:t>Introduction of the 'Quality Assurance' category of certification</a:t>
            </a:r>
          </a:p>
          <a:p>
            <a:pPr lvl="1">
              <a:lnSpc>
                <a:spcPct val="170000"/>
              </a:lnSpc>
            </a:pPr>
            <a:r>
              <a:rPr lang="en-GB" dirty="0"/>
              <a:t>Introduction of the Research Hub and Research Fees</a:t>
            </a:r>
          </a:p>
          <a:p>
            <a:pPr lvl="1">
              <a:lnSpc>
                <a:spcPct val="170000"/>
              </a:lnSpc>
            </a:pPr>
            <a:r>
              <a:rPr lang="en-GB" dirty="0"/>
              <a:t>Introduction of risk-based spot checks</a:t>
            </a:r>
          </a:p>
          <a:p>
            <a:pPr lvl="1">
              <a:lnSpc>
                <a:spcPct val="170000"/>
              </a:lnSpc>
            </a:pPr>
            <a:r>
              <a:rPr lang="en-GB" dirty="0"/>
              <a:t>New CCS conformity marks and introduction of BCS conformity marks</a:t>
            </a:r>
          </a:p>
          <a:p>
            <a:pPr fontAlgn="base">
              <a:lnSpc>
                <a:spcPct val="170000"/>
              </a:lnSpc>
            </a:pPr>
            <a:r>
              <a:rPr lang="en-GB" sz="2400" dirty="0"/>
              <a:t>Other changes to the rules:</a:t>
            </a:r>
          </a:p>
          <a:p>
            <a:pPr lvl="1">
              <a:lnSpc>
                <a:spcPct val="170000"/>
              </a:lnSpc>
            </a:pPr>
            <a:r>
              <a:rPr lang="en-GB" dirty="0"/>
              <a:t>Removal of requirements for independent sampling</a:t>
            </a:r>
          </a:p>
          <a:p>
            <a:pPr lvl="1">
              <a:lnSpc>
                <a:spcPct val="170000"/>
              </a:lnSpc>
            </a:pPr>
            <a:r>
              <a:rPr lang="en-GB" dirty="0"/>
              <a:t>Introduction of the option for an inspector to request sampling </a:t>
            </a:r>
          </a:p>
          <a:p>
            <a:pPr lvl="1">
              <a:lnSpc>
                <a:spcPct val="170000"/>
              </a:lnSpc>
            </a:pPr>
            <a:r>
              <a:rPr lang="en-GB" dirty="0"/>
              <a:t>Addition of timeframes for certification renewal</a:t>
            </a:r>
          </a:p>
          <a:p>
            <a:pPr lvl="1">
              <a:lnSpc>
                <a:spcPct val="170000"/>
              </a:lnSpc>
            </a:pPr>
            <a:r>
              <a:rPr lang="en-GB" dirty="0"/>
              <a:t>Addition of clauses for data reporting by REAL</a:t>
            </a:r>
          </a:p>
          <a:p>
            <a:pPr lvl="1">
              <a:lnSpc>
                <a:spcPct val="170000"/>
              </a:lnSpc>
            </a:pPr>
            <a:endParaRPr lang="en-GB" dirty="0"/>
          </a:p>
          <a:p>
            <a:pPr lvl="1">
              <a:lnSpc>
                <a:spcPct val="170000"/>
              </a:lnSpc>
            </a:pP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xmlns="" val="285970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0"/>
            <a:ext cx="7772400" cy="1447800"/>
          </a:xfrm>
        </p:spPr>
        <p:txBody>
          <a:bodyPr>
            <a:normAutofit/>
          </a:bodyPr>
          <a:lstStyle/>
          <a:p>
            <a:r>
              <a:rPr lang="en-GB" sz="3600" dirty="0"/>
              <a:t>PAPERS/GUIDANCE/WORKSHOPS</a:t>
            </a:r>
          </a:p>
        </p:txBody>
      </p:sp>
    </p:spTree>
    <p:extLst>
      <p:ext uri="{BB962C8B-B14F-4D97-AF65-F5344CB8AC3E}">
        <p14:creationId xmlns:p14="http://schemas.microsoft.com/office/powerpoint/2010/main" xmlns="" val="383304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9FD417-3F9F-4078-BA98-0E05C1E03915}"/>
              </a:ext>
            </a:extLst>
          </p:cNvPr>
          <p:cNvSpPr>
            <a:spLocks noGrp="1"/>
          </p:cNvSpPr>
          <p:nvPr>
            <p:ph type="title"/>
          </p:nvPr>
        </p:nvSpPr>
        <p:spPr/>
        <p:txBody>
          <a:bodyPr/>
          <a:lstStyle/>
          <a:p>
            <a:r>
              <a:rPr lang="en-GB" dirty="0"/>
              <a:t>BCS Position on Technical Requirements</a:t>
            </a:r>
          </a:p>
        </p:txBody>
      </p:sp>
      <p:sp>
        <p:nvSpPr>
          <p:cNvPr id="3" name="Content Placeholder 2">
            <a:extLst>
              <a:ext uri="{FF2B5EF4-FFF2-40B4-BE49-F238E27FC236}">
                <a16:creationId xmlns:a16="http://schemas.microsoft.com/office/drawing/2014/main" xmlns="" id="{FB235420-E578-4842-B2EA-53CCEE53B7DA}"/>
              </a:ext>
            </a:extLst>
          </p:cNvPr>
          <p:cNvSpPr>
            <a:spLocks noGrp="1"/>
          </p:cNvSpPr>
          <p:nvPr>
            <p:ph sz="quarter" idx="4294967295"/>
          </p:nvPr>
        </p:nvSpPr>
        <p:spPr>
          <a:xfrm>
            <a:off x="296055" y="1524000"/>
            <a:ext cx="4275945" cy="4776018"/>
          </a:xfrm>
        </p:spPr>
        <p:txBody>
          <a:bodyPr>
            <a:noAutofit/>
          </a:bodyPr>
          <a:lstStyle/>
          <a:p>
            <a:pPr>
              <a:lnSpc>
                <a:spcPct val="170000"/>
              </a:lnSpc>
            </a:pPr>
            <a:r>
              <a:rPr lang="en-GB" sz="1700" dirty="0"/>
              <a:t>All the clauses on the Scheme’s interpretation of the requirements in the previous version of the Scheme Rules have been moved to this document with the former BCS detailed guidance for operators and FAQs</a:t>
            </a:r>
          </a:p>
          <a:p>
            <a:pPr>
              <a:lnSpc>
                <a:spcPct val="170000"/>
              </a:lnSpc>
            </a:pPr>
            <a:r>
              <a:rPr lang="en-GB" sz="1700" dirty="0"/>
              <a:t>The updates discussed and agreed with the Certification Bodies</a:t>
            </a:r>
          </a:p>
          <a:p>
            <a:pPr>
              <a:lnSpc>
                <a:spcPct val="170000"/>
              </a:lnSpc>
            </a:pPr>
            <a:r>
              <a:rPr lang="en-GB" sz="1700" dirty="0"/>
              <a:t>Advice and final comments sought from the Technical Advisory Committee</a:t>
            </a:r>
          </a:p>
        </p:txBody>
      </p:sp>
      <p:pic>
        <p:nvPicPr>
          <p:cNvPr id="5" name="Picture 4">
            <a:extLst>
              <a:ext uri="{FF2B5EF4-FFF2-40B4-BE49-F238E27FC236}">
                <a16:creationId xmlns:a16="http://schemas.microsoft.com/office/drawing/2014/main" xmlns="" id="{25755A16-B17F-4274-9351-745AFC72EA8D}"/>
              </a:ext>
            </a:extLst>
          </p:cNvPr>
          <p:cNvPicPr>
            <a:picLocks noChangeAspect="1"/>
          </p:cNvPicPr>
          <p:nvPr/>
        </p:nvPicPr>
        <p:blipFill rotWithShape="1">
          <a:blip r:embed="rId2" cstate="print"/>
          <a:srcRect l="33333" t="15926" r="34167" b="7037"/>
          <a:stretch/>
        </p:blipFill>
        <p:spPr>
          <a:xfrm>
            <a:off x="5257800" y="1447800"/>
            <a:ext cx="3578352" cy="4771136"/>
          </a:xfrm>
          <a:prstGeom prst="rect">
            <a:avLst/>
          </a:prstGeom>
          <a:ln w="19050">
            <a:solidFill>
              <a:schemeClr val="accent3"/>
            </a:solidFill>
          </a:ln>
        </p:spPr>
      </p:pic>
    </p:spTree>
    <p:extLst>
      <p:ext uri="{BB962C8B-B14F-4D97-AF65-F5344CB8AC3E}">
        <p14:creationId xmlns:p14="http://schemas.microsoft.com/office/powerpoint/2010/main" xmlns="" val="1384065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F8BA44-0AE5-4150-A0CC-F2FCFF16FF32}"/>
              </a:ext>
            </a:extLst>
          </p:cNvPr>
          <p:cNvSpPr>
            <a:spLocks noGrp="1"/>
          </p:cNvSpPr>
          <p:nvPr>
            <p:ph type="title"/>
          </p:nvPr>
        </p:nvSpPr>
        <p:spPr/>
        <p:txBody>
          <a:bodyPr/>
          <a:lstStyle/>
          <a:p>
            <a:r>
              <a:rPr lang="en-GB" dirty="0"/>
              <a:t>BCS Position: food waste soup as an input</a:t>
            </a:r>
          </a:p>
        </p:txBody>
      </p:sp>
      <p:sp>
        <p:nvSpPr>
          <p:cNvPr id="3" name="Content Placeholder 2">
            <a:extLst>
              <a:ext uri="{FF2B5EF4-FFF2-40B4-BE49-F238E27FC236}">
                <a16:creationId xmlns:a16="http://schemas.microsoft.com/office/drawing/2014/main" xmlns="" id="{4F4D1AC0-032F-4B39-8E8B-C5C1D00DDE8B}"/>
              </a:ext>
            </a:extLst>
          </p:cNvPr>
          <p:cNvSpPr>
            <a:spLocks noGrp="1"/>
          </p:cNvSpPr>
          <p:nvPr>
            <p:ph sz="quarter" idx="4294967295"/>
          </p:nvPr>
        </p:nvSpPr>
        <p:spPr>
          <a:xfrm>
            <a:off x="322025" y="1530356"/>
            <a:ext cx="3736975" cy="4721225"/>
          </a:xfrm>
        </p:spPr>
        <p:txBody>
          <a:bodyPr>
            <a:normAutofit fontScale="55000" lnSpcReduction="20000"/>
          </a:bodyPr>
          <a:lstStyle/>
          <a:p>
            <a:pPr>
              <a:lnSpc>
                <a:spcPct val="170000"/>
              </a:lnSpc>
            </a:pPr>
            <a:r>
              <a:rPr lang="en-GB" sz="3100" dirty="0"/>
              <a:t>If a food waste soup supplier does not disclose the ingredients of the soup, it is not possible to perform a robust hazard analysis or check whether the waste ingredients are ADQP compliant</a:t>
            </a:r>
          </a:p>
          <a:p>
            <a:pPr>
              <a:lnSpc>
                <a:spcPct val="170000"/>
              </a:lnSpc>
            </a:pPr>
            <a:r>
              <a:rPr lang="en-GB" sz="3100" dirty="0"/>
              <a:t>Food waste soup should not be accepted unless the full list of waste inputs have been supplied</a:t>
            </a:r>
          </a:p>
          <a:p>
            <a:pPr>
              <a:lnSpc>
                <a:spcPct val="170000"/>
              </a:lnSpc>
            </a:pPr>
            <a:r>
              <a:rPr lang="en-GB" sz="3100" dirty="0"/>
              <a:t>The tankers should be washed and clean to avoid contamination</a:t>
            </a:r>
          </a:p>
          <a:p>
            <a:pPr>
              <a:lnSpc>
                <a:spcPct val="150000"/>
              </a:lnSpc>
            </a:pPr>
            <a:endParaRPr lang="en-GB" sz="2800" dirty="0"/>
          </a:p>
          <a:p>
            <a:pPr>
              <a:lnSpc>
                <a:spcPct val="150000"/>
              </a:lnSpc>
            </a:pPr>
            <a:endParaRPr lang="en-GB" sz="2800" dirty="0"/>
          </a:p>
          <a:p>
            <a:pPr marL="0" indent="0">
              <a:lnSpc>
                <a:spcPct val="150000"/>
              </a:lnSpc>
              <a:buNone/>
            </a:pPr>
            <a:endParaRPr lang="en-GB" sz="2800" dirty="0"/>
          </a:p>
        </p:txBody>
      </p:sp>
      <p:pic>
        <p:nvPicPr>
          <p:cNvPr id="4" name="Picture 3">
            <a:extLst>
              <a:ext uri="{FF2B5EF4-FFF2-40B4-BE49-F238E27FC236}">
                <a16:creationId xmlns:a16="http://schemas.microsoft.com/office/drawing/2014/main" xmlns="" id="{5CA3C8DF-6A10-42D4-A073-3C6C483D69A9}"/>
              </a:ext>
            </a:extLst>
          </p:cNvPr>
          <p:cNvPicPr>
            <a:picLocks noChangeAspect="1"/>
          </p:cNvPicPr>
          <p:nvPr/>
        </p:nvPicPr>
        <p:blipFill rotWithShape="1">
          <a:blip r:embed="rId3" cstate="print"/>
          <a:srcRect l="30640" t="10001" r="31370" b="4073"/>
          <a:stretch/>
        </p:blipFill>
        <p:spPr>
          <a:xfrm>
            <a:off x="5029201" y="1564262"/>
            <a:ext cx="3657600" cy="4653415"/>
          </a:xfrm>
          <a:prstGeom prst="rect">
            <a:avLst/>
          </a:prstGeom>
          <a:ln w="19050">
            <a:solidFill>
              <a:schemeClr val="accent3"/>
            </a:solidFill>
          </a:ln>
        </p:spPr>
      </p:pic>
    </p:spTree>
    <p:extLst>
      <p:ext uri="{BB962C8B-B14F-4D97-AF65-F5344CB8AC3E}">
        <p14:creationId xmlns:p14="http://schemas.microsoft.com/office/powerpoint/2010/main" xmlns="" val="4082896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006C1-8403-4346-83B4-2415581CA5EA}"/>
              </a:ext>
            </a:extLst>
          </p:cNvPr>
          <p:cNvSpPr>
            <a:spLocks noGrp="1"/>
          </p:cNvSpPr>
          <p:nvPr>
            <p:ph type="title"/>
          </p:nvPr>
        </p:nvSpPr>
        <p:spPr/>
        <p:txBody>
          <a:bodyPr/>
          <a:lstStyle/>
          <a:p>
            <a:r>
              <a:rPr lang="en-GB" dirty="0"/>
              <a:t>BCS Position: dispatch information</a:t>
            </a:r>
          </a:p>
        </p:txBody>
      </p:sp>
      <p:sp>
        <p:nvSpPr>
          <p:cNvPr id="3" name="Content Placeholder 2">
            <a:extLst>
              <a:ext uri="{FF2B5EF4-FFF2-40B4-BE49-F238E27FC236}">
                <a16:creationId xmlns:a16="http://schemas.microsoft.com/office/drawing/2014/main" xmlns="" id="{9A52D927-96F0-429F-A1DF-180BBAB2035C}"/>
              </a:ext>
            </a:extLst>
          </p:cNvPr>
          <p:cNvSpPr>
            <a:spLocks noGrp="1"/>
          </p:cNvSpPr>
          <p:nvPr>
            <p:ph sz="quarter" idx="4294967295"/>
          </p:nvPr>
        </p:nvSpPr>
        <p:spPr>
          <a:xfrm>
            <a:off x="307722" y="1507998"/>
            <a:ext cx="3889375" cy="4670425"/>
          </a:xfrm>
        </p:spPr>
        <p:txBody>
          <a:bodyPr>
            <a:normAutofit fontScale="55000" lnSpcReduction="20000"/>
          </a:bodyPr>
          <a:lstStyle/>
          <a:p>
            <a:pPr>
              <a:lnSpc>
                <a:spcPct val="170000"/>
              </a:lnSpc>
            </a:pPr>
            <a:r>
              <a:rPr lang="en-GB" dirty="0"/>
              <a:t>When digestate is dispatched directly to a third-party contractor for spreading, a Declaration Form should be provided and signed, declaring that all the required information has been passed on and the contractor will commit to minimising any associated risks.</a:t>
            </a:r>
          </a:p>
          <a:p>
            <a:pPr>
              <a:lnSpc>
                <a:spcPct val="170000"/>
              </a:lnSpc>
            </a:pPr>
            <a:r>
              <a:rPr lang="en-GB" dirty="0"/>
              <a:t>We recommend that operators use assured / certified third-party contractors and provide them with Defra’s Code of Good Agricultural Practice for Reducing Ammonia Emissions.</a:t>
            </a:r>
          </a:p>
        </p:txBody>
      </p:sp>
      <p:pic>
        <p:nvPicPr>
          <p:cNvPr id="5" name="Picture 4">
            <a:extLst>
              <a:ext uri="{FF2B5EF4-FFF2-40B4-BE49-F238E27FC236}">
                <a16:creationId xmlns:a16="http://schemas.microsoft.com/office/drawing/2014/main" xmlns="" id="{076F2DF2-A13C-4728-83A4-305404CE7668}"/>
              </a:ext>
            </a:extLst>
          </p:cNvPr>
          <p:cNvPicPr>
            <a:picLocks noChangeAspect="1"/>
          </p:cNvPicPr>
          <p:nvPr/>
        </p:nvPicPr>
        <p:blipFill rotWithShape="1">
          <a:blip r:embed="rId3" cstate="print"/>
          <a:srcRect l="34020" t="14445" r="34167" b="16167"/>
          <a:stretch/>
        </p:blipFill>
        <p:spPr>
          <a:xfrm>
            <a:off x="4977385" y="1507998"/>
            <a:ext cx="3806952" cy="4670834"/>
          </a:xfrm>
          <a:prstGeom prst="rect">
            <a:avLst/>
          </a:prstGeom>
          <a:ln w="19050">
            <a:solidFill>
              <a:schemeClr val="accent3"/>
            </a:solidFill>
          </a:ln>
        </p:spPr>
      </p:pic>
    </p:spTree>
    <p:extLst>
      <p:ext uri="{BB962C8B-B14F-4D97-AF65-F5344CB8AC3E}">
        <p14:creationId xmlns:p14="http://schemas.microsoft.com/office/powerpoint/2010/main" xmlns="" val="253426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5F884C-6B13-4AD6-AC8C-32AAECA381F6}"/>
              </a:ext>
            </a:extLst>
          </p:cNvPr>
          <p:cNvSpPr>
            <a:spLocks noGrp="1"/>
          </p:cNvSpPr>
          <p:nvPr>
            <p:ph type="title"/>
          </p:nvPr>
        </p:nvSpPr>
        <p:spPr/>
        <p:txBody>
          <a:bodyPr/>
          <a:lstStyle/>
          <a:p>
            <a:r>
              <a:rPr lang="en-GB" dirty="0"/>
              <a:t>CCS Position: home compostable packaging</a:t>
            </a:r>
          </a:p>
        </p:txBody>
      </p:sp>
      <p:sp>
        <p:nvSpPr>
          <p:cNvPr id="3" name="Content Placeholder 2">
            <a:extLst>
              <a:ext uri="{FF2B5EF4-FFF2-40B4-BE49-F238E27FC236}">
                <a16:creationId xmlns:a16="http://schemas.microsoft.com/office/drawing/2014/main" xmlns="" id="{1A4EAF37-48B2-4B5D-87A2-09EC47CEA4D9}"/>
              </a:ext>
            </a:extLst>
          </p:cNvPr>
          <p:cNvSpPr>
            <a:spLocks noGrp="1"/>
          </p:cNvSpPr>
          <p:nvPr>
            <p:ph sz="quarter" idx="4294967295"/>
          </p:nvPr>
        </p:nvSpPr>
        <p:spPr>
          <a:xfrm>
            <a:off x="301752" y="1546096"/>
            <a:ext cx="4270375" cy="4572000"/>
          </a:xfrm>
        </p:spPr>
        <p:txBody>
          <a:bodyPr>
            <a:normAutofit fontScale="62500" lnSpcReduction="20000"/>
          </a:bodyPr>
          <a:lstStyle/>
          <a:p>
            <a:pPr>
              <a:lnSpc>
                <a:spcPct val="160000"/>
              </a:lnSpc>
            </a:pPr>
            <a:r>
              <a:rPr lang="en-GB" dirty="0"/>
              <a:t>‘Home compostable’ standards for packaging are not specified in PAS 100</a:t>
            </a:r>
          </a:p>
          <a:p>
            <a:pPr>
              <a:lnSpc>
                <a:spcPct val="160000"/>
              </a:lnSpc>
            </a:pPr>
            <a:r>
              <a:rPr lang="en-GB" dirty="0"/>
              <a:t>‘Home compostable’ plastics, packaging, and non-packaging products are only acceptable if also certified as conforming to the criteria within EN 13432, EN 14995, or ASTM D 6400 (standards for industrial </a:t>
            </a:r>
            <a:r>
              <a:rPr lang="en-GB" dirty="0" err="1"/>
              <a:t>compostability</a:t>
            </a:r>
            <a:r>
              <a:rPr lang="en-GB" dirty="0"/>
              <a:t>)</a:t>
            </a:r>
          </a:p>
          <a:p>
            <a:pPr>
              <a:lnSpc>
                <a:spcPct val="160000"/>
              </a:lnSpc>
            </a:pPr>
            <a:r>
              <a:rPr lang="en-GB" dirty="0"/>
              <a:t>A valid certificate must have been issued by an independent certification body for industrial </a:t>
            </a:r>
            <a:r>
              <a:rPr lang="en-GB" dirty="0" err="1"/>
              <a:t>compostability</a:t>
            </a:r>
            <a:endParaRPr lang="en-GB" dirty="0"/>
          </a:p>
        </p:txBody>
      </p:sp>
      <p:pic>
        <p:nvPicPr>
          <p:cNvPr id="4" name="Picture 3">
            <a:extLst>
              <a:ext uri="{FF2B5EF4-FFF2-40B4-BE49-F238E27FC236}">
                <a16:creationId xmlns:a16="http://schemas.microsoft.com/office/drawing/2014/main" xmlns="" id="{8C07812F-354E-4B2C-A00D-6098CD8B35B9}"/>
              </a:ext>
            </a:extLst>
          </p:cNvPr>
          <p:cNvPicPr>
            <a:picLocks noChangeAspect="1"/>
          </p:cNvPicPr>
          <p:nvPr/>
        </p:nvPicPr>
        <p:blipFill rotWithShape="1">
          <a:blip r:embed="rId2" cstate="print"/>
          <a:srcRect l="31002" t="14445" r="31552" b="4074"/>
          <a:stretch/>
        </p:blipFill>
        <p:spPr>
          <a:xfrm>
            <a:off x="4953000" y="1550859"/>
            <a:ext cx="3810000" cy="4663513"/>
          </a:xfrm>
          <a:prstGeom prst="rect">
            <a:avLst/>
          </a:prstGeom>
          <a:ln w="19050">
            <a:solidFill>
              <a:schemeClr val="accent3"/>
            </a:solidFill>
          </a:ln>
        </p:spPr>
      </p:pic>
    </p:spTree>
    <p:extLst>
      <p:ext uri="{BB962C8B-B14F-4D97-AF65-F5344CB8AC3E}">
        <p14:creationId xmlns:p14="http://schemas.microsoft.com/office/powerpoint/2010/main" xmlns="" val="60597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DA0DC-CDE9-4AB8-9B5E-2C78B83D6BDA}"/>
              </a:ext>
            </a:extLst>
          </p:cNvPr>
          <p:cNvSpPr>
            <a:spLocks noGrp="1"/>
          </p:cNvSpPr>
          <p:nvPr>
            <p:ph type="title"/>
          </p:nvPr>
        </p:nvSpPr>
        <p:spPr/>
        <p:txBody>
          <a:bodyPr>
            <a:noAutofit/>
          </a:bodyPr>
          <a:lstStyle/>
          <a:p>
            <a:r>
              <a:rPr lang="en-GB" sz="2500" dirty="0"/>
              <a:t>CCS Position: checking and agreeing quality requirements</a:t>
            </a:r>
          </a:p>
        </p:txBody>
      </p:sp>
      <p:sp>
        <p:nvSpPr>
          <p:cNvPr id="3" name="Content Placeholder 2">
            <a:extLst>
              <a:ext uri="{FF2B5EF4-FFF2-40B4-BE49-F238E27FC236}">
                <a16:creationId xmlns:a16="http://schemas.microsoft.com/office/drawing/2014/main" xmlns="" id="{FE822D4A-7426-4A5C-BC29-252ACA4DEDE8}"/>
              </a:ext>
            </a:extLst>
          </p:cNvPr>
          <p:cNvSpPr>
            <a:spLocks noGrp="1"/>
          </p:cNvSpPr>
          <p:nvPr>
            <p:ph sz="quarter" idx="1"/>
          </p:nvPr>
        </p:nvSpPr>
        <p:spPr>
          <a:xfrm>
            <a:off x="301752" y="1527048"/>
            <a:ext cx="4270248" cy="4797552"/>
          </a:xfrm>
        </p:spPr>
        <p:txBody>
          <a:bodyPr>
            <a:noAutofit/>
          </a:bodyPr>
          <a:lstStyle/>
          <a:p>
            <a:pPr>
              <a:lnSpc>
                <a:spcPct val="170000"/>
              </a:lnSpc>
            </a:pPr>
            <a:r>
              <a:rPr lang="en-GB" sz="1350" dirty="0"/>
              <a:t>The composter shall check the intended use of the product and inform the customer whether their product is suitable for the application</a:t>
            </a:r>
          </a:p>
          <a:p>
            <a:pPr>
              <a:lnSpc>
                <a:spcPct val="170000"/>
              </a:lnSpc>
            </a:pPr>
            <a:r>
              <a:rPr lang="en-GB" sz="1350" dirty="0"/>
              <a:t>The composter shall always check whether the customer has any additional quality requirements</a:t>
            </a:r>
          </a:p>
          <a:p>
            <a:pPr>
              <a:lnSpc>
                <a:spcPct val="170000"/>
              </a:lnSpc>
            </a:pPr>
            <a:r>
              <a:rPr lang="en-GB" sz="1350" dirty="0"/>
              <a:t>If the customer does not have any additional quality requirements and is supplied with compost that only meets the PAS 100 (minimum) quality criteria (certified compost), the composter shall retain written evidence that the customer is satisfied to take the compost – the paperwork/record must be retained to demonstrate the check has been carried out</a:t>
            </a:r>
          </a:p>
        </p:txBody>
      </p:sp>
      <p:pic>
        <p:nvPicPr>
          <p:cNvPr id="4" name="Picture 3">
            <a:extLst>
              <a:ext uri="{FF2B5EF4-FFF2-40B4-BE49-F238E27FC236}">
                <a16:creationId xmlns:a16="http://schemas.microsoft.com/office/drawing/2014/main" xmlns="" id="{3E33D9DB-9741-4E90-B914-301C6D1409E4}"/>
              </a:ext>
            </a:extLst>
          </p:cNvPr>
          <p:cNvPicPr>
            <a:picLocks noChangeAspect="1"/>
          </p:cNvPicPr>
          <p:nvPr/>
        </p:nvPicPr>
        <p:blipFill rotWithShape="1">
          <a:blip r:embed="rId2" cstate="print"/>
          <a:srcRect l="1665" t="19702" r="67501" b="5556"/>
          <a:stretch/>
        </p:blipFill>
        <p:spPr>
          <a:xfrm>
            <a:off x="5410200" y="1647953"/>
            <a:ext cx="3264388" cy="4451095"/>
          </a:xfrm>
          <a:prstGeom prst="rect">
            <a:avLst/>
          </a:prstGeom>
        </p:spPr>
      </p:pic>
    </p:spTree>
    <p:extLst>
      <p:ext uri="{BB962C8B-B14F-4D97-AF65-F5344CB8AC3E}">
        <p14:creationId xmlns:p14="http://schemas.microsoft.com/office/powerpoint/2010/main" xmlns="" val="222135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AA653-243F-4B69-AE6E-122E3AB810F4}"/>
              </a:ext>
            </a:extLst>
          </p:cNvPr>
          <p:cNvSpPr>
            <a:spLocks noGrp="1"/>
          </p:cNvSpPr>
          <p:nvPr>
            <p:ph type="title"/>
          </p:nvPr>
        </p:nvSpPr>
        <p:spPr/>
        <p:txBody>
          <a:bodyPr>
            <a:noAutofit/>
          </a:bodyPr>
          <a:lstStyle/>
          <a:p>
            <a:r>
              <a:rPr lang="en-GB" sz="2700" dirty="0"/>
              <a:t>CCS Position: test failures during certification renewal</a:t>
            </a:r>
          </a:p>
        </p:txBody>
      </p:sp>
      <p:sp>
        <p:nvSpPr>
          <p:cNvPr id="3" name="Content Placeholder 2">
            <a:extLst>
              <a:ext uri="{FF2B5EF4-FFF2-40B4-BE49-F238E27FC236}">
                <a16:creationId xmlns:a16="http://schemas.microsoft.com/office/drawing/2014/main" xmlns="" id="{5CB78470-F887-4D9E-8AD1-B342B58AFA46}"/>
              </a:ext>
            </a:extLst>
          </p:cNvPr>
          <p:cNvSpPr>
            <a:spLocks noGrp="1"/>
          </p:cNvSpPr>
          <p:nvPr>
            <p:ph sz="quarter" idx="1"/>
          </p:nvPr>
        </p:nvSpPr>
        <p:spPr>
          <a:xfrm>
            <a:off x="301752" y="1527048"/>
            <a:ext cx="4270248" cy="4797552"/>
          </a:xfrm>
        </p:spPr>
        <p:txBody>
          <a:bodyPr>
            <a:normAutofit fontScale="47500" lnSpcReduction="20000"/>
          </a:bodyPr>
          <a:lstStyle/>
          <a:p>
            <a:pPr>
              <a:lnSpc>
                <a:spcPct val="170000"/>
              </a:lnSpc>
            </a:pPr>
            <a:r>
              <a:rPr lang="en-GB" dirty="0"/>
              <a:t>A routine sample test failure received before an audit must be dealt with according to the requirements of PAS 100 for non-conforming material and investigating the efficacy of the QMS in the event of a test result failure</a:t>
            </a:r>
          </a:p>
          <a:p>
            <a:pPr>
              <a:lnSpc>
                <a:spcPct val="170000"/>
              </a:lnSpc>
            </a:pPr>
            <a:r>
              <a:rPr lang="en-GB" dirty="0"/>
              <a:t>If the composter cannot sample and test further batch(es) because batch(es) are not available, before the audit date, then operators must confirm that they plan to take them by signing a declaration note issued by the Certification Body. </a:t>
            </a:r>
          </a:p>
          <a:p>
            <a:pPr>
              <a:lnSpc>
                <a:spcPct val="170000"/>
              </a:lnSpc>
            </a:pPr>
            <a:r>
              <a:rPr lang="en-GB" dirty="0"/>
              <a:t>Non-conformances will be identified and may hold up the certificate if the required number of routine samples is not taken and/or actions have not been taken to address test failures.</a:t>
            </a:r>
          </a:p>
        </p:txBody>
      </p:sp>
      <p:pic>
        <p:nvPicPr>
          <p:cNvPr id="5" name="Picture 4">
            <a:extLst>
              <a:ext uri="{FF2B5EF4-FFF2-40B4-BE49-F238E27FC236}">
                <a16:creationId xmlns:a16="http://schemas.microsoft.com/office/drawing/2014/main" xmlns="" id="{442D04A1-6C82-4A49-9BD7-AC7307EF24EA}"/>
              </a:ext>
            </a:extLst>
          </p:cNvPr>
          <p:cNvPicPr>
            <a:picLocks noChangeAspect="1"/>
          </p:cNvPicPr>
          <p:nvPr/>
        </p:nvPicPr>
        <p:blipFill rotWithShape="1">
          <a:blip r:embed="rId2" cstate="print"/>
          <a:srcRect l="66667" t="15793" r="2500" b="5556"/>
          <a:stretch/>
        </p:blipFill>
        <p:spPr>
          <a:xfrm>
            <a:off x="5562600" y="1600199"/>
            <a:ext cx="3200400" cy="4592119"/>
          </a:xfrm>
          <a:prstGeom prst="rect">
            <a:avLst/>
          </a:prstGeom>
        </p:spPr>
      </p:pic>
    </p:spTree>
    <p:extLst>
      <p:ext uri="{BB962C8B-B14F-4D97-AF65-F5344CB8AC3E}">
        <p14:creationId xmlns:p14="http://schemas.microsoft.com/office/powerpoint/2010/main" xmlns="" val="232806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45BC5-5B63-4CB5-8019-F3FB9D95CF6C}"/>
              </a:ext>
            </a:extLst>
          </p:cNvPr>
          <p:cNvSpPr>
            <a:spLocks noGrp="1"/>
          </p:cNvSpPr>
          <p:nvPr>
            <p:ph type="title"/>
          </p:nvPr>
        </p:nvSpPr>
        <p:spPr/>
        <p:txBody>
          <a:bodyPr/>
          <a:lstStyle/>
          <a:p>
            <a:r>
              <a:rPr lang="en-GB" dirty="0"/>
              <a:t>CCS sampling guidance and training</a:t>
            </a:r>
          </a:p>
        </p:txBody>
      </p:sp>
      <p:sp>
        <p:nvSpPr>
          <p:cNvPr id="3" name="Content Placeholder 2">
            <a:extLst>
              <a:ext uri="{FF2B5EF4-FFF2-40B4-BE49-F238E27FC236}">
                <a16:creationId xmlns:a16="http://schemas.microsoft.com/office/drawing/2014/main" xmlns="" id="{40EEBBD7-265F-4DCF-A514-EB86DD8076D8}"/>
              </a:ext>
            </a:extLst>
          </p:cNvPr>
          <p:cNvSpPr>
            <a:spLocks noGrp="1"/>
          </p:cNvSpPr>
          <p:nvPr>
            <p:ph sz="quarter" idx="1"/>
          </p:nvPr>
        </p:nvSpPr>
        <p:spPr>
          <a:xfrm>
            <a:off x="301752" y="1527048"/>
            <a:ext cx="8503920" cy="4873752"/>
          </a:xfrm>
        </p:spPr>
        <p:txBody>
          <a:bodyPr>
            <a:normAutofit fontScale="62500" lnSpcReduction="20000"/>
          </a:bodyPr>
          <a:lstStyle/>
          <a:p>
            <a:pPr>
              <a:lnSpc>
                <a:spcPct val="170000"/>
              </a:lnSpc>
              <a:buFont typeface="Wingdings" panose="05000000000000000000" pitchFamily="2" charset="2"/>
              <a:buChar char="§"/>
            </a:pPr>
            <a:r>
              <a:rPr lang="en-GB" dirty="0"/>
              <a:t>Guidance document</a:t>
            </a:r>
          </a:p>
          <a:p>
            <a:pPr lvl="1">
              <a:lnSpc>
                <a:spcPct val="170000"/>
              </a:lnSpc>
              <a:buFont typeface="Wingdings" panose="05000000000000000000" pitchFamily="2" charset="2"/>
              <a:buChar char="§"/>
            </a:pPr>
            <a:r>
              <a:rPr lang="en-GB" dirty="0"/>
              <a:t>Draft sampling guidance prepared based on BS EN 12579:2013</a:t>
            </a:r>
          </a:p>
          <a:p>
            <a:pPr lvl="1">
              <a:lnSpc>
                <a:spcPct val="170000"/>
              </a:lnSpc>
              <a:buFont typeface="Wingdings" panose="05000000000000000000" pitchFamily="2" charset="2"/>
              <a:buChar char="§"/>
            </a:pPr>
            <a:r>
              <a:rPr lang="en-GB" dirty="0"/>
              <a:t>Input from approved laboratories, CBs and producers</a:t>
            </a:r>
          </a:p>
          <a:p>
            <a:pPr lvl="1">
              <a:lnSpc>
                <a:spcPct val="170000"/>
              </a:lnSpc>
              <a:buFont typeface="Wingdings" panose="05000000000000000000" pitchFamily="2" charset="2"/>
              <a:buChar char="§"/>
            </a:pPr>
            <a:r>
              <a:rPr lang="en-GB" dirty="0"/>
              <a:t>Publication pending further discussion on subsampling</a:t>
            </a:r>
          </a:p>
          <a:p>
            <a:pPr>
              <a:lnSpc>
                <a:spcPct val="170000"/>
              </a:lnSpc>
              <a:buFont typeface="Wingdings" panose="05000000000000000000" pitchFamily="2" charset="2"/>
              <a:buChar char="§"/>
            </a:pPr>
            <a:r>
              <a:rPr lang="en-GB" dirty="0"/>
              <a:t>Training workshop</a:t>
            </a:r>
          </a:p>
          <a:p>
            <a:pPr lvl="1">
              <a:lnSpc>
                <a:spcPct val="170000"/>
              </a:lnSpc>
              <a:buFont typeface="Wingdings" panose="05000000000000000000" pitchFamily="2" charset="2"/>
              <a:buChar char="§"/>
            </a:pPr>
            <a:r>
              <a:rPr lang="en-GB" dirty="0"/>
              <a:t>Half day at a composting site</a:t>
            </a:r>
          </a:p>
          <a:p>
            <a:pPr lvl="1">
              <a:lnSpc>
                <a:spcPct val="170000"/>
              </a:lnSpc>
              <a:buFont typeface="Wingdings" panose="05000000000000000000" pitchFamily="2" charset="2"/>
              <a:buChar char="§"/>
            </a:pPr>
            <a:r>
              <a:rPr lang="en-GB" dirty="0"/>
              <a:t>Overview</a:t>
            </a:r>
          </a:p>
          <a:p>
            <a:pPr lvl="2">
              <a:lnSpc>
                <a:spcPct val="170000"/>
              </a:lnSpc>
              <a:buFont typeface="Wingdings" panose="05000000000000000000" pitchFamily="2" charset="2"/>
              <a:buChar char="§"/>
            </a:pPr>
            <a:r>
              <a:rPr lang="en-GB" dirty="0"/>
              <a:t>Relevant documentation</a:t>
            </a:r>
          </a:p>
          <a:p>
            <a:pPr lvl="2">
              <a:lnSpc>
                <a:spcPct val="170000"/>
              </a:lnSpc>
              <a:buFont typeface="Wingdings" panose="05000000000000000000" pitchFamily="2" charset="2"/>
              <a:buChar char="§"/>
            </a:pPr>
            <a:r>
              <a:rPr lang="en-GB" dirty="0"/>
              <a:t>Relevant research</a:t>
            </a:r>
          </a:p>
          <a:p>
            <a:pPr lvl="2">
              <a:lnSpc>
                <a:spcPct val="170000"/>
              </a:lnSpc>
              <a:buFont typeface="Wingdings" panose="05000000000000000000" pitchFamily="2" charset="2"/>
              <a:buChar char="§"/>
            </a:pPr>
            <a:r>
              <a:rPr lang="en-GB" dirty="0"/>
              <a:t>Guidance document</a:t>
            </a:r>
          </a:p>
          <a:p>
            <a:pPr lvl="2">
              <a:lnSpc>
                <a:spcPct val="170000"/>
              </a:lnSpc>
              <a:buFont typeface="Wingdings" panose="05000000000000000000" pitchFamily="2" charset="2"/>
              <a:buChar char="§"/>
            </a:pPr>
            <a:r>
              <a:rPr lang="en-GB" dirty="0"/>
              <a:t>Demonstration of sampling approach(</a:t>
            </a:r>
            <a:r>
              <a:rPr lang="en-GB" dirty="0" err="1"/>
              <a:t>es</a:t>
            </a:r>
            <a:r>
              <a:rPr lang="en-GB" dirty="0"/>
              <a:t>)</a:t>
            </a:r>
          </a:p>
          <a:p>
            <a:pPr lvl="2">
              <a:lnSpc>
                <a:spcPct val="170000"/>
              </a:lnSpc>
              <a:buFont typeface="Wingdings" panose="05000000000000000000" pitchFamily="2" charset="2"/>
              <a:buChar char="§"/>
            </a:pPr>
            <a:r>
              <a:rPr lang="en-GB" dirty="0"/>
              <a:t>Writing and maintaining SOPs</a:t>
            </a:r>
          </a:p>
          <a:p>
            <a:pPr lvl="1">
              <a:lnSpc>
                <a:spcPct val="170000"/>
              </a:lnSpc>
              <a:buFont typeface="Wingdings" panose="05000000000000000000" pitchFamily="2" charset="2"/>
              <a:buChar char="§"/>
            </a:pPr>
            <a:r>
              <a:rPr lang="en-GB" dirty="0"/>
              <a:t>Recommended by CBs for producers with sampling issues</a:t>
            </a:r>
          </a:p>
          <a:p>
            <a:endParaRPr lang="en-GB" dirty="0"/>
          </a:p>
        </p:txBody>
      </p:sp>
    </p:spTree>
    <p:extLst>
      <p:ext uri="{BB962C8B-B14F-4D97-AF65-F5344CB8AC3E}">
        <p14:creationId xmlns:p14="http://schemas.microsoft.com/office/powerpoint/2010/main" xmlns="" val="70984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3B114F7-F42E-4501-B841-FFC84EEA3A8D}"/>
              </a:ext>
            </a:extLst>
          </p:cNvPr>
          <p:cNvSpPr>
            <a:spLocks noGrp="1"/>
          </p:cNvSpPr>
          <p:nvPr>
            <p:ph type="title"/>
          </p:nvPr>
        </p:nvSpPr>
        <p:spPr/>
        <p:txBody>
          <a:bodyPr/>
          <a:lstStyle/>
          <a:p>
            <a:r>
              <a:rPr lang="en-GB" dirty="0"/>
              <a:t>MINUTES &amp; ACTIONS</a:t>
            </a:r>
          </a:p>
        </p:txBody>
      </p:sp>
    </p:spTree>
    <p:extLst>
      <p:ext uri="{BB962C8B-B14F-4D97-AF65-F5344CB8AC3E}">
        <p14:creationId xmlns:p14="http://schemas.microsoft.com/office/powerpoint/2010/main" xmlns="" val="234941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45BC5-5B63-4CB5-8019-F3FB9D95CF6C}"/>
              </a:ext>
            </a:extLst>
          </p:cNvPr>
          <p:cNvSpPr>
            <a:spLocks noGrp="1"/>
          </p:cNvSpPr>
          <p:nvPr>
            <p:ph type="title"/>
          </p:nvPr>
        </p:nvSpPr>
        <p:spPr/>
        <p:txBody>
          <a:bodyPr/>
          <a:lstStyle/>
          <a:p>
            <a:r>
              <a:rPr lang="en-GB" dirty="0"/>
              <a:t>BCS sampling guidance and training</a:t>
            </a:r>
          </a:p>
        </p:txBody>
      </p:sp>
      <p:sp>
        <p:nvSpPr>
          <p:cNvPr id="3" name="Content Placeholder 2">
            <a:extLst>
              <a:ext uri="{FF2B5EF4-FFF2-40B4-BE49-F238E27FC236}">
                <a16:creationId xmlns:a16="http://schemas.microsoft.com/office/drawing/2014/main" xmlns="" id="{40EEBBD7-265F-4DCF-A514-EB86DD8076D8}"/>
              </a:ext>
            </a:extLst>
          </p:cNvPr>
          <p:cNvSpPr>
            <a:spLocks noGrp="1"/>
          </p:cNvSpPr>
          <p:nvPr>
            <p:ph sz="quarter" idx="1"/>
          </p:nvPr>
        </p:nvSpPr>
        <p:spPr/>
        <p:txBody>
          <a:bodyPr>
            <a:normAutofit fontScale="77500" lnSpcReduction="20000"/>
          </a:bodyPr>
          <a:lstStyle/>
          <a:p>
            <a:pPr>
              <a:lnSpc>
                <a:spcPct val="170000"/>
              </a:lnSpc>
              <a:buFont typeface="Wingdings" panose="05000000000000000000" pitchFamily="2" charset="2"/>
              <a:buChar char="§"/>
            </a:pPr>
            <a:r>
              <a:rPr lang="en-GB" dirty="0"/>
              <a:t>Guidance document</a:t>
            </a:r>
          </a:p>
          <a:p>
            <a:pPr lvl="1">
              <a:lnSpc>
                <a:spcPct val="170000"/>
              </a:lnSpc>
              <a:buFont typeface="Wingdings" panose="05000000000000000000" pitchFamily="2" charset="2"/>
              <a:buChar char="§"/>
            </a:pPr>
            <a:r>
              <a:rPr lang="en-GB" dirty="0"/>
              <a:t>Current guidance based on BGK methods book</a:t>
            </a:r>
          </a:p>
          <a:p>
            <a:pPr lvl="1">
              <a:lnSpc>
                <a:spcPct val="170000"/>
              </a:lnSpc>
              <a:buFont typeface="Wingdings" panose="05000000000000000000" pitchFamily="2" charset="2"/>
              <a:buChar char="§"/>
            </a:pPr>
            <a:r>
              <a:rPr lang="en-GB" dirty="0"/>
              <a:t>Reformatting and updating to match CCS guidance format</a:t>
            </a:r>
          </a:p>
          <a:p>
            <a:pPr lvl="1">
              <a:lnSpc>
                <a:spcPct val="170000"/>
              </a:lnSpc>
              <a:buFont typeface="Wingdings" panose="05000000000000000000" pitchFamily="2" charset="2"/>
              <a:buChar char="§"/>
            </a:pPr>
            <a:r>
              <a:rPr lang="en-GB" dirty="0"/>
              <a:t>Input from approved laboratories</a:t>
            </a:r>
          </a:p>
          <a:p>
            <a:pPr lvl="1">
              <a:lnSpc>
                <a:spcPct val="170000"/>
              </a:lnSpc>
              <a:buFont typeface="Wingdings" panose="05000000000000000000" pitchFamily="2" charset="2"/>
              <a:buChar char="§"/>
            </a:pPr>
            <a:r>
              <a:rPr lang="en-GB" dirty="0"/>
              <a:t>Finalising draft</a:t>
            </a:r>
          </a:p>
          <a:p>
            <a:pPr lvl="1">
              <a:lnSpc>
                <a:spcPct val="170000"/>
              </a:lnSpc>
              <a:buFont typeface="Wingdings" panose="05000000000000000000" pitchFamily="2" charset="2"/>
              <a:buChar char="§"/>
            </a:pPr>
            <a:endParaRPr lang="en-GB" dirty="0"/>
          </a:p>
          <a:p>
            <a:pPr>
              <a:lnSpc>
                <a:spcPct val="170000"/>
              </a:lnSpc>
              <a:buFont typeface="Wingdings" panose="05000000000000000000" pitchFamily="2" charset="2"/>
              <a:buChar char="§"/>
            </a:pPr>
            <a:r>
              <a:rPr lang="en-GB" dirty="0"/>
              <a:t>Training</a:t>
            </a:r>
          </a:p>
          <a:p>
            <a:pPr lvl="1">
              <a:lnSpc>
                <a:spcPct val="170000"/>
              </a:lnSpc>
              <a:buFont typeface="Wingdings" panose="05000000000000000000" pitchFamily="2" charset="2"/>
              <a:buChar char="§"/>
            </a:pPr>
            <a:r>
              <a:rPr lang="en-GB" dirty="0"/>
              <a:t>Workshop - half day at site?</a:t>
            </a:r>
          </a:p>
          <a:p>
            <a:pPr lvl="1">
              <a:lnSpc>
                <a:spcPct val="170000"/>
              </a:lnSpc>
              <a:buFont typeface="Wingdings" panose="05000000000000000000" pitchFamily="2" charset="2"/>
              <a:buChar char="§"/>
            </a:pPr>
            <a:r>
              <a:rPr lang="en-GB" dirty="0"/>
              <a:t>Webinar?</a:t>
            </a:r>
          </a:p>
          <a:p>
            <a:pPr lvl="1">
              <a:lnSpc>
                <a:spcPct val="150000"/>
              </a:lnSpc>
              <a:buFont typeface="Wingdings" panose="05000000000000000000" pitchFamily="2" charset="2"/>
              <a:buChar char="§"/>
            </a:pPr>
            <a:endParaRPr lang="en-GB" dirty="0"/>
          </a:p>
          <a:p>
            <a:endParaRPr lang="en-GB" dirty="0"/>
          </a:p>
        </p:txBody>
      </p:sp>
    </p:spTree>
    <p:extLst>
      <p:ext uri="{BB962C8B-B14F-4D97-AF65-F5344CB8AC3E}">
        <p14:creationId xmlns:p14="http://schemas.microsoft.com/office/powerpoint/2010/main" xmlns="" val="229634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BDFAC-E4B5-4E82-B2AE-2ECDB1667A5D}"/>
              </a:ext>
            </a:extLst>
          </p:cNvPr>
          <p:cNvSpPr>
            <a:spLocks noGrp="1"/>
          </p:cNvSpPr>
          <p:nvPr>
            <p:ph type="title"/>
          </p:nvPr>
        </p:nvSpPr>
        <p:spPr/>
        <p:txBody>
          <a:bodyPr/>
          <a:lstStyle/>
          <a:p>
            <a:r>
              <a:rPr lang="en-GB" dirty="0"/>
              <a:t>Interpretation of test failures</a:t>
            </a:r>
          </a:p>
        </p:txBody>
      </p:sp>
      <p:sp>
        <p:nvSpPr>
          <p:cNvPr id="3" name="Content Placeholder 2">
            <a:extLst>
              <a:ext uri="{FF2B5EF4-FFF2-40B4-BE49-F238E27FC236}">
                <a16:creationId xmlns:a16="http://schemas.microsoft.com/office/drawing/2014/main" xmlns="" id="{A1E98BF5-BCE6-4597-BE6B-C3F1F0CFF4B5}"/>
              </a:ext>
            </a:extLst>
          </p:cNvPr>
          <p:cNvSpPr>
            <a:spLocks noGrp="1"/>
          </p:cNvSpPr>
          <p:nvPr>
            <p:ph sz="quarter" idx="1"/>
          </p:nvPr>
        </p:nvSpPr>
        <p:spPr/>
        <p:txBody>
          <a:bodyPr/>
          <a:lstStyle/>
          <a:p>
            <a:pPr>
              <a:lnSpc>
                <a:spcPct val="150000"/>
              </a:lnSpc>
            </a:pPr>
            <a:r>
              <a:rPr lang="en-GB" sz="2100" dirty="0"/>
              <a:t>CCS guidance document</a:t>
            </a:r>
          </a:p>
          <a:p>
            <a:pPr lvl="1">
              <a:lnSpc>
                <a:spcPct val="150000"/>
              </a:lnSpc>
            </a:pPr>
            <a:r>
              <a:rPr lang="en-GB" sz="1900" dirty="0"/>
              <a:t>Case studies from position on technical requirements</a:t>
            </a:r>
          </a:p>
          <a:p>
            <a:pPr lvl="1">
              <a:lnSpc>
                <a:spcPct val="150000"/>
              </a:lnSpc>
            </a:pPr>
            <a:r>
              <a:rPr lang="en-GB" sz="1900" dirty="0"/>
              <a:t>Expand to all minimum quality parameters </a:t>
            </a:r>
            <a:endParaRPr lang="en-GB" sz="1900" dirty="0" smtClean="0"/>
          </a:p>
          <a:p>
            <a:pPr lvl="1">
              <a:lnSpc>
                <a:spcPct val="150000"/>
              </a:lnSpc>
            </a:pPr>
            <a:r>
              <a:rPr lang="en-GB" sz="1900" dirty="0" smtClean="0"/>
              <a:t>Basic level interpretation</a:t>
            </a:r>
          </a:p>
          <a:p>
            <a:pPr lvl="1">
              <a:lnSpc>
                <a:spcPct val="150000"/>
              </a:lnSpc>
            </a:pPr>
            <a:endParaRPr lang="en-GB" sz="1900" dirty="0" smtClean="0"/>
          </a:p>
          <a:p>
            <a:pPr>
              <a:lnSpc>
                <a:spcPct val="150000"/>
              </a:lnSpc>
            </a:pPr>
            <a:r>
              <a:rPr lang="en-GB" sz="2400" dirty="0" smtClean="0"/>
              <a:t>Webinar</a:t>
            </a:r>
          </a:p>
          <a:p>
            <a:pPr lvl="1">
              <a:lnSpc>
                <a:spcPct val="150000"/>
              </a:lnSpc>
            </a:pPr>
            <a:r>
              <a:rPr lang="en-GB" sz="1900" dirty="0" smtClean="0"/>
              <a:t>Open dialogue</a:t>
            </a:r>
          </a:p>
          <a:p>
            <a:pPr lvl="1">
              <a:lnSpc>
                <a:spcPct val="150000"/>
              </a:lnSpc>
            </a:pPr>
            <a:r>
              <a:rPr lang="en-GB" sz="1900" dirty="0" smtClean="0"/>
              <a:t>Bring in relevant research</a:t>
            </a:r>
            <a:endParaRPr lang="en-GB" sz="1900" dirty="0"/>
          </a:p>
          <a:p>
            <a:endParaRPr lang="en-GB" dirty="0"/>
          </a:p>
        </p:txBody>
      </p:sp>
    </p:spTree>
    <p:extLst>
      <p:ext uri="{BB962C8B-B14F-4D97-AF65-F5344CB8AC3E}">
        <p14:creationId xmlns:p14="http://schemas.microsoft.com/office/powerpoint/2010/main" xmlns="" val="4227369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TECHNICAL/LABORATORY UPDATES</a:t>
            </a:r>
          </a:p>
        </p:txBody>
      </p:sp>
    </p:spTree>
    <p:extLst>
      <p:ext uri="{BB962C8B-B14F-4D97-AF65-F5344CB8AC3E}">
        <p14:creationId xmlns:p14="http://schemas.microsoft.com/office/powerpoint/2010/main" xmlns="" val="77796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CF3DA-0C10-4312-8059-485891F8719F}"/>
              </a:ext>
            </a:extLst>
          </p:cNvPr>
          <p:cNvSpPr>
            <a:spLocks noGrp="1"/>
          </p:cNvSpPr>
          <p:nvPr>
            <p:ph type="title"/>
          </p:nvPr>
        </p:nvSpPr>
        <p:spPr/>
        <p:txBody>
          <a:bodyPr/>
          <a:lstStyle/>
          <a:p>
            <a:r>
              <a:rPr lang="en-GB" dirty="0"/>
              <a:t>CCS and BCS databases</a:t>
            </a:r>
          </a:p>
        </p:txBody>
      </p:sp>
      <p:sp>
        <p:nvSpPr>
          <p:cNvPr id="3" name="Content Placeholder 2">
            <a:extLst>
              <a:ext uri="{FF2B5EF4-FFF2-40B4-BE49-F238E27FC236}">
                <a16:creationId xmlns:a16="http://schemas.microsoft.com/office/drawing/2014/main" xmlns="" id="{47C8DA25-62F0-4D58-A606-C8DF5CD6C1D1}"/>
              </a:ext>
            </a:extLst>
          </p:cNvPr>
          <p:cNvSpPr>
            <a:spLocks noGrp="1"/>
          </p:cNvSpPr>
          <p:nvPr>
            <p:ph sz="quarter" idx="1"/>
          </p:nvPr>
        </p:nvSpPr>
        <p:spPr>
          <a:xfrm>
            <a:off x="301752" y="1527048"/>
            <a:ext cx="8503920" cy="4721352"/>
          </a:xfrm>
        </p:spPr>
        <p:txBody>
          <a:bodyPr>
            <a:normAutofit fontScale="62500" lnSpcReduction="20000"/>
          </a:bodyPr>
          <a:lstStyle/>
          <a:p>
            <a:pPr>
              <a:lnSpc>
                <a:spcPct val="170000"/>
              </a:lnSpc>
            </a:pPr>
            <a:r>
              <a:rPr lang="en-GB" dirty="0"/>
              <a:t>CCS database</a:t>
            </a:r>
          </a:p>
          <a:p>
            <a:pPr lvl="1">
              <a:lnSpc>
                <a:spcPct val="170000"/>
              </a:lnSpc>
            </a:pPr>
            <a:r>
              <a:rPr lang="en-GB" dirty="0"/>
              <a:t>By the end of this month, all laboratories will be uploading PAS 100 results in csv format</a:t>
            </a:r>
          </a:p>
          <a:p>
            <a:pPr lvl="1">
              <a:lnSpc>
                <a:spcPct val="170000"/>
              </a:lnSpc>
            </a:pPr>
            <a:r>
              <a:rPr lang="en-GB" dirty="0"/>
              <a:t>We can now download test results data in bulk for potential analysis</a:t>
            </a:r>
          </a:p>
          <a:p>
            <a:pPr lvl="1">
              <a:lnSpc>
                <a:spcPct val="170000"/>
              </a:lnSpc>
            </a:pPr>
            <a:r>
              <a:rPr lang="en-GB" dirty="0"/>
              <a:t>Will soon be issuing revised analysis request form so operators can specify sample type</a:t>
            </a:r>
          </a:p>
          <a:p>
            <a:pPr>
              <a:lnSpc>
                <a:spcPct val="170000"/>
              </a:lnSpc>
            </a:pPr>
            <a:r>
              <a:rPr lang="en-GB" dirty="0"/>
              <a:t>BCS database</a:t>
            </a:r>
          </a:p>
          <a:p>
            <a:pPr lvl="1">
              <a:lnSpc>
                <a:spcPct val="170000"/>
              </a:lnSpc>
            </a:pPr>
            <a:r>
              <a:rPr lang="en-GB" dirty="0"/>
              <a:t>Programming complete and will soon be linked to our website</a:t>
            </a:r>
          </a:p>
          <a:p>
            <a:pPr lvl="1">
              <a:lnSpc>
                <a:spcPct val="170000"/>
              </a:lnSpc>
            </a:pPr>
            <a:r>
              <a:rPr lang="en-GB" dirty="0"/>
              <a:t>Input type categories for reporting; ‘waste’, ‘farm’, ‘other’</a:t>
            </a:r>
          </a:p>
          <a:p>
            <a:pPr lvl="1">
              <a:lnSpc>
                <a:spcPct val="170000"/>
              </a:lnSpc>
            </a:pPr>
            <a:r>
              <a:rPr lang="en-GB" dirty="0"/>
              <a:t>BCS certification codes issued to CBs and will soon be issued to all operators</a:t>
            </a:r>
          </a:p>
          <a:p>
            <a:pPr lvl="1">
              <a:lnSpc>
                <a:spcPct val="170000"/>
              </a:lnSpc>
            </a:pPr>
            <a:r>
              <a:rPr lang="en-GB" dirty="0"/>
              <a:t>PAS 110 Analysis Request Form will be revised for cert codes and sample type data</a:t>
            </a:r>
          </a:p>
          <a:p>
            <a:pPr lvl="1">
              <a:lnSpc>
                <a:spcPct val="170000"/>
              </a:lnSpc>
            </a:pPr>
            <a:r>
              <a:rPr lang="en-GB" dirty="0"/>
              <a:t>Both laboratories have been provided with PAS 110 csv reporting template</a:t>
            </a:r>
          </a:p>
          <a:p>
            <a:pPr lvl="1">
              <a:lnSpc>
                <a:spcPct val="170000"/>
              </a:lnSpc>
            </a:pPr>
            <a:r>
              <a:rPr lang="en-GB" dirty="0"/>
              <a:t>BCS database set up to receive PAS 110 test results</a:t>
            </a:r>
          </a:p>
          <a:p>
            <a:pPr>
              <a:lnSpc>
                <a:spcPct val="170000"/>
              </a:lnSpc>
            </a:pPr>
            <a:r>
              <a:rPr lang="en-GB" dirty="0"/>
              <a:t>New categories of certification have been introduced for both databases</a:t>
            </a:r>
          </a:p>
        </p:txBody>
      </p:sp>
    </p:spTree>
    <p:extLst>
      <p:ext uri="{BB962C8B-B14F-4D97-AF65-F5344CB8AC3E}">
        <p14:creationId xmlns:p14="http://schemas.microsoft.com/office/powerpoint/2010/main" xmlns="" val="8985693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409F2-3488-4EEC-A879-D985BAA1C651}"/>
              </a:ext>
            </a:extLst>
          </p:cNvPr>
          <p:cNvSpPr>
            <a:spLocks noGrp="1"/>
          </p:cNvSpPr>
          <p:nvPr>
            <p:ph type="title"/>
          </p:nvPr>
        </p:nvSpPr>
        <p:spPr/>
        <p:txBody>
          <a:bodyPr/>
          <a:lstStyle/>
          <a:p>
            <a:r>
              <a:rPr lang="en-GB" dirty="0"/>
              <a:t>Approved Laboratories and PT programme </a:t>
            </a:r>
          </a:p>
        </p:txBody>
      </p:sp>
      <p:sp>
        <p:nvSpPr>
          <p:cNvPr id="3" name="Content Placeholder 2">
            <a:extLst>
              <a:ext uri="{FF2B5EF4-FFF2-40B4-BE49-F238E27FC236}">
                <a16:creationId xmlns:a16="http://schemas.microsoft.com/office/drawing/2014/main" xmlns="" id="{3B1FEA6A-76F5-48CA-ADC5-B3067925B5AF}"/>
              </a:ext>
            </a:extLst>
          </p:cNvPr>
          <p:cNvSpPr>
            <a:spLocks noGrp="1"/>
          </p:cNvSpPr>
          <p:nvPr>
            <p:ph sz="quarter" idx="1"/>
          </p:nvPr>
        </p:nvSpPr>
        <p:spPr>
          <a:xfrm>
            <a:off x="301752" y="1527048"/>
            <a:ext cx="8503920" cy="4721352"/>
          </a:xfrm>
        </p:spPr>
        <p:txBody>
          <a:bodyPr>
            <a:normAutofit/>
          </a:bodyPr>
          <a:lstStyle/>
          <a:p>
            <a:pPr>
              <a:lnSpc>
                <a:spcPct val="160000"/>
              </a:lnSpc>
            </a:pPr>
            <a:r>
              <a:rPr lang="en-GB" sz="1800" dirty="0"/>
              <a:t>Approved laboratories</a:t>
            </a:r>
          </a:p>
          <a:p>
            <a:pPr lvl="1">
              <a:lnSpc>
                <a:spcPct val="160000"/>
              </a:lnSpc>
            </a:pPr>
            <a:r>
              <a:rPr lang="en-GB" sz="1500" dirty="0"/>
              <a:t>3 on CCS, 2 on BCS</a:t>
            </a:r>
          </a:p>
          <a:p>
            <a:pPr>
              <a:lnSpc>
                <a:spcPct val="160000"/>
              </a:lnSpc>
            </a:pPr>
            <a:r>
              <a:rPr lang="en-GB" sz="1800" dirty="0"/>
              <a:t>New T&amp;Cs issued January 2019</a:t>
            </a:r>
          </a:p>
          <a:p>
            <a:pPr>
              <a:lnSpc>
                <a:spcPct val="160000"/>
              </a:lnSpc>
            </a:pPr>
            <a:r>
              <a:rPr lang="en-GB" sz="1800" dirty="0"/>
              <a:t>First combined scheme audits</a:t>
            </a:r>
          </a:p>
          <a:p>
            <a:pPr lvl="1">
              <a:lnSpc>
                <a:spcPct val="160000"/>
              </a:lnSpc>
            </a:pPr>
            <a:r>
              <a:rPr lang="en-GB" sz="1500" dirty="0"/>
              <a:t>Document request</a:t>
            </a:r>
          </a:p>
          <a:p>
            <a:pPr lvl="1">
              <a:lnSpc>
                <a:spcPct val="160000"/>
              </a:lnSpc>
            </a:pPr>
            <a:r>
              <a:rPr lang="en-GB" sz="1500" dirty="0"/>
              <a:t>Scheduling of audits</a:t>
            </a:r>
          </a:p>
          <a:p>
            <a:pPr>
              <a:lnSpc>
                <a:spcPct val="160000"/>
              </a:lnSpc>
            </a:pPr>
            <a:r>
              <a:rPr lang="en-GB" sz="1800" dirty="0"/>
              <a:t>PT programme</a:t>
            </a:r>
          </a:p>
          <a:p>
            <a:pPr lvl="1">
              <a:lnSpc>
                <a:spcPct val="160000"/>
              </a:lnSpc>
            </a:pPr>
            <a:r>
              <a:rPr lang="en-GB" sz="1500" dirty="0"/>
              <a:t>Draft proposal PT programme  for scheme specific methods developed in Q1 2019</a:t>
            </a:r>
          </a:p>
          <a:p>
            <a:pPr lvl="1">
              <a:lnSpc>
                <a:spcPct val="160000"/>
              </a:lnSpc>
            </a:pPr>
            <a:r>
              <a:rPr lang="en-GB" sz="1500" dirty="0"/>
              <a:t>Discussion held with the laboratory representatives in March</a:t>
            </a:r>
          </a:p>
          <a:p>
            <a:pPr lvl="1">
              <a:lnSpc>
                <a:spcPct val="160000"/>
              </a:lnSpc>
            </a:pPr>
            <a:r>
              <a:rPr lang="en-GB" sz="1500" dirty="0"/>
              <a:t>Draft TID in July for PT programme provision</a:t>
            </a:r>
          </a:p>
        </p:txBody>
      </p:sp>
    </p:spTree>
    <p:extLst>
      <p:ext uri="{BB962C8B-B14F-4D97-AF65-F5344CB8AC3E}">
        <p14:creationId xmlns:p14="http://schemas.microsoft.com/office/powerpoint/2010/main" xmlns="" val="129003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E3214BB-5807-4272-90E0-07EE0767A024}"/>
              </a:ext>
            </a:extLst>
          </p:cNvPr>
          <p:cNvSpPr>
            <a:spLocks noGrp="1"/>
          </p:cNvSpPr>
          <p:nvPr>
            <p:ph type="ctrTitle"/>
          </p:nvPr>
        </p:nvSpPr>
        <p:spPr>
          <a:xfrm>
            <a:off x="685800" y="381000"/>
            <a:ext cx="7772400" cy="1371600"/>
          </a:xfrm>
        </p:spPr>
        <p:txBody>
          <a:bodyPr/>
          <a:lstStyle/>
          <a:p>
            <a:r>
              <a:rPr lang="en-GB" dirty="0"/>
              <a:t>UKAS ACCREDITATION</a:t>
            </a:r>
          </a:p>
        </p:txBody>
      </p:sp>
    </p:spTree>
    <p:extLst>
      <p:ext uri="{BB962C8B-B14F-4D97-AF65-F5344CB8AC3E}">
        <p14:creationId xmlns:p14="http://schemas.microsoft.com/office/powerpoint/2010/main" xmlns="" val="1606157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090B36-42E8-40A6-B35A-3EE6FB5D1EF4}"/>
              </a:ext>
            </a:extLst>
          </p:cNvPr>
          <p:cNvSpPr>
            <a:spLocks noGrp="1"/>
          </p:cNvSpPr>
          <p:nvPr>
            <p:ph type="title"/>
          </p:nvPr>
        </p:nvSpPr>
        <p:spPr/>
        <p:txBody>
          <a:bodyPr/>
          <a:lstStyle/>
          <a:p>
            <a:r>
              <a:rPr lang="en-GB" dirty="0"/>
              <a:t>Update on accreditation</a:t>
            </a:r>
          </a:p>
        </p:txBody>
      </p:sp>
      <p:sp>
        <p:nvSpPr>
          <p:cNvPr id="3" name="Content Placeholder 2">
            <a:extLst>
              <a:ext uri="{FF2B5EF4-FFF2-40B4-BE49-F238E27FC236}">
                <a16:creationId xmlns:a16="http://schemas.microsoft.com/office/drawing/2014/main" xmlns="" id="{4D3EA6FC-DED2-45BC-98E2-4DA5E025392D}"/>
              </a:ext>
            </a:extLst>
          </p:cNvPr>
          <p:cNvSpPr>
            <a:spLocks noGrp="1"/>
          </p:cNvSpPr>
          <p:nvPr>
            <p:ph sz="quarter" idx="1"/>
          </p:nvPr>
        </p:nvSpPr>
        <p:spPr>
          <a:xfrm>
            <a:off x="301752" y="1527048"/>
            <a:ext cx="8503920" cy="4721352"/>
          </a:xfrm>
        </p:spPr>
        <p:txBody>
          <a:bodyPr>
            <a:noAutofit/>
          </a:bodyPr>
          <a:lstStyle/>
          <a:p>
            <a:pPr>
              <a:lnSpc>
                <a:spcPct val="160000"/>
              </a:lnSpc>
              <a:buFont typeface="Wingdings" panose="05000000000000000000" pitchFamily="2" charset="2"/>
              <a:buChar char="Ø"/>
            </a:pPr>
            <a:r>
              <a:rPr lang="en-GB" sz="1800" dirty="0"/>
              <a:t>UKAS carried out a technical review of the Compost Quality Protocol in 2016 and flagged up potential ‘showstoppers’</a:t>
            </a:r>
          </a:p>
          <a:p>
            <a:pPr>
              <a:lnSpc>
                <a:spcPct val="160000"/>
              </a:lnSpc>
              <a:buFont typeface="Wingdings" panose="05000000000000000000" pitchFamily="2" charset="2"/>
              <a:buChar char="Ø"/>
            </a:pPr>
            <a:r>
              <a:rPr lang="en-GB" sz="1800" dirty="0"/>
              <a:t>Following the publication of PAS 100 and the new version of the CCS Scheme Rules, UKAS has reviewed the CQP again and raised a number of comments or questions around how certain clauses would be audited</a:t>
            </a:r>
          </a:p>
          <a:p>
            <a:pPr>
              <a:lnSpc>
                <a:spcPct val="160000"/>
              </a:lnSpc>
              <a:buFont typeface="Wingdings" panose="05000000000000000000" pitchFamily="2" charset="2"/>
              <a:buChar char="Ø"/>
            </a:pPr>
            <a:r>
              <a:rPr lang="en-GB" sz="1800" dirty="0"/>
              <a:t>UKAS has also reviewed SEPA’s regulatory position for compost, as we would like the CBs to gain accreditation to ISO 17065 for all three categories of certification (including End of Waste Scotland)</a:t>
            </a:r>
          </a:p>
          <a:p>
            <a:pPr>
              <a:lnSpc>
                <a:spcPct val="160000"/>
              </a:lnSpc>
              <a:buFont typeface="Wingdings" panose="05000000000000000000" pitchFamily="2" charset="2"/>
              <a:buChar char="Ø"/>
            </a:pPr>
            <a:r>
              <a:rPr lang="en-GB" sz="1800" dirty="0"/>
              <a:t>Meetings will be set up with UKAS, SEPA, and the EA this summer</a:t>
            </a:r>
          </a:p>
          <a:p>
            <a:pPr>
              <a:lnSpc>
                <a:spcPct val="160000"/>
              </a:lnSpc>
              <a:buFont typeface="Wingdings" panose="05000000000000000000" pitchFamily="2" charset="2"/>
              <a:buChar char="Ø"/>
            </a:pPr>
            <a:r>
              <a:rPr lang="en-GB" sz="1800" dirty="0"/>
              <a:t>Liaising with UKAS about timescale for accreditation process</a:t>
            </a:r>
          </a:p>
        </p:txBody>
      </p:sp>
    </p:spTree>
    <p:extLst>
      <p:ext uri="{BB962C8B-B14F-4D97-AF65-F5344CB8AC3E}">
        <p14:creationId xmlns:p14="http://schemas.microsoft.com/office/powerpoint/2010/main" xmlns="" val="150399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392E5-E8A5-4A6F-B4CB-E222853A483A}"/>
              </a:ext>
            </a:extLst>
          </p:cNvPr>
          <p:cNvSpPr>
            <a:spLocks noGrp="1"/>
          </p:cNvSpPr>
          <p:nvPr>
            <p:ph type="ctrTitle"/>
          </p:nvPr>
        </p:nvSpPr>
        <p:spPr/>
        <p:txBody>
          <a:bodyPr/>
          <a:lstStyle/>
          <a:p>
            <a:r>
              <a:rPr lang="en-GB" dirty="0"/>
              <a:t>POLICY/REGULATORY UPDATES</a:t>
            </a:r>
          </a:p>
        </p:txBody>
      </p:sp>
    </p:spTree>
    <p:extLst>
      <p:ext uri="{BB962C8B-B14F-4D97-AF65-F5344CB8AC3E}">
        <p14:creationId xmlns:p14="http://schemas.microsoft.com/office/powerpoint/2010/main" xmlns="" val="3287670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5F559-902E-4A3B-8F55-CFDB7210362D}"/>
              </a:ext>
            </a:extLst>
          </p:cNvPr>
          <p:cNvSpPr>
            <a:spLocks noGrp="1"/>
          </p:cNvSpPr>
          <p:nvPr>
            <p:ph type="title"/>
          </p:nvPr>
        </p:nvSpPr>
        <p:spPr/>
        <p:txBody>
          <a:bodyPr/>
          <a:lstStyle/>
          <a:p>
            <a:r>
              <a:rPr lang="en-GB" dirty="0"/>
              <a:t>Review of the CQP and ADQP</a:t>
            </a:r>
          </a:p>
        </p:txBody>
      </p:sp>
      <p:sp>
        <p:nvSpPr>
          <p:cNvPr id="3" name="Content Placeholder 2">
            <a:extLst>
              <a:ext uri="{FF2B5EF4-FFF2-40B4-BE49-F238E27FC236}">
                <a16:creationId xmlns:a16="http://schemas.microsoft.com/office/drawing/2014/main" xmlns="" id="{BD694A2D-F67D-45D7-A8EF-41657BC76327}"/>
              </a:ext>
            </a:extLst>
          </p:cNvPr>
          <p:cNvSpPr>
            <a:spLocks noGrp="1"/>
          </p:cNvSpPr>
          <p:nvPr>
            <p:ph sz="quarter" idx="1"/>
          </p:nvPr>
        </p:nvSpPr>
        <p:spPr/>
        <p:txBody>
          <a:bodyPr anchor="ctr">
            <a:normAutofit/>
          </a:bodyPr>
          <a:lstStyle/>
          <a:p>
            <a:pPr lvl="0">
              <a:lnSpc>
                <a:spcPct val="150000"/>
              </a:lnSpc>
              <a:buFont typeface="Wingdings" panose="05000000000000000000" pitchFamily="2" charset="2"/>
              <a:buChar char="v"/>
            </a:pPr>
            <a:r>
              <a:rPr lang="en-GB" sz="1800" dirty="0"/>
              <a:t>The ADQP and CQP will be reviewed within the next 2 years</a:t>
            </a:r>
          </a:p>
          <a:p>
            <a:pPr lvl="0">
              <a:lnSpc>
                <a:spcPct val="150000"/>
              </a:lnSpc>
              <a:buFont typeface="Wingdings" panose="05000000000000000000" pitchFamily="2" charset="2"/>
              <a:buChar char="v"/>
            </a:pPr>
            <a:r>
              <a:rPr lang="en-GB" sz="1800" dirty="0"/>
              <a:t>A review might not result in an update (or revision)</a:t>
            </a:r>
          </a:p>
          <a:p>
            <a:pPr lvl="0">
              <a:lnSpc>
                <a:spcPct val="150000"/>
              </a:lnSpc>
              <a:buFont typeface="Wingdings" panose="05000000000000000000" pitchFamily="2" charset="2"/>
              <a:buChar char="v"/>
            </a:pPr>
            <a:r>
              <a:rPr lang="en-GB" sz="1800" dirty="0"/>
              <a:t>If it is decided that the Quality Protocols require updating then industry will be required to bring forward the evidence to support changes to the Protocols</a:t>
            </a:r>
          </a:p>
          <a:p>
            <a:pPr lvl="0">
              <a:lnSpc>
                <a:spcPct val="150000"/>
              </a:lnSpc>
              <a:buFont typeface="Wingdings" panose="05000000000000000000" pitchFamily="2" charset="2"/>
              <a:buChar char="v"/>
            </a:pPr>
            <a:r>
              <a:rPr lang="en-GB" sz="1800" dirty="0"/>
              <a:t>Industry will be engaged with depending on the outcome of the reviews</a:t>
            </a:r>
          </a:p>
          <a:p>
            <a:pPr lvl="0">
              <a:lnSpc>
                <a:spcPct val="150000"/>
              </a:lnSpc>
              <a:buFont typeface="Wingdings" panose="05000000000000000000" pitchFamily="2" charset="2"/>
              <a:buChar char="v"/>
            </a:pPr>
            <a:r>
              <a:rPr lang="en-GB" sz="1800" dirty="0"/>
              <a:t>An Agency Briefing Note on the reviews will become publicly available soon</a:t>
            </a:r>
          </a:p>
        </p:txBody>
      </p:sp>
    </p:spTree>
    <p:extLst>
      <p:ext uri="{BB962C8B-B14F-4D97-AF65-F5344CB8AC3E}">
        <p14:creationId xmlns:p14="http://schemas.microsoft.com/office/powerpoint/2010/main" xmlns="" val="400499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D747843-6A4B-454E-8F7B-B8BFC66D792E}"/>
              </a:ext>
            </a:extLst>
          </p:cNvPr>
          <p:cNvSpPr>
            <a:spLocks noGrp="1"/>
          </p:cNvSpPr>
          <p:nvPr>
            <p:ph type="title"/>
          </p:nvPr>
        </p:nvSpPr>
        <p:spPr/>
        <p:txBody>
          <a:bodyPr/>
          <a:lstStyle/>
          <a:p>
            <a:r>
              <a:rPr lang="en-GB" dirty="0"/>
              <a:t>PAS 110 review process</a:t>
            </a:r>
          </a:p>
        </p:txBody>
      </p:sp>
      <p:pic>
        <p:nvPicPr>
          <p:cNvPr id="1026" name="Picture 2" descr="image005">
            <a:extLst>
              <a:ext uri="{FF2B5EF4-FFF2-40B4-BE49-F238E27FC236}">
                <a16:creationId xmlns:a16="http://schemas.microsoft.com/office/drawing/2014/main" xmlns="" id="{1726EA9C-BE4A-4129-8784-A41E67B755E0}"/>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19"/>
          <a:stretch/>
        </p:blipFill>
        <p:spPr bwMode="auto">
          <a:xfrm>
            <a:off x="230557" y="2133600"/>
            <a:ext cx="8567885"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4185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59188E90-43B4-49D0-99AE-87CA7446D959}"/>
              </a:ext>
            </a:extLst>
          </p:cNvPr>
          <p:cNvSpPr>
            <a:spLocks noGrp="1"/>
          </p:cNvSpPr>
          <p:nvPr>
            <p:ph type="title"/>
          </p:nvPr>
        </p:nvSpPr>
        <p:spPr/>
        <p:txBody>
          <a:bodyPr/>
          <a:lstStyle/>
          <a:p>
            <a:r>
              <a:rPr lang="en-GB" dirty="0"/>
              <a:t>SCHEME UPDATES</a:t>
            </a:r>
          </a:p>
        </p:txBody>
      </p:sp>
    </p:spTree>
    <p:extLst>
      <p:ext uri="{BB962C8B-B14F-4D97-AF65-F5344CB8AC3E}">
        <p14:creationId xmlns:p14="http://schemas.microsoft.com/office/powerpoint/2010/main" xmlns="" val="209065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977B565-BAA6-433F-A2B7-B92275989B86}"/>
              </a:ext>
            </a:extLst>
          </p:cNvPr>
          <p:cNvSpPr>
            <a:spLocks noGrp="1"/>
          </p:cNvSpPr>
          <p:nvPr>
            <p:ph type="title"/>
          </p:nvPr>
        </p:nvSpPr>
        <p:spPr/>
        <p:txBody>
          <a:bodyPr/>
          <a:lstStyle/>
          <a:p>
            <a:r>
              <a:rPr lang="en-GB" dirty="0"/>
              <a:t>PAS 110 survey results</a:t>
            </a:r>
          </a:p>
        </p:txBody>
      </p:sp>
      <p:pic>
        <p:nvPicPr>
          <p:cNvPr id="5" name="Picture 4">
            <a:extLst>
              <a:ext uri="{FF2B5EF4-FFF2-40B4-BE49-F238E27FC236}">
                <a16:creationId xmlns:a16="http://schemas.microsoft.com/office/drawing/2014/main" xmlns="" id="{E75F84A5-7A51-452F-B5E2-BDB9F0091FC0}"/>
              </a:ext>
            </a:extLst>
          </p:cNvPr>
          <p:cNvPicPr>
            <a:picLocks noChangeAspect="1"/>
          </p:cNvPicPr>
          <p:nvPr/>
        </p:nvPicPr>
        <p:blipFill rotWithShape="1">
          <a:blip r:embed="rId2" cstate="print"/>
          <a:srcRect l="32500" t="12342" r="13333" b="41230"/>
          <a:stretch/>
        </p:blipFill>
        <p:spPr>
          <a:xfrm>
            <a:off x="859008" y="1628407"/>
            <a:ext cx="7469124" cy="3601185"/>
          </a:xfrm>
          <a:prstGeom prst="rect">
            <a:avLst/>
          </a:prstGeom>
        </p:spPr>
      </p:pic>
      <p:sp>
        <p:nvSpPr>
          <p:cNvPr id="6" name="TextBox 5">
            <a:extLst>
              <a:ext uri="{FF2B5EF4-FFF2-40B4-BE49-F238E27FC236}">
                <a16:creationId xmlns:a16="http://schemas.microsoft.com/office/drawing/2014/main" xmlns="" id="{37EC5F6A-482F-4523-9AD6-D6C82D44C63A}"/>
              </a:ext>
            </a:extLst>
          </p:cNvPr>
          <p:cNvSpPr txBox="1"/>
          <p:nvPr/>
        </p:nvSpPr>
        <p:spPr>
          <a:xfrm>
            <a:off x="326370" y="5516504"/>
            <a:ext cx="8534400" cy="707886"/>
          </a:xfrm>
          <a:prstGeom prst="rect">
            <a:avLst/>
          </a:prstGeom>
          <a:noFill/>
        </p:spPr>
        <p:txBody>
          <a:bodyPr wrap="square" rtlCol="0">
            <a:spAutoFit/>
          </a:bodyPr>
          <a:lstStyle/>
          <a:p>
            <a:r>
              <a:rPr lang="en-GB" sz="1400" dirty="0">
                <a:solidFill>
                  <a:schemeClr val="accent5"/>
                </a:solidFill>
              </a:rPr>
              <a:t>2 more survey responses came in: 1 probably not + 1 don’t know</a:t>
            </a:r>
          </a:p>
          <a:p>
            <a:endParaRPr lang="en-GB" sz="1400" dirty="0">
              <a:solidFill>
                <a:schemeClr val="accent5"/>
              </a:solidFill>
            </a:endParaRPr>
          </a:p>
          <a:p>
            <a:r>
              <a:rPr lang="en-GB" sz="1200" dirty="0">
                <a:solidFill>
                  <a:schemeClr val="accent5"/>
                </a:solidFill>
              </a:rPr>
              <a:t>44 % Yes, definitely	11% Possibly	33% Probably not	11% Definitely not	11% Don’t know</a:t>
            </a:r>
          </a:p>
        </p:txBody>
      </p:sp>
    </p:spTree>
    <p:extLst>
      <p:ext uri="{BB962C8B-B14F-4D97-AF65-F5344CB8AC3E}">
        <p14:creationId xmlns:p14="http://schemas.microsoft.com/office/powerpoint/2010/main" xmlns="" val="8630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9E1D54-9EA0-4541-BE0C-5B251CD1AF2F}"/>
              </a:ext>
            </a:extLst>
          </p:cNvPr>
          <p:cNvSpPr>
            <a:spLocks noGrp="1"/>
          </p:cNvSpPr>
          <p:nvPr>
            <p:ph type="title"/>
          </p:nvPr>
        </p:nvSpPr>
        <p:spPr/>
        <p:txBody>
          <a:bodyPr/>
          <a:lstStyle/>
          <a:p>
            <a:r>
              <a:rPr lang="en-GB" dirty="0"/>
              <a:t>PAS 110 survey responses</a:t>
            </a:r>
          </a:p>
        </p:txBody>
      </p:sp>
      <p:sp>
        <p:nvSpPr>
          <p:cNvPr id="3" name="Content Placeholder 2">
            <a:extLst>
              <a:ext uri="{FF2B5EF4-FFF2-40B4-BE49-F238E27FC236}">
                <a16:creationId xmlns:a16="http://schemas.microsoft.com/office/drawing/2014/main" xmlns="" id="{4AE365F1-06E0-416F-92EB-7DE2C18CF845}"/>
              </a:ext>
            </a:extLst>
          </p:cNvPr>
          <p:cNvSpPr>
            <a:spLocks noGrp="1"/>
          </p:cNvSpPr>
          <p:nvPr>
            <p:ph sz="half" idx="1"/>
          </p:nvPr>
        </p:nvSpPr>
        <p:spPr>
          <a:xfrm>
            <a:off x="301752" y="1524000"/>
            <a:ext cx="4038600" cy="4876800"/>
          </a:xfrm>
        </p:spPr>
        <p:txBody>
          <a:bodyPr>
            <a:noAutofit/>
          </a:bodyPr>
          <a:lstStyle/>
          <a:p>
            <a:pPr>
              <a:lnSpc>
                <a:spcPct val="170000"/>
              </a:lnSpc>
            </a:pPr>
            <a:r>
              <a:rPr lang="en-GB" sz="1100" dirty="0"/>
              <a:t>Yes, definitely:</a:t>
            </a:r>
          </a:p>
          <a:p>
            <a:pPr lvl="1">
              <a:lnSpc>
                <a:spcPct val="170000"/>
              </a:lnSpc>
            </a:pPr>
            <a:r>
              <a:rPr lang="en-GB" sz="1100" dirty="0"/>
              <a:t>Compostable packaging: AD operators need assurance that starch-based compostable contamination in digestate is acceptable</a:t>
            </a:r>
          </a:p>
          <a:p>
            <a:pPr lvl="1">
              <a:lnSpc>
                <a:spcPct val="170000"/>
              </a:lnSpc>
            </a:pPr>
            <a:r>
              <a:rPr lang="en-GB" sz="1100" dirty="0"/>
              <a:t>Industry developments: SQCS should be introduced, PC testing for liquor should be included/clarified, product preparation section should be added (e.g. for drying digestate), storage of digestate – what happens to the settle solids in lagoons and tanks etc.</a:t>
            </a:r>
          </a:p>
          <a:p>
            <a:pPr lvl="1">
              <a:lnSpc>
                <a:spcPct val="170000"/>
              </a:lnSpc>
            </a:pPr>
            <a:r>
              <a:rPr lang="en-GB" sz="1100" dirty="0"/>
              <a:t>On-farm AD: Pasteurisation is required if on-farm AD plants want to bring feedstocks from agriculture, while waste transport companies are spreading the same material onto land</a:t>
            </a:r>
          </a:p>
          <a:p>
            <a:pPr>
              <a:lnSpc>
                <a:spcPct val="170000"/>
              </a:lnSpc>
            </a:pPr>
            <a:r>
              <a:rPr lang="en-GB" sz="1100" dirty="0"/>
              <a:t>Possibly:</a:t>
            </a:r>
          </a:p>
          <a:p>
            <a:pPr lvl="1">
              <a:lnSpc>
                <a:spcPct val="170000"/>
              </a:lnSpc>
            </a:pPr>
            <a:r>
              <a:rPr lang="en-GB" sz="1100" dirty="0"/>
              <a:t>Industry developments: if changes are made to the ADQP then PAS 110 should be revised to</a:t>
            </a:r>
          </a:p>
        </p:txBody>
      </p:sp>
      <p:sp>
        <p:nvSpPr>
          <p:cNvPr id="4" name="Content Placeholder 3">
            <a:extLst>
              <a:ext uri="{FF2B5EF4-FFF2-40B4-BE49-F238E27FC236}">
                <a16:creationId xmlns:a16="http://schemas.microsoft.com/office/drawing/2014/main" xmlns="" id="{C4C33880-302E-44BF-A195-CA47E0CC06AE}"/>
              </a:ext>
            </a:extLst>
          </p:cNvPr>
          <p:cNvSpPr>
            <a:spLocks noGrp="1"/>
          </p:cNvSpPr>
          <p:nvPr>
            <p:ph sz="half" idx="2"/>
          </p:nvPr>
        </p:nvSpPr>
        <p:spPr>
          <a:xfrm>
            <a:off x="4797552" y="1524000"/>
            <a:ext cx="4038600" cy="4681728"/>
          </a:xfrm>
        </p:spPr>
        <p:txBody>
          <a:bodyPr>
            <a:noAutofit/>
          </a:bodyPr>
          <a:lstStyle/>
          <a:p>
            <a:pPr lvl="1">
              <a:lnSpc>
                <a:spcPct val="170000"/>
              </a:lnSpc>
            </a:pPr>
            <a:r>
              <a:rPr lang="en-GB" sz="1100" dirty="0"/>
              <a:t>accommodate any changes, data from the MDWG or Research Hub may also inform this revision, not sure whether to wait for more data and evidence</a:t>
            </a:r>
          </a:p>
          <a:p>
            <a:pPr>
              <a:lnSpc>
                <a:spcPct val="170000"/>
              </a:lnSpc>
            </a:pPr>
            <a:r>
              <a:rPr lang="en-GB" sz="1000" dirty="0"/>
              <a:t>Probably not:</a:t>
            </a:r>
          </a:p>
          <a:p>
            <a:pPr lvl="1">
              <a:lnSpc>
                <a:spcPct val="170000"/>
              </a:lnSpc>
            </a:pPr>
            <a:r>
              <a:rPr lang="en-GB" sz="1000" dirty="0"/>
              <a:t>Robust: works well, let sleeping dogs lie</a:t>
            </a:r>
          </a:p>
          <a:p>
            <a:pPr lvl="1">
              <a:lnSpc>
                <a:spcPct val="170000"/>
              </a:lnSpc>
            </a:pPr>
            <a:r>
              <a:rPr lang="en-GB" sz="1000" dirty="0"/>
              <a:t>No comment</a:t>
            </a:r>
          </a:p>
          <a:p>
            <a:pPr lvl="1">
              <a:lnSpc>
                <a:spcPct val="170000"/>
              </a:lnSpc>
            </a:pPr>
            <a:r>
              <a:rPr lang="en-GB" sz="1000" dirty="0"/>
              <a:t>Compliant: meet current requirements and not aware of any immediate need for revision</a:t>
            </a:r>
          </a:p>
          <a:p>
            <a:pPr>
              <a:lnSpc>
                <a:spcPct val="170000"/>
              </a:lnSpc>
            </a:pPr>
            <a:r>
              <a:rPr lang="en-GB" sz="1000" dirty="0"/>
              <a:t>Definitely not:</a:t>
            </a:r>
          </a:p>
          <a:p>
            <a:pPr lvl="1">
              <a:lnSpc>
                <a:spcPct val="170000"/>
              </a:lnSpc>
            </a:pPr>
            <a:r>
              <a:rPr lang="en-GB" sz="1000" dirty="0"/>
              <a:t>Robust: the current scheme is fit-for-purpose, the current criteria to meet PAS 110 standards are achievable through strict process, policy and analysis, any adaptation would be a waste of time, energy, and resource</a:t>
            </a:r>
          </a:p>
          <a:p>
            <a:pPr>
              <a:lnSpc>
                <a:spcPct val="170000"/>
              </a:lnSpc>
            </a:pPr>
            <a:r>
              <a:rPr lang="en-GB" sz="1000" dirty="0"/>
              <a:t>Don’t know:</a:t>
            </a:r>
          </a:p>
          <a:p>
            <a:pPr lvl="1">
              <a:lnSpc>
                <a:spcPct val="170000"/>
              </a:lnSpc>
            </a:pPr>
            <a:r>
              <a:rPr lang="en-GB" sz="1000" dirty="0"/>
              <a:t>Industry developments: if ADQP is reviewed/revised, it would make sense to wait to review rather than pre-empt</a:t>
            </a:r>
          </a:p>
        </p:txBody>
      </p:sp>
    </p:spTree>
    <p:extLst>
      <p:ext uri="{BB962C8B-B14F-4D97-AF65-F5344CB8AC3E}">
        <p14:creationId xmlns:p14="http://schemas.microsoft.com/office/powerpoint/2010/main" xmlns="" val="3495341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392E5-E8A5-4A6F-B4CB-E222853A483A}"/>
              </a:ext>
            </a:extLst>
          </p:cNvPr>
          <p:cNvSpPr>
            <a:spLocks noGrp="1"/>
          </p:cNvSpPr>
          <p:nvPr>
            <p:ph type="ctrTitle"/>
          </p:nvPr>
        </p:nvSpPr>
        <p:spPr/>
        <p:txBody>
          <a:bodyPr/>
          <a:lstStyle/>
          <a:p>
            <a:r>
              <a:rPr lang="en-GB" dirty="0"/>
              <a:t>ROLE OF THE TAC</a:t>
            </a:r>
          </a:p>
        </p:txBody>
      </p:sp>
    </p:spTree>
    <p:extLst>
      <p:ext uri="{BB962C8B-B14F-4D97-AF65-F5344CB8AC3E}">
        <p14:creationId xmlns:p14="http://schemas.microsoft.com/office/powerpoint/2010/main" xmlns="" val="138962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7C15FF-3E30-40CF-BD2D-EC5FB40A951F}"/>
              </a:ext>
            </a:extLst>
          </p:cNvPr>
          <p:cNvSpPr>
            <a:spLocks noGrp="1"/>
          </p:cNvSpPr>
          <p:nvPr>
            <p:ph type="title"/>
          </p:nvPr>
        </p:nvSpPr>
        <p:spPr/>
        <p:txBody>
          <a:bodyPr/>
          <a:lstStyle/>
          <a:p>
            <a:r>
              <a:rPr lang="en-GB" dirty="0"/>
              <a:t>TAC Terms of Reference</a:t>
            </a:r>
          </a:p>
        </p:txBody>
      </p:sp>
      <p:pic>
        <p:nvPicPr>
          <p:cNvPr id="6" name="Picture 5">
            <a:extLst>
              <a:ext uri="{FF2B5EF4-FFF2-40B4-BE49-F238E27FC236}">
                <a16:creationId xmlns:a16="http://schemas.microsoft.com/office/drawing/2014/main" xmlns="" id="{F97C0B3B-A43C-4903-98E1-72C2BD78C1E1}"/>
              </a:ext>
            </a:extLst>
          </p:cNvPr>
          <p:cNvPicPr>
            <a:picLocks noChangeAspect="1"/>
          </p:cNvPicPr>
          <p:nvPr/>
        </p:nvPicPr>
        <p:blipFill rotWithShape="1">
          <a:blip r:embed="rId2" cstate="print"/>
          <a:srcRect l="9422" t="18668" r="58334" b="8266"/>
          <a:stretch/>
        </p:blipFill>
        <p:spPr>
          <a:xfrm>
            <a:off x="457199" y="1600200"/>
            <a:ext cx="3614737" cy="4607508"/>
          </a:xfrm>
          <a:prstGeom prst="rect">
            <a:avLst/>
          </a:prstGeom>
        </p:spPr>
      </p:pic>
      <p:pic>
        <p:nvPicPr>
          <p:cNvPr id="7" name="Picture 6">
            <a:extLst>
              <a:ext uri="{FF2B5EF4-FFF2-40B4-BE49-F238E27FC236}">
                <a16:creationId xmlns:a16="http://schemas.microsoft.com/office/drawing/2014/main" xmlns="" id="{9D657B76-AA9D-4F6C-8BC9-AAA1030055ED}"/>
              </a:ext>
            </a:extLst>
          </p:cNvPr>
          <p:cNvPicPr>
            <a:picLocks noChangeAspect="1"/>
          </p:cNvPicPr>
          <p:nvPr/>
        </p:nvPicPr>
        <p:blipFill rotWithShape="1">
          <a:blip r:embed="rId3" cstate="print"/>
          <a:srcRect l="10000" t="18099" r="58334" b="7981"/>
          <a:stretch/>
        </p:blipFill>
        <p:spPr>
          <a:xfrm>
            <a:off x="5158788" y="1600200"/>
            <a:ext cx="3508963" cy="4607508"/>
          </a:xfrm>
          <a:prstGeom prst="rect">
            <a:avLst/>
          </a:prstGeom>
        </p:spPr>
      </p:pic>
    </p:spTree>
    <p:extLst>
      <p:ext uri="{BB962C8B-B14F-4D97-AF65-F5344CB8AC3E}">
        <p14:creationId xmlns:p14="http://schemas.microsoft.com/office/powerpoint/2010/main" xmlns="" val="3846093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7FDFADD-8D33-4B2E-97D5-DB0E9F032B71}"/>
              </a:ext>
            </a:extLst>
          </p:cNvPr>
          <p:cNvSpPr>
            <a:spLocks noGrp="1"/>
          </p:cNvSpPr>
          <p:nvPr>
            <p:ph type="title"/>
          </p:nvPr>
        </p:nvSpPr>
        <p:spPr/>
        <p:txBody>
          <a:bodyPr/>
          <a:lstStyle/>
          <a:p>
            <a:r>
              <a:rPr lang="en-GB" dirty="0"/>
              <a:t>UPDATE ON THE RESEARCH HUB</a:t>
            </a:r>
          </a:p>
        </p:txBody>
      </p:sp>
    </p:spTree>
    <p:extLst>
      <p:ext uri="{BB962C8B-B14F-4D97-AF65-F5344CB8AC3E}">
        <p14:creationId xmlns:p14="http://schemas.microsoft.com/office/powerpoint/2010/main" xmlns="" val="1232710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98D4F0-08AC-4B4F-B1FF-53FFD15F4CA1}"/>
              </a:ext>
            </a:extLst>
          </p:cNvPr>
          <p:cNvSpPr>
            <a:spLocks noGrp="1"/>
          </p:cNvSpPr>
          <p:nvPr>
            <p:ph type="title"/>
          </p:nvPr>
        </p:nvSpPr>
        <p:spPr/>
        <p:txBody>
          <a:bodyPr>
            <a:normAutofit fontScale="90000"/>
          </a:bodyPr>
          <a:lstStyle/>
          <a:p>
            <a:pPr algn="ctr"/>
            <a:r>
              <a:rPr lang="en-GB" sz="2700" dirty="0"/>
              <a:t>Research Hub - Inaugural Meeting of the Research Panel</a:t>
            </a:r>
          </a:p>
        </p:txBody>
      </p:sp>
      <p:sp>
        <p:nvSpPr>
          <p:cNvPr id="3" name="Content Placeholder 2">
            <a:extLst>
              <a:ext uri="{FF2B5EF4-FFF2-40B4-BE49-F238E27FC236}">
                <a16:creationId xmlns:a16="http://schemas.microsoft.com/office/drawing/2014/main" xmlns="" id="{570292B5-2909-4F8E-B52E-AB310A46B882}"/>
              </a:ext>
            </a:extLst>
          </p:cNvPr>
          <p:cNvSpPr>
            <a:spLocks noGrp="1"/>
          </p:cNvSpPr>
          <p:nvPr>
            <p:ph idx="4294967295"/>
          </p:nvPr>
        </p:nvSpPr>
        <p:spPr>
          <a:xfrm>
            <a:off x="376627" y="1524000"/>
            <a:ext cx="3967163" cy="4621212"/>
          </a:xfrm>
        </p:spPr>
        <p:txBody>
          <a:bodyPr>
            <a:normAutofit/>
          </a:bodyPr>
          <a:lstStyle/>
          <a:p>
            <a:pPr>
              <a:lnSpc>
                <a:spcPct val="150000"/>
              </a:lnSpc>
            </a:pPr>
            <a:r>
              <a:rPr lang="en-GB" sz="1800" dirty="0"/>
              <a:t>Wednesday 10</a:t>
            </a:r>
            <a:r>
              <a:rPr lang="en-GB" sz="1800" baseline="30000" dirty="0"/>
              <a:t>th</a:t>
            </a:r>
            <a:r>
              <a:rPr lang="en-GB" sz="1800" dirty="0"/>
              <a:t> April 2019</a:t>
            </a:r>
          </a:p>
          <a:p>
            <a:pPr>
              <a:lnSpc>
                <a:spcPct val="150000"/>
              </a:lnSpc>
            </a:pPr>
            <a:r>
              <a:rPr lang="en-GB" sz="1800" dirty="0"/>
              <a:t>Meeting provided the opportunity to consider and discuss the research project proposals submitted to REAL</a:t>
            </a:r>
          </a:p>
          <a:p>
            <a:pPr>
              <a:lnSpc>
                <a:spcPct val="150000"/>
              </a:lnSpc>
            </a:pPr>
            <a:r>
              <a:rPr lang="en-GB" sz="1800" dirty="0"/>
              <a:t>35 proposals submitted in total</a:t>
            </a:r>
          </a:p>
          <a:p>
            <a:pPr>
              <a:lnSpc>
                <a:spcPct val="150000"/>
              </a:lnSpc>
            </a:pPr>
            <a:r>
              <a:rPr lang="en-GB" sz="1800" dirty="0"/>
              <a:t>Those projects determined by the Panel as realistic were shortlisted</a:t>
            </a:r>
          </a:p>
          <a:p>
            <a:pPr>
              <a:lnSpc>
                <a:spcPct val="150000"/>
              </a:lnSpc>
            </a:pPr>
            <a:r>
              <a:rPr lang="en-GB" sz="1800" dirty="0"/>
              <a:t>13 projects shortlisted</a:t>
            </a:r>
          </a:p>
          <a:p>
            <a:pPr marL="0" indent="0">
              <a:buNone/>
            </a:pPr>
            <a:endParaRPr lang="en-GB" dirty="0"/>
          </a:p>
        </p:txBody>
      </p:sp>
      <p:graphicFrame>
        <p:nvGraphicFramePr>
          <p:cNvPr id="5" name="Table 4">
            <a:extLst>
              <a:ext uri="{FF2B5EF4-FFF2-40B4-BE49-F238E27FC236}">
                <a16:creationId xmlns:a16="http://schemas.microsoft.com/office/drawing/2014/main" xmlns="" id="{7281503A-C7D4-424C-891D-CBE42447478E}"/>
              </a:ext>
            </a:extLst>
          </p:cNvPr>
          <p:cNvGraphicFramePr>
            <a:graphicFrameLocks noGrp="1"/>
          </p:cNvGraphicFramePr>
          <p:nvPr>
            <p:extLst>
              <p:ext uri="{D42A27DB-BD31-4B8C-83A1-F6EECF244321}">
                <p14:modId xmlns:p14="http://schemas.microsoft.com/office/powerpoint/2010/main" xmlns="" val="3235773410"/>
              </p:ext>
            </p:extLst>
          </p:nvPr>
        </p:nvGraphicFramePr>
        <p:xfrm>
          <a:off x="5029200" y="1600200"/>
          <a:ext cx="3771510" cy="4648197"/>
        </p:xfrm>
        <a:graphic>
          <a:graphicData uri="http://schemas.openxmlformats.org/drawingml/2006/table">
            <a:tbl>
              <a:tblPr firstRow="1" bandRow="1">
                <a:tableStyleId>{C083E6E3-FA7D-4D7B-A595-EF9225AFEA82}</a:tableStyleId>
              </a:tblPr>
              <a:tblGrid>
                <a:gridCol w="1439620">
                  <a:extLst>
                    <a:ext uri="{9D8B030D-6E8A-4147-A177-3AD203B41FA5}">
                      <a16:colId xmlns:a16="http://schemas.microsoft.com/office/drawing/2014/main" xmlns="" val="2250883187"/>
                    </a:ext>
                  </a:extLst>
                </a:gridCol>
                <a:gridCol w="2331890">
                  <a:extLst>
                    <a:ext uri="{9D8B030D-6E8A-4147-A177-3AD203B41FA5}">
                      <a16:colId xmlns:a16="http://schemas.microsoft.com/office/drawing/2014/main" xmlns="" val="528603891"/>
                    </a:ext>
                  </a:extLst>
                </a:gridCol>
              </a:tblGrid>
              <a:tr h="361617">
                <a:tc gridSpan="2">
                  <a:txBody>
                    <a:bodyPr/>
                    <a:lstStyle/>
                    <a:p>
                      <a:r>
                        <a:rPr lang="en-GB" sz="1000" dirty="0"/>
                        <a:t>Members of the Research Panel</a:t>
                      </a:r>
                    </a:p>
                  </a:txBody>
                  <a:tcPr marL="68580" marR="68580" marT="34290" marB="34290"/>
                </a:tc>
                <a:tc hMerge="1">
                  <a:txBody>
                    <a:bodyPr/>
                    <a:lstStyle/>
                    <a:p>
                      <a:endParaRPr lang="en-GB" dirty="0"/>
                    </a:p>
                  </a:txBody>
                  <a:tcPr/>
                </a:tc>
                <a:extLst>
                  <a:ext uri="{0D108BD9-81ED-4DB2-BD59-A6C34878D82A}">
                    <a16:rowId xmlns:a16="http://schemas.microsoft.com/office/drawing/2014/main" xmlns="" val="3119141350"/>
                  </a:ext>
                </a:extLst>
              </a:tr>
              <a:tr h="840505">
                <a:tc>
                  <a:txBody>
                    <a:bodyPr/>
                    <a:lstStyle/>
                    <a:p>
                      <a:r>
                        <a:rPr lang="en-GB" sz="1000" dirty="0"/>
                        <a:t>Stephen Nortcliff (chair)</a:t>
                      </a:r>
                    </a:p>
                  </a:txBody>
                  <a:tcPr marL="68580" marR="68580" marT="34290" marB="34290"/>
                </a:tc>
                <a:tc>
                  <a:txBody>
                    <a:bodyPr/>
                    <a:lstStyle/>
                    <a:p>
                      <a:r>
                        <a:rPr lang="en-GB" sz="1000" dirty="0"/>
                        <a:t>Chair of CCS/BCS Technical Advisory Committee</a:t>
                      </a:r>
                    </a:p>
                  </a:txBody>
                  <a:tcPr marL="68580" marR="68580" marT="34290" marB="34290"/>
                </a:tc>
                <a:extLst>
                  <a:ext uri="{0D108BD9-81ED-4DB2-BD59-A6C34878D82A}">
                    <a16:rowId xmlns:a16="http://schemas.microsoft.com/office/drawing/2014/main" xmlns="" val="3627029282"/>
                  </a:ext>
                </a:extLst>
              </a:tr>
              <a:tr h="336202">
                <a:tc>
                  <a:txBody>
                    <a:bodyPr/>
                    <a:lstStyle/>
                    <a:p>
                      <a:r>
                        <a:rPr lang="en-GB" sz="1000" dirty="0"/>
                        <a:t>Justyna Staff</a:t>
                      </a:r>
                    </a:p>
                  </a:txBody>
                  <a:tcPr marL="68580" marR="68580" marT="34290" marB="34290"/>
                </a:tc>
                <a:tc>
                  <a:txBody>
                    <a:bodyPr/>
                    <a:lstStyle/>
                    <a:p>
                      <a:r>
                        <a:rPr lang="en-GB" sz="1000" dirty="0"/>
                        <a:t>REAL</a:t>
                      </a:r>
                    </a:p>
                  </a:txBody>
                  <a:tcPr marL="68580" marR="68580" marT="34290" marB="34290"/>
                </a:tc>
                <a:extLst>
                  <a:ext uri="{0D108BD9-81ED-4DB2-BD59-A6C34878D82A}">
                    <a16:rowId xmlns:a16="http://schemas.microsoft.com/office/drawing/2014/main" xmlns="" val="3936636721"/>
                  </a:ext>
                </a:extLst>
              </a:tr>
              <a:tr h="588355">
                <a:tc>
                  <a:txBody>
                    <a:bodyPr/>
                    <a:lstStyle/>
                    <a:p>
                      <a:r>
                        <a:rPr lang="en-GB" sz="1000" dirty="0"/>
                        <a:t>Jo Chapman</a:t>
                      </a:r>
                    </a:p>
                  </a:txBody>
                  <a:tcPr marL="68580" marR="68580" marT="34290" marB="34290"/>
                </a:tc>
                <a:tc>
                  <a:txBody>
                    <a:bodyPr/>
                    <a:lstStyle/>
                    <a:p>
                      <a:r>
                        <a:rPr lang="en-GB" sz="1000" dirty="0"/>
                        <a:t>BCS Producers Representative</a:t>
                      </a:r>
                    </a:p>
                  </a:txBody>
                  <a:tcPr marL="68580" marR="68580" marT="34290" marB="34290"/>
                </a:tc>
                <a:extLst>
                  <a:ext uri="{0D108BD9-81ED-4DB2-BD59-A6C34878D82A}">
                    <a16:rowId xmlns:a16="http://schemas.microsoft.com/office/drawing/2014/main" xmlns="" val="3364481653"/>
                  </a:ext>
                </a:extLst>
              </a:tr>
              <a:tr h="588355">
                <a:tc>
                  <a:txBody>
                    <a:bodyPr/>
                    <a:lstStyle/>
                    <a:p>
                      <a:r>
                        <a:rPr lang="en-GB" sz="1000" dirty="0"/>
                        <a:t>Gregor Keenan</a:t>
                      </a:r>
                    </a:p>
                  </a:txBody>
                  <a:tcPr marL="68580" marR="68580" marT="34290" marB="34290"/>
                </a:tc>
                <a:tc>
                  <a:txBody>
                    <a:bodyPr/>
                    <a:lstStyle/>
                    <a:p>
                      <a:r>
                        <a:rPr lang="en-GB" sz="1000" dirty="0"/>
                        <a:t>CCS Producers Representative</a:t>
                      </a:r>
                    </a:p>
                  </a:txBody>
                  <a:tcPr marL="68580" marR="68580" marT="34290" marB="34290"/>
                </a:tc>
                <a:extLst>
                  <a:ext uri="{0D108BD9-81ED-4DB2-BD59-A6C34878D82A}">
                    <a16:rowId xmlns:a16="http://schemas.microsoft.com/office/drawing/2014/main" xmlns="" val="2544334173"/>
                  </a:ext>
                </a:extLst>
              </a:tr>
              <a:tr h="588355">
                <a:tc>
                  <a:txBody>
                    <a:bodyPr/>
                    <a:lstStyle/>
                    <a:p>
                      <a:r>
                        <a:rPr lang="en-GB" sz="1000" dirty="0"/>
                        <a:t>Fiona Donaldson</a:t>
                      </a:r>
                    </a:p>
                  </a:txBody>
                  <a:tcPr marL="68580" marR="68580" marT="34290" marB="34290"/>
                </a:tc>
                <a:tc>
                  <a:txBody>
                    <a:bodyPr/>
                    <a:lstStyle/>
                    <a:p>
                      <a:r>
                        <a:rPr lang="en-GB" sz="1000" dirty="0"/>
                        <a:t>Scottish Environment Protection Agency</a:t>
                      </a:r>
                    </a:p>
                  </a:txBody>
                  <a:tcPr marL="68580" marR="68580" marT="34290" marB="34290"/>
                </a:tc>
                <a:extLst>
                  <a:ext uri="{0D108BD9-81ED-4DB2-BD59-A6C34878D82A}">
                    <a16:rowId xmlns:a16="http://schemas.microsoft.com/office/drawing/2014/main" xmlns="" val="3889667037"/>
                  </a:ext>
                </a:extLst>
              </a:tr>
              <a:tr h="336202">
                <a:tc>
                  <a:txBody>
                    <a:bodyPr/>
                    <a:lstStyle/>
                    <a:p>
                      <a:r>
                        <a:rPr lang="en-GB" sz="1000" dirty="0"/>
                        <a:t>Alison McKinnie</a:t>
                      </a:r>
                    </a:p>
                  </a:txBody>
                  <a:tcPr marL="68580" marR="68580" marT="34290" marB="34290"/>
                </a:tc>
                <a:tc>
                  <a:txBody>
                    <a:bodyPr/>
                    <a:lstStyle/>
                    <a:p>
                      <a:r>
                        <a:rPr lang="en-GB" sz="1000" dirty="0"/>
                        <a:t>Zero Waste Scotland</a:t>
                      </a:r>
                    </a:p>
                  </a:txBody>
                  <a:tcPr marL="68580" marR="68580" marT="34290" marB="34290"/>
                </a:tc>
                <a:extLst>
                  <a:ext uri="{0D108BD9-81ED-4DB2-BD59-A6C34878D82A}">
                    <a16:rowId xmlns:a16="http://schemas.microsoft.com/office/drawing/2014/main" xmlns="" val="2498803141"/>
                  </a:ext>
                </a:extLst>
              </a:tr>
              <a:tr h="336202">
                <a:tc>
                  <a:txBody>
                    <a:bodyPr/>
                    <a:lstStyle/>
                    <a:p>
                      <a:r>
                        <a:rPr lang="en-GB" sz="1000" dirty="0"/>
                        <a:t>Mat Davis</a:t>
                      </a:r>
                    </a:p>
                  </a:txBody>
                  <a:tcPr marL="68580" marR="68580" marT="34290" marB="34290"/>
                </a:tc>
                <a:tc>
                  <a:txBody>
                    <a:bodyPr/>
                    <a:lstStyle/>
                    <a:p>
                      <a:r>
                        <a:rPr lang="en-GB" sz="1000" dirty="0"/>
                        <a:t>Environment Agency</a:t>
                      </a:r>
                    </a:p>
                  </a:txBody>
                  <a:tcPr marL="68580" marR="68580" marT="34290" marB="34290"/>
                </a:tc>
                <a:extLst>
                  <a:ext uri="{0D108BD9-81ED-4DB2-BD59-A6C34878D82A}">
                    <a16:rowId xmlns:a16="http://schemas.microsoft.com/office/drawing/2014/main" xmlns="" val="4245942546"/>
                  </a:ext>
                </a:extLst>
              </a:tr>
              <a:tr h="336202">
                <a:tc>
                  <a:txBody>
                    <a:bodyPr/>
                    <a:lstStyle/>
                    <a:p>
                      <a:r>
                        <a:rPr lang="en-GB" sz="1000" dirty="0"/>
                        <a:t>Peter Noyce</a:t>
                      </a:r>
                    </a:p>
                  </a:txBody>
                  <a:tcPr marL="68580" marR="68580" marT="34290" marB="34290"/>
                </a:tc>
                <a:tc>
                  <a:txBody>
                    <a:bodyPr/>
                    <a:lstStyle/>
                    <a:p>
                      <a:r>
                        <a:rPr lang="en-GB" sz="1000" dirty="0"/>
                        <a:t>Defra</a:t>
                      </a:r>
                    </a:p>
                  </a:txBody>
                  <a:tcPr marL="68580" marR="68580" marT="34290" marB="34290"/>
                </a:tc>
                <a:extLst>
                  <a:ext uri="{0D108BD9-81ED-4DB2-BD59-A6C34878D82A}">
                    <a16:rowId xmlns:a16="http://schemas.microsoft.com/office/drawing/2014/main" xmlns="" val="3620457862"/>
                  </a:ext>
                </a:extLst>
              </a:tr>
              <a:tr h="336202">
                <a:tc>
                  <a:txBody>
                    <a:bodyPr/>
                    <a:lstStyle/>
                    <a:p>
                      <a:r>
                        <a:rPr lang="en-GB" sz="1000" dirty="0"/>
                        <a:t>Emily Nichols </a:t>
                      </a:r>
                    </a:p>
                  </a:txBody>
                  <a:tcPr marL="68580" marR="68580" marT="34290" marB="34290"/>
                </a:tc>
                <a:tc>
                  <a:txBody>
                    <a:bodyPr/>
                    <a:lstStyle/>
                    <a:p>
                      <a:r>
                        <a:rPr lang="en-GB" sz="1000" dirty="0"/>
                        <a:t>REA Organics Recycling Group</a:t>
                      </a:r>
                    </a:p>
                  </a:txBody>
                  <a:tcPr marL="68580" marR="68580" marT="34290" marB="34290"/>
                </a:tc>
                <a:extLst>
                  <a:ext uri="{0D108BD9-81ED-4DB2-BD59-A6C34878D82A}">
                    <a16:rowId xmlns:a16="http://schemas.microsoft.com/office/drawing/2014/main" xmlns="" val="1057216766"/>
                  </a:ext>
                </a:extLst>
              </a:tr>
            </a:tbl>
          </a:graphicData>
        </a:graphic>
      </p:graphicFrame>
    </p:spTree>
    <p:extLst>
      <p:ext uri="{BB962C8B-B14F-4D97-AF65-F5344CB8AC3E}">
        <p14:creationId xmlns:p14="http://schemas.microsoft.com/office/powerpoint/2010/main" xmlns="" val="3397606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2200D-D8AD-4094-B699-534CC620EFCE}"/>
              </a:ext>
            </a:extLst>
          </p:cNvPr>
          <p:cNvSpPr>
            <a:spLocks noGrp="1"/>
          </p:cNvSpPr>
          <p:nvPr>
            <p:ph type="title"/>
          </p:nvPr>
        </p:nvSpPr>
        <p:spPr>
          <a:xfrm>
            <a:off x="286268" y="304800"/>
            <a:ext cx="8534400" cy="758952"/>
          </a:xfrm>
        </p:spPr>
        <p:txBody>
          <a:bodyPr>
            <a:noAutofit/>
          </a:bodyPr>
          <a:lstStyle/>
          <a:p>
            <a:pPr algn="ctr"/>
            <a:r>
              <a:rPr lang="en-GB" sz="2700" dirty="0"/>
              <a:t>Research Hub – Proposals shortlisted by the Research Panel</a:t>
            </a:r>
          </a:p>
        </p:txBody>
      </p:sp>
      <p:graphicFrame>
        <p:nvGraphicFramePr>
          <p:cNvPr id="4" name="Table 3">
            <a:extLst>
              <a:ext uri="{FF2B5EF4-FFF2-40B4-BE49-F238E27FC236}">
                <a16:creationId xmlns:a16="http://schemas.microsoft.com/office/drawing/2014/main" xmlns="" id="{D43B1C34-BEC2-4BB4-84BC-FD3807B94BB7}"/>
              </a:ext>
            </a:extLst>
          </p:cNvPr>
          <p:cNvGraphicFramePr>
            <a:graphicFrameLocks noGrp="1"/>
          </p:cNvGraphicFramePr>
          <p:nvPr>
            <p:extLst>
              <p:ext uri="{D42A27DB-BD31-4B8C-83A1-F6EECF244321}">
                <p14:modId xmlns:p14="http://schemas.microsoft.com/office/powerpoint/2010/main" xmlns="" val="1731482634"/>
              </p:ext>
            </p:extLst>
          </p:nvPr>
        </p:nvGraphicFramePr>
        <p:xfrm>
          <a:off x="304800" y="1524000"/>
          <a:ext cx="3999984" cy="4724399"/>
        </p:xfrm>
        <a:graphic>
          <a:graphicData uri="http://schemas.openxmlformats.org/drawingml/2006/table">
            <a:tbl>
              <a:tblPr firstRow="1" bandRow="1">
                <a:tableStyleId>{F5AB1C69-6EDB-4FF4-983F-18BD219EF322}</a:tableStyleId>
              </a:tblPr>
              <a:tblGrid>
                <a:gridCol w="343865">
                  <a:extLst>
                    <a:ext uri="{9D8B030D-6E8A-4147-A177-3AD203B41FA5}">
                      <a16:colId xmlns:a16="http://schemas.microsoft.com/office/drawing/2014/main" xmlns="" val="2900407674"/>
                    </a:ext>
                  </a:extLst>
                </a:gridCol>
                <a:gridCol w="3656119">
                  <a:extLst>
                    <a:ext uri="{9D8B030D-6E8A-4147-A177-3AD203B41FA5}">
                      <a16:colId xmlns:a16="http://schemas.microsoft.com/office/drawing/2014/main" xmlns="" val="854871253"/>
                    </a:ext>
                  </a:extLst>
                </a:gridCol>
              </a:tblGrid>
              <a:tr h="368630">
                <a:tc>
                  <a:txBody>
                    <a:bodyPr/>
                    <a:lstStyle/>
                    <a:p>
                      <a:endParaRPr lang="en-GB" sz="1000" dirty="0"/>
                    </a:p>
                  </a:txBody>
                  <a:tcPr marL="68580" marR="68580" marT="34290" marB="34290"/>
                </a:tc>
                <a:tc>
                  <a:txBody>
                    <a:bodyPr/>
                    <a:lstStyle/>
                    <a:p>
                      <a:r>
                        <a:rPr lang="en-GB" sz="1000" dirty="0"/>
                        <a:t>General</a:t>
                      </a:r>
                    </a:p>
                  </a:txBody>
                  <a:tcPr marL="68580" marR="68580" marT="34290" marB="34290"/>
                </a:tc>
                <a:extLst>
                  <a:ext uri="{0D108BD9-81ED-4DB2-BD59-A6C34878D82A}">
                    <a16:rowId xmlns:a16="http://schemas.microsoft.com/office/drawing/2014/main" xmlns="" val="3176302150"/>
                  </a:ext>
                </a:extLst>
              </a:tr>
              <a:tr h="920996">
                <a:tc>
                  <a:txBody>
                    <a:bodyPr/>
                    <a:lstStyle/>
                    <a:p>
                      <a:pPr algn="l"/>
                      <a:r>
                        <a:rPr lang="en-GB" sz="1000" dirty="0"/>
                        <a:t>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Reducing plastic and other contaminants in compost feedstock</a:t>
                      </a:r>
                    </a:p>
                    <a:p>
                      <a:endParaRPr lang="en-GB" sz="1000" dirty="0"/>
                    </a:p>
                  </a:txBody>
                  <a:tcPr marL="68580" marR="68580" marT="34290" marB="34290"/>
                </a:tc>
                <a:extLst>
                  <a:ext uri="{0D108BD9-81ED-4DB2-BD59-A6C34878D82A}">
                    <a16:rowId xmlns:a16="http://schemas.microsoft.com/office/drawing/2014/main" xmlns="" val="1608148447"/>
                  </a:ext>
                </a:extLst>
              </a:tr>
              <a:tr h="747632">
                <a:tc>
                  <a:txBody>
                    <a:bodyPr/>
                    <a:lstStyle/>
                    <a:p>
                      <a:pPr algn="l"/>
                      <a:r>
                        <a:rPr lang="en-GB" sz="1000" dirty="0"/>
                        <a:t>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Sanitation criteria for composting processes (green waste only)</a:t>
                      </a:r>
                    </a:p>
                    <a:p>
                      <a:endParaRPr lang="en-GB" sz="1000" dirty="0"/>
                    </a:p>
                  </a:txBody>
                  <a:tcPr marL="68580" marR="68580" marT="34290" marB="34290"/>
                </a:tc>
                <a:extLst>
                  <a:ext uri="{0D108BD9-81ED-4DB2-BD59-A6C34878D82A}">
                    <a16:rowId xmlns:a16="http://schemas.microsoft.com/office/drawing/2014/main" xmlns="" val="1167244704"/>
                  </a:ext>
                </a:extLst>
              </a:tr>
              <a:tr h="920996">
                <a:tc>
                  <a:txBody>
                    <a:bodyPr/>
                    <a:lstStyle/>
                    <a:p>
                      <a:pPr algn="l"/>
                      <a:r>
                        <a:rPr lang="en-GB" sz="1000" dirty="0"/>
                        <a:t>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Impact of storage on the quality of compost and digestate</a:t>
                      </a:r>
                    </a:p>
                    <a:p>
                      <a:endParaRPr lang="en-GB" sz="1000" dirty="0"/>
                    </a:p>
                  </a:txBody>
                  <a:tcPr marL="68580" marR="68580" marT="34290" marB="34290"/>
                </a:tc>
                <a:extLst>
                  <a:ext uri="{0D108BD9-81ED-4DB2-BD59-A6C34878D82A}">
                    <a16:rowId xmlns:a16="http://schemas.microsoft.com/office/drawing/2014/main" xmlns="" val="2553148131"/>
                  </a:ext>
                </a:extLst>
              </a:tr>
              <a:tr h="574268">
                <a:tc>
                  <a:txBody>
                    <a:bodyPr/>
                    <a:lstStyle/>
                    <a:p>
                      <a:pPr algn="l"/>
                      <a:r>
                        <a:rPr lang="en-GB" sz="1000" dirty="0"/>
                        <a:t>4</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What does a PAS 100 compost product look like?</a:t>
                      </a:r>
                    </a:p>
                    <a:p>
                      <a:endParaRPr lang="en-GB" sz="1000" dirty="0"/>
                    </a:p>
                  </a:txBody>
                  <a:tcPr marL="68580" marR="68580" marT="34290" marB="34290"/>
                </a:tc>
                <a:extLst>
                  <a:ext uri="{0D108BD9-81ED-4DB2-BD59-A6C34878D82A}">
                    <a16:rowId xmlns:a16="http://schemas.microsoft.com/office/drawing/2014/main" xmlns="" val="1105048996"/>
                  </a:ext>
                </a:extLst>
              </a:tr>
              <a:tr h="747632">
                <a:tc>
                  <a:txBody>
                    <a:bodyPr/>
                    <a:lstStyle/>
                    <a:p>
                      <a:pPr algn="l"/>
                      <a:r>
                        <a:rPr lang="en-GB" sz="1000" dirty="0"/>
                        <a:t>5</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Development of a research library for the organics recycling industry</a:t>
                      </a:r>
                    </a:p>
                    <a:p>
                      <a:endParaRPr lang="en-GB" sz="1000" dirty="0"/>
                    </a:p>
                  </a:txBody>
                  <a:tcPr marL="68580" marR="68580" marT="34290" marB="34290"/>
                </a:tc>
                <a:extLst>
                  <a:ext uri="{0D108BD9-81ED-4DB2-BD59-A6C34878D82A}">
                    <a16:rowId xmlns:a16="http://schemas.microsoft.com/office/drawing/2014/main" xmlns="" val="1210326779"/>
                  </a:ext>
                </a:extLst>
              </a:tr>
              <a:tr h="444245">
                <a:tc>
                  <a:txBody>
                    <a:bodyPr/>
                    <a:lstStyle/>
                    <a:p>
                      <a:pPr algn="l"/>
                      <a:r>
                        <a:rPr lang="en-GB" sz="1000" dirty="0"/>
                        <a:t>6</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Digestate value in agriculture</a:t>
                      </a:r>
                    </a:p>
                    <a:p>
                      <a:endParaRPr lang="en-GB" sz="1000" dirty="0"/>
                    </a:p>
                  </a:txBody>
                  <a:tcPr marL="68580" marR="68580" marT="34290" marB="34290"/>
                </a:tc>
                <a:extLst>
                  <a:ext uri="{0D108BD9-81ED-4DB2-BD59-A6C34878D82A}">
                    <a16:rowId xmlns:a16="http://schemas.microsoft.com/office/drawing/2014/main" xmlns="" val="786504703"/>
                  </a:ext>
                </a:extLst>
              </a:tr>
            </a:tbl>
          </a:graphicData>
        </a:graphic>
      </p:graphicFrame>
      <p:graphicFrame>
        <p:nvGraphicFramePr>
          <p:cNvPr id="5" name="Table 4">
            <a:extLst>
              <a:ext uri="{FF2B5EF4-FFF2-40B4-BE49-F238E27FC236}">
                <a16:creationId xmlns:a16="http://schemas.microsoft.com/office/drawing/2014/main" xmlns="" id="{6B6BB94B-E5F8-47DE-B26F-35774CFD847C}"/>
              </a:ext>
            </a:extLst>
          </p:cNvPr>
          <p:cNvGraphicFramePr>
            <a:graphicFrameLocks noGrp="1"/>
          </p:cNvGraphicFramePr>
          <p:nvPr>
            <p:extLst>
              <p:ext uri="{D42A27DB-BD31-4B8C-83A1-F6EECF244321}">
                <p14:modId xmlns:p14="http://schemas.microsoft.com/office/powerpoint/2010/main" xmlns="" val="3031261036"/>
              </p:ext>
            </p:extLst>
          </p:nvPr>
        </p:nvGraphicFramePr>
        <p:xfrm>
          <a:off x="4839217" y="1524000"/>
          <a:ext cx="3999984" cy="4681561"/>
        </p:xfrm>
        <a:graphic>
          <a:graphicData uri="http://schemas.openxmlformats.org/drawingml/2006/table">
            <a:tbl>
              <a:tblPr firstRow="1" bandRow="1">
                <a:tableStyleId>{F5AB1C69-6EDB-4FF4-983F-18BD219EF322}</a:tableStyleId>
              </a:tblPr>
              <a:tblGrid>
                <a:gridCol w="377322">
                  <a:extLst>
                    <a:ext uri="{9D8B030D-6E8A-4147-A177-3AD203B41FA5}">
                      <a16:colId xmlns:a16="http://schemas.microsoft.com/office/drawing/2014/main" xmlns="" val="3919314562"/>
                    </a:ext>
                  </a:extLst>
                </a:gridCol>
                <a:gridCol w="3622662">
                  <a:extLst>
                    <a:ext uri="{9D8B030D-6E8A-4147-A177-3AD203B41FA5}">
                      <a16:colId xmlns:a16="http://schemas.microsoft.com/office/drawing/2014/main" xmlns="" val="854871253"/>
                    </a:ext>
                  </a:extLst>
                </a:gridCol>
              </a:tblGrid>
              <a:tr h="297322">
                <a:tc>
                  <a:txBody>
                    <a:bodyPr/>
                    <a:lstStyle/>
                    <a:p>
                      <a:endParaRPr lang="en-GB" sz="1000" dirty="0"/>
                    </a:p>
                  </a:txBody>
                  <a:tcPr marL="68580" marR="68580" marT="34290" marB="34290"/>
                </a:tc>
                <a:tc>
                  <a:txBody>
                    <a:bodyPr/>
                    <a:lstStyle/>
                    <a:p>
                      <a:r>
                        <a:rPr lang="en-GB" sz="1000" dirty="0"/>
                        <a:t>Test Methods</a:t>
                      </a:r>
                    </a:p>
                  </a:txBody>
                  <a:tcPr marL="68580" marR="68580" marT="34290" marB="34290"/>
                </a:tc>
                <a:extLst>
                  <a:ext uri="{0D108BD9-81ED-4DB2-BD59-A6C34878D82A}">
                    <a16:rowId xmlns:a16="http://schemas.microsoft.com/office/drawing/2014/main" xmlns="" val="3176302150"/>
                  </a:ext>
                </a:extLst>
              </a:tr>
              <a:tr h="622135">
                <a:tc>
                  <a:txBody>
                    <a:bodyPr/>
                    <a:lstStyle/>
                    <a:p>
                      <a:r>
                        <a:rPr lang="en-GB" sz="1000" dirty="0"/>
                        <a:t>7</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PAS 100 plant response testing: options for change </a:t>
                      </a:r>
                    </a:p>
                    <a:p>
                      <a:endParaRPr lang="en-GB" sz="1000" dirty="0"/>
                    </a:p>
                  </a:txBody>
                  <a:tcPr marL="68580" marR="68580" marT="34290" marB="34290"/>
                </a:tc>
                <a:extLst>
                  <a:ext uri="{0D108BD9-81ED-4DB2-BD59-A6C34878D82A}">
                    <a16:rowId xmlns:a16="http://schemas.microsoft.com/office/drawing/2014/main" xmlns="" val="1608148447"/>
                  </a:ext>
                </a:extLst>
              </a:tr>
              <a:tr h="622135">
                <a:tc>
                  <a:txBody>
                    <a:bodyPr/>
                    <a:lstStyle/>
                    <a:p>
                      <a:r>
                        <a:rPr lang="en-GB" sz="1000" dirty="0"/>
                        <a:t>8</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PAS 100 compost stability: options for the future</a:t>
                      </a:r>
                    </a:p>
                    <a:p>
                      <a:endParaRPr lang="en-GB" sz="1000" dirty="0"/>
                    </a:p>
                  </a:txBody>
                  <a:tcPr marL="68580" marR="68580" marT="34290" marB="34290"/>
                </a:tc>
                <a:extLst>
                  <a:ext uri="{0D108BD9-81ED-4DB2-BD59-A6C34878D82A}">
                    <a16:rowId xmlns:a16="http://schemas.microsoft.com/office/drawing/2014/main" xmlns="" val="1167244704"/>
                  </a:ext>
                </a:extLst>
              </a:tr>
              <a:tr h="766398">
                <a:tc>
                  <a:txBody>
                    <a:bodyPr/>
                    <a:lstStyle/>
                    <a:p>
                      <a:r>
                        <a:rPr lang="en-GB" sz="1000" dirty="0"/>
                        <a:t>9</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Recommending potential changes to PAS 100's requirements relevant to </a:t>
                      </a:r>
                      <a:r>
                        <a:rPr kumimoji="0" lang="en-GB" sz="1000" b="0" i="1" kern="1200" dirty="0">
                          <a:solidFill>
                            <a:schemeClr val="dk1"/>
                          </a:solidFill>
                          <a:effectLst/>
                          <a:latin typeface="+mn-lt"/>
                          <a:ea typeface="+mn-ea"/>
                          <a:cs typeface="+mn-cs"/>
                        </a:rPr>
                        <a:t>E. coli</a:t>
                      </a:r>
                      <a:endParaRPr kumimoji="0" lang="en-GB" sz="1000" b="0" i="0" kern="1200" dirty="0">
                        <a:solidFill>
                          <a:schemeClr val="dk1"/>
                        </a:solidFill>
                        <a:effectLst/>
                        <a:latin typeface="+mn-lt"/>
                        <a:ea typeface="+mn-ea"/>
                        <a:cs typeface="+mn-cs"/>
                      </a:endParaRPr>
                    </a:p>
                    <a:p>
                      <a:endParaRPr lang="en-GB" sz="1000" dirty="0"/>
                    </a:p>
                  </a:txBody>
                  <a:tcPr marL="68580" marR="68580" marT="34290" marB="34290"/>
                </a:tc>
                <a:extLst>
                  <a:ext uri="{0D108BD9-81ED-4DB2-BD59-A6C34878D82A}">
                    <a16:rowId xmlns:a16="http://schemas.microsoft.com/office/drawing/2014/main" xmlns="" val="2553148131"/>
                  </a:ext>
                </a:extLst>
              </a:tr>
              <a:tr h="663810">
                <a:tc>
                  <a:txBody>
                    <a:bodyPr/>
                    <a:lstStyle/>
                    <a:p>
                      <a:r>
                        <a:rPr lang="en-GB" sz="1000" dirty="0"/>
                        <a:t>10</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Review of physical contaminant test methods specified in PAS 100 and PAS 110 and appraisal of alternatives</a:t>
                      </a:r>
                    </a:p>
                    <a:p>
                      <a:endParaRPr lang="en-GB" sz="1000" dirty="0"/>
                    </a:p>
                  </a:txBody>
                  <a:tcPr marL="68580" marR="68580" marT="34290" marB="34290"/>
                </a:tc>
                <a:extLst>
                  <a:ext uri="{0D108BD9-81ED-4DB2-BD59-A6C34878D82A}">
                    <a16:rowId xmlns:a16="http://schemas.microsoft.com/office/drawing/2014/main" xmlns="" val="1105048996"/>
                  </a:ext>
                </a:extLst>
              </a:tr>
              <a:tr h="477872">
                <a:tc>
                  <a:txBody>
                    <a:bodyPr/>
                    <a:lstStyle/>
                    <a:p>
                      <a:r>
                        <a:rPr lang="en-GB" sz="1000" dirty="0"/>
                        <a:t>11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Production of proficiency test materials to meet the analytical requirements of laboratories operating to PAS 100 and PAS 110 standards</a:t>
                      </a:r>
                    </a:p>
                    <a:p>
                      <a:endParaRPr lang="en-GB" sz="1000" dirty="0"/>
                    </a:p>
                  </a:txBody>
                  <a:tcPr marL="68580" marR="68580" marT="34290" marB="34290"/>
                </a:tc>
                <a:extLst>
                  <a:ext uri="{0D108BD9-81ED-4DB2-BD59-A6C34878D82A}">
                    <a16:rowId xmlns:a16="http://schemas.microsoft.com/office/drawing/2014/main" xmlns="" val="1210326779"/>
                  </a:ext>
                </a:extLst>
              </a:tr>
              <a:tr h="658201">
                <a:tc>
                  <a:txBody>
                    <a:bodyPr/>
                    <a:lstStyle/>
                    <a:p>
                      <a:r>
                        <a:rPr lang="en-GB" sz="1000" dirty="0"/>
                        <a:t>12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Research into the history of each test parameter as specified in PAS100/PAS110</a:t>
                      </a:r>
                    </a:p>
                    <a:p>
                      <a:endParaRPr lang="en-GB" sz="1000" dirty="0"/>
                    </a:p>
                  </a:txBody>
                  <a:tcPr marL="68580" marR="68580" marT="34290" marB="34290"/>
                </a:tc>
                <a:extLst>
                  <a:ext uri="{0D108BD9-81ED-4DB2-BD59-A6C34878D82A}">
                    <a16:rowId xmlns:a16="http://schemas.microsoft.com/office/drawing/2014/main" xmlns="" val="786504703"/>
                  </a:ext>
                </a:extLst>
              </a:tr>
              <a:tr h="369674">
                <a:tc>
                  <a:txBody>
                    <a:bodyPr/>
                    <a:lstStyle/>
                    <a:p>
                      <a:r>
                        <a:rPr lang="en-GB" sz="1000" dirty="0"/>
                        <a:t>13</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kern="1200" dirty="0">
                          <a:solidFill>
                            <a:schemeClr val="dk1"/>
                          </a:solidFill>
                          <a:effectLst/>
                          <a:latin typeface="+mn-lt"/>
                          <a:ea typeface="+mn-ea"/>
                          <a:cs typeface="+mn-cs"/>
                        </a:rPr>
                        <a:t>Review of the residual biogas potential (RBP) test method</a:t>
                      </a:r>
                    </a:p>
                    <a:p>
                      <a:endParaRPr lang="en-GB" sz="1000" dirty="0"/>
                    </a:p>
                  </a:txBody>
                  <a:tcPr marL="68580" marR="68580" marT="34290" marB="34290"/>
                </a:tc>
                <a:extLst>
                  <a:ext uri="{0D108BD9-81ED-4DB2-BD59-A6C34878D82A}">
                    <a16:rowId xmlns:a16="http://schemas.microsoft.com/office/drawing/2014/main" xmlns="" val="3490953327"/>
                  </a:ext>
                </a:extLst>
              </a:tr>
            </a:tbl>
          </a:graphicData>
        </a:graphic>
      </p:graphicFrame>
    </p:spTree>
    <p:extLst>
      <p:ext uri="{BB962C8B-B14F-4D97-AF65-F5344CB8AC3E}">
        <p14:creationId xmlns:p14="http://schemas.microsoft.com/office/powerpoint/2010/main" xmlns="" val="3780214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2D937-90E6-4617-92E7-CB867FEBA0CF}"/>
              </a:ext>
            </a:extLst>
          </p:cNvPr>
          <p:cNvSpPr>
            <a:spLocks noGrp="1"/>
          </p:cNvSpPr>
          <p:nvPr>
            <p:ph type="title"/>
          </p:nvPr>
        </p:nvSpPr>
        <p:spPr/>
        <p:txBody>
          <a:bodyPr>
            <a:normAutofit/>
          </a:bodyPr>
          <a:lstStyle/>
          <a:p>
            <a:pPr algn="ctr"/>
            <a:r>
              <a:rPr lang="en-GB" sz="2700" dirty="0"/>
              <a:t>Research Hub - Survey Monkey</a:t>
            </a:r>
          </a:p>
        </p:txBody>
      </p:sp>
      <p:sp>
        <p:nvSpPr>
          <p:cNvPr id="3" name="Content Placeholder 2">
            <a:extLst>
              <a:ext uri="{FF2B5EF4-FFF2-40B4-BE49-F238E27FC236}">
                <a16:creationId xmlns:a16="http://schemas.microsoft.com/office/drawing/2014/main" xmlns="" id="{FC02D486-76D4-4026-8466-20618080716A}"/>
              </a:ext>
            </a:extLst>
          </p:cNvPr>
          <p:cNvSpPr>
            <a:spLocks noGrp="1"/>
          </p:cNvSpPr>
          <p:nvPr>
            <p:ph idx="1"/>
          </p:nvPr>
        </p:nvSpPr>
        <p:spPr>
          <a:xfrm>
            <a:off x="301752" y="2226469"/>
            <a:ext cx="8534400" cy="3292963"/>
          </a:xfrm>
        </p:spPr>
        <p:txBody>
          <a:bodyPr>
            <a:normAutofit/>
          </a:bodyPr>
          <a:lstStyle/>
          <a:p>
            <a:pPr>
              <a:lnSpc>
                <a:spcPct val="150000"/>
              </a:lnSpc>
            </a:pPr>
            <a:r>
              <a:rPr lang="en-GB" sz="1700" dirty="0"/>
              <a:t>Survey Monkey launched on 9</a:t>
            </a:r>
            <a:r>
              <a:rPr lang="en-GB" sz="1700" baseline="30000" dirty="0"/>
              <a:t>th</a:t>
            </a:r>
            <a:r>
              <a:rPr lang="en-GB" sz="1700" dirty="0"/>
              <a:t> May 2019 </a:t>
            </a:r>
          </a:p>
          <a:p>
            <a:pPr>
              <a:lnSpc>
                <a:spcPct val="150000"/>
              </a:lnSpc>
            </a:pPr>
            <a:r>
              <a:rPr lang="en-GB" sz="1700" dirty="0"/>
              <a:t>Separate surveys for CCS/BCS Operators</a:t>
            </a:r>
          </a:p>
          <a:p>
            <a:pPr>
              <a:lnSpc>
                <a:spcPct val="150000"/>
              </a:lnSpc>
            </a:pPr>
            <a:r>
              <a:rPr lang="en-GB" sz="1700" dirty="0"/>
              <a:t>Surveys asked operators to rate (1-5) each project proposal</a:t>
            </a:r>
          </a:p>
          <a:p>
            <a:pPr>
              <a:lnSpc>
                <a:spcPct val="150000"/>
              </a:lnSpc>
            </a:pPr>
            <a:r>
              <a:rPr lang="en-GB" sz="1700" dirty="0"/>
              <a:t>Survey ended on 30</a:t>
            </a:r>
            <a:r>
              <a:rPr lang="en-GB" sz="1700" baseline="30000" dirty="0"/>
              <a:t>th</a:t>
            </a:r>
            <a:r>
              <a:rPr lang="en-GB" sz="1700" dirty="0"/>
              <a:t> May 2019</a:t>
            </a:r>
          </a:p>
          <a:p>
            <a:pPr>
              <a:lnSpc>
                <a:spcPct val="150000"/>
              </a:lnSpc>
            </a:pPr>
            <a:r>
              <a:rPr lang="en-GB" sz="1700" dirty="0"/>
              <a:t>Results analysed ahead of the second meeting of the Panel</a:t>
            </a:r>
          </a:p>
          <a:p>
            <a:pPr>
              <a:lnSpc>
                <a:spcPct val="150000"/>
              </a:lnSpc>
            </a:pPr>
            <a:r>
              <a:rPr lang="en-GB" sz="1700" dirty="0"/>
              <a:t>Results to be discussed at the second meeting and research projects to be prioritised</a:t>
            </a:r>
          </a:p>
          <a:p>
            <a:pPr marL="0" indent="0">
              <a:buNone/>
            </a:pPr>
            <a:endParaRPr lang="en-GB" dirty="0"/>
          </a:p>
        </p:txBody>
      </p:sp>
    </p:spTree>
    <p:extLst>
      <p:ext uri="{BB962C8B-B14F-4D97-AF65-F5344CB8AC3E}">
        <p14:creationId xmlns:p14="http://schemas.microsoft.com/office/powerpoint/2010/main" xmlns="" val="3039493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0CB81A6-6D1A-4E95-9B58-1CD85BFE93A7}"/>
              </a:ext>
            </a:extLst>
          </p:cNvPr>
          <p:cNvSpPr>
            <a:spLocks noGrp="1"/>
          </p:cNvSpPr>
          <p:nvPr>
            <p:ph type="title"/>
          </p:nvPr>
        </p:nvSpPr>
        <p:spPr/>
        <p:txBody>
          <a:bodyPr/>
          <a:lstStyle/>
          <a:p>
            <a:r>
              <a:rPr lang="en-GB" dirty="0"/>
              <a:t>UPDATE FROM THE CBs</a:t>
            </a:r>
          </a:p>
        </p:txBody>
      </p:sp>
    </p:spTree>
    <p:extLst>
      <p:ext uri="{BB962C8B-B14F-4D97-AF65-F5344CB8AC3E}">
        <p14:creationId xmlns:p14="http://schemas.microsoft.com/office/powerpoint/2010/main" xmlns="" val="1152406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84B6698-79CC-487B-898D-9C71A481ABA7}"/>
              </a:ext>
            </a:extLst>
          </p:cNvPr>
          <p:cNvSpPr>
            <a:spLocks noGrp="1"/>
          </p:cNvSpPr>
          <p:nvPr>
            <p:ph type="title"/>
          </p:nvPr>
        </p:nvSpPr>
        <p:spPr/>
        <p:txBody>
          <a:bodyPr/>
          <a:lstStyle/>
          <a:p>
            <a:r>
              <a:rPr lang="en-GB" dirty="0"/>
              <a:t>UPDATE FROM THE LABs</a:t>
            </a:r>
          </a:p>
        </p:txBody>
      </p:sp>
    </p:spTree>
    <p:extLst>
      <p:ext uri="{BB962C8B-B14F-4D97-AF65-F5344CB8AC3E}">
        <p14:creationId xmlns:p14="http://schemas.microsoft.com/office/powerpoint/2010/main" xmlns="" val="50453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FB22C-8FF7-493C-ABD8-4EC8188AD828}"/>
              </a:ext>
            </a:extLst>
          </p:cNvPr>
          <p:cNvSpPr>
            <a:spLocks noGrp="1"/>
          </p:cNvSpPr>
          <p:nvPr>
            <p:ph type="title"/>
          </p:nvPr>
        </p:nvSpPr>
        <p:spPr/>
        <p:txBody>
          <a:bodyPr/>
          <a:lstStyle/>
          <a:p>
            <a:r>
              <a:rPr lang="en-GB" dirty="0"/>
              <a:t>Winter newsletters issued</a:t>
            </a:r>
          </a:p>
        </p:txBody>
      </p:sp>
      <p:pic>
        <p:nvPicPr>
          <p:cNvPr id="4" name="Picture 3">
            <a:extLst>
              <a:ext uri="{FF2B5EF4-FFF2-40B4-BE49-F238E27FC236}">
                <a16:creationId xmlns:a16="http://schemas.microsoft.com/office/drawing/2014/main" xmlns="" id="{1400B98D-A8B2-44FA-A8B2-C04501B4855C}"/>
              </a:ext>
            </a:extLst>
          </p:cNvPr>
          <p:cNvPicPr>
            <a:picLocks noChangeAspect="1"/>
          </p:cNvPicPr>
          <p:nvPr/>
        </p:nvPicPr>
        <p:blipFill rotWithShape="1">
          <a:blip r:embed="rId2" cstate="print"/>
          <a:srcRect l="33333" t="19918" r="34167" b="8551"/>
          <a:stretch/>
        </p:blipFill>
        <p:spPr>
          <a:xfrm>
            <a:off x="301751" y="1524000"/>
            <a:ext cx="3815989" cy="4724400"/>
          </a:xfrm>
          <a:prstGeom prst="rect">
            <a:avLst/>
          </a:prstGeom>
        </p:spPr>
      </p:pic>
      <p:pic>
        <p:nvPicPr>
          <p:cNvPr id="5" name="Picture 4">
            <a:extLst>
              <a:ext uri="{FF2B5EF4-FFF2-40B4-BE49-F238E27FC236}">
                <a16:creationId xmlns:a16="http://schemas.microsoft.com/office/drawing/2014/main" xmlns="" id="{44B38822-EEFB-4B04-8F83-323663C47BDF}"/>
              </a:ext>
            </a:extLst>
          </p:cNvPr>
          <p:cNvPicPr>
            <a:picLocks noChangeAspect="1"/>
          </p:cNvPicPr>
          <p:nvPr/>
        </p:nvPicPr>
        <p:blipFill rotWithShape="1">
          <a:blip r:embed="rId3" cstate="print"/>
          <a:srcRect l="33333" t="15926" r="35000" b="14376"/>
          <a:stretch/>
        </p:blipFill>
        <p:spPr>
          <a:xfrm>
            <a:off x="4991587" y="1524000"/>
            <a:ext cx="3815990" cy="4724400"/>
          </a:xfrm>
          <a:prstGeom prst="rect">
            <a:avLst/>
          </a:prstGeom>
        </p:spPr>
      </p:pic>
    </p:spTree>
    <p:extLst>
      <p:ext uri="{BB962C8B-B14F-4D97-AF65-F5344CB8AC3E}">
        <p14:creationId xmlns:p14="http://schemas.microsoft.com/office/powerpoint/2010/main" xmlns="" val="39335442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1D30F91-94C5-4716-8411-B362CC7DBE80}"/>
              </a:ext>
            </a:extLst>
          </p:cNvPr>
          <p:cNvSpPr>
            <a:spLocks noGrp="1"/>
          </p:cNvSpPr>
          <p:nvPr>
            <p:ph type="title"/>
          </p:nvPr>
        </p:nvSpPr>
        <p:spPr/>
        <p:txBody>
          <a:bodyPr/>
          <a:lstStyle/>
          <a:p>
            <a:r>
              <a:rPr lang="en-GB" dirty="0"/>
              <a:t>UPDATE FROM THE CCS REP</a:t>
            </a:r>
          </a:p>
        </p:txBody>
      </p:sp>
    </p:spTree>
    <p:extLst>
      <p:ext uri="{BB962C8B-B14F-4D97-AF65-F5344CB8AC3E}">
        <p14:creationId xmlns:p14="http://schemas.microsoft.com/office/powerpoint/2010/main" xmlns="" val="3002788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E4C4A66-A65C-4F97-9245-2060DC39089C}"/>
              </a:ext>
            </a:extLst>
          </p:cNvPr>
          <p:cNvSpPr>
            <a:spLocks noGrp="1"/>
          </p:cNvSpPr>
          <p:nvPr>
            <p:ph type="title"/>
          </p:nvPr>
        </p:nvSpPr>
        <p:spPr/>
        <p:txBody>
          <a:bodyPr/>
          <a:lstStyle/>
          <a:p>
            <a:r>
              <a:rPr lang="en-GB" dirty="0"/>
              <a:t>UPDATE FROM THE BCS REP</a:t>
            </a:r>
          </a:p>
        </p:txBody>
      </p:sp>
    </p:spTree>
    <p:extLst>
      <p:ext uri="{BB962C8B-B14F-4D97-AF65-F5344CB8AC3E}">
        <p14:creationId xmlns:p14="http://schemas.microsoft.com/office/powerpoint/2010/main" xmlns="" val="192035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TECHNICAL ISSUES</a:t>
            </a:r>
          </a:p>
        </p:txBody>
      </p:sp>
    </p:spTree>
    <p:extLst>
      <p:ext uri="{BB962C8B-B14F-4D97-AF65-F5344CB8AC3E}">
        <p14:creationId xmlns:p14="http://schemas.microsoft.com/office/powerpoint/2010/main" xmlns="" val="2013781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additives under BCS</a:t>
            </a:r>
          </a:p>
        </p:txBody>
      </p:sp>
      <p:sp>
        <p:nvSpPr>
          <p:cNvPr id="3" name="Content Placeholder 2"/>
          <p:cNvSpPr>
            <a:spLocks noGrp="1"/>
          </p:cNvSpPr>
          <p:nvPr>
            <p:ph sz="quarter" idx="1"/>
          </p:nvPr>
        </p:nvSpPr>
        <p:spPr>
          <a:xfrm>
            <a:off x="301752" y="1564394"/>
            <a:ext cx="5489448" cy="4684006"/>
          </a:xfrm>
        </p:spPr>
        <p:txBody>
          <a:bodyPr anchor="ctr">
            <a:normAutofit fontScale="92500"/>
          </a:bodyPr>
          <a:lstStyle/>
          <a:p>
            <a:pPr>
              <a:lnSpc>
                <a:spcPct val="170000"/>
              </a:lnSpc>
              <a:buFont typeface="Wingdings" panose="05000000000000000000" pitchFamily="2" charset="2"/>
              <a:buChar char="§"/>
            </a:pPr>
            <a:r>
              <a:rPr lang="en-GB" sz="2200" dirty="0"/>
              <a:t>Enquires on the use of additives under BCS</a:t>
            </a:r>
          </a:p>
          <a:p>
            <a:pPr lvl="1">
              <a:lnSpc>
                <a:spcPct val="170000"/>
              </a:lnSpc>
              <a:buFont typeface="Wingdings" panose="05000000000000000000" pitchFamily="2" charset="2"/>
              <a:buChar char="§"/>
            </a:pPr>
            <a:r>
              <a:rPr lang="en-GB" sz="1900" dirty="0"/>
              <a:t>No clause in PAS110 on </a:t>
            </a:r>
            <a:r>
              <a:rPr lang="en-GB" sz="1900" dirty="0" smtClean="0"/>
              <a:t>additives</a:t>
            </a:r>
          </a:p>
          <a:p>
            <a:pPr lvl="1">
              <a:lnSpc>
                <a:spcPct val="170000"/>
              </a:lnSpc>
              <a:buFont typeface="Wingdings" panose="05000000000000000000" pitchFamily="2" charset="2"/>
              <a:buChar char="§"/>
            </a:pPr>
            <a:endParaRPr lang="en-GB" dirty="0"/>
          </a:p>
          <a:p>
            <a:pPr>
              <a:lnSpc>
                <a:spcPct val="170000"/>
              </a:lnSpc>
              <a:buFont typeface="Wingdings" panose="05000000000000000000" pitchFamily="2" charset="2"/>
              <a:buChar char="§"/>
            </a:pPr>
            <a:r>
              <a:rPr lang="en-GB" sz="2200" dirty="0"/>
              <a:t>Different </a:t>
            </a:r>
            <a:r>
              <a:rPr lang="en-GB" sz="2200" dirty="0" smtClean="0"/>
              <a:t>purposes</a:t>
            </a:r>
            <a:endParaRPr lang="en-GB" sz="2200" dirty="0"/>
          </a:p>
          <a:p>
            <a:pPr lvl="1">
              <a:lnSpc>
                <a:spcPct val="170000"/>
              </a:lnSpc>
              <a:buFont typeface="Wingdings" panose="05000000000000000000" pitchFamily="2" charset="2"/>
              <a:buChar char="§"/>
            </a:pPr>
            <a:r>
              <a:rPr lang="en-GB" sz="1900" dirty="0"/>
              <a:t>Enhancing performance within the digester</a:t>
            </a:r>
          </a:p>
          <a:p>
            <a:pPr lvl="1">
              <a:lnSpc>
                <a:spcPct val="170000"/>
              </a:lnSpc>
              <a:buFont typeface="Wingdings" panose="05000000000000000000" pitchFamily="2" charset="2"/>
              <a:buChar char="§"/>
            </a:pPr>
            <a:r>
              <a:rPr lang="en-GB" sz="1900" dirty="0"/>
              <a:t>Improve separation of liquid and solid fractions post </a:t>
            </a:r>
            <a:r>
              <a:rPr lang="en-GB" sz="1900" dirty="0" smtClean="0"/>
              <a:t>digestion</a:t>
            </a:r>
          </a:p>
          <a:p>
            <a:pPr lvl="1">
              <a:lnSpc>
                <a:spcPct val="170000"/>
              </a:lnSpc>
              <a:buFont typeface="Wingdings" panose="05000000000000000000" pitchFamily="2" charset="2"/>
              <a:buChar char="§"/>
            </a:pPr>
            <a:r>
              <a:rPr lang="en-GB" sz="1900" dirty="0" smtClean="0"/>
              <a:t>Regulate</a:t>
            </a:r>
            <a:r>
              <a:rPr lang="en-GB" sz="1900" dirty="0" smtClean="0"/>
              <a:t> N in </a:t>
            </a:r>
            <a:r>
              <a:rPr lang="en-GB" sz="1900" dirty="0" err="1" smtClean="0"/>
              <a:t>digestates</a:t>
            </a:r>
            <a:r>
              <a:rPr lang="en-GB" sz="1900" dirty="0" smtClean="0"/>
              <a:t> </a:t>
            </a:r>
            <a:endParaRPr lang="en-GB" sz="19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760" t="18254" r="26933" b="23959"/>
          <a:stretch/>
        </p:blipFill>
        <p:spPr bwMode="auto">
          <a:xfrm>
            <a:off x="5943600" y="1564394"/>
            <a:ext cx="2971800" cy="45316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130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Enhancing digester performance additives</a:t>
            </a:r>
          </a:p>
        </p:txBody>
      </p:sp>
      <p:sp>
        <p:nvSpPr>
          <p:cNvPr id="3" name="Content Placeholder 2"/>
          <p:cNvSpPr>
            <a:spLocks noGrp="1"/>
          </p:cNvSpPr>
          <p:nvPr>
            <p:ph sz="quarter" idx="1"/>
          </p:nvPr>
        </p:nvSpPr>
        <p:spPr/>
        <p:txBody>
          <a:bodyPr>
            <a:normAutofit fontScale="77500" lnSpcReduction="20000"/>
          </a:bodyPr>
          <a:lstStyle/>
          <a:p>
            <a:pPr>
              <a:lnSpc>
                <a:spcPct val="160000"/>
              </a:lnSpc>
            </a:pPr>
            <a:r>
              <a:rPr lang="en-GB" dirty="0"/>
              <a:t>Synthetic polymers (with nutrients)</a:t>
            </a:r>
          </a:p>
          <a:p>
            <a:pPr lvl="1">
              <a:lnSpc>
                <a:spcPct val="160000"/>
              </a:lnSpc>
            </a:pPr>
            <a:r>
              <a:rPr lang="en-GB" dirty="0"/>
              <a:t>Reference to fertiliser regulations</a:t>
            </a:r>
          </a:p>
          <a:p>
            <a:pPr lvl="1">
              <a:lnSpc>
                <a:spcPct val="160000"/>
              </a:lnSpc>
            </a:pPr>
            <a:r>
              <a:rPr lang="en-GB" dirty="0"/>
              <a:t>Limit on application rate to land for synthetic polymers</a:t>
            </a:r>
          </a:p>
          <a:p>
            <a:pPr lvl="1">
              <a:lnSpc>
                <a:spcPct val="160000"/>
              </a:lnSpc>
            </a:pPr>
            <a:endParaRPr lang="en-GB" dirty="0"/>
          </a:p>
          <a:p>
            <a:pPr>
              <a:lnSpc>
                <a:spcPct val="160000"/>
              </a:lnSpc>
            </a:pPr>
            <a:r>
              <a:rPr lang="en-GB" dirty="0"/>
              <a:t>Powdered activated carbon</a:t>
            </a:r>
          </a:p>
          <a:p>
            <a:pPr lvl="1">
              <a:lnSpc>
                <a:spcPct val="160000"/>
              </a:lnSpc>
            </a:pPr>
            <a:r>
              <a:rPr lang="en-GB" dirty="0"/>
              <a:t>SA to enhance microbial interaction, reduce retention time</a:t>
            </a:r>
          </a:p>
          <a:p>
            <a:pPr lvl="1">
              <a:lnSpc>
                <a:spcPct val="160000"/>
              </a:lnSpc>
            </a:pPr>
            <a:r>
              <a:rPr lang="en-GB" dirty="0"/>
              <a:t>Activated carbon non-toxic</a:t>
            </a:r>
          </a:p>
          <a:p>
            <a:pPr lvl="1">
              <a:lnSpc>
                <a:spcPct val="160000"/>
              </a:lnSpc>
            </a:pPr>
            <a:endParaRPr lang="en-GB" dirty="0"/>
          </a:p>
          <a:p>
            <a:pPr>
              <a:lnSpc>
                <a:spcPct val="160000"/>
              </a:lnSpc>
            </a:pPr>
            <a:r>
              <a:rPr lang="en-GB" dirty="0"/>
              <a:t>Enzymes</a:t>
            </a:r>
          </a:p>
          <a:p>
            <a:pPr lvl="1">
              <a:lnSpc>
                <a:spcPct val="160000"/>
              </a:lnSpc>
            </a:pPr>
            <a:r>
              <a:rPr lang="en-GB" dirty="0"/>
              <a:t>Enzyme complex from SSF with </a:t>
            </a:r>
            <a:r>
              <a:rPr lang="en-GB" i="1" dirty="0"/>
              <a:t>Trichoderma </a:t>
            </a:r>
            <a:r>
              <a:rPr lang="en-GB" i="1" dirty="0" err="1"/>
              <a:t>longibrachiatum</a:t>
            </a:r>
            <a:endParaRPr lang="en-GB" i="1" dirty="0"/>
          </a:p>
          <a:p>
            <a:endParaRPr lang="en-GB" dirty="0"/>
          </a:p>
          <a:p>
            <a:endParaRPr lang="en-GB" dirty="0"/>
          </a:p>
        </p:txBody>
      </p:sp>
    </p:spTree>
    <p:extLst>
      <p:ext uri="{BB962C8B-B14F-4D97-AF65-F5344CB8AC3E}">
        <p14:creationId xmlns:p14="http://schemas.microsoft.com/office/powerpoint/2010/main" xmlns="" val="28997319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758952"/>
          </a:xfrm>
        </p:spPr>
        <p:txBody>
          <a:bodyPr>
            <a:normAutofit fontScale="90000"/>
          </a:bodyPr>
          <a:lstStyle/>
          <a:p>
            <a:r>
              <a:rPr lang="en-GB" dirty="0" smtClean="0"/>
              <a:t>Post digestion processing and </a:t>
            </a:r>
            <a:r>
              <a:rPr lang="en-GB" dirty="0" err="1" smtClean="0"/>
              <a:t>digestate</a:t>
            </a:r>
            <a:r>
              <a:rPr lang="en-GB" dirty="0" smtClean="0"/>
              <a:t> properties</a:t>
            </a:r>
            <a:endParaRPr lang="en-GB" dirty="0"/>
          </a:p>
        </p:txBody>
      </p:sp>
      <p:sp>
        <p:nvSpPr>
          <p:cNvPr id="3" name="Content Placeholder 2"/>
          <p:cNvSpPr>
            <a:spLocks noGrp="1"/>
          </p:cNvSpPr>
          <p:nvPr>
            <p:ph sz="quarter" idx="1"/>
          </p:nvPr>
        </p:nvSpPr>
        <p:spPr/>
        <p:txBody>
          <a:bodyPr>
            <a:normAutofit fontScale="92500" lnSpcReduction="10000"/>
          </a:bodyPr>
          <a:lstStyle/>
          <a:p>
            <a:pPr>
              <a:lnSpc>
                <a:spcPct val="150000"/>
              </a:lnSpc>
            </a:pPr>
            <a:r>
              <a:rPr lang="en-GB" dirty="0" smtClean="0"/>
              <a:t>Improve liquid and solid separation post digestion</a:t>
            </a:r>
          </a:p>
          <a:p>
            <a:pPr lvl="1">
              <a:lnSpc>
                <a:spcPct val="150000"/>
              </a:lnSpc>
            </a:pPr>
            <a:r>
              <a:rPr lang="en-GB" dirty="0" smtClean="0"/>
              <a:t>Polymers </a:t>
            </a:r>
            <a:r>
              <a:rPr lang="en-GB" dirty="0"/>
              <a:t>(flocculants)</a:t>
            </a:r>
          </a:p>
          <a:p>
            <a:pPr lvl="2">
              <a:lnSpc>
                <a:spcPct val="150000"/>
              </a:lnSpc>
            </a:pPr>
            <a:r>
              <a:rPr lang="en-GB" dirty="0"/>
              <a:t>Cationic </a:t>
            </a:r>
            <a:r>
              <a:rPr lang="en-GB" dirty="0" err="1"/>
              <a:t>polyacrylamide</a:t>
            </a:r>
            <a:r>
              <a:rPr lang="en-GB" dirty="0"/>
              <a:t> </a:t>
            </a:r>
            <a:r>
              <a:rPr lang="en-GB" dirty="0" smtClean="0"/>
              <a:t>copolymers</a:t>
            </a:r>
          </a:p>
          <a:p>
            <a:pPr lvl="2">
              <a:lnSpc>
                <a:spcPct val="150000"/>
              </a:lnSpc>
            </a:pPr>
            <a:endParaRPr lang="en-GB" dirty="0" smtClean="0"/>
          </a:p>
          <a:p>
            <a:pPr>
              <a:lnSpc>
                <a:spcPct val="150000"/>
              </a:lnSpc>
            </a:pPr>
            <a:r>
              <a:rPr lang="en-GB" dirty="0" smtClean="0"/>
              <a:t>Regulate N in </a:t>
            </a:r>
            <a:r>
              <a:rPr lang="en-GB" dirty="0" err="1" smtClean="0"/>
              <a:t>digestates</a:t>
            </a:r>
            <a:endParaRPr lang="en-GB" dirty="0" smtClean="0"/>
          </a:p>
          <a:p>
            <a:pPr lvl="1">
              <a:lnSpc>
                <a:spcPct val="150000"/>
              </a:lnSpc>
            </a:pPr>
            <a:r>
              <a:rPr lang="en-GB" dirty="0" err="1" smtClean="0"/>
              <a:t>Urease</a:t>
            </a:r>
            <a:r>
              <a:rPr lang="en-GB" dirty="0" smtClean="0"/>
              <a:t> inhibitors</a:t>
            </a:r>
          </a:p>
          <a:p>
            <a:pPr lvl="2">
              <a:lnSpc>
                <a:spcPct val="150000"/>
              </a:lnSpc>
            </a:pPr>
            <a:r>
              <a:rPr lang="en-GB" dirty="0" smtClean="0"/>
              <a:t>Limit ammonia emissions / loss of N</a:t>
            </a:r>
          </a:p>
          <a:p>
            <a:pPr lvl="1">
              <a:lnSpc>
                <a:spcPct val="150000"/>
              </a:lnSpc>
            </a:pPr>
            <a:r>
              <a:rPr lang="en-GB" dirty="0" smtClean="0"/>
              <a:t>N</a:t>
            </a:r>
            <a:r>
              <a:rPr lang="en-GB" dirty="0" smtClean="0"/>
              <a:t>itrification inhibitors</a:t>
            </a:r>
          </a:p>
          <a:p>
            <a:pPr lvl="2">
              <a:lnSpc>
                <a:spcPct val="150000"/>
              </a:lnSpc>
            </a:pPr>
            <a:r>
              <a:rPr lang="en-GB" dirty="0" smtClean="0"/>
              <a:t>Slow release of available N</a:t>
            </a:r>
            <a:endParaRPr lang="en-GB" dirty="0"/>
          </a:p>
        </p:txBody>
      </p:sp>
    </p:spTree>
    <p:extLst>
      <p:ext uri="{BB962C8B-B14F-4D97-AF65-F5344CB8AC3E}">
        <p14:creationId xmlns:p14="http://schemas.microsoft.com/office/powerpoint/2010/main" xmlns="" val="514868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Coarse composted material and oversize</a:t>
            </a:r>
          </a:p>
        </p:txBody>
      </p:sp>
      <p:sp>
        <p:nvSpPr>
          <p:cNvPr id="3" name="Content Placeholder 2"/>
          <p:cNvSpPr>
            <a:spLocks noGrp="1"/>
          </p:cNvSpPr>
          <p:nvPr>
            <p:ph sz="quarter" idx="1"/>
          </p:nvPr>
        </p:nvSpPr>
        <p:spPr>
          <a:xfrm>
            <a:off x="301752" y="1981200"/>
            <a:ext cx="8503920" cy="4117848"/>
          </a:xfrm>
        </p:spPr>
        <p:txBody>
          <a:bodyPr anchor="ctr">
            <a:normAutofit fontScale="92500"/>
          </a:bodyPr>
          <a:lstStyle/>
          <a:p>
            <a:pPr>
              <a:lnSpc>
                <a:spcPct val="150000"/>
              </a:lnSpc>
              <a:buFont typeface="Wingdings" panose="05000000000000000000" pitchFamily="2" charset="2"/>
              <a:buChar char="§"/>
            </a:pPr>
            <a:r>
              <a:rPr lang="en-GB" dirty="0"/>
              <a:t>Issues</a:t>
            </a:r>
          </a:p>
          <a:p>
            <a:pPr lvl="1">
              <a:lnSpc>
                <a:spcPct val="150000"/>
              </a:lnSpc>
              <a:buFont typeface="Wingdings" panose="05000000000000000000" pitchFamily="2" charset="2"/>
              <a:buChar char="§"/>
            </a:pPr>
            <a:r>
              <a:rPr lang="en-GB" dirty="0"/>
              <a:t>Variability is certification of compost grades</a:t>
            </a:r>
          </a:p>
          <a:p>
            <a:pPr lvl="1">
              <a:lnSpc>
                <a:spcPct val="150000"/>
              </a:lnSpc>
              <a:buFont typeface="Wingdings" panose="05000000000000000000" pitchFamily="2" charset="2"/>
              <a:buChar char="§"/>
            </a:pPr>
            <a:r>
              <a:rPr lang="en-GB" dirty="0"/>
              <a:t>No PAS100 limit on additional grade size</a:t>
            </a:r>
          </a:p>
          <a:p>
            <a:pPr>
              <a:lnSpc>
                <a:spcPct val="150000"/>
              </a:lnSpc>
              <a:buFont typeface="Wingdings" panose="05000000000000000000" pitchFamily="2" charset="2"/>
              <a:buChar char="§"/>
            </a:pPr>
            <a:endParaRPr lang="en-GB" dirty="0"/>
          </a:p>
          <a:p>
            <a:pPr>
              <a:lnSpc>
                <a:spcPct val="150000"/>
              </a:lnSpc>
              <a:buFont typeface="Wingdings" panose="05000000000000000000" pitchFamily="2" charset="2"/>
              <a:buChar char="§"/>
            </a:pPr>
            <a:r>
              <a:rPr lang="en-GB" dirty="0"/>
              <a:t>Can/should we specify grade size limits? Is oversize still considered waste?</a:t>
            </a:r>
          </a:p>
          <a:p>
            <a:pPr lvl="1">
              <a:lnSpc>
                <a:spcPct val="150000"/>
              </a:lnSpc>
              <a:buFont typeface="Wingdings" panose="05000000000000000000" pitchFamily="2" charset="2"/>
              <a:buChar char="§"/>
            </a:pPr>
            <a:r>
              <a:rPr lang="en-GB" dirty="0"/>
              <a:t>i.e. is 0-80 mm  grade a compost but 20-80 or 40-80 mm oversize</a:t>
            </a:r>
          </a:p>
          <a:p>
            <a:pPr marL="0" indent="0">
              <a:lnSpc>
                <a:spcPct val="150000"/>
              </a:lnSpc>
              <a:buNone/>
            </a:pPr>
            <a:endParaRPr lang="en-GB" dirty="0"/>
          </a:p>
          <a:p>
            <a:pPr>
              <a:lnSpc>
                <a:spcPct val="150000"/>
              </a:lnSpc>
              <a:buFont typeface="Wingdings" panose="05000000000000000000" pitchFamily="2" charset="2"/>
              <a:buChar char="§"/>
            </a:pPr>
            <a:endParaRPr lang="en-GB" dirty="0"/>
          </a:p>
        </p:txBody>
      </p:sp>
    </p:spTree>
    <p:extLst>
      <p:ext uri="{BB962C8B-B14F-4D97-AF65-F5344CB8AC3E}">
        <p14:creationId xmlns:p14="http://schemas.microsoft.com/office/powerpoint/2010/main" xmlns="" val="3641721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xmlns="" val="525087189"/>
              </p:ext>
            </p:extLst>
          </p:nvPr>
        </p:nvGraphicFramePr>
        <p:xfrm>
          <a:off x="1063752" y="1330388"/>
          <a:ext cx="7010400" cy="358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a:t>Compost grades by frequency of testing</a:t>
            </a:r>
          </a:p>
        </p:txBody>
      </p:sp>
      <p:sp>
        <p:nvSpPr>
          <p:cNvPr id="3" name="Content Placeholder 2"/>
          <p:cNvSpPr>
            <a:spLocks noGrp="1"/>
          </p:cNvSpPr>
          <p:nvPr>
            <p:ph sz="quarter" idx="4294967295"/>
          </p:nvPr>
        </p:nvSpPr>
        <p:spPr>
          <a:xfrm>
            <a:off x="316833" y="4799012"/>
            <a:ext cx="8504238" cy="1557576"/>
          </a:xfrm>
        </p:spPr>
        <p:txBody>
          <a:bodyPr>
            <a:normAutofit fontScale="85000" lnSpcReduction="20000"/>
          </a:bodyPr>
          <a:lstStyle/>
          <a:p>
            <a:pPr>
              <a:lnSpc>
                <a:spcPct val="170000"/>
              </a:lnSpc>
            </a:pPr>
            <a:r>
              <a:rPr lang="en-GB" sz="1700" dirty="0"/>
              <a:t>Wide range of grades in use</a:t>
            </a:r>
          </a:p>
          <a:p>
            <a:pPr>
              <a:lnSpc>
                <a:spcPct val="170000"/>
              </a:lnSpc>
            </a:pPr>
            <a:r>
              <a:rPr lang="en-GB" sz="1700" dirty="0"/>
              <a:t>10+ grades all additional</a:t>
            </a:r>
          </a:p>
          <a:p>
            <a:pPr>
              <a:lnSpc>
                <a:spcPct val="170000"/>
              </a:lnSpc>
            </a:pPr>
            <a:r>
              <a:rPr lang="en-GB" sz="1700" dirty="0"/>
              <a:t>All 0-80 mm are additional grade</a:t>
            </a:r>
          </a:p>
          <a:p>
            <a:pPr>
              <a:lnSpc>
                <a:spcPct val="170000"/>
              </a:lnSpc>
            </a:pPr>
            <a:r>
              <a:rPr lang="en-GB" sz="1800" dirty="0"/>
              <a:t>Some additional grades from 0-10 and upwards</a:t>
            </a:r>
          </a:p>
          <a:p>
            <a:endParaRPr lang="en-GB" sz="1700" dirty="0"/>
          </a:p>
          <a:p>
            <a:pPr lvl="1"/>
            <a:endParaRPr lang="en-GB" dirty="0"/>
          </a:p>
          <a:p>
            <a:pPr lvl="1"/>
            <a:endParaRPr lang="en-GB" dirty="0"/>
          </a:p>
        </p:txBody>
      </p:sp>
      <p:sp>
        <p:nvSpPr>
          <p:cNvPr id="8" name="TextBox 7"/>
          <p:cNvSpPr txBox="1"/>
          <p:nvPr/>
        </p:nvSpPr>
        <p:spPr>
          <a:xfrm>
            <a:off x="5486400" y="5334000"/>
            <a:ext cx="3276600" cy="1022588"/>
          </a:xfrm>
          <a:prstGeom prst="rect">
            <a:avLst/>
          </a:prstGeom>
          <a:noFill/>
        </p:spPr>
        <p:txBody>
          <a:bodyPr wrap="square" rtlCol="0">
            <a:spAutoFit/>
          </a:bodyPr>
          <a:lstStyle/>
          <a:p>
            <a:pPr>
              <a:lnSpc>
                <a:spcPct val="150000"/>
              </a:lnSpc>
            </a:pPr>
            <a:r>
              <a:rPr lang="en-GB" sz="1400" dirty="0"/>
              <a:t>i.e. there is more than one way to produce an additional grade under PAS100</a:t>
            </a:r>
          </a:p>
        </p:txBody>
      </p:sp>
    </p:spTree>
    <p:extLst>
      <p:ext uri="{BB962C8B-B14F-4D97-AF65-F5344CB8AC3E}">
        <p14:creationId xmlns:p14="http://schemas.microsoft.com/office/powerpoint/2010/main" xmlns="" val="414420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 coarse grade products and PSD</a:t>
            </a:r>
          </a:p>
        </p:txBody>
      </p:sp>
      <p:sp>
        <p:nvSpPr>
          <p:cNvPr id="3" name="Content Placeholder 2"/>
          <p:cNvSpPr>
            <a:spLocks noGrp="1"/>
          </p:cNvSpPr>
          <p:nvPr>
            <p:ph sz="quarter" idx="1"/>
          </p:nvPr>
        </p:nvSpPr>
        <p:spPr>
          <a:xfrm>
            <a:off x="301752" y="1524000"/>
            <a:ext cx="8503920" cy="4575048"/>
          </a:xfrm>
        </p:spPr>
        <p:txBody>
          <a:bodyPr>
            <a:normAutofit/>
          </a:bodyPr>
          <a:lstStyle/>
          <a:p>
            <a:pPr>
              <a:lnSpc>
                <a:spcPct val="150000"/>
              </a:lnSpc>
            </a:pPr>
            <a:r>
              <a:rPr lang="en-GB" sz="1600" dirty="0"/>
              <a:t>No samples with material &gt;31.5 mm</a:t>
            </a:r>
          </a:p>
          <a:p>
            <a:pPr>
              <a:lnSpc>
                <a:spcPct val="150000"/>
              </a:lnSpc>
            </a:pPr>
            <a:r>
              <a:rPr lang="en-GB" sz="1600" dirty="0"/>
              <a:t>A 20-80 mm  graded compost could be composed of 100% &lt;20 mm material</a:t>
            </a:r>
          </a:p>
          <a:p>
            <a:pPr>
              <a:lnSpc>
                <a:spcPct val="150000"/>
              </a:lnSpc>
            </a:pPr>
            <a:endParaRPr lang="en-GB" sz="1400" dirty="0"/>
          </a:p>
          <a:p>
            <a:pPr>
              <a:lnSpc>
                <a:spcPct val="150000"/>
              </a:lnSpc>
            </a:pPr>
            <a:endParaRPr lang="en-GB" sz="1400" dirty="0"/>
          </a:p>
          <a:p>
            <a:pPr>
              <a:lnSpc>
                <a:spcPct val="150000"/>
              </a:lnSpc>
            </a:pPr>
            <a:endParaRPr lang="en-GB" sz="1400" dirty="0"/>
          </a:p>
          <a:p>
            <a:pPr>
              <a:lnSpc>
                <a:spcPct val="150000"/>
              </a:lnSpc>
            </a:pPr>
            <a:endParaRPr lang="en-GB" sz="1400" dirty="0"/>
          </a:p>
          <a:p>
            <a:pPr>
              <a:lnSpc>
                <a:spcPct val="150000"/>
              </a:lnSpc>
            </a:pPr>
            <a:endParaRPr lang="en-GB" sz="1400" dirty="0"/>
          </a:p>
          <a:p>
            <a:pPr>
              <a:lnSpc>
                <a:spcPct val="150000"/>
              </a:lnSpc>
            </a:pPr>
            <a:endParaRPr lang="en-GB" sz="1400" dirty="0"/>
          </a:p>
          <a:p>
            <a:pPr>
              <a:lnSpc>
                <a:spcPct val="150000"/>
              </a:lnSpc>
            </a:pPr>
            <a:endParaRPr lang="en-GB" sz="1400" dirty="0"/>
          </a:p>
          <a:p>
            <a:pPr>
              <a:lnSpc>
                <a:spcPct val="150000"/>
              </a:lnSpc>
            </a:pPr>
            <a:r>
              <a:rPr lang="en-GB" sz="1600" dirty="0"/>
              <a:t>Does the sample tested represent the compost produced?</a:t>
            </a:r>
          </a:p>
          <a:p>
            <a:pPr>
              <a:lnSpc>
                <a:spcPct val="150000"/>
              </a:lnSpc>
            </a:pPr>
            <a:r>
              <a:rPr lang="en-GB" sz="1600" u="sng" dirty="0"/>
              <a:t>Grades are based on fresh material and PSD on ‘air dried’ material</a:t>
            </a:r>
          </a:p>
          <a:p>
            <a:endParaRPr lang="en-GB" sz="1400" dirty="0"/>
          </a:p>
          <a:p>
            <a:endParaRPr lang="en-GB" sz="1400" dirty="0"/>
          </a:p>
          <a:p>
            <a:endParaRPr lang="en-GB" sz="1400" dirty="0"/>
          </a:p>
          <a:p>
            <a:endParaRPr lang="en-GB" sz="1400" dirty="0"/>
          </a:p>
          <a:p>
            <a:endParaRPr lang="en-GB" sz="1400" dirty="0"/>
          </a:p>
        </p:txBody>
      </p:sp>
      <p:graphicFrame>
        <p:nvGraphicFramePr>
          <p:cNvPr id="5" name="Table 4"/>
          <p:cNvGraphicFramePr>
            <a:graphicFrameLocks noGrp="1"/>
          </p:cNvGraphicFramePr>
          <p:nvPr>
            <p:extLst>
              <p:ext uri="{D42A27DB-BD31-4B8C-83A1-F6EECF244321}">
                <p14:modId xmlns:p14="http://schemas.microsoft.com/office/powerpoint/2010/main" xmlns="" val="3951744790"/>
              </p:ext>
            </p:extLst>
          </p:nvPr>
        </p:nvGraphicFramePr>
        <p:xfrm>
          <a:off x="339560" y="2997340"/>
          <a:ext cx="8534397" cy="1112520"/>
        </p:xfrm>
        <a:graphic>
          <a:graphicData uri="http://schemas.openxmlformats.org/drawingml/2006/table">
            <a:tbl>
              <a:tblPr firstRow="1" bandRow="1">
                <a:tableStyleId>{5C22544A-7EE6-4342-B048-85BDC9FD1C3A}</a:tableStyleId>
              </a:tblPr>
              <a:tblGrid>
                <a:gridCol w="1066797">
                  <a:extLst>
                    <a:ext uri="{9D8B030D-6E8A-4147-A177-3AD203B41FA5}">
                      <a16:colId xmlns:a16="http://schemas.microsoft.com/office/drawing/2014/main" xmlns="" val="20000"/>
                    </a:ext>
                  </a:extLst>
                </a:gridCol>
                <a:gridCol w="933450">
                  <a:extLst>
                    <a:ext uri="{9D8B030D-6E8A-4147-A177-3AD203B41FA5}">
                      <a16:colId xmlns:a16="http://schemas.microsoft.com/office/drawing/2014/main" xmlns="" val="20001"/>
                    </a:ext>
                  </a:extLst>
                </a:gridCol>
                <a:gridCol w="933450">
                  <a:extLst>
                    <a:ext uri="{9D8B030D-6E8A-4147-A177-3AD203B41FA5}">
                      <a16:colId xmlns:a16="http://schemas.microsoft.com/office/drawing/2014/main" xmlns="" val="20002"/>
                    </a:ext>
                  </a:extLst>
                </a:gridCol>
                <a:gridCol w="933450">
                  <a:extLst>
                    <a:ext uri="{9D8B030D-6E8A-4147-A177-3AD203B41FA5}">
                      <a16:colId xmlns:a16="http://schemas.microsoft.com/office/drawing/2014/main" xmlns="" val="20003"/>
                    </a:ext>
                  </a:extLst>
                </a:gridCol>
                <a:gridCol w="933450">
                  <a:extLst>
                    <a:ext uri="{9D8B030D-6E8A-4147-A177-3AD203B41FA5}">
                      <a16:colId xmlns:a16="http://schemas.microsoft.com/office/drawing/2014/main" xmlns="" val="20004"/>
                    </a:ext>
                  </a:extLst>
                </a:gridCol>
                <a:gridCol w="933450">
                  <a:extLst>
                    <a:ext uri="{9D8B030D-6E8A-4147-A177-3AD203B41FA5}">
                      <a16:colId xmlns:a16="http://schemas.microsoft.com/office/drawing/2014/main" xmlns="" val="20005"/>
                    </a:ext>
                  </a:extLst>
                </a:gridCol>
                <a:gridCol w="933450">
                  <a:extLst>
                    <a:ext uri="{9D8B030D-6E8A-4147-A177-3AD203B41FA5}">
                      <a16:colId xmlns:a16="http://schemas.microsoft.com/office/drawing/2014/main" xmlns="" val="20006"/>
                    </a:ext>
                  </a:extLst>
                </a:gridCol>
                <a:gridCol w="933450">
                  <a:extLst>
                    <a:ext uri="{9D8B030D-6E8A-4147-A177-3AD203B41FA5}">
                      <a16:colId xmlns:a16="http://schemas.microsoft.com/office/drawing/2014/main" xmlns="" val="20007"/>
                    </a:ext>
                  </a:extLst>
                </a:gridCol>
                <a:gridCol w="933450">
                  <a:extLst>
                    <a:ext uri="{9D8B030D-6E8A-4147-A177-3AD203B41FA5}">
                      <a16:colId xmlns:a16="http://schemas.microsoft.com/office/drawing/2014/main" xmlns="" val="20008"/>
                    </a:ext>
                  </a:extLst>
                </a:gridCol>
              </a:tblGrid>
              <a:tr h="370840">
                <a:tc rowSpan="2">
                  <a:txBody>
                    <a:bodyPr/>
                    <a:lstStyle/>
                    <a:p>
                      <a:pPr algn="ctr"/>
                      <a:r>
                        <a:rPr lang="en-GB" sz="1400" dirty="0">
                          <a:latin typeface="Arial" panose="020B0604020202020204" pitchFamily="34" charset="0"/>
                          <a:cs typeface="Arial" panose="020B0604020202020204" pitchFamily="34" charset="0"/>
                        </a:rPr>
                        <a:t>Grade (mm)</a:t>
                      </a:r>
                    </a:p>
                  </a:txBody>
                  <a:tcPr anchor="ctr"/>
                </a:tc>
                <a:tc gridSpan="8">
                  <a:txBody>
                    <a:bodyPr/>
                    <a:lstStyle/>
                    <a:p>
                      <a:pPr algn="ctr"/>
                      <a:r>
                        <a:rPr lang="en-GB" sz="1400" dirty="0">
                          <a:latin typeface="Arial" panose="020B0604020202020204" pitchFamily="34" charset="0"/>
                          <a:cs typeface="Arial" panose="020B0604020202020204" pitchFamily="34" charset="0"/>
                        </a:rPr>
                        <a:t>Sieve fraction</a:t>
                      </a:r>
                      <a:r>
                        <a:rPr lang="en-GB" sz="1400" baseline="0" dirty="0">
                          <a:latin typeface="Arial" panose="020B0604020202020204" pitchFamily="34" charset="0"/>
                          <a:cs typeface="Arial" panose="020B0604020202020204" pitchFamily="34" charset="0"/>
                        </a:rPr>
                        <a:t> (mm)</a:t>
                      </a: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tc hMerge="1">
                  <a:txBody>
                    <a:bodyPr/>
                    <a:lstStyle/>
                    <a:p>
                      <a:pPr algn="ctr"/>
                      <a:endParaRPr lang="en-GB"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370840">
                <a:tc vMerge="1">
                  <a:txBody>
                    <a:bodyPr/>
                    <a:lstStyle/>
                    <a:p>
                      <a:pPr algn="ctr"/>
                      <a:endParaRPr lang="en-GB" sz="1400" dirty="0">
                        <a:latin typeface="Arial" panose="020B0604020202020204" pitchFamily="34" charset="0"/>
                        <a:cs typeface="Arial" panose="020B0604020202020204" pitchFamily="34" charset="0"/>
                      </a:endParaRPr>
                    </a:p>
                  </a:txBody>
                  <a:tcPr anchor="ctr"/>
                </a:tc>
                <a:tc>
                  <a:txBody>
                    <a:bodyPr/>
                    <a:lstStyle/>
                    <a:p>
                      <a:pPr algn="ctr"/>
                      <a:r>
                        <a:rPr lang="en-GB" sz="1400" dirty="0">
                          <a:latin typeface="Arial" panose="020B0604020202020204" pitchFamily="34" charset="0"/>
                          <a:cs typeface="Arial" panose="020B0604020202020204" pitchFamily="34" charset="0"/>
                        </a:rPr>
                        <a:t>&gt;31.5</a:t>
                      </a:r>
                    </a:p>
                  </a:txBody>
                  <a:tcPr anchor="ctr"/>
                </a:tc>
                <a:tc>
                  <a:txBody>
                    <a:bodyPr/>
                    <a:lstStyle/>
                    <a:p>
                      <a:pPr algn="ctr"/>
                      <a:r>
                        <a:rPr lang="en-GB" sz="1400" dirty="0">
                          <a:latin typeface="Arial" panose="020B0604020202020204" pitchFamily="34" charset="0"/>
                          <a:cs typeface="Arial" panose="020B0604020202020204" pitchFamily="34" charset="0"/>
                        </a:rPr>
                        <a:t>&gt;16.0</a:t>
                      </a:r>
                    </a:p>
                  </a:txBody>
                  <a:tcPr anchor="ctr"/>
                </a:tc>
                <a:tc>
                  <a:txBody>
                    <a:bodyPr/>
                    <a:lstStyle/>
                    <a:p>
                      <a:pPr algn="ctr"/>
                      <a:r>
                        <a:rPr lang="en-GB" sz="1400" dirty="0">
                          <a:latin typeface="Arial" panose="020B0604020202020204" pitchFamily="34" charset="0"/>
                          <a:cs typeface="Arial" panose="020B0604020202020204" pitchFamily="34" charset="0"/>
                        </a:rPr>
                        <a:t>&gt;12.5</a:t>
                      </a:r>
                    </a:p>
                  </a:txBody>
                  <a:tcPr anchor="ctr"/>
                </a:tc>
                <a:tc>
                  <a:txBody>
                    <a:bodyPr/>
                    <a:lstStyle/>
                    <a:p>
                      <a:pPr algn="ctr"/>
                      <a:r>
                        <a:rPr lang="en-GB" sz="1400" dirty="0">
                          <a:latin typeface="Arial" panose="020B0604020202020204" pitchFamily="34" charset="0"/>
                          <a:cs typeface="Arial" panose="020B0604020202020204" pitchFamily="34" charset="0"/>
                        </a:rPr>
                        <a:t>&gt;8.0</a:t>
                      </a:r>
                    </a:p>
                  </a:txBody>
                  <a:tcPr anchor="ctr"/>
                </a:tc>
                <a:tc>
                  <a:txBody>
                    <a:bodyPr/>
                    <a:lstStyle/>
                    <a:p>
                      <a:pPr algn="ctr"/>
                      <a:r>
                        <a:rPr lang="en-GB" sz="1400" dirty="0">
                          <a:latin typeface="Arial" panose="020B0604020202020204" pitchFamily="34" charset="0"/>
                          <a:cs typeface="Arial" panose="020B0604020202020204" pitchFamily="34" charset="0"/>
                        </a:rPr>
                        <a:t>&gt;4.0</a:t>
                      </a:r>
                    </a:p>
                  </a:txBody>
                  <a:tcPr anchor="ctr"/>
                </a:tc>
                <a:tc>
                  <a:txBody>
                    <a:bodyPr/>
                    <a:lstStyle/>
                    <a:p>
                      <a:pPr algn="ctr"/>
                      <a:r>
                        <a:rPr lang="en-GB" sz="1400" dirty="0">
                          <a:latin typeface="Arial" panose="020B0604020202020204" pitchFamily="34" charset="0"/>
                          <a:cs typeface="Arial" panose="020B0604020202020204" pitchFamily="34" charset="0"/>
                        </a:rPr>
                        <a:t>&gt;2.0</a:t>
                      </a:r>
                    </a:p>
                  </a:txBody>
                  <a:tcPr anchor="ctr"/>
                </a:tc>
                <a:tc>
                  <a:txBody>
                    <a:bodyPr/>
                    <a:lstStyle/>
                    <a:p>
                      <a:pPr algn="ctr"/>
                      <a:r>
                        <a:rPr lang="en-GB" sz="1400" dirty="0">
                          <a:latin typeface="Arial" panose="020B0604020202020204" pitchFamily="34" charset="0"/>
                          <a:cs typeface="Arial" panose="020B0604020202020204" pitchFamily="34" charset="0"/>
                        </a:rPr>
                        <a:t>&gt;1.0</a:t>
                      </a:r>
                    </a:p>
                  </a:txBody>
                  <a:tcPr anchor="ctr"/>
                </a:tc>
                <a:tc>
                  <a:txBody>
                    <a:bodyPr/>
                    <a:lstStyle/>
                    <a:p>
                      <a:pPr algn="ctr"/>
                      <a:r>
                        <a:rPr lang="en-GB" sz="1400" dirty="0">
                          <a:latin typeface="Arial" panose="020B0604020202020204" pitchFamily="34" charset="0"/>
                          <a:cs typeface="Arial" panose="020B0604020202020204" pitchFamily="34" charset="0"/>
                        </a:rPr>
                        <a:t>&lt;1.0</a:t>
                      </a:r>
                    </a:p>
                  </a:txBody>
                  <a:tcPr anchor="ctr"/>
                </a:tc>
                <a:extLst>
                  <a:ext uri="{0D108BD9-81ED-4DB2-BD59-A6C34878D82A}">
                    <a16:rowId xmlns:a16="http://schemas.microsoft.com/office/drawing/2014/main" xmlns="" val="10001"/>
                  </a:ext>
                </a:extLst>
              </a:tr>
              <a:tr h="370840">
                <a:tc>
                  <a:txBody>
                    <a:bodyPr/>
                    <a:lstStyle/>
                    <a:p>
                      <a:pPr algn="ctr"/>
                      <a:r>
                        <a:rPr lang="en-GB" sz="1400" dirty="0">
                          <a:latin typeface="Arial" panose="020B0604020202020204" pitchFamily="34" charset="0"/>
                          <a:cs typeface="Arial" panose="020B0604020202020204" pitchFamily="34" charset="0"/>
                        </a:rPr>
                        <a:t>20-80</a:t>
                      </a:r>
                    </a:p>
                  </a:txBody>
                  <a:tcPr anchor="ctr"/>
                </a:tc>
                <a:tc>
                  <a:txBody>
                    <a:bodyPr/>
                    <a:lstStyle/>
                    <a:p>
                      <a:pPr algn="ctr"/>
                      <a:r>
                        <a:rPr lang="en-GB" sz="1400" dirty="0">
                          <a:latin typeface="Arial" panose="020B0604020202020204" pitchFamily="34" charset="0"/>
                          <a:cs typeface="Arial" panose="020B0604020202020204" pitchFamily="34" charset="0"/>
                        </a:rPr>
                        <a:t>n/d</a:t>
                      </a:r>
                    </a:p>
                  </a:txBody>
                  <a:tcPr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10.18</a:t>
                      </a:r>
                    </a:p>
                  </a:txBody>
                  <a:tcPr marL="9525" marR="9525" marT="9525"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10.18</a:t>
                      </a:r>
                    </a:p>
                  </a:txBody>
                  <a:tcPr marL="9525" marR="9525" marT="9525"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41.56</a:t>
                      </a:r>
                    </a:p>
                  </a:txBody>
                  <a:tcPr marL="9525" marR="9525" marT="9525"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62.91</a:t>
                      </a:r>
                    </a:p>
                  </a:txBody>
                  <a:tcPr marL="9525" marR="9525" marT="9525"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75.05</a:t>
                      </a:r>
                    </a:p>
                  </a:txBody>
                  <a:tcPr marL="9525" marR="9525" marT="9525"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83.39</a:t>
                      </a:r>
                    </a:p>
                  </a:txBody>
                  <a:tcPr marL="9525" marR="9525" marT="9525" marB="0" anchor="ctr"/>
                </a:tc>
                <a:tc>
                  <a:txBody>
                    <a:bodyPr/>
                    <a:lstStyle/>
                    <a:p>
                      <a:pPr algn="ctr" fontAlgn="b"/>
                      <a:r>
                        <a:rPr lang="en-GB" sz="1400" b="0" i="0" u="none" strike="noStrike" dirty="0">
                          <a:solidFill>
                            <a:srgbClr val="000000"/>
                          </a:solidFill>
                          <a:effectLst/>
                          <a:latin typeface="Arial" panose="020B0604020202020204" pitchFamily="34" charset="0"/>
                          <a:cs typeface="Arial" panose="020B0604020202020204" pitchFamily="34" charset="0"/>
                        </a:rPr>
                        <a:t>16.61</a:t>
                      </a:r>
                    </a:p>
                  </a:txBody>
                  <a:tcPr marL="9525" marR="9525" marT="9525" marB="0" anchor="ctr"/>
                </a:tc>
                <a:extLst>
                  <a:ext uri="{0D108BD9-81ED-4DB2-BD59-A6C34878D82A}">
                    <a16:rowId xmlns:a16="http://schemas.microsoft.com/office/drawing/2014/main" xmlns="" val="10002"/>
                  </a:ext>
                </a:extLst>
              </a:tr>
            </a:tbl>
          </a:graphicData>
        </a:graphic>
      </p:graphicFrame>
      <p:sp>
        <p:nvSpPr>
          <p:cNvPr id="6" name="TextBox 5"/>
          <p:cNvSpPr txBox="1"/>
          <p:nvPr/>
        </p:nvSpPr>
        <p:spPr>
          <a:xfrm>
            <a:off x="357378" y="4244354"/>
            <a:ext cx="1414170"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n/d – not detected</a:t>
            </a:r>
          </a:p>
        </p:txBody>
      </p:sp>
      <p:sp>
        <p:nvSpPr>
          <p:cNvPr id="7" name="Right Brace 6"/>
          <p:cNvSpPr/>
          <p:nvPr/>
        </p:nvSpPr>
        <p:spPr>
          <a:xfrm rot="5400000">
            <a:off x="7848599" y="3429001"/>
            <a:ext cx="228601" cy="1752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7696200" y="4419600"/>
            <a:ext cx="575799"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100%</a:t>
            </a:r>
          </a:p>
        </p:txBody>
      </p:sp>
    </p:spTree>
    <p:extLst>
      <p:ext uri="{BB962C8B-B14F-4D97-AF65-F5344CB8AC3E}">
        <p14:creationId xmlns:p14="http://schemas.microsoft.com/office/powerpoint/2010/main" xmlns="" val="2990536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nvGraphicFramePr>
        <p:xfrm>
          <a:off x="914400" y="1447800"/>
          <a:ext cx="7315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2400" y="228600"/>
            <a:ext cx="8839200" cy="758952"/>
          </a:xfrm>
        </p:spPr>
        <p:txBody>
          <a:bodyPr>
            <a:normAutofit/>
          </a:bodyPr>
          <a:lstStyle/>
          <a:p>
            <a:r>
              <a:rPr lang="en-GB" dirty="0"/>
              <a:t>Comparison of compost grades based on PSD</a:t>
            </a:r>
          </a:p>
        </p:txBody>
      </p:sp>
      <p:sp>
        <p:nvSpPr>
          <p:cNvPr id="3" name="Content Placeholder 2"/>
          <p:cNvSpPr>
            <a:spLocks noGrp="1"/>
          </p:cNvSpPr>
          <p:nvPr>
            <p:ph sz="quarter" idx="1"/>
          </p:nvPr>
        </p:nvSpPr>
        <p:spPr>
          <a:xfrm>
            <a:off x="304800" y="5257800"/>
            <a:ext cx="8503920" cy="1069848"/>
          </a:xfrm>
        </p:spPr>
        <p:txBody>
          <a:bodyPr>
            <a:normAutofit fontScale="77500" lnSpcReduction="20000"/>
          </a:bodyPr>
          <a:lstStyle/>
          <a:p>
            <a:pPr>
              <a:lnSpc>
                <a:spcPct val="150000"/>
              </a:lnSpc>
            </a:pPr>
            <a:r>
              <a:rPr lang="en-GB" sz="2400" dirty="0"/>
              <a:t>Large variability  between samples within  grades </a:t>
            </a:r>
          </a:p>
          <a:p>
            <a:pPr lvl="1">
              <a:lnSpc>
                <a:spcPct val="150000"/>
              </a:lnSpc>
            </a:pPr>
            <a:r>
              <a:rPr lang="en-GB" sz="1600" dirty="0"/>
              <a:t>Should some compost products be reclassified based on PSD? Is there consistency in results to justify reclassification? </a:t>
            </a:r>
            <a:endParaRPr lang="en-GB" sz="1600" dirty="0">
              <a:solidFill>
                <a:srgbClr val="FF0000"/>
              </a:solidFill>
            </a:endParaRPr>
          </a:p>
        </p:txBody>
      </p:sp>
      <p:sp>
        <p:nvSpPr>
          <p:cNvPr id="8" name="Oval 7"/>
          <p:cNvSpPr/>
          <p:nvPr/>
        </p:nvSpPr>
        <p:spPr>
          <a:xfrm>
            <a:off x="7010400" y="1905000"/>
            <a:ext cx="838200" cy="1371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83395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SCHEME NUMBERS</a:t>
            </a:r>
          </a:p>
        </p:txBody>
      </p:sp>
    </p:spTree>
    <p:extLst>
      <p:ext uri="{BB962C8B-B14F-4D97-AF65-F5344CB8AC3E}">
        <p14:creationId xmlns:p14="http://schemas.microsoft.com/office/powerpoint/2010/main" xmlns="" val="8410771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we do next</a:t>
            </a:r>
          </a:p>
        </p:txBody>
      </p:sp>
      <p:sp>
        <p:nvSpPr>
          <p:cNvPr id="3" name="Content Placeholder 2"/>
          <p:cNvSpPr>
            <a:spLocks noGrp="1"/>
          </p:cNvSpPr>
          <p:nvPr>
            <p:ph sz="quarter" idx="1"/>
          </p:nvPr>
        </p:nvSpPr>
        <p:spPr>
          <a:xfrm>
            <a:off x="301752" y="1527048"/>
            <a:ext cx="8503920" cy="4721352"/>
          </a:xfrm>
        </p:spPr>
        <p:txBody>
          <a:bodyPr>
            <a:normAutofit fontScale="77500" lnSpcReduction="20000"/>
          </a:bodyPr>
          <a:lstStyle/>
          <a:p>
            <a:pPr>
              <a:lnSpc>
                <a:spcPct val="170000"/>
              </a:lnSpc>
            </a:pPr>
            <a:r>
              <a:rPr lang="en-GB" dirty="0"/>
              <a:t>Engagement with producers</a:t>
            </a:r>
          </a:p>
          <a:p>
            <a:pPr lvl="1">
              <a:lnSpc>
                <a:spcPct val="170000"/>
              </a:lnSpc>
            </a:pPr>
            <a:r>
              <a:rPr lang="en-GB" dirty="0"/>
              <a:t>Why do producers want 0-80 mm or 20-80 mm  compost products? </a:t>
            </a:r>
          </a:p>
          <a:p>
            <a:pPr lvl="1">
              <a:lnSpc>
                <a:spcPct val="170000"/>
              </a:lnSpc>
            </a:pPr>
            <a:r>
              <a:rPr lang="en-GB" dirty="0"/>
              <a:t>Do large grade size materials match samples sent for testing? </a:t>
            </a:r>
          </a:p>
          <a:p>
            <a:pPr>
              <a:lnSpc>
                <a:spcPct val="170000"/>
              </a:lnSpc>
            </a:pPr>
            <a:endParaRPr lang="en-GB" dirty="0"/>
          </a:p>
          <a:p>
            <a:pPr>
              <a:lnSpc>
                <a:spcPct val="170000"/>
              </a:lnSpc>
            </a:pPr>
            <a:r>
              <a:rPr lang="en-GB" dirty="0"/>
              <a:t>Guidance for CBs</a:t>
            </a:r>
          </a:p>
          <a:p>
            <a:pPr lvl="1">
              <a:lnSpc>
                <a:spcPct val="170000"/>
              </a:lnSpc>
            </a:pPr>
            <a:r>
              <a:rPr lang="en-GB" dirty="0"/>
              <a:t>Could PSD results be used to </a:t>
            </a:r>
            <a:r>
              <a:rPr lang="en-GB" u="sng" dirty="0"/>
              <a:t>support</a:t>
            </a:r>
            <a:r>
              <a:rPr lang="en-GB" dirty="0"/>
              <a:t> CBs in respect of compost grade assigning?</a:t>
            </a:r>
          </a:p>
          <a:p>
            <a:pPr lvl="1">
              <a:lnSpc>
                <a:spcPct val="170000"/>
              </a:lnSpc>
            </a:pPr>
            <a:r>
              <a:rPr lang="en-GB" dirty="0"/>
              <a:t>Should more attention be paid on how additional grades are being produced – is the additional grade there just to get rid of oversize? What is the </a:t>
            </a:r>
            <a:r>
              <a:rPr lang="en-GB" u="sng" dirty="0"/>
              <a:t>market(s)</a:t>
            </a:r>
            <a:r>
              <a:rPr lang="en-GB" dirty="0"/>
              <a:t> for these grades? – a product should have value (£)</a:t>
            </a:r>
          </a:p>
        </p:txBody>
      </p:sp>
    </p:spTree>
    <p:extLst>
      <p:ext uri="{BB962C8B-B14F-4D97-AF65-F5344CB8AC3E}">
        <p14:creationId xmlns:p14="http://schemas.microsoft.com/office/powerpoint/2010/main" xmlns="" val="2017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0D336-D793-43D6-9E5C-DCE1FFD61BC8}"/>
              </a:ext>
            </a:extLst>
          </p:cNvPr>
          <p:cNvSpPr>
            <a:spLocks noGrp="1"/>
          </p:cNvSpPr>
          <p:nvPr>
            <p:ph type="title"/>
          </p:nvPr>
        </p:nvSpPr>
        <p:spPr/>
        <p:txBody>
          <a:bodyPr/>
          <a:lstStyle/>
          <a:p>
            <a:r>
              <a:rPr lang="en-GB" dirty="0"/>
              <a:t>CCS onsite subsampling </a:t>
            </a:r>
          </a:p>
        </p:txBody>
      </p:sp>
      <p:sp>
        <p:nvSpPr>
          <p:cNvPr id="3" name="Content Placeholder 2">
            <a:extLst>
              <a:ext uri="{FF2B5EF4-FFF2-40B4-BE49-F238E27FC236}">
                <a16:creationId xmlns:a16="http://schemas.microsoft.com/office/drawing/2014/main" xmlns="" id="{A99F9928-3E36-4FAE-9185-0D02CB9A5DC0}"/>
              </a:ext>
            </a:extLst>
          </p:cNvPr>
          <p:cNvSpPr>
            <a:spLocks noGrp="1"/>
          </p:cNvSpPr>
          <p:nvPr>
            <p:ph sz="quarter" idx="1"/>
          </p:nvPr>
        </p:nvSpPr>
        <p:spPr/>
        <p:txBody>
          <a:bodyPr>
            <a:normAutofit/>
          </a:bodyPr>
          <a:lstStyle/>
          <a:p>
            <a:pPr>
              <a:lnSpc>
                <a:spcPct val="150000"/>
              </a:lnSpc>
            </a:pPr>
            <a:r>
              <a:rPr lang="en-GB" sz="2400" dirty="0"/>
              <a:t>REAL position is that onsite subsampling is not allowed</a:t>
            </a:r>
          </a:p>
          <a:p>
            <a:pPr>
              <a:lnSpc>
                <a:spcPct val="150000"/>
              </a:lnSpc>
            </a:pPr>
            <a:r>
              <a:rPr lang="en-GB" sz="2400" dirty="0"/>
              <a:t>Several queries received in respect of this</a:t>
            </a:r>
          </a:p>
          <a:p>
            <a:pPr>
              <a:lnSpc>
                <a:spcPct val="150000"/>
              </a:lnSpc>
            </a:pPr>
            <a:r>
              <a:rPr lang="en-GB" sz="2400" dirty="0"/>
              <a:t>Proposal for onsite subsampling</a:t>
            </a:r>
          </a:p>
          <a:p>
            <a:pPr lvl="1">
              <a:lnSpc>
                <a:spcPct val="150000"/>
              </a:lnSpc>
            </a:pPr>
            <a:r>
              <a:rPr lang="en-GB" dirty="0"/>
              <a:t>Current CCS sampling guidance already mentions method for onsite subsampling – coning and quartering</a:t>
            </a:r>
          </a:p>
          <a:p>
            <a:pPr lvl="1">
              <a:lnSpc>
                <a:spcPct val="150000"/>
              </a:lnSpc>
            </a:pPr>
            <a:r>
              <a:rPr lang="en-GB" dirty="0"/>
              <a:t>Set minimum </a:t>
            </a:r>
            <a:r>
              <a:rPr lang="en-GB" dirty="0" smtClean="0"/>
              <a:t>sample size </a:t>
            </a:r>
            <a:r>
              <a:rPr lang="en-GB" dirty="0"/>
              <a:t>for individual parameters (e.g. pathogens) and retesting</a:t>
            </a:r>
          </a:p>
        </p:txBody>
      </p:sp>
    </p:spTree>
    <p:extLst>
      <p:ext uri="{BB962C8B-B14F-4D97-AF65-F5344CB8AC3E}">
        <p14:creationId xmlns:p14="http://schemas.microsoft.com/office/powerpoint/2010/main" xmlns="" val="27101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297B40-F45E-47FB-884F-381DBE44A39C}"/>
              </a:ext>
            </a:extLst>
          </p:cNvPr>
          <p:cNvSpPr>
            <a:spLocks noGrp="1"/>
          </p:cNvSpPr>
          <p:nvPr>
            <p:ph type="title"/>
          </p:nvPr>
        </p:nvSpPr>
        <p:spPr/>
        <p:txBody>
          <a:bodyPr/>
          <a:lstStyle/>
          <a:p>
            <a:r>
              <a:rPr lang="en-GB" dirty="0"/>
              <a:t>Plastic in compost windrows</a:t>
            </a:r>
          </a:p>
        </p:txBody>
      </p:sp>
      <p:sp>
        <p:nvSpPr>
          <p:cNvPr id="3" name="Content Placeholder 2">
            <a:extLst>
              <a:ext uri="{FF2B5EF4-FFF2-40B4-BE49-F238E27FC236}">
                <a16:creationId xmlns:a16="http://schemas.microsoft.com/office/drawing/2014/main" xmlns="" id="{39FB68B1-2AA5-4F33-8BA1-C0CFAE77E9EE}"/>
              </a:ext>
            </a:extLst>
          </p:cNvPr>
          <p:cNvSpPr>
            <a:spLocks noGrp="1"/>
          </p:cNvSpPr>
          <p:nvPr>
            <p:ph sz="quarter" idx="1"/>
          </p:nvPr>
        </p:nvSpPr>
        <p:spPr/>
        <p:txBody>
          <a:bodyPr>
            <a:normAutofit/>
          </a:bodyPr>
          <a:lstStyle/>
          <a:p>
            <a:pPr>
              <a:lnSpc>
                <a:spcPct val="170000"/>
              </a:lnSpc>
            </a:pPr>
            <a:r>
              <a:rPr lang="en-GB" sz="1600" dirty="0"/>
              <a:t>Additional requirements were not added into the new version of the CCS Scheme Rules for annual witnessing of sampling or sample taking (independent sampling)/sampling every batch for physical contaminants or plastics/independent visits for final product sampling/annual unannounced spot checks</a:t>
            </a:r>
          </a:p>
          <a:p>
            <a:pPr>
              <a:lnSpc>
                <a:spcPct val="170000"/>
              </a:lnSpc>
            </a:pPr>
            <a:r>
              <a:rPr lang="en-GB" sz="1600" dirty="0"/>
              <a:t>PAS 100:2018 does not introduce more stringent limits for PCs or plastics</a:t>
            </a:r>
          </a:p>
          <a:p>
            <a:pPr>
              <a:lnSpc>
                <a:spcPct val="170000"/>
              </a:lnSpc>
            </a:pPr>
            <a:r>
              <a:rPr lang="en-GB" sz="1600" dirty="0"/>
              <a:t>Further controls or checks in the Scheme Rules would undermine the quality standard</a:t>
            </a:r>
          </a:p>
          <a:p>
            <a:pPr>
              <a:lnSpc>
                <a:spcPct val="170000"/>
              </a:lnSpc>
            </a:pPr>
            <a:r>
              <a:rPr lang="en-GB" sz="1600" dirty="0"/>
              <a:t>When do we stop signing off complaints with compost that is allegedly contaminated with plastic but passes the PAS 100 limit? When do we look at the limits in the standard?</a:t>
            </a:r>
          </a:p>
          <a:p>
            <a:pPr>
              <a:lnSpc>
                <a:spcPct val="170000"/>
              </a:lnSpc>
            </a:pPr>
            <a:r>
              <a:rPr lang="en-GB" sz="1600" dirty="0"/>
              <a:t>What more can we do to introduce checks in the auditing process based on the current requirements of the standard and scheme rules?</a:t>
            </a:r>
          </a:p>
        </p:txBody>
      </p:sp>
    </p:spTree>
    <p:extLst>
      <p:ext uri="{BB962C8B-B14F-4D97-AF65-F5344CB8AC3E}">
        <p14:creationId xmlns:p14="http://schemas.microsoft.com/office/powerpoint/2010/main" xmlns="" val="1177266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25523A-0A59-49AD-AC41-7B4EAC299190}"/>
              </a:ext>
            </a:extLst>
          </p:cNvPr>
          <p:cNvSpPr>
            <a:spLocks noGrp="1"/>
          </p:cNvSpPr>
          <p:nvPr>
            <p:ph type="title"/>
          </p:nvPr>
        </p:nvSpPr>
        <p:spPr/>
        <p:txBody>
          <a:bodyPr/>
          <a:lstStyle/>
          <a:p>
            <a:r>
              <a:rPr lang="en-GB" dirty="0"/>
              <a:t>Separation/screening of digestate</a:t>
            </a:r>
          </a:p>
        </p:txBody>
      </p:sp>
      <p:sp>
        <p:nvSpPr>
          <p:cNvPr id="3" name="Content Placeholder 2">
            <a:extLst>
              <a:ext uri="{FF2B5EF4-FFF2-40B4-BE49-F238E27FC236}">
                <a16:creationId xmlns:a16="http://schemas.microsoft.com/office/drawing/2014/main" xmlns="" id="{637A1391-5C8C-4F41-8050-9907D6DB6CDD}"/>
              </a:ext>
            </a:extLst>
          </p:cNvPr>
          <p:cNvSpPr>
            <a:spLocks noGrp="1"/>
          </p:cNvSpPr>
          <p:nvPr>
            <p:ph sz="quarter" idx="4294967295"/>
          </p:nvPr>
        </p:nvSpPr>
        <p:spPr>
          <a:xfrm>
            <a:off x="301752" y="1371600"/>
            <a:ext cx="4270375" cy="4892678"/>
          </a:xfrm>
        </p:spPr>
        <p:txBody>
          <a:bodyPr>
            <a:noAutofit/>
          </a:bodyPr>
          <a:lstStyle/>
          <a:p>
            <a:pPr>
              <a:lnSpc>
                <a:spcPct val="170000"/>
              </a:lnSpc>
              <a:buFont typeface="Wingdings" panose="05000000000000000000" pitchFamily="2" charset="2"/>
              <a:buChar char="Ø"/>
            </a:pPr>
            <a:r>
              <a:rPr lang="en-GB" sz="1300" dirty="0"/>
              <a:t>BSI PAS 110 2014 (notes in clauses): ‘</a:t>
            </a:r>
            <a:r>
              <a:rPr lang="en-GB" sz="1300" i="1" dirty="0"/>
              <a:t>Separated liquor is exempt from physical contaminants tests only if the separation technology used by the producer results in all particles being &lt; 2 mm in the separated liquor fraction.’</a:t>
            </a:r>
          </a:p>
          <a:p>
            <a:pPr>
              <a:lnSpc>
                <a:spcPct val="170000"/>
              </a:lnSpc>
              <a:buFont typeface="Wingdings" panose="05000000000000000000" pitchFamily="2" charset="2"/>
              <a:buChar char="Ø"/>
            </a:pPr>
            <a:r>
              <a:rPr lang="en-GB" sz="1300" dirty="0"/>
              <a:t>Operators are producing certified separated liquor with screens &lt;2mm and not testing for PCs</a:t>
            </a:r>
          </a:p>
          <a:p>
            <a:pPr>
              <a:lnSpc>
                <a:spcPct val="170000"/>
              </a:lnSpc>
              <a:buFont typeface="Wingdings" panose="05000000000000000000" pitchFamily="2" charset="2"/>
              <a:buChar char="Ø"/>
            </a:pPr>
            <a:r>
              <a:rPr lang="en-GB" sz="1300" dirty="0"/>
              <a:t>WRAP PC report showed that separated liquor (screened to 2 mm on site) contained PCs &gt;2mm</a:t>
            </a:r>
          </a:p>
          <a:p>
            <a:pPr>
              <a:lnSpc>
                <a:spcPct val="170000"/>
              </a:lnSpc>
              <a:buFont typeface="Wingdings" panose="05000000000000000000" pitchFamily="2" charset="2"/>
              <a:buChar char="Ø"/>
            </a:pPr>
            <a:r>
              <a:rPr lang="en-GB" sz="1300" dirty="0"/>
              <a:t>Could evidence be used to show that the screen results in all particles being &lt; 2 mm but what would be sufficient and would this undermine the standard as an additional scheme requirement?</a:t>
            </a:r>
          </a:p>
        </p:txBody>
      </p:sp>
      <p:pic>
        <p:nvPicPr>
          <p:cNvPr id="5" name="Picture 4" descr="A picture containing doughnut, donut, metal, indoor&#10;&#10;Description automatically generated">
            <a:extLst>
              <a:ext uri="{FF2B5EF4-FFF2-40B4-BE49-F238E27FC236}">
                <a16:creationId xmlns:a16="http://schemas.microsoft.com/office/drawing/2014/main" xmlns="" id="{8B6D9EC7-7FA3-4932-A002-1B61D3ADE2C7}"/>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19380"/>
          <a:stretch/>
        </p:blipFill>
        <p:spPr>
          <a:xfrm>
            <a:off x="5029200" y="1501645"/>
            <a:ext cx="3806952" cy="2301878"/>
          </a:xfrm>
          <a:prstGeom prst="rect">
            <a:avLst/>
          </a:prstGeom>
        </p:spPr>
      </p:pic>
      <p:pic>
        <p:nvPicPr>
          <p:cNvPr id="7" name="Picture 6">
            <a:extLst>
              <a:ext uri="{FF2B5EF4-FFF2-40B4-BE49-F238E27FC236}">
                <a16:creationId xmlns:a16="http://schemas.microsoft.com/office/drawing/2014/main" xmlns="" id="{A8244652-8F84-4488-92BC-8F1C67300AA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9215" r="1178" b="11115"/>
          <a:stretch/>
        </p:blipFill>
        <p:spPr>
          <a:xfrm>
            <a:off x="5029200" y="3962400"/>
            <a:ext cx="3806952" cy="2301878"/>
          </a:xfrm>
          <a:prstGeom prst="rect">
            <a:avLst/>
          </a:prstGeom>
        </p:spPr>
      </p:pic>
    </p:spTree>
    <p:extLst>
      <p:ext uri="{BB962C8B-B14F-4D97-AF65-F5344CB8AC3E}">
        <p14:creationId xmlns:p14="http://schemas.microsoft.com/office/powerpoint/2010/main" xmlns="" val="3916956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AOB</a:t>
            </a:r>
          </a:p>
        </p:txBody>
      </p:sp>
    </p:spTree>
    <p:extLst>
      <p:ext uri="{BB962C8B-B14F-4D97-AF65-F5344CB8AC3E}">
        <p14:creationId xmlns:p14="http://schemas.microsoft.com/office/powerpoint/2010/main" xmlns="" val="856147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3200400"/>
            <a:ext cx="6480174" cy="2590800"/>
          </a:xfrm>
        </p:spPr>
        <p:txBody>
          <a:bodyPr>
            <a:normAutofit fontScale="92500" lnSpcReduction="20000"/>
          </a:bodyPr>
          <a:lstStyle/>
          <a:p>
            <a:r>
              <a:rPr lang="en-GB" dirty="0"/>
              <a:t>JUSTYNA STAFF</a:t>
            </a:r>
          </a:p>
          <a:p>
            <a:r>
              <a:rPr lang="en-GB" dirty="0">
                <a:solidFill>
                  <a:schemeClr val="accent1"/>
                </a:solidFill>
              </a:rPr>
              <a:t>Head of certification schemes</a:t>
            </a:r>
          </a:p>
          <a:p>
            <a:endParaRPr lang="en-GB" dirty="0"/>
          </a:p>
          <a:p>
            <a:r>
              <a:rPr lang="en-GB" dirty="0"/>
              <a:t>GEORGIA PHETMANH</a:t>
            </a:r>
          </a:p>
          <a:p>
            <a:r>
              <a:rPr lang="en-GB" dirty="0">
                <a:solidFill>
                  <a:schemeClr val="accent1"/>
                </a:solidFill>
              </a:rPr>
              <a:t>SCHEMES MANAGER</a:t>
            </a:r>
          </a:p>
          <a:p>
            <a:endParaRPr lang="en-GB" dirty="0"/>
          </a:p>
          <a:p>
            <a:r>
              <a:rPr lang="en-GB" dirty="0"/>
              <a:t>Olivia </a:t>
            </a:r>
            <a:r>
              <a:rPr lang="en-GB" dirty="0" err="1"/>
              <a:t>FurssedonN</a:t>
            </a:r>
            <a:endParaRPr lang="en-GB" dirty="0"/>
          </a:p>
          <a:p>
            <a:r>
              <a:rPr lang="en-GB" dirty="0">
                <a:solidFill>
                  <a:schemeClr val="accent1"/>
                </a:solidFill>
              </a:rPr>
              <a:t>Technical support assistant</a:t>
            </a:r>
          </a:p>
          <a:p>
            <a:endParaRPr lang="en-GB" dirty="0"/>
          </a:p>
          <a:p>
            <a:r>
              <a:rPr lang="en-GB" dirty="0"/>
              <a:t>Thomas </a:t>
            </a:r>
            <a:r>
              <a:rPr lang="en-GB" dirty="0" err="1"/>
              <a:t>aspray</a:t>
            </a:r>
            <a:endParaRPr lang="en-GB" dirty="0"/>
          </a:p>
          <a:p>
            <a:r>
              <a:rPr lang="en-GB" dirty="0">
                <a:solidFill>
                  <a:schemeClr val="accent1"/>
                </a:solidFill>
              </a:rPr>
              <a:t>TECHNICAL advisor</a:t>
            </a:r>
          </a:p>
          <a:p>
            <a:endParaRPr lang="en-GB" dirty="0"/>
          </a:p>
        </p:txBody>
      </p:sp>
      <p:sp>
        <p:nvSpPr>
          <p:cNvPr id="2" name="Title 1"/>
          <p:cNvSpPr>
            <a:spLocks noGrp="1"/>
          </p:cNvSpPr>
          <p:nvPr>
            <p:ph type="title"/>
          </p:nvPr>
        </p:nvSpPr>
        <p:spPr>
          <a:xfrm>
            <a:off x="722313" y="533400"/>
            <a:ext cx="7772400" cy="1066800"/>
          </a:xfrm>
        </p:spPr>
        <p:txBody>
          <a:bodyPr/>
          <a:lstStyle/>
          <a:p>
            <a:r>
              <a:rPr lang="en-GB" dirty="0"/>
              <a:t>Thank you</a:t>
            </a:r>
          </a:p>
        </p:txBody>
      </p:sp>
    </p:spTree>
    <p:extLst>
      <p:ext uri="{BB962C8B-B14F-4D97-AF65-F5344CB8AC3E}">
        <p14:creationId xmlns:p14="http://schemas.microsoft.com/office/powerpoint/2010/main" xmlns="" val="211766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Numbers in June</a:t>
            </a:r>
          </a:p>
        </p:txBody>
      </p:sp>
      <p:sp>
        <p:nvSpPr>
          <p:cNvPr id="4" name="Content Placeholder 3"/>
          <p:cNvSpPr>
            <a:spLocks noGrp="1"/>
          </p:cNvSpPr>
          <p:nvPr>
            <p:ph sz="half" idx="1"/>
          </p:nvPr>
        </p:nvSpPr>
        <p:spPr/>
        <p:txBody>
          <a:bodyPr>
            <a:normAutofit/>
          </a:bodyPr>
          <a:lstStyle/>
          <a:p>
            <a:pPr marL="0" indent="0">
              <a:lnSpc>
                <a:spcPct val="150000"/>
              </a:lnSpc>
              <a:buNone/>
            </a:pPr>
            <a:r>
              <a:rPr lang="en-GB" sz="2600" dirty="0"/>
              <a:t>CCS</a:t>
            </a:r>
          </a:p>
          <a:p>
            <a:pPr>
              <a:lnSpc>
                <a:spcPct val="150000"/>
              </a:lnSpc>
            </a:pPr>
            <a:r>
              <a:rPr lang="en-GB" sz="2600" dirty="0"/>
              <a:t>174 certified processes</a:t>
            </a:r>
          </a:p>
          <a:p>
            <a:pPr>
              <a:lnSpc>
                <a:spcPct val="150000"/>
              </a:lnSpc>
            </a:pPr>
            <a:r>
              <a:rPr lang="en-GB" dirty="0"/>
              <a:t>1815932/</a:t>
            </a:r>
            <a:r>
              <a:rPr lang="en-GB" dirty="0" err="1"/>
              <a:t>yr</a:t>
            </a:r>
            <a:r>
              <a:rPr lang="en-GB" dirty="0"/>
              <a:t> (input)</a:t>
            </a:r>
          </a:p>
          <a:p>
            <a:pPr>
              <a:lnSpc>
                <a:spcPct val="150000"/>
              </a:lnSpc>
            </a:pPr>
            <a:r>
              <a:rPr lang="en-GB" smtClean="0"/>
              <a:t>3627603/yr </a:t>
            </a:r>
            <a:r>
              <a:rPr lang="en-GB" dirty="0"/>
              <a:t>(output)</a:t>
            </a:r>
            <a:endParaRPr lang="en-GB" sz="2600" dirty="0"/>
          </a:p>
        </p:txBody>
      </p:sp>
      <p:sp>
        <p:nvSpPr>
          <p:cNvPr id="5" name="Content Placeholder 4"/>
          <p:cNvSpPr>
            <a:spLocks noGrp="1"/>
          </p:cNvSpPr>
          <p:nvPr>
            <p:ph sz="half" idx="2"/>
          </p:nvPr>
        </p:nvSpPr>
        <p:spPr/>
        <p:txBody>
          <a:bodyPr/>
          <a:lstStyle/>
          <a:p>
            <a:pPr marL="0" indent="0">
              <a:lnSpc>
                <a:spcPct val="150000"/>
              </a:lnSpc>
              <a:buNone/>
            </a:pPr>
            <a:r>
              <a:rPr lang="en-GB" sz="2600" dirty="0"/>
              <a:t>BCS</a:t>
            </a:r>
          </a:p>
          <a:p>
            <a:r>
              <a:rPr lang="en-GB" sz="2400" dirty="0"/>
              <a:t>85 certified plants</a:t>
            </a:r>
            <a:r>
              <a:rPr lang="en-GB" sz="2400" dirty="0">
                <a:solidFill>
                  <a:srgbClr val="FF0000"/>
                </a:solidFill>
              </a:rPr>
              <a:t> </a:t>
            </a:r>
            <a:endParaRPr lang="en-GB" sz="2400" dirty="0"/>
          </a:p>
          <a:p>
            <a:pPr lvl="1">
              <a:buFont typeface="Wingdings" panose="05000000000000000000" pitchFamily="2" charset="2"/>
              <a:buChar char="v"/>
            </a:pPr>
            <a:r>
              <a:rPr lang="en-GB" sz="2400" dirty="0">
                <a:solidFill>
                  <a:schemeClr val="tx1"/>
                </a:solidFill>
              </a:rPr>
              <a:t>61 in England</a:t>
            </a:r>
          </a:p>
          <a:p>
            <a:pPr lvl="1">
              <a:buFont typeface="Wingdings" panose="05000000000000000000" pitchFamily="2" charset="2"/>
              <a:buChar char="v"/>
            </a:pPr>
            <a:r>
              <a:rPr lang="en-GB" sz="2400" dirty="0">
                <a:solidFill>
                  <a:schemeClr val="tx1"/>
                </a:solidFill>
              </a:rPr>
              <a:t>10 in Scotland</a:t>
            </a:r>
          </a:p>
          <a:p>
            <a:pPr lvl="1">
              <a:buFont typeface="Wingdings" panose="05000000000000000000" pitchFamily="2" charset="2"/>
              <a:buChar char="v"/>
            </a:pPr>
            <a:r>
              <a:rPr lang="en-GB" sz="2400" dirty="0">
                <a:solidFill>
                  <a:schemeClr val="tx1"/>
                </a:solidFill>
              </a:rPr>
              <a:t>8 in Wales</a:t>
            </a:r>
          </a:p>
          <a:p>
            <a:pPr lvl="1">
              <a:buFont typeface="Wingdings" panose="05000000000000000000" pitchFamily="2" charset="2"/>
              <a:buChar char="v"/>
            </a:pPr>
            <a:r>
              <a:rPr lang="en-GB" sz="2400" dirty="0">
                <a:solidFill>
                  <a:schemeClr val="tx1"/>
                </a:solidFill>
              </a:rPr>
              <a:t>4 in Northern Ireland</a:t>
            </a:r>
          </a:p>
          <a:p>
            <a:r>
              <a:rPr lang="en-GB" sz="2400" dirty="0"/>
              <a:t>4.5 MT per annum of throughput</a:t>
            </a:r>
          </a:p>
          <a:p>
            <a:r>
              <a:rPr lang="en-GB" sz="2400" dirty="0"/>
              <a:t>61 WD, 30 SL, 16 SF</a:t>
            </a:r>
          </a:p>
          <a:p>
            <a:pPr marL="0" indent="0">
              <a:buNone/>
            </a:pPr>
            <a:endParaRPr lang="en-GB" dirty="0"/>
          </a:p>
        </p:txBody>
      </p:sp>
    </p:spTree>
    <p:extLst>
      <p:ext uri="{BB962C8B-B14F-4D97-AF65-F5344CB8AC3E}">
        <p14:creationId xmlns:p14="http://schemas.microsoft.com/office/powerpoint/2010/main" xmlns="" val="979700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2019 applicants, suspended, withdrawn</a:t>
            </a:r>
          </a:p>
        </p:txBody>
      </p:sp>
      <p:sp>
        <p:nvSpPr>
          <p:cNvPr id="3" name="Content Placeholder 2"/>
          <p:cNvSpPr>
            <a:spLocks noGrp="1"/>
          </p:cNvSpPr>
          <p:nvPr>
            <p:ph sz="half" idx="1"/>
          </p:nvPr>
        </p:nvSpPr>
        <p:spPr/>
        <p:txBody>
          <a:bodyPr>
            <a:normAutofit/>
          </a:bodyPr>
          <a:lstStyle/>
          <a:p>
            <a:pPr marL="0" indent="0">
              <a:lnSpc>
                <a:spcPct val="150000"/>
              </a:lnSpc>
              <a:buNone/>
            </a:pPr>
            <a:r>
              <a:rPr lang="en-GB" sz="2600" dirty="0"/>
              <a:t>CCS</a:t>
            </a:r>
          </a:p>
          <a:p>
            <a:pPr>
              <a:lnSpc>
                <a:spcPct val="150000"/>
              </a:lnSpc>
              <a:buFont typeface="Arial" panose="020B0604020202020204" pitchFamily="34" charset="0"/>
              <a:buChar char="•"/>
            </a:pPr>
            <a:r>
              <a:rPr lang="en-GB" sz="2300" b="1" dirty="0"/>
              <a:t>3 applicants</a:t>
            </a:r>
          </a:p>
          <a:p>
            <a:pPr>
              <a:lnSpc>
                <a:spcPct val="150000"/>
              </a:lnSpc>
              <a:buFont typeface="Arial" panose="020B0604020202020204" pitchFamily="34" charset="0"/>
              <a:buChar char="•"/>
            </a:pPr>
            <a:r>
              <a:rPr lang="en-GB" sz="2300" dirty="0"/>
              <a:t>1 suspended</a:t>
            </a:r>
          </a:p>
          <a:p>
            <a:pPr>
              <a:lnSpc>
                <a:spcPct val="150000"/>
              </a:lnSpc>
              <a:buFont typeface="Arial" panose="020B0604020202020204" pitchFamily="34" charset="0"/>
              <a:buChar char="•"/>
            </a:pPr>
            <a:r>
              <a:rPr lang="en-GB" sz="2300" dirty="0"/>
              <a:t>0 withdrawn</a:t>
            </a:r>
            <a:endParaRPr lang="en-GB" sz="2100" dirty="0"/>
          </a:p>
        </p:txBody>
      </p:sp>
      <p:sp>
        <p:nvSpPr>
          <p:cNvPr id="4" name="Content Placeholder 3"/>
          <p:cNvSpPr>
            <a:spLocks noGrp="1"/>
          </p:cNvSpPr>
          <p:nvPr>
            <p:ph sz="half" idx="2"/>
          </p:nvPr>
        </p:nvSpPr>
        <p:spPr/>
        <p:txBody>
          <a:bodyPr>
            <a:normAutofit/>
          </a:bodyPr>
          <a:lstStyle/>
          <a:p>
            <a:pPr marL="0" indent="0">
              <a:lnSpc>
                <a:spcPct val="150000"/>
              </a:lnSpc>
              <a:buNone/>
            </a:pPr>
            <a:r>
              <a:rPr lang="en-GB" dirty="0"/>
              <a:t>BCS</a:t>
            </a:r>
          </a:p>
          <a:p>
            <a:pPr>
              <a:lnSpc>
                <a:spcPct val="150000"/>
              </a:lnSpc>
              <a:buFont typeface="Arial" panose="020B0604020202020204" pitchFamily="34" charset="0"/>
              <a:buChar char="•"/>
            </a:pPr>
            <a:r>
              <a:rPr lang="en-GB" sz="2300" dirty="0"/>
              <a:t>2 applicants</a:t>
            </a:r>
          </a:p>
          <a:p>
            <a:pPr>
              <a:lnSpc>
                <a:spcPct val="150000"/>
              </a:lnSpc>
              <a:buFont typeface="Arial" panose="020B0604020202020204" pitchFamily="34" charset="0"/>
              <a:buChar char="•"/>
            </a:pPr>
            <a:r>
              <a:rPr lang="en-GB" sz="2300" dirty="0"/>
              <a:t>0 suspended</a:t>
            </a:r>
          </a:p>
          <a:p>
            <a:pPr>
              <a:lnSpc>
                <a:spcPct val="150000"/>
              </a:lnSpc>
              <a:buFont typeface="Arial" panose="020B0604020202020204" pitchFamily="34" charset="0"/>
              <a:buChar char="•"/>
            </a:pPr>
            <a:r>
              <a:rPr lang="en-GB" sz="2300" dirty="0"/>
              <a:t>0 withdrawn</a:t>
            </a:r>
          </a:p>
          <a:p>
            <a:pPr>
              <a:lnSpc>
                <a:spcPct val="150000"/>
              </a:lnSpc>
              <a:buFont typeface="Arial" panose="020B0604020202020204" pitchFamily="34" charset="0"/>
              <a:buChar char="•"/>
            </a:pPr>
            <a:endParaRPr lang="en-GB" sz="2300" dirty="0"/>
          </a:p>
        </p:txBody>
      </p:sp>
    </p:spTree>
    <p:extLst>
      <p:ext uri="{BB962C8B-B14F-4D97-AF65-F5344CB8AC3E}">
        <p14:creationId xmlns:p14="http://schemas.microsoft.com/office/powerpoint/2010/main" xmlns="" val="861744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SCHEME RULES</a:t>
            </a:r>
          </a:p>
        </p:txBody>
      </p:sp>
    </p:spTree>
    <p:extLst>
      <p:ext uri="{BB962C8B-B14F-4D97-AF65-F5344CB8AC3E}">
        <p14:creationId xmlns:p14="http://schemas.microsoft.com/office/powerpoint/2010/main" xmlns="" val="1779094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68F3FC-DB11-45B2-9F1E-2955C407B6F5}"/>
              </a:ext>
            </a:extLst>
          </p:cNvPr>
          <p:cNvSpPr>
            <a:spLocks noGrp="1"/>
          </p:cNvSpPr>
          <p:nvPr>
            <p:ph type="title"/>
          </p:nvPr>
        </p:nvSpPr>
        <p:spPr/>
        <p:txBody>
          <a:bodyPr/>
          <a:lstStyle/>
          <a:p>
            <a:r>
              <a:rPr lang="en-GB" dirty="0"/>
              <a:t>CCS Scheme Rules</a:t>
            </a:r>
          </a:p>
        </p:txBody>
      </p:sp>
      <p:sp>
        <p:nvSpPr>
          <p:cNvPr id="3" name="Content Placeholder 2">
            <a:extLst>
              <a:ext uri="{FF2B5EF4-FFF2-40B4-BE49-F238E27FC236}">
                <a16:creationId xmlns:a16="http://schemas.microsoft.com/office/drawing/2014/main" xmlns="" id="{50FA6550-FFFA-4E55-96EA-B48FBCFD68B4}"/>
              </a:ext>
            </a:extLst>
          </p:cNvPr>
          <p:cNvSpPr>
            <a:spLocks noGrp="1"/>
          </p:cNvSpPr>
          <p:nvPr>
            <p:ph sz="quarter" idx="4294967295"/>
          </p:nvPr>
        </p:nvSpPr>
        <p:spPr>
          <a:xfrm>
            <a:off x="277939" y="1447800"/>
            <a:ext cx="4270375" cy="4748213"/>
          </a:xfrm>
        </p:spPr>
        <p:txBody>
          <a:bodyPr>
            <a:noAutofit/>
          </a:bodyPr>
          <a:lstStyle/>
          <a:p>
            <a:pPr fontAlgn="base">
              <a:lnSpc>
                <a:spcPct val="170000"/>
              </a:lnSpc>
              <a:buFont typeface="Wingdings" panose="05000000000000000000" pitchFamily="2" charset="2"/>
              <a:buChar char="v"/>
            </a:pPr>
            <a:r>
              <a:rPr lang="en-GB" sz="1300" dirty="0"/>
              <a:t>The previous version revised with respect to UKAS’ comments, previous comments collated on the rules, the Research Hub development, the introduction of a quality assurance scheme, the BCS Scheme Rules, and the updates to PAS 100</a:t>
            </a:r>
          </a:p>
          <a:p>
            <a:pPr fontAlgn="base">
              <a:lnSpc>
                <a:spcPct val="170000"/>
              </a:lnSpc>
              <a:buFont typeface="Wingdings" panose="05000000000000000000" pitchFamily="2" charset="2"/>
              <a:buChar char="v"/>
            </a:pPr>
            <a:r>
              <a:rPr lang="en-GB" sz="1300" dirty="0"/>
              <a:t>Version 8 came into effect on 1</a:t>
            </a:r>
            <a:r>
              <a:rPr lang="en-GB" sz="1300" baseline="30000" dirty="0"/>
              <a:t>st</a:t>
            </a:r>
            <a:r>
              <a:rPr lang="en-GB" sz="1300" dirty="0"/>
              <a:t> January 2019</a:t>
            </a:r>
          </a:p>
          <a:p>
            <a:pPr fontAlgn="base">
              <a:lnSpc>
                <a:spcPct val="170000"/>
              </a:lnSpc>
              <a:buFont typeface="Wingdings" panose="05000000000000000000" pitchFamily="2" charset="2"/>
              <a:buChar char="v"/>
            </a:pPr>
            <a:r>
              <a:rPr lang="en-GB" sz="1300" dirty="0"/>
              <a:t>Accompanied by the CCS Position on Technical Requirements (formerly Technical Guidance)</a:t>
            </a:r>
          </a:p>
          <a:p>
            <a:pPr fontAlgn="base">
              <a:lnSpc>
                <a:spcPct val="170000"/>
              </a:lnSpc>
              <a:buFont typeface="Wingdings" panose="05000000000000000000" pitchFamily="2" charset="2"/>
              <a:buChar char="v"/>
            </a:pPr>
            <a:r>
              <a:rPr lang="en-GB" sz="1300" dirty="0"/>
              <a:t>Transitional period for producers using bags printed with the old conformity marks – deadline of 1</a:t>
            </a:r>
            <a:r>
              <a:rPr lang="en-GB" sz="1300" baseline="30000" dirty="0"/>
              <a:t>st</a:t>
            </a:r>
            <a:r>
              <a:rPr lang="en-GB" sz="1300" dirty="0"/>
              <a:t> July</a:t>
            </a:r>
          </a:p>
          <a:p>
            <a:pPr fontAlgn="base">
              <a:lnSpc>
                <a:spcPct val="170000"/>
              </a:lnSpc>
              <a:buFont typeface="Wingdings" panose="05000000000000000000" pitchFamily="2" charset="2"/>
              <a:buChar char="v"/>
            </a:pPr>
            <a:r>
              <a:rPr lang="en-GB" sz="1300" dirty="0"/>
              <a:t>The consultation responses document, updated audit checklist, and instructions for use of the CCS marks documents are available on our website</a:t>
            </a:r>
          </a:p>
        </p:txBody>
      </p:sp>
      <p:pic>
        <p:nvPicPr>
          <p:cNvPr id="4" name="Picture 3">
            <a:extLst>
              <a:ext uri="{FF2B5EF4-FFF2-40B4-BE49-F238E27FC236}">
                <a16:creationId xmlns:a16="http://schemas.microsoft.com/office/drawing/2014/main" xmlns="" id="{A2027025-3734-4D37-96B7-16C3A75B01F0}"/>
              </a:ext>
            </a:extLst>
          </p:cNvPr>
          <p:cNvPicPr>
            <a:picLocks noChangeAspect="1"/>
          </p:cNvPicPr>
          <p:nvPr/>
        </p:nvPicPr>
        <p:blipFill rotWithShape="1">
          <a:blip r:embed="rId3" cstate="print"/>
          <a:srcRect l="32500" t="15926" r="33578" b="7037"/>
          <a:stretch/>
        </p:blipFill>
        <p:spPr>
          <a:xfrm>
            <a:off x="5105400" y="1447800"/>
            <a:ext cx="3730752" cy="4765795"/>
          </a:xfrm>
          <a:prstGeom prst="rect">
            <a:avLst/>
          </a:prstGeom>
          <a:ln w="19050">
            <a:solidFill>
              <a:schemeClr val="accent6"/>
            </a:solidFill>
          </a:ln>
        </p:spPr>
      </p:pic>
    </p:spTree>
    <p:extLst>
      <p:ext uri="{BB962C8B-B14F-4D97-AF65-F5344CB8AC3E}">
        <p14:creationId xmlns:p14="http://schemas.microsoft.com/office/powerpoint/2010/main" xmlns="" val="1301482197"/>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9008</TotalTime>
  <Words>2843</Words>
  <Application>Microsoft Office PowerPoint</Application>
  <PresentationFormat>On-screen Show (4:3)</PresentationFormat>
  <Paragraphs>390</Paragraphs>
  <Slides>55</Slides>
  <Notes>16</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Custom Design</vt:lpstr>
      <vt:lpstr>Civic</vt:lpstr>
      <vt:lpstr>CCS &amp; BCS TAC</vt:lpstr>
      <vt:lpstr>MINUTES &amp; ACTIONS</vt:lpstr>
      <vt:lpstr>SCHEME UPDATES</vt:lpstr>
      <vt:lpstr>Winter newsletters issued</vt:lpstr>
      <vt:lpstr>SCHEME NUMBERS</vt:lpstr>
      <vt:lpstr>Numbers in June</vt:lpstr>
      <vt:lpstr>2019 applicants, suspended, withdrawn</vt:lpstr>
      <vt:lpstr>SCHEME RULES</vt:lpstr>
      <vt:lpstr>CCS Scheme Rules</vt:lpstr>
      <vt:lpstr>BCS Scheme Rules</vt:lpstr>
      <vt:lpstr>Key changes to the rules</vt:lpstr>
      <vt:lpstr>PAPERS/GUIDANCE/WORKSHOPS</vt:lpstr>
      <vt:lpstr>BCS Position on Technical Requirements</vt:lpstr>
      <vt:lpstr>BCS Position: food waste soup as an input</vt:lpstr>
      <vt:lpstr>BCS Position: dispatch information</vt:lpstr>
      <vt:lpstr>CCS Position: home compostable packaging</vt:lpstr>
      <vt:lpstr>CCS Position: checking and agreeing quality requirements</vt:lpstr>
      <vt:lpstr>CCS Position: test failures during certification renewal</vt:lpstr>
      <vt:lpstr>CCS sampling guidance and training</vt:lpstr>
      <vt:lpstr>BCS sampling guidance and training</vt:lpstr>
      <vt:lpstr>Interpretation of test failures</vt:lpstr>
      <vt:lpstr>TECHNICAL/LABORATORY UPDATES</vt:lpstr>
      <vt:lpstr>CCS and BCS databases</vt:lpstr>
      <vt:lpstr>Approved Laboratories and PT programme </vt:lpstr>
      <vt:lpstr>UKAS ACCREDITATION</vt:lpstr>
      <vt:lpstr>Update on accreditation</vt:lpstr>
      <vt:lpstr>POLICY/REGULATORY UPDATES</vt:lpstr>
      <vt:lpstr>Review of the CQP and ADQP</vt:lpstr>
      <vt:lpstr>PAS 110 review process</vt:lpstr>
      <vt:lpstr>PAS 110 survey results</vt:lpstr>
      <vt:lpstr>PAS 110 survey responses</vt:lpstr>
      <vt:lpstr>ROLE OF THE TAC</vt:lpstr>
      <vt:lpstr>TAC Terms of Reference</vt:lpstr>
      <vt:lpstr>UPDATE ON THE RESEARCH HUB</vt:lpstr>
      <vt:lpstr>Research Hub - Inaugural Meeting of the Research Panel</vt:lpstr>
      <vt:lpstr>Research Hub – Proposals shortlisted by the Research Panel</vt:lpstr>
      <vt:lpstr>Research Hub - Survey Monkey</vt:lpstr>
      <vt:lpstr>UPDATE FROM THE CBs</vt:lpstr>
      <vt:lpstr>UPDATE FROM THE LABs</vt:lpstr>
      <vt:lpstr>UPDATE FROM THE CCS REP</vt:lpstr>
      <vt:lpstr>UPDATE FROM THE BCS REP</vt:lpstr>
      <vt:lpstr>TECHNICAL ISSUES</vt:lpstr>
      <vt:lpstr>Use of additives under BCS</vt:lpstr>
      <vt:lpstr>Enhancing digester performance additives</vt:lpstr>
      <vt:lpstr>Post digestion processing and digestate properties</vt:lpstr>
      <vt:lpstr>Coarse composted material and oversize</vt:lpstr>
      <vt:lpstr>Compost grades by frequency of testing</vt:lpstr>
      <vt:lpstr>V. coarse grade products and PSD</vt:lpstr>
      <vt:lpstr>Comparison of compost grades based on PSD</vt:lpstr>
      <vt:lpstr>What do we do next</vt:lpstr>
      <vt:lpstr>CCS onsite subsampling </vt:lpstr>
      <vt:lpstr>Plastic in compost windrows</vt:lpstr>
      <vt:lpstr>Separation/screening of digestate</vt:lpstr>
      <vt:lpstr>AOB</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 Certification Scheme</dc:title>
  <dc:creator>Justyna Franuszkiewicz</dc:creator>
  <cp:lastModifiedBy>REA Guest</cp:lastModifiedBy>
  <cp:revision>1151</cp:revision>
  <cp:lastPrinted>2014-08-13T12:09:51Z</cp:lastPrinted>
  <dcterms:created xsi:type="dcterms:W3CDTF">2006-08-16T00:00:00Z</dcterms:created>
  <dcterms:modified xsi:type="dcterms:W3CDTF">2019-06-12T09:33:57Z</dcterms:modified>
</cp:coreProperties>
</file>