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sldIdLst>
    <p:sldId id="256" r:id="rId5"/>
    <p:sldId id="407" r:id="rId6"/>
    <p:sldId id="408" r:id="rId7"/>
    <p:sldId id="409" r:id="rId8"/>
    <p:sldId id="275" r:id="rId9"/>
    <p:sldId id="292" r:id="rId10"/>
    <p:sldId id="290" r:id="rId11"/>
    <p:sldId id="406" r:id="rId12"/>
    <p:sldId id="364" r:id="rId13"/>
    <p:sldId id="365" r:id="rId14"/>
    <p:sldId id="366" r:id="rId15"/>
    <p:sldId id="375" r:id="rId16"/>
    <p:sldId id="376" r:id="rId17"/>
    <p:sldId id="416" r:id="rId18"/>
    <p:sldId id="414" r:id="rId19"/>
    <p:sldId id="415" r:id="rId20"/>
    <p:sldId id="417" r:id="rId21"/>
    <p:sldId id="392" r:id="rId22"/>
    <p:sldId id="418" r:id="rId23"/>
    <p:sldId id="274" r:id="rId24"/>
    <p:sldId id="367" r:id="rId25"/>
    <p:sldId id="368" r:id="rId26"/>
    <p:sldId id="369" r:id="rId27"/>
    <p:sldId id="371" r:id="rId28"/>
    <p:sldId id="402" r:id="rId29"/>
    <p:sldId id="373" r:id="rId30"/>
    <p:sldId id="372" r:id="rId31"/>
    <p:sldId id="370" r:id="rId32"/>
  </p:sldIdLst>
  <p:sldSz cx="10693400" cy="7562850"/>
  <p:notesSz cx="10693400" cy="75628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601"/>
    <p:restoredTop sz="94583"/>
  </p:normalViewPr>
  <p:slideViewPr>
    <p:cSldViewPr>
      <p:cViewPr varScale="1">
        <p:scale>
          <a:sx n="97" d="100"/>
          <a:sy n="97" d="100"/>
        </p:scale>
        <p:origin x="-1350" y="-96"/>
      </p:cViewPr>
      <p:guideLst>
        <p:guide orient="horz" pos="2880"/>
        <p:guide pos="216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633913" cy="3794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057900" y="0"/>
            <a:ext cx="4632325" cy="379413"/>
          </a:xfrm>
          <a:prstGeom prst="rect">
            <a:avLst/>
          </a:prstGeom>
        </p:spPr>
        <p:txBody>
          <a:bodyPr vert="horz" lIns="91440" tIns="45720" rIns="91440" bIns="45720" rtlCol="0"/>
          <a:lstStyle>
            <a:lvl1pPr algn="r">
              <a:defRPr sz="1200"/>
            </a:lvl1pPr>
          </a:lstStyle>
          <a:p>
            <a:fld id="{1540C48E-FF98-474A-8EA7-B0F2F6F7DDEF}" type="datetimeFigureOut">
              <a:rPr lang="en-US" smtClean="0"/>
              <a:t>2/20/2020</a:t>
            </a:fld>
            <a:endParaRPr lang="en-US"/>
          </a:p>
        </p:txBody>
      </p:sp>
      <p:sp>
        <p:nvSpPr>
          <p:cNvPr id="4" name="Slide Image Placeholder 3"/>
          <p:cNvSpPr>
            <a:spLocks noGrp="1" noRot="1" noChangeAspect="1"/>
          </p:cNvSpPr>
          <p:nvPr>
            <p:ph type="sldImg" idx="2"/>
          </p:nvPr>
        </p:nvSpPr>
        <p:spPr>
          <a:xfrm>
            <a:off x="3543300" y="946150"/>
            <a:ext cx="3606800" cy="25511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69975" y="3640138"/>
            <a:ext cx="8553450" cy="29781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7183438"/>
            <a:ext cx="4633913" cy="3794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057900" y="7183438"/>
            <a:ext cx="4632325" cy="379412"/>
          </a:xfrm>
          <a:prstGeom prst="rect">
            <a:avLst/>
          </a:prstGeom>
        </p:spPr>
        <p:txBody>
          <a:bodyPr vert="horz" lIns="91440" tIns="45720" rIns="91440" bIns="45720" rtlCol="0" anchor="b"/>
          <a:lstStyle>
            <a:lvl1pPr algn="r">
              <a:defRPr sz="1200"/>
            </a:lvl1pPr>
          </a:lstStyle>
          <a:p>
            <a:fld id="{F59ECB8F-D5AA-394F-850F-726ADC4BECC9}" type="slidenum">
              <a:rPr lang="en-US" smtClean="0"/>
              <a:t>‹#›</a:t>
            </a:fld>
            <a:endParaRPr lang="en-US"/>
          </a:p>
        </p:txBody>
      </p:sp>
    </p:spTree>
    <p:extLst>
      <p:ext uri="{BB962C8B-B14F-4D97-AF65-F5344CB8AC3E}">
        <p14:creationId xmlns:p14="http://schemas.microsoft.com/office/powerpoint/2010/main" val="678473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A29E9F-AF1F-204E-82DE-D95FE674807B}" type="slidenum">
              <a:rPr lang="en-GB" smtClean="0"/>
              <a:t>7</a:t>
            </a:fld>
            <a:endParaRPr lang="en-GB"/>
          </a:p>
        </p:txBody>
      </p:sp>
    </p:spTree>
    <p:extLst>
      <p:ext uri="{BB962C8B-B14F-4D97-AF65-F5344CB8AC3E}">
        <p14:creationId xmlns:p14="http://schemas.microsoft.com/office/powerpoint/2010/main" val="384887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5" y="2344483"/>
            <a:ext cx="9089390" cy="15881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04010" y="4235196"/>
            <a:ext cx="7485380"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800" b="1" i="0">
                <a:solidFill>
                  <a:srgbClr val="A7A9AC"/>
                </a:solidFill>
                <a:latin typeface="Calibri"/>
                <a:cs typeface="Calibri"/>
              </a:defRPr>
            </a:lvl1pPr>
          </a:lstStyle>
          <a:p>
            <a:pPr marL="12700">
              <a:lnSpc>
                <a:spcPct val="100000"/>
              </a:lnSpc>
              <a:spcBef>
                <a:spcPts val="114"/>
              </a:spcBef>
              <a:tabLst>
                <a:tab pos="8946515" algn="l"/>
              </a:tabLst>
            </a:pPr>
            <a:r>
              <a:rPr spc="-10" dirty="0"/>
              <a:t>sustainable </a:t>
            </a:r>
            <a:r>
              <a:rPr spc="-5" dirty="0"/>
              <a:t>business </a:t>
            </a:r>
            <a:r>
              <a:rPr spc="-25" dirty="0"/>
              <a:t>and </a:t>
            </a:r>
            <a:r>
              <a:rPr spc="-15" dirty="0"/>
              <a:t>investment</a:t>
            </a:r>
            <a:r>
              <a:rPr spc="-20" dirty="0"/>
              <a:t> </a:t>
            </a:r>
            <a:r>
              <a:rPr spc="-10" dirty="0"/>
              <a:t>solutions    </a:t>
            </a:r>
            <a:r>
              <a:rPr b="0" u="sng" spc="-10" dirty="0">
                <a:uFill>
                  <a:solidFill>
                    <a:srgbClr val="E6E7E8"/>
                  </a:solidFill>
                </a:uFill>
                <a:latin typeface="Times New Roman"/>
                <a:cs typeface="Times New Roman"/>
              </a:rPr>
              <a:t> 	</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2/20/2020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58595B"/>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800" b="1" i="0">
                <a:solidFill>
                  <a:srgbClr val="A7A9AC"/>
                </a:solidFill>
                <a:latin typeface="Calibri"/>
                <a:cs typeface="Calibri"/>
              </a:defRPr>
            </a:lvl1pPr>
          </a:lstStyle>
          <a:p>
            <a:pPr marL="12700">
              <a:lnSpc>
                <a:spcPct val="100000"/>
              </a:lnSpc>
              <a:spcBef>
                <a:spcPts val="114"/>
              </a:spcBef>
              <a:tabLst>
                <a:tab pos="8946515" algn="l"/>
              </a:tabLst>
            </a:pPr>
            <a:r>
              <a:rPr spc="-10" dirty="0"/>
              <a:t>sustainable </a:t>
            </a:r>
            <a:r>
              <a:rPr spc="-5" dirty="0"/>
              <a:t>business </a:t>
            </a:r>
            <a:r>
              <a:rPr spc="-25" dirty="0"/>
              <a:t>and </a:t>
            </a:r>
            <a:r>
              <a:rPr spc="-15" dirty="0"/>
              <a:t>investment</a:t>
            </a:r>
            <a:r>
              <a:rPr spc="-20" dirty="0"/>
              <a:t> </a:t>
            </a:r>
            <a:r>
              <a:rPr spc="-10" dirty="0"/>
              <a:t>solutions    </a:t>
            </a:r>
            <a:r>
              <a:rPr b="0" u="sng" spc="-10" dirty="0">
                <a:uFill>
                  <a:solidFill>
                    <a:srgbClr val="E6E7E8"/>
                  </a:solidFill>
                </a:uFill>
                <a:latin typeface="Times New Roman"/>
                <a:cs typeface="Times New Roman"/>
              </a:rPr>
              <a:t> 	</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2/20/2020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58595B"/>
                </a:solidFill>
                <a:latin typeface="Calibri"/>
                <a:cs typeface="Calibri"/>
              </a:defRPr>
            </a:lvl1pPr>
          </a:lstStyle>
          <a:p>
            <a:endParaRPr/>
          </a:p>
        </p:txBody>
      </p:sp>
      <p:sp>
        <p:nvSpPr>
          <p:cNvPr id="3" name="Holder 3"/>
          <p:cNvSpPr>
            <a:spLocks noGrp="1"/>
          </p:cNvSpPr>
          <p:nvPr>
            <p:ph sz="half" idx="2"/>
          </p:nvPr>
        </p:nvSpPr>
        <p:spPr>
          <a:xfrm>
            <a:off x="534670" y="1739455"/>
            <a:ext cx="4651629"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9455"/>
            <a:ext cx="4651629"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800" b="1" i="0">
                <a:solidFill>
                  <a:srgbClr val="A7A9AC"/>
                </a:solidFill>
                <a:latin typeface="Calibri"/>
                <a:cs typeface="Calibri"/>
              </a:defRPr>
            </a:lvl1pPr>
          </a:lstStyle>
          <a:p>
            <a:pPr marL="12700">
              <a:lnSpc>
                <a:spcPct val="100000"/>
              </a:lnSpc>
              <a:spcBef>
                <a:spcPts val="114"/>
              </a:spcBef>
              <a:tabLst>
                <a:tab pos="8946515" algn="l"/>
              </a:tabLst>
            </a:pPr>
            <a:r>
              <a:rPr spc="-10" dirty="0"/>
              <a:t>sustainable </a:t>
            </a:r>
            <a:r>
              <a:rPr spc="-5" dirty="0"/>
              <a:t>business </a:t>
            </a:r>
            <a:r>
              <a:rPr spc="-25" dirty="0"/>
              <a:t>and </a:t>
            </a:r>
            <a:r>
              <a:rPr spc="-15" dirty="0"/>
              <a:t>investment</a:t>
            </a:r>
            <a:r>
              <a:rPr spc="-20" dirty="0"/>
              <a:t> </a:t>
            </a:r>
            <a:r>
              <a:rPr spc="-10" dirty="0"/>
              <a:t>solutions    </a:t>
            </a:r>
            <a:r>
              <a:rPr b="0" u="sng" spc="-10" dirty="0">
                <a:uFill>
                  <a:solidFill>
                    <a:srgbClr val="E6E7E8"/>
                  </a:solidFill>
                </a:uFill>
                <a:latin typeface="Times New Roman"/>
                <a:cs typeface="Times New Roman"/>
              </a:rPr>
              <a:t> 	</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2/20/2020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5338953" y="0"/>
            <a:ext cx="5353050" cy="7560309"/>
          </a:xfrm>
          <a:custGeom>
            <a:avLst/>
            <a:gdLst/>
            <a:ahLst/>
            <a:cxnLst/>
            <a:rect l="l" t="t" r="r" b="b"/>
            <a:pathLst>
              <a:path w="5353050" h="7560309">
                <a:moveTo>
                  <a:pt x="0" y="7560005"/>
                </a:moveTo>
                <a:lnTo>
                  <a:pt x="5353050" y="7560005"/>
                </a:lnTo>
                <a:lnTo>
                  <a:pt x="5353050" y="0"/>
                </a:lnTo>
                <a:lnTo>
                  <a:pt x="0" y="0"/>
                </a:lnTo>
                <a:lnTo>
                  <a:pt x="0" y="7560005"/>
                </a:lnTo>
                <a:close/>
              </a:path>
            </a:pathLst>
          </a:custGeom>
          <a:solidFill>
            <a:srgbClr val="0066B3"/>
          </a:solidFill>
        </p:spPr>
        <p:txBody>
          <a:bodyPr wrap="square" lIns="0" tIns="0" rIns="0" bIns="0" rtlCol="0"/>
          <a:lstStyle/>
          <a:p>
            <a:endParaRPr/>
          </a:p>
        </p:txBody>
      </p:sp>
      <p:sp>
        <p:nvSpPr>
          <p:cNvPr id="17" name="bk object 17"/>
          <p:cNvSpPr/>
          <p:nvPr/>
        </p:nvSpPr>
        <p:spPr>
          <a:xfrm>
            <a:off x="793870" y="183718"/>
            <a:ext cx="9898132" cy="7376286"/>
          </a:xfrm>
          <a:prstGeom prst="rect">
            <a:avLst/>
          </a:prstGeom>
          <a:blipFill>
            <a:blip r:embed="rId2" cstate="print"/>
            <a:stretch>
              <a:fillRect/>
            </a:stretch>
          </a:blipFill>
        </p:spPr>
        <p:txBody>
          <a:bodyPr wrap="square" lIns="0" tIns="0" rIns="0" bIns="0" rtlCol="0"/>
          <a:lstStyle/>
          <a:p>
            <a:endParaRPr/>
          </a:p>
        </p:txBody>
      </p:sp>
      <p:sp>
        <p:nvSpPr>
          <p:cNvPr id="18" name="bk object 18"/>
          <p:cNvSpPr/>
          <p:nvPr/>
        </p:nvSpPr>
        <p:spPr>
          <a:xfrm>
            <a:off x="0" y="0"/>
            <a:ext cx="5339080" cy="7560309"/>
          </a:xfrm>
          <a:custGeom>
            <a:avLst/>
            <a:gdLst/>
            <a:ahLst/>
            <a:cxnLst/>
            <a:rect l="l" t="t" r="r" b="b"/>
            <a:pathLst>
              <a:path w="5339080" h="7560309">
                <a:moveTo>
                  <a:pt x="0" y="7560005"/>
                </a:moveTo>
                <a:lnTo>
                  <a:pt x="0" y="0"/>
                </a:lnTo>
                <a:lnTo>
                  <a:pt x="5338953" y="0"/>
                </a:lnTo>
                <a:lnTo>
                  <a:pt x="5338953" y="7560005"/>
                </a:lnTo>
                <a:lnTo>
                  <a:pt x="0" y="7560005"/>
                </a:lnTo>
                <a:close/>
              </a:path>
            </a:pathLst>
          </a:custGeom>
          <a:solidFill>
            <a:srgbClr val="FFE100"/>
          </a:solidFill>
        </p:spPr>
        <p:txBody>
          <a:bodyPr wrap="square" lIns="0" tIns="0" rIns="0" bIns="0" rtlCol="0"/>
          <a:lstStyle/>
          <a:p>
            <a:endParaRPr/>
          </a:p>
        </p:txBody>
      </p:sp>
      <p:sp>
        <p:nvSpPr>
          <p:cNvPr id="19" name="bk object 19"/>
          <p:cNvSpPr/>
          <p:nvPr/>
        </p:nvSpPr>
        <p:spPr>
          <a:xfrm>
            <a:off x="712943" y="1960575"/>
            <a:ext cx="3758637" cy="3746500"/>
          </a:xfrm>
          <a:prstGeom prst="rect">
            <a:avLst/>
          </a:prstGeom>
          <a:blipFill>
            <a:blip r:embed="rId3"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500" b="1" i="0">
                <a:solidFill>
                  <a:srgbClr val="58595B"/>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defRPr sz="800" b="1" i="0">
                <a:solidFill>
                  <a:srgbClr val="A7A9AC"/>
                </a:solidFill>
                <a:latin typeface="Calibri"/>
                <a:cs typeface="Calibri"/>
              </a:defRPr>
            </a:lvl1pPr>
          </a:lstStyle>
          <a:p>
            <a:pPr marL="12700">
              <a:lnSpc>
                <a:spcPct val="100000"/>
              </a:lnSpc>
              <a:spcBef>
                <a:spcPts val="114"/>
              </a:spcBef>
              <a:tabLst>
                <a:tab pos="8946515" algn="l"/>
              </a:tabLst>
            </a:pPr>
            <a:r>
              <a:rPr spc="-10" dirty="0"/>
              <a:t>sustainable </a:t>
            </a:r>
            <a:r>
              <a:rPr spc="-5" dirty="0"/>
              <a:t>business </a:t>
            </a:r>
            <a:r>
              <a:rPr spc="-25" dirty="0"/>
              <a:t>and </a:t>
            </a:r>
            <a:r>
              <a:rPr spc="-15" dirty="0"/>
              <a:t>investment</a:t>
            </a:r>
            <a:r>
              <a:rPr spc="-20" dirty="0"/>
              <a:t> </a:t>
            </a:r>
            <a:r>
              <a:rPr spc="-10" dirty="0"/>
              <a:t>solutions    </a:t>
            </a:r>
            <a:r>
              <a:rPr b="0" u="sng" spc="-10" dirty="0">
                <a:uFill>
                  <a:solidFill>
                    <a:srgbClr val="E6E7E8"/>
                  </a:solidFill>
                </a:uFill>
                <a:latin typeface="Times New Roman"/>
                <a:cs typeface="Times New Roman"/>
              </a:rPr>
              <a:t> 	</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2/20/2020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800" b="1" i="0">
                <a:solidFill>
                  <a:srgbClr val="A7A9AC"/>
                </a:solidFill>
                <a:latin typeface="Calibri"/>
                <a:cs typeface="Calibri"/>
              </a:defRPr>
            </a:lvl1pPr>
          </a:lstStyle>
          <a:p>
            <a:pPr marL="12700">
              <a:lnSpc>
                <a:spcPct val="100000"/>
              </a:lnSpc>
              <a:spcBef>
                <a:spcPts val="114"/>
              </a:spcBef>
              <a:tabLst>
                <a:tab pos="8946515" algn="l"/>
              </a:tabLst>
            </a:pPr>
            <a:r>
              <a:rPr spc="-10" dirty="0"/>
              <a:t>sustainable </a:t>
            </a:r>
            <a:r>
              <a:rPr spc="-5" dirty="0"/>
              <a:t>business </a:t>
            </a:r>
            <a:r>
              <a:rPr spc="-25" dirty="0"/>
              <a:t>and </a:t>
            </a:r>
            <a:r>
              <a:rPr spc="-15" dirty="0"/>
              <a:t>investment</a:t>
            </a:r>
            <a:r>
              <a:rPr spc="-20" dirty="0"/>
              <a:t> </a:t>
            </a:r>
            <a:r>
              <a:rPr spc="-10" dirty="0"/>
              <a:t>solutions    </a:t>
            </a:r>
            <a:r>
              <a:rPr b="0" u="sng" spc="-10" dirty="0">
                <a:uFill>
                  <a:solidFill>
                    <a:srgbClr val="E6E7E8"/>
                  </a:solidFill>
                </a:uFill>
                <a:latin typeface="Times New Roman"/>
                <a:cs typeface="Times New Roman"/>
              </a:rPr>
              <a:t> 	</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2/20/2020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9391713" y="6830350"/>
            <a:ext cx="940130" cy="395015"/>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347959" y="279679"/>
            <a:ext cx="9997480" cy="406400"/>
          </a:xfrm>
          <a:prstGeom prst="rect">
            <a:avLst/>
          </a:prstGeom>
        </p:spPr>
        <p:txBody>
          <a:bodyPr wrap="square" lIns="0" tIns="0" rIns="0" bIns="0">
            <a:spAutoFit/>
          </a:bodyPr>
          <a:lstStyle>
            <a:lvl1pPr>
              <a:defRPr sz="2500" b="1" i="0">
                <a:solidFill>
                  <a:srgbClr val="58595B"/>
                </a:solidFill>
                <a:latin typeface="Calibri"/>
                <a:cs typeface="Calibri"/>
              </a:defRPr>
            </a:lvl1pPr>
          </a:lstStyle>
          <a:p>
            <a:endParaRPr/>
          </a:p>
        </p:txBody>
      </p:sp>
      <p:sp>
        <p:nvSpPr>
          <p:cNvPr id="3" name="Holder 3"/>
          <p:cNvSpPr>
            <a:spLocks noGrp="1"/>
          </p:cNvSpPr>
          <p:nvPr>
            <p:ph type="body" idx="1"/>
          </p:nvPr>
        </p:nvSpPr>
        <p:spPr>
          <a:xfrm>
            <a:off x="2689186" y="2519578"/>
            <a:ext cx="5315026" cy="29972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47629" y="7080138"/>
            <a:ext cx="8959850" cy="157479"/>
          </a:xfrm>
          <a:prstGeom prst="rect">
            <a:avLst/>
          </a:prstGeom>
        </p:spPr>
        <p:txBody>
          <a:bodyPr wrap="square" lIns="0" tIns="0" rIns="0" bIns="0">
            <a:spAutoFit/>
          </a:bodyPr>
          <a:lstStyle>
            <a:lvl1pPr>
              <a:defRPr sz="800" b="1" i="0">
                <a:solidFill>
                  <a:srgbClr val="A7A9AC"/>
                </a:solidFill>
                <a:latin typeface="Calibri"/>
                <a:cs typeface="Calibri"/>
              </a:defRPr>
            </a:lvl1pPr>
          </a:lstStyle>
          <a:p>
            <a:pPr marL="12700">
              <a:lnSpc>
                <a:spcPct val="100000"/>
              </a:lnSpc>
              <a:spcBef>
                <a:spcPts val="114"/>
              </a:spcBef>
              <a:tabLst>
                <a:tab pos="8946515" algn="l"/>
              </a:tabLst>
            </a:pPr>
            <a:r>
              <a:rPr spc="-10" dirty="0"/>
              <a:t>sustainable </a:t>
            </a:r>
            <a:r>
              <a:rPr spc="-5" dirty="0"/>
              <a:t>business </a:t>
            </a:r>
            <a:r>
              <a:rPr spc="-25" dirty="0"/>
              <a:t>and </a:t>
            </a:r>
            <a:r>
              <a:rPr spc="-15" dirty="0"/>
              <a:t>investment</a:t>
            </a:r>
            <a:r>
              <a:rPr spc="-20" dirty="0"/>
              <a:t> </a:t>
            </a:r>
            <a:r>
              <a:rPr spc="-10" dirty="0"/>
              <a:t>solutions    </a:t>
            </a:r>
            <a:r>
              <a:rPr b="0" u="sng" spc="-10" dirty="0">
                <a:uFill>
                  <a:solidFill>
                    <a:srgbClr val="E6E7E8"/>
                  </a:solidFill>
                </a:uFill>
                <a:latin typeface="Times New Roman"/>
                <a:cs typeface="Times New Roman"/>
              </a:rPr>
              <a:t> 	</a:t>
            </a:r>
          </a:p>
        </p:txBody>
      </p:sp>
      <p:sp>
        <p:nvSpPr>
          <p:cNvPr id="5" name="Holder 5"/>
          <p:cNvSpPr>
            <a:spLocks noGrp="1"/>
          </p:cNvSpPr>
          <p:nvPr>
            <p:ph type="dt" sz="half" idx="6"/>
          </p:nvPr>
        </p:nvSpPr>
        <p:spPr>
          <a:xfrm>
            <a:off x="534670" y="7033450"/>
            <a:ext cx="2459482"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2/20/2020</a:t>
            </a:fld>
            <a:endParaRPr lang="en-US"/>
          </a:p>
        </p:txBody>
      </p:sp>
      <p:sp>
        <p:nvSpPr>
          <p:cNvPr id="6" name="Holder 6"/>
          <p:cNvSpPr>
            <a:spLocks noGrp="1"/>
          </p:cNvSpPr>
          <p:nvPr>
            <p:ph type="sldNum" sz="quarter" idx="7"/>
          </p:nvPr>
        </p:nvSpPr>
        <p:spPr>
          <a:xfrm>
            <a:off x="7699248" y="7033450"/>
            <a:ext cx="2459482" cy="3781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7" Type="http://schemas.openxmlformats.org/officeDocument/2006/relationships/image" Target="../media/image9.png"/><Relationship Id="rId2"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6.emf"/><Relationship Id="rId4" Type="http://schemas.openxmlformats.org/officeDocument/2006/relationships/image" Target="../media/image15.emf"/></Relationships>
</file>

<file path=ppt/slides/_rels/slide1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1.emf"/><Relationship Id="rId2" Type="http://schemas.openxmlformats.org/officeDocument/2006/relationships/image" Target="../media/image18.emf"/><Relationship Id="rId1" Type="http://schemas.openxmlformats.org/officeDocument/2006/relationships/slideLayout" Target="../slideLayouts/slideLayout2.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30.emf"/><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inperpetuum.global/" TargetMode="External"/><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hyperlink" Target="mailto:ian@inperpetuum.global" TargetMode="External"/><Relationship Id="rId4" Type="http://schemas.openxmlformats.org/officeDocument/2006/relationships/hyperlink" Target="mailto:jason@inperpetuum.global"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tiff"/><Relationship Id="rId2" Type="http://schemas.openxmlformats.org/officeDocument/2006/relationships/image" Target="../media/image36.emf"/><Relationship Id="rId1" Type="http://schemas.openxmlformats.org/officeDocument/2006/relationships/slideLayout" Target="../slideLayouts/slideLayout2.xml"/><Relationship Id="rId4" Type="http://schemas.openxmlformats.org/officeDocument/2006/relationships/image" Target="../media/image39.emf"/></Relationships>
</file>

<file path=ppt/slides/_rels/slide26.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emf"/><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0692130" cy="7560309"/>
          </a:xfrm>
          <a:custGeom>
            <a:avLst/>
            <a:gdLst/>
            <a:ahLst/>
            <a:cxnLst/>
            <a:rect l="l" t="t" r="r" b="b"/>
            <a:pathLst>
              <a:path w="10692130" h="7560309">
                <a:moveTo>
                  <a:pt x="0" y="7560005"/>
                </a:moveTo>
                <a:lnTo>
                  <a:pt x="10692003" y="7560005"/>
                </a:lnTo>
                <a:lnTo>
                  <a:pt x="10692003" y="0"/>
                </a:lnTo>
                <a:lnTo>
                  <a:pt x="0" y="0"/>
                </a:lnTo>
                <a:lnTo>
                  <a:pt x="0" y="7560005"/>
                </a:lnTo>
                <a:close/>
              </a:path>
            </a:pathLst>
          </a:custGeom>
          <a:solidFill>
            <a:srgbClr val="0CB14B"/>
          </a:solidFill>
        </p:spPr>
        <p:txBody>
          <a:bodyPr wrap="square" lIns="0" tIns="0" rIns="0" bIns="0" rtlCol="0"/>
          <a:lstStyle/>
          <a:p>
            <a:endParaRPr/>
          </a:p>
        </p:txBody>
      </p:sp>
      <p:sp>
        <p:nvSpPr>
          <p:cNvPr id="3" name="object 3"/>
          <p:cNvSpPr txBox="1">
            <a:spLocks noGrp="1"/>
          </p:cNvSpPr>
          <p:nvPr>
            <p:ph type="title"/>
          </p:nvPr>
        </p:nvSpPr>
        <p:spPr>
          <a:xfrm>
            <a:off x="885468" y="260426"/>
            <a:ext cx="7307580" cy="4702175"/>
          </a:xfrm>
          <a:prstGeom prst="rect">
            <a:avLst/>
          </a:prstGeom>
        </p:spPr>
        <p:txBody>
          <a:bodyPr vert="horz" wrap="square" lIns="0" tIns="316865" rIns="0" bIns="0" rtlCol="0">
            <a:spAutoFit/>
          </a:bodyPr>
          <a:lstStyle/>
          <a:p>
            <a:pPr marL="12700" marR="5080">
              <a:lnSpc>
                <a:spcPts val="11470"/>
              </a:lnSpc>
              <a:spcBef>
                <a:spcPts val="2495"/>
              </a:spcBef>
            </a:pPr>
            <a:r>
              <a:rPr sz="11550" spc="-35" dirty="0">
                <a:solidFill>
                  <a:srgbClr val="FFFFFF"/>
                </a:solidFill>
              </a:rPr>
              <a:t>is </a:t>
            </a:r>
            <a:r>
              <a:rPr sz="11550" spc="-459" dirty="0">
                <a:solidFill>
                  <a:srgbClr val="FFFFFF"/>
                </a:solidFill>
              </a:rPr>
              <a:t>your  </a:t>
            </a:r>
            <a:r>
              <a:rPr sz="11550" spc="-170" dirty="0">
                <a:solidFill>
                  <a:srgbClr val="FFFFFF"/>
                </a:solidFill>
              </a:rPr>
              <a:t>business  </a:t>
            </a:r>
            <a:r>
              <a:rPr sz="11550" spc="305" dirty="0">
                <a:solidFill>
                  <a:srgbClr val="FFFFFF"/>
                </a:solidFill>
              </a:rPr>
              <a:t>s</a:t>
            </a:r>
            <a:r>
              <a:rPr sz="11550" spc="-595" dirty="0">
                <a:solidFill>
                  <a:srgbClr val="FFFFFF"/>
                </a:solidFill>
              </a:rPr>
              <a:t>u</a:t>
            </a:r>
            <a:r>
              <a:rPr sz="11550" spc="305" dirty="0">
                <a:solidFill>
                  <a:srgbClr val="FFFFFF"/>
                </a:solidFill>
              </a:rPr>
              <a:t>s</a:t>
            </a:r>
            <a:r>
              <a:rPr sz="11550" spc="-470" dirty="0">
                <a:solidFill>
                  <a:srgbClr val="FFFFFF"/>
                </a:solidFill>
              </a:rPr>
              <a:t>t</a:t>
            </a:r>
            <a:r>
              <a:rPr sz="11550" spc="-240" dirty="0">
                <a:solidFill>
                  <a:srgbClr val="FFFFFF"/>
                </a:solidFill>
              </a:rPr>
              <a:t>a</a:t>
            </a:r>
            <a:r>
              <a:rPr sz="11550" spc="-375" dirty="0">
                <a:solidFill>
                  <a:srgbClr val="FFFFFF"/>
                </a:solidFill>
              </a:rPr>
              <a:t>i</a:t>
            </a:r>
            <a:r>
              <a:rPr sz="11550" spc="-430" dirty="0">
                <a:solidFill>
                  <a:srgbClr val="FFFFFF"/>
                </a:solidFill>
              </a:rPr>
              <a:t>n</a:t>
            </a:r>
            <a:r>
              <a:rPr sz="11550" spc="-240" dirty="0">
                <a:solidFill>
                  <a:srgbClr val="FFFFFF"/>
                </a:solidFill>
              </a:rPr>
              <a:t>a</a:t>
            </a:r>
            <a:r>
              <a:rPr sz="11550" spc="-525" dirty="0">
                <a:solidFill>
                  <a:srgbClr val="FFFFFF"/>
                </a:solidFill>
              </a:rPr>
              <a:t>b</a:t>
            </a:r>
            <a:r>
              <a:rPr sz="11550" spc="-25" dirty="0">
                <a:solidFill>
                  <a:srgbClr val="FFFFFF"/>
                </a:solidFill>
              </a:rPr>
              <a:t>l</a:t>
            </a:r>
            <a:r>
              <a:rPr sz="11550" spc="-370" dirty="0">
                <a:solidFill>
                  <a:srgbClr val="FFFFFF"/>
                </a:solidFill>
              </a:rPr>
              <a:t>e</a:t>
            </a:r>
            <a:r>
              <a:rPr sz="11550" spc="-110" dirty="0">
                <a:solidFill>
                  <a:srgbClr val="FFFFFF"/>
                </a:solidFill>
              </a:rPr>
              <a:t>?</a:t>
            </a:r>
            <a:endParaRPr sz="11550"/>
          </a:p>
        </p:txBody>
      </p:sp>
      <p:sp>
        <p:nvSpPr>
          <p:cNvPr id="4" name="object 4"/>
          <p:cNvSpPr/>
          <p:nvPr/>
        </p:nvSpPr>
        <p:spPr>
          <a:xfrm>
            <a:off x="5561937" y="4613264"/>
            <a:ext cx="5130165" cy="2947035"/>
          </a:xfrm>
          <a:custGeom>
            <a:avLst/>
            <a:gdLst/>
            <a:ahLst/>
            <a:cxnLst/>
            <a:rect l="l" t="t" r="r" b="b"/>
            <a:pathLst>
              <a:path w="5130165" h="2947034">
                <a:moveTo>
                  <a:pt x="5130065" y="0"/>
                </a:moveTo>
                <a:lnTo>
                  <a:pt x="0" y="2946740"/>
                </a:lnTo>
                <a:lnTo>
                  <a:pt x="5130065" y="2946740"/>
                </a:lnTo>
                <a:lnTo>
                  <a:pt x="5130065" y="0"/>
                </a:lnTo>
                <a:close/>
              </a:path>
            </a:pathLst>
          </a:custGeom>
          <a:solidFill>
            <a:srgbClr val="FFFFFF"/>
          </a:solidFill>
        </p:spPr>
        <p:txBody>
          <a:bodyPr wrap="square" lIns="0" tIns="0" rIns="0" bIns="0" rtlCol="0"/>
          <a:lstStyle/>
          <a:p>
            <a:endParaRPr/>
          </a:p>
        </p:txBody>
      </p:sp>
      <p:sp>
        <p:nvSpPr>
          <p:cNvPr id="5" name="object 5"/>
          <p:cNvSpPr/>
          <p:nvPr/>
        </p:nvSpPr>
        <p:spPr>
          <a:xfrm>
            <a:off x="7741691" y="6111697"/>
            <a:ext cx="2590076" cy="1088269"/>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4"/>
          <p:cNvSpPr txBox="1"/>
          <p:nvPr/>
        </p:nvSpPr>
        <p:spPr>
          <a:xfrm>
            <a:off x="347628" y="428625"/>
            <a:ext cx="9418341" cy="474489"/>
          </a:xfrm>
          <a:prstGeom prst="rect">
            <a:avLst/>
          </a:prstGeom>
        </p:spPr>
        <p:txBody>
          <a:bodyPr vert="horz" wrap="square" lIns="0" tIns="12700" rIns="0" bIns="0" rtlCol="0">
            <a:spAutoFit/>
          </a:bodyPr>
          <a:lstStyle/>
          <a:p>
            <a:pPr marL="12700">
              <a:lnSpc>
                <a:spcPct val="100000"/>
              </a:lnSpc>
              <a:spcBef>
                <a:spcPts val="100"/>
              </a:spcBef>
            </a:pPr>
            <a:r>
              <a:rPr lang="en-US" sz="3000" b="1" spc="250" dirty="0">
                <a:solidFill>
                  <a:srgbClr val="0CB14B"/>
                </a:solidFill>
                <a:latin typeface="Calibri" charset="0"/>
                <a:ea typeface="Calibri" charset="0"/>
                <a:cs typeface="Calibri" charset="0"/>
              </a:rPr>
              <a:t>        Current housing stock </a:t>
            </a:r>
            <a:r>
              <a:rPr lang="en-US" sz="2000" b="1" spc="250" dirty="0">
                <a:solidFill>
                  <a:srgbClr val="0CB14B"/>
                </a:solidFill>
                <a:latin typeface="Calibri" charset="0"/>
                <a:ea typeface="Calibri" charset="0"/>
                <a:cs typeface="Calibri" charset="0"/>
              </a:rPr>
              <a:t>(England):</a:t>
            </a:r>
            <a:endParaRPr lang="en-US" sz="3000" b="1" spc="250" dirty="0">
              <a:solidFill>
                <a:srgbClr val="0CB14B"/>
              </a:solidFill>
              <a:latin typeface="Calibri" charset="0"/>
              <a:ea typeface="Calibri" charset="0"/>
              <a:cs typeface="Calibri" charset="0"/>
            </a:endParaRPr>
          </a:p>
        </p:txBody>
      </p:sp>
      <p:pic>
        <p:nvPicPr>
          <p:cNvPr id="2" name="Picture 1"/>
          <p:cNvPicPr>
            <a:picLocks noChangeAspect="1"/>
          </p:cNvPicPr>
          <p:nvPr/>
        </p:nvPicPr>
        <p:blipFill rotWithShape="1">
          <a:blip r:embed="rId2"/>
          <a:srcRect t="7438"/>
          <a:stretch/>
        </p:blipFill>
        <p:spPr>
          <a:xfrm>
            <a:off x="584200" y="1012825"/>
            <a:ext cx="4686300" cy="2844800"/>
          </a:xfrm>
          <a:prstGeom prst="rect">
            <a:avLst/>
          </a:prstGeom>
        </p:spPr>
      </p:pic>
      <p:pic>
        <p:nvPicPr>
          <p:cNvPr id="3" name="Picture 2"/>
          <p:cNvPicPr>
            <a:picLocks noChangeAspect="1"/>
          </p:cNvPicPr>
          <p:nvPr/>
        </p:nvPicPr>
        <p:blipFill>
          <a:blip r:embed="rId3"/>
          <a:stretch>
            <a:fillRect/>
          </a:stretch>
        </p:blipFill>
        <p:spPr>
          <a:xfrm>
            <a:off x="5346700" y="1012825"/>
            <a:ext cx="4673600" cy="2844800"/>
          </a:xfrm>
          <a:prstGeom prst="rect">
            <a:avLst/>
          </a:prstGeom>
        </p:spPr>
      </p:pic>
      <p:pic>
        <p:nvPicPr>
          <p:cNvPr id="4" name="Picture 3"/>
          <p:cNvPicPr>
            <a:picLocks noChangeAspect="1"/>
          </p:cNvPicPr>
          <p:nvPr/>
        </p:nvPicPr>
        <p:blipFill>
          <a:blip r:embed="rId4"/>
          <a:stretch>
            <a:fillRect/>
          </a:stretch>
        </p:blipFill>
        <p:spPr>
          <a:xfrm>
            <a:off x="584200" y="3933825"/>
            <a:ext cx="4686300" cy="2844800"/>
          </a:xfrm>
          <a:prstGeom prst="rect">
            <a:avLst/>
          </a:prstGeom>
        </p:spPr>
      </p:pic>
      <p:pic>
        <p:nvPicPr>
          <p:cNvPr id="7" name="Picture 6"/>
          <p:cNvPicPr>
            <a:picLocks noChangeAspect="1"/>
          </p:cNvPicPr>
          <p:nvPr/>
        </p:nvPicPr>
        <p:blipFill>
          <a:blip r:embed="rId5"/>
          <a:stretch>
            <a:fillRect/>
          </a:stretch>
        </p:blipFill>
        <p:spPr>
          <a:xfrm>
            <a:off x="5346700" y="3933825"/>
            <a:ext cx="4686300" cy="2844800"/>
          </a:xfrm>
          <a:prstGeom prst="rect">
            <a:avLst/>
          </a:prstGeom>
        </p:spPr>
      </p:pic>
      <p:grpSp>
        <p:nvGrpSpPr>
          <p:cNvPr id="8" name="Group 7"/>
          <p:cNvGrpSpPr/>
          <p:nvPr/>
        </p:nvGrpSpPr>
        <p:grpSpPr>
          <a:xfrm>
            <a:off x="331630" y="158190"/>
            <a:ext cx="816153" cy="814985"/>
            <a:chOff x="9107766" y="4180801"/>
            <a:chExt cx="816153" cy="814985"/>
          </a:xfrm>
        </p:grpSpPr>
        <p:sp>
          <p:nvSpPr>
            <p:cNvPr id="9" name="object 25"/>
            <p:cNvSpPr/>
            <p:nvPr/>
          </p:nvSpPr>
          <p:spPr>
            <a:xfrm>
              <a:off x="9312427" y="4366501"/>
              <a:ext cx="407034" cy="629285"/>
            </a:xfrm>
            <a:custGeom>
              <a:avLst/>
              <a:gdLst/>
              <a:ahLst/>
              <a:cxnLst/>
              <a:rect l="l" t="t" r="r" b="b"/>
              <a:pathLst>
                <a:path w="407034" h="629285">
                  <a:moveTo>
                    <a:pt x="157543" y="569252"/>
                  </a:moveTo>
                  <a:lnTo>
                    <a:pt x="132651" y="569252"/>
                  </a:lnTo>
                  <a:lnTo>
                    <a:pt x="141166" y="592795"/>
                  </a:lnTo>
                  <a:lnTo>
                    <a:pt x="156870" y="611679"/>
                  </a:lnTo>
                  <a:lnTo>
                    <a:pt x="178117" y="624233"/>
                  </a:lnTo>
                  <a:lnTo>
                    <a:pt x="203263" y="628789"/>
                  </a:lnTo>
                  <a:lnTo>
                    <a:pt x="228403" y="624233"/>
                  </a:lnTo>
                  <a:lnTo>
                    <a:pt x="249647" y="611679"/>
                  </a:lnTo>
                  <a:lnTo>
                    <a:pt x="255661" y="604443"/>
                  </a:lnTo>
                  <a:lnTo>
                    <a:pt x="203263" y="604443"/>
                  </a:lnTo>
                  <a:lnTo>
                    <a:pt x="187641" y="601790"/>
                  </a:lnTo>
                  <a:lnTo>
                    <a:pt x="174217" y="594434"/>
                  </a:lnTo>
                  <a:lnTo>
                    <a:pt x="163885" y="583285"/>
                  </a:lnTo>
                  <a:lnTo>
                    <a:pt x="157543" y="569252"/>
                  </a:lnTo>
                  <a:close/>
                </a:path>
                <a:path w="407034" h="629285">
                  <a:moveTo>
                    <a:pt x="273837" y="569252"/>
                  </a:moveTo>
                  <a:lnTo>
                    <a:pt x="248970" y="569252"/>
                  </a:lnTo>
                  <a:lnTo>
                    <a:pt x="242630" y="583285"/>
                  </a:lnTo>
                  <a:lnTo>
                    <a:pt x="232303" y="594434"/>
                  </a:lnTo>
                  <a:lnTo>
                    <a:pt x="218883" y="601790"/>
                  </a:lnTo>
                  <a:lnTo>
                    <a:pt x="203263" y="604443"/>
                  </a:lnTo>
                  <a:lnTo>
                    <a:pt x="255661" y="604443"/>
                  </a:lnTo>
                  <a:lnTo>
                    <a:pt x="265342" y="592795"/>
                  </a:lnTo>
                  <a:lnTo>
                    <a:pt x="273837" y="569252"/>
                  </a:lnTo>
                  <a:close/>
                </a:path>
                <a:path w="407034" h="629285">
                  <a:moveTo>
                    <a:pt x="203238" y="0"/>
                  </a:moveTo>
                  <a:lnTo>
                    <a:pt x="156694" y="5377"/>
                  </a:lnTo>
                  <a:lnTo>
                    <a:pt x="113938" y="20691"/>
                  </a:lnTo>
                  <a:lnTo>
                    <a:pt x="76198" y="44711"/>
                  </a:lnTo>
                  <a:lnTo>
                    <a:pt x="44705" y="76208"/>
                  </a:lnTo>
                  <a:lnTo>
                    <a:pt x="20688" y="113952"/>
                  </a:lnTo>
                  <a:lnTo>
                    <a:pt x="5377" y="156714"/>
                  </a:lnTo>
                  <a:lnTo>
                    <a:pt x="0" y="203263"/>
                  </a:lnTo>
                  <a:lnTo>
                    <a:pt x="10718" y="261477"/>
                  </a:lnTo>
                  <a:lnTo>
                    <a:pt x="35463" y="313034"/>
                  </a:lnTo>
                  <a:lnTo>
                    <a:pt x="63120" y="352730"/>
                  </a:lnTo>
                  <a:lnTo>
                    <a:pt x="82575" y="375361"/>
                  </a:lnTo>
                  <a:lnTo>
                    <a:pt x="87884" y="428066"/>
                  </a:lnTo>
                  <a:lnTo>
                    <a:pt x="75842" y="433951"/>
                  </a:lnTo>
                  <a:lnTo>
                    <a:pt x="66316" y="442983"/>
                  </a:lnTo>
                  <a:lnTo>
                    <a:pt x="60051" y="454485"/>
                  </a:lnTo>
                  <a:lnTo>
                    <a:pt x="57797" y="467779"/>
                  </a:lnTo>
                  <a:lnTo>
                    <a:pt x="59292" y="478652"/>
                  </a:lnTo>
                  <a:lnTo>
                    <a:pt x="63506" y="488441"/>
                  </a:lnTo>
                  <a:lnTo>
                    <a:pt x="70034" y="496793"/>
                  </a:lnTo>
                  <a:lnTo>
                    <a:pt x="78473" y="503351"/>
                  </a:lnTo>
                  <a:lnTo>
                    <a:pt x="73736" y="510184"/>
                  </a:lnTo>
                  <a:lnTo>
                    <a:pt x="70956" y="518287"/>
                  </a:lnTo>
                  <a:lnTo>
                    <a:pt x="70891" y="527481"/>
                  </a:lnTo>
                  <a:lnTo>
                    <a:pt x="74180" y="543727"/>
                  </a:lnTo>
                  <a:lnTo>
                    <a:pt x="83143" y="557006"/>
                  </a:lnTo>
                  <a:lnTo>
                    <a:pt x="96426" y="565965"/>
                  </a:lnTo>
                  <a:lnTo>
                    <a:pt x="112674" y="569252"/>
                  </a:lnTo>
                  <a:lnTo>
                    <a:pt x="293852" y="569252"/>
                  </a:lnTo>
                  <a:lnTo>
                    <a:pt x="310092" y="565959"/>
                  </a:lnTo>
                  <a:lnTo>
                    <a:pt x="323372" y="556963"/>
                  </a:lnTo>
                  <a:lnTo>
                    <a:pt x="331447" y="544906"/>
                  </a:lnTo>
                  <a:lnTo>
                    <a:pt x="103073" y="544906"/>
                  </a:lnTo>
                  <a:lnTo>
                    <a:pt x="95250" y="537082"/>
                  </a:lnTo>
                  <a:lnTo>
                    <a:pt x="95250" y="517525"/>
                  </a:lnTo>
                  <a:lnTo>
                    <a:pt x="103073" y="509714"/>
                  </a:lnTo>
                  <a:lnTo>
                    <a:pt x="332550" y="509714"/>
                  </a:lnTo>
                  <a:lnTo>
                    <a:pt x="328091" y="503326"/>
                  </a:lnTo>
                  <a:lnTo>
                    <a:pt x="336509" y="496763"/>
                  </a:lnTo>
                  <a:lnTo>
                    <a:pt x="343017" y="488415"/>
                  </a:lnTo>
                  <a:lnTo>
                    <a:pt x="344325" y="485368"/>
                  </a:lnTo>
                  <a:lnTo>
                    <a:pt x="101155" y="485368"/>
                  </a:lnTo>
                  <a:lnTo>
                    <a:pt x="93766" y="483982"/>
                  </a:lnTo>
                  <a:lnTo>
                    <a:pt x="87726" y="480207"/>
                  </a:lnTo>
                  <a:lnTo>
                    <a:pt x="83651" y="474615"/>
                  </a:lnTo>
                  <a:lnTo>
                    <a:pt x="82156" y="467779"/>
                  </a:lnTo>
                  <a:lnTo>
                    <a:pt x="83651" y="460937"/>
                  </a:lnTo>
                  <a:lnTo>
                    <a:pt x="87726" y="455345"/>
                  </a:lnTo>
                  <a:lnTo>
                    <a:pt x="93766" y="451573"/>
                  </a:lnTo>
                  <a:lnTo>
                    <a:pt x="101155" y="450189"/>
                  </a:lnTo>
                  <a:lnTo>
                    <a:pt x="344114" y="450189"/>
                  </a:lnTo>
                  <a:lnTo>
                    <a:pt x="340185" y="442972"/>
                  </a:lnTo>
                  <a:lnTo>
                    <a:pt x="330658" y="433939"/>
                  </a:lnTo>
                  <a:lnTo>
                    <a:pt x="318617" y="428053"/>
                  </a:lnTo>
                  <a:lnTo>
                    <a:pt x="323951" y="375361"/>
                  </a:lnTo>
                  <a:lnTo>
                    <a:pt x="343386" y="352730"/>
                  </a:lnTo>
                  <a:lnTo>
                    <a:pt x="371036" y="313034"/>
                  </a:lnTo>
                  <a:lnTo>
                    <a:pt x="395782" y="261477"/>
                  </a:lnTo>
                  <a:lnTo>
                    <a:pt x="406501" y="203263"/>
                  </a:lnTo>
                  <a:lnTo>
                    <a:pt x="401124" y="156714"/>
                  </a:lnTo>
                  <a:lnTo>
                    <a:pt x="385812" y="113952"/>
                  </a:lnTo>
                  <a:lnTo>
                    <a:pt x="361793" y="76208"/>
                  </a:lnTo>
                  <a:lnTo>
                    <a:pt x="330298" y="44711"/>
                  </a:lnTo>
                  <a:lnTo>
                    <a:pt x="292554" y="20691"/>
                  </a:lnTo>
                  <a:lnTo>
                    <a:pt x="249791" y="5377"/>
                  </a:lnTo>
                  <a:lnTo>
                    <a:pt x="203238" y="0"/>
                  </a:lnTo>
                  <a:close/>
                </a:path>
                <a:path w="407034" h="629285">
                  <a:moveTo>
                    <a:pt x="332550" y="509714"/>
                  </a:moveTo>
                  <a:lnTo>
                    <a:pt x="303453" y="509714"/>
                  </a:lnTo>
                  <a:lnTo>
                    <a:pt x="311264" y="517525"/>
                  </a:lnTo>
                  <a:lnTo>
                    <a:pt x="311264" y="537082"/>
                  </a:lnTo>
                  <a:lnTo>
                    <a:pt x="303453" y="544906"/>
                  </a:lnTo>
                  <a:lnTo>
                    <a:pt x="331447" y="544906"/>
                  </a:lnTo>
                  <a:lnTo>
                    <a:pt x="332334" y="543582"/>
                  </a:lnTo>
                  <a:lnTo>
                    <a:pt x="335554" y="527481"/>
                  </a:lnTo>
                  <a:lnTo>
                    <a:pt x="335622" y="518287"/>
                  </a:lnTo>
                  <a:lnTo>
                    <a:pt x="332816" y="510095"/>
                  </a:lnTo>
                  <a:lnTo>
                    <a:pt x="332550" y="509714"/>
                  </a:lnTo>
                  <a:close/>
                </a:path>
                <a:path w="407034" h="629285">
                  <a:moveTo>
                    <a:pt x="344114" y="450189"/>
                  </a:moveTo>
                  <a:lnTo>
                    <a:pt x="305358" y="450189"/>
                  </a:lnTo>
                  <a:lnTo>
                    <a:pt x="312740" y="451573"/>
                  </a:lnTo>
                  <a:lnTo>
                    <a:pt x="318776" y="455345"/>
                  </a:lnTo>
                  <a:lnTo>
                    <a:pt x="322850" y="460937"/>
                  </a:lnTo>
                  <a:lnTo>
                    <a:pt x="324345" y="467779"/>
                  </a:lnTo>
                  <a:lnTo>
                    <a:pt x="322850" y="474615"/>
                  </a:lnTo>
                  <a:lnTo>
                    <a:pt x="318776" y="480207"/>
                  </a:lnTo>
                  <a:lnTo>
                    <a:pt x="312740" y="483982"/>
                  </a:lnTo>
                  <a:lnTo>
                    <a:pt x="305358" y="485368"/>
                  </a:lnTo>
                  <a:lnTo>
                    <a:pt x="344325" y="485368"/>
                  </a:lnTo>
                  <a:lnTo>
                    <a:pt x="347215" y="478635"/>
                  </a:lnTo>
                  <a:lnTo>
                    <a:pt x="348703" y="467779"/>
                  </a:lnTo>
                  <a:lnTo>
                    <a:pt x="346449" y="454478"/>
                  </a:lnTo>
                  <a:lnTo>
                    <a:pt x="344114" y="450189"/>
                  </a:lnTo>
                  <a:close/>
                </a:path>
              </a:pathLst>
            </a:custGeom>
            <a:solidFill>
              <a:srgbClr val="F173AC"/>
            </a:solidFill>
          </p:spPr>
          <p:txBody>
            <a:bodyPr wrap="square" lIns="0" tIns="0" rIns="0" bIns="0" rtlCol="0"/>
            <a:lstStyle/>
            <a:p>
              <a:endParaRPr/>
            </a:p>
          </p:txBody>
        </p:sp>
        <p:sp>
          <p:nvSpPr>
            <p:cNvPr id="10" name="object 26"/>
            <p:cNvSpPr/>
            <p:nvPr/>
          </p:nvSpPr>
          <p:spPr>
            <a:xfrm>
              <a:off x="9503511" y="4180801"/>
              <a:ext cx="24765" cy="150495"/>
            </a:xfrm>
            <a:custGeom>
              <a:avLst/>
              <a:gdLst/>
              <a:ahLst/>
              <a:cxnLst/>
              <a:rect l="l" t="t" r="r" b="b"/>
              <a:pathLst>
                <a:path w="24765" h="150495">
                  <a:moveTo>
                    <a:pt x="18897" y="0"/>
                  </a:moveTo>
                  <a:lnTo>
                    <a:pt x="5448" y="0"/>
                  </a:lnTo>
                  <a:lnTo>
                    <a:pt x="0" y="5448"/>
                  </a:lnTo>
                  <a:lnTo>
                    <a:pt x="0" y="144729"/>
                  </a:lnTo>
                  <a:lnTo>
                    <a:pt x="5448" y="150177"/>
                  </a:lnTo>
                  <a:lnTo>
                    <a:pt x="18897" y="150177"/>
                  </a:lnTo>
                  <a:lnTo>
                    <a:pt x="24345" y="144729"/>
                  </a:lnTo>
                  <a:lnTo>
                    <a:pt x="24345" y="5448"/>
                  </a:lnTo>
                  <a:lnTo>
                    <a:pt x="18897" y="0"/>
                  </a:lnTo>
                  <a:close/>
                </a:path>
              </a:pathLst>
            </a:custGeom>
            <a:solidFill>
              <a:srgbClr val="F173AC"/>
            </a:solidFill>
          </p:spPr>
          <p:txBody>
            <a:bodyPr wrap="square" lIns="0" tIns="0" rIns="0" bIns="0" rtlCol="0"/>
            <a:lstStyle/>
            <a:p>
              <a:endParaRPr/>
            </a:p>
          </p:txBody>
        </p:sp>
        <p:sp>
          <p:nvSpPr>
            <p:cNvPr id="11" name="object 27"/>
            <p:cNvSpPr/>
            <p:nvPr/>
          </p:nvSpPr>
          <p:spPr>
            <a:xfrm>
              <a:off x="9773424" y="4576546"/>
              <a:ext cx="150495" cy="24765"/>
            </a:xfrm>
            <a:custGeom>
              <a:avLst/>
              <a:gdLst/>
              <a:ahLst/>
              <a:cxnLst/>
              <a:rect l="l" t="t" r="r" b="b"/>
              <a:pathLst>
                <a:path w="150495" h="24764">
                  <a:moveTo>
                    <a:pt x="144729" y="0"/>
                  </a:moveTo>
                  <a:lnTo>
                    <a:pt x="5460" y="0"/>
                  </a:lnTo>
                  <a:lnTo>
                    <a:pt x="0" y="5448"/>
                  </a:lnTo>
                  <a:lnTo>
                    <a:pt x="0" y="18897"/>
                  </a:lnTo>
                  <a:lnTo>
                    <a:pt x="5460" y="24358"/>
                  </a:lnTo>
                  <a:lnTo>
                    <a:pt x="144729" y="24358"/>
                  </a:lnTo>
                  <a:lnTo>
                    <a:pt x="150177" y="18897"/>
                  </a:lnTo>
                  <a:lnTo>
                    <a:pt x="150177" y="5448"/>
                  </a:lnTo>
                  <a:lnTo>
                    <a:pt x="144729" y="0"/>
                  </a:lnTo>
                  <a:close/>
                </a:path>
              </a:pathLst>
            </a:custGeom>
            <a:solidFill>
              <a:srgbClr val="F173AC"/>
            </a:solidFill>
          </p:spPr>
          <p:txBody>
            <a:bodyPr wrap="square" lIns="0" tIns="0" rIns="0" bIns="0" rtlCol="0"/>
            <a:lstStyle/>
            <a:p>
              <a:endParaRPr/>
            </a:p>
          </p:txBody>
        </p:sp>
        <p:sp>
          <p:nvSpPr>
            <p:cNvPr id="12" name="object 28"/>
            <p:cNvSpPr/>
            <p:nvPr/>
          </p:nvSpPr>
          <p:spPr>
            <a:xfrm>
              <a:off x="9107766" y="4576546"/>
              <a:ext cx="150495" cy="24765"/>
            </a:xfrm>
            <a:custGeom>
              <a:avLst/>
              <a:gdLst/>
              <a:ahLst/>
              <a:cxnLst/>
              <a:rect l="l" t="t" r="r" b="b"/>
              <a:pathLst>
                <a:path w="150495" h="24764">
                  <a:moveTo>
                    <a:pt x="144729" y="0"/>
                  </a:moveTo>
                  <a:lnTo>
                    <a:pt x="5448" y="0"/>
                  </a:lnTo>
                  <a:lnTo>
                    <a:pt x="0" y="5448"/>
                  </a:lnTo>
                  <a:lnTo>
                    <a:pt x="0" y="18897"/>
                  </a:lnTo>
                  <a:lnTo>
                    <a:pt x="5448" y="24358"/>
                  </a:lnTo>
                  <a:lnTo>
                    <a:pt x="144729" y="24358"/>
                  </a:lnTo>
                  <a:lnTo>
                    <a:pt x="150190" y="18897"/>
                  </a:lnTo>
                  <a:lnTo>
                    <a:pt x="150190" y="5448"/>
                  </a:lnTo>
                  <a:lnTo>
                    <a:pt x="144729" y="0"/>
                  </a:lnTo>
                  <a:close/>
                </a:path>
              </a:pathLst>
            </a:custGeom>
            <a:solidFill>
              <a:srgbClr val="F173AC"/>
            </a:solidFill>
          </p:spPr>
          <p:txBody>
            <a:bodyPr wrap="square" lIns="0" tIns="0" rIns="0" bIns="0" rtlCol="0"/>
            <a:lstStyle/>
            <a:p>
              <a:endParaRPr/>
            </a:p>
          </p:txBody>
        </p:sp>
        <p:sp>
          <p:nvSpPr>
            <p:cNvPr id="13" name="object 29"/>
            <p:cNvSpPr/>
            <p:nvPr/>
          </p:nvSpPr>
          <p:spPr>
            <a:xfrm>
              <a:off x="9693185" y="4295521"/>
              <a:ext cx="115709" cy="114515"/>
            </a:xfrm>
            <a:prstGeom prst="rect">
              <a:avLst/>
            </a:prstGeom>
            <a:blipFill>
              <a:blip r:embed="rId6" cstate="print"/>
              <a:stretch>
                <a:fillRect/>
              </a:stretch>
            </a:blipFill>
          </p:spPr>
          <p:txBody>
            <a:bodyPr wrap="square" lIns="0" tIns="0" rIns="0" bIns="0" rtlCol="0"/>
            <a:lstStyle/>
            <a:p>
              <a:endParaRPr/>
            </a:p>
          </p:txBody>
        </p:sp>
        <p:sp>
          <p:nvSpPr>
            <p:cNvPr id="14" name="object 30"/>
            <p:cNvSpPr/>
            <p:nvPr/>
          </p:nvSpPr>
          <p:spPr>
            <a:xfrm>
              <a:off x="9222499" y="4295521"/>
              <a:ext cx="115697" cy="114515"/>
            </a:xfrm>
            <a:prstGeom prst="rect">
              <a:avLst/>
            </a:prstGeom>
            <a:blipFill>
              <a:blip r:embed="rId7" cstate="print"/>
              <a:stretch>
                <a:fillRect/>
              </a:stretch>
            </a:blipFill>
          </p:spPr>
          <p:txBody>
            <a:bodyPr wrap="square" lIns="0" tIns="0" rIns="0" bIns="0" rtlCol="0"/>
            <a:lstStyle/>
            <a:p>
              <a:endParaRPr/>
            </a:p>
          </p:txBody>
        </p:sp>
      </p:grpSp>
    </p:spTree>
    <p:extLst>
      <p:ext uri="{BB962C8B-B14F-4D97-AF65-F5344CB8AC3E}">
        <p14:creationId xmlns:p14="http://schemas.microsoft.com/office/powerpoint/2010/main" val="468532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552059" y="428625"/>
            <a:ext cx="10979339" cy="6126182"/>
            <a:chOff x="-552059" y="428625"/>
            <a:chExt cx="10979339" cy="6126182"/>
          </a:xfrm>
        </p:grpSpPr>
        <p:sp>
          <p:nvSpPr>
            <p:cNvPr id="5" name="object 4"/>
            <p:cNvSpPr txBox="1"/>
            <p:nvPr/>
          </p:nvSpPr>
          <p:spPr>
            <a:xfrm>
              <a:off x="347628" y="428625"/>
              <a:ext cx="9418341" cy="874598"/>
            </a:xfrm>
            <a:prstGeom prst="rect">
              <a:avLst/>
            </a:prstGeom>
          </p:spPr>
          <p:txBody>
            <a:bodyPr vert="horz" wrap="square" lIns="0" tIns="12700" rIns="0" bIns="0" rtlCol="0">
              <a:spAutoFit/>
            </a:bodyPr>
            <a:lstStyle/>
            <a:p>
              <a:pPr marL="12700">
                <a:lnSpc>
                  <a:spcPct val="100000"/>
                </a:lnSpc>
                <a:spcBef>
                  <a:spcPts val="100"/>
                </a:spcBef>
              </a:pPr>
              <a:r>
                <a:rPr lang="en-US" sz="2800" b="1" spc="250">
                  <a:solidFill>
                    <a:srgbClr val="0CB14B"/>
                  </a:solidFill>
                  <a:latin typeface="Calibri" charset="0"/>
                  <a:ea typeface="Calibri" charset="0"/>
                  <a:cs typeface="Calibri" charset="0"/>
                </a:rPr>
                <a:t>Existing heating system installed in pre 1919 detached property</a:t>
              </a:r>
            </a:p>
          </p:txBody>
        </p:sp>
        <p:grpSp>
          <p:nvGrpSpPr>
            <p:cNvPr id="2" name="Group 1"/>
            <p:cNvGrpSpPr/>
            <p:nvPr/>
          </p:nvGrpSpPr>
          <p:grpSpPr>
            <a:xfrm>
              <a:off x="-552059" y="1419225"/>
              <a:ext cx="10979339" cy="5135582"/>
              <a:chOff x="-552059" y="1419225"/>
              <a:chExt cx="10979339" cy="5135582"/>
            </a:xfrm>
          </p:grpSpPr>
          <p:sp>
            <p:nvSpPr>
              <p:cNvPr id="7" name="TextBox 6">
                <a:extLst>
                  <a:ext uri="{FF2B5EF4-FFF2-40B4-BE49-F238E27FC236}">
                    <a16:creationId xmlns:a16="http://schemas.microsoft.com/office/drawing/2014/main" xmlns="" id="{50D05D9D-C526-4209-B331-F67B78159279}"/>
                  </a:ext>
                </a:extLst>
              </p:cNvPr>
              <p:cNvSpPr txBox="1"/>
              <p:nvPr/>
            </p:nvSpPr>
            <p:spPr>
              <a:xfrm>
                <a:off x="-552059" y="2419767"/>
                <a:ext cx="10312401" cy="2031325"/>
              </a:xfrm>
              <a:prstGeom prst="rect">
                <a:avLst/>
              </a:prstGeom>
              <a:noFill/>
            </p:spPr>
            <p:txBody>
              <a:bodyPr wrap="square" rtlCol="0">
                <a:spAutoFit/>
              </a:bodyPr>
              <a:lstStyle/>
              <a:p>
                <a:r>
                  <a:rPr lang="en-GB" sz="1400" dirty="0"/>
                  <a:t>                 	Boiler size = 40kW non-condensing							                  	Boiler efficiency = circa 70%									System efficiency = circa 55%									Oil Tank = 2000l </a:t>
                </a:r>
                <a:r>
                  <a:rPr lang="en-GB" sz="1400" dirty="0" err="1"/>
                  <a:t>unbunded</a:t>
                </a:r>
                <a:r>
                  <a:rPr lang="en-GB" sz="1400" dirty="0"/>
                  <a:t>, steel</a:t>
                </a:r>
              </a:p>
              <a:p>
                <a:r>
                  <a:rPr lang="en-GB" sz="1400" dirty="0"/>
                  <a:t>                  	Fuel = Kerosene									No loft insulation</a:t>
                </a:r>
              </a:p>
              <a:p>
                <a:r>
                  <a:rPr lang="en-GB" sz="1400" dirty="0"/>
                  <a:t>	Single glazing in wood frame									No wall insulation</a:t>
                </a:r>
              </a:p>
              <a:p>
                <a:r>
                  <a:rPr lang="en-GB" sz="1400" dirty="0"/>
                  <a:t>	4 x open chimneys – no throat restrictors</a:t>
                </a:r>
              </a:p>
            </p:txBody>
          </p:sp>
          <p:pic>
            <p:nvPicPr>
              <p:cNvPr id="4" name="Picture 3"/>
              <p:cNvPicPr>
                <a:picLocks noChangeAspect="1"/>
              </p:cNvPicPr>
              <p:nvPr/>
            </p:nvPicPr>
            <p:blipFill>
              <a:blip r:embed="rId2"/>
              <a:stretch>
                <a:fillRect/>
              </a:stretch>
            </p:blipFill>
            <p:spPr>
              <a:xfrm>
                <a:off x="165100" y="1419225"/>
                <a:ext cx="10262180" cy="4629270"/>
              </a:xfrm>
              <a:prstGeom prst="rect">
                <a:avLst/>
              </a:prstGeom>
            </p:spPr>
          </p:pic>
          <p:sp>
            <p:nvSpPr>
              <p:cNvPr id="11" name="TextBox 10">
                <a:extLst>
                  <a:ext uri="{FF2B5EF4-FFF2-40B4-BE49-F238E27FC236}">
                    <a16:creationId xmlns:a16="http://schemas.microsoft.com/office/drawing/2014/main" xmlns="" id="{164CE807-252C-4BE6-935A-02A1B14E1A09}"/>
                  </a:ext>
                </a:extLst>
              </p:cNvPr>
              <p:cNvSpPr txBox="1"/>
              <p:nvPr/>
            </p:nvSpPr>
            <p:spPr>
              <a:xfrm>
                <a:off x="3676941" y="5970032"/>
                <a:ext cx="4336759" cy="584775"/>
              </a:xfrm>
              <a:prstGeom prst="rect">
                <a:avLst/>
              </a:prstGeom>
              <a:noFill/>
            </p:spPr>
            <p:txBody>
              <a:bodyPr wrap="square" rtlCol="0">
                <a:spAutoFit/>
              </a:bodyPr>
              <a:lstStyle/>
              <a:p>
                <a:r>
                  <a:rPr lang="en-GB" sz="1600" dirty="0"/>
                  <a:t>Total heat loss = 40kW/h</a:t>
                </a:r>
              </a:p>
              <a:p>
                <a:r>
                  <a:rPr lang="en-GB" sz="1600" dirty="0"/>
                  <a:t>Annual Space Heat requirement = 49447kWh/Year</a:t>
                </a:r>
              </a:p>
            </p:txBody>
          </p:sp>
        </p:grpSp>
      </p:grpSp>
    </p:spTree>
    <p:extLst>
      <p:ext uri="{BB962C8B-B14F-4D97-AF65-F5344CB8AC3E}">
        <p14:creationId xmlns:p14="http://schemas.microsoft.com/office/powerpoint/2010/main" val="1943937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4"/>
          <p:cNvSpPr txBox="1"/>
          <p:nvPr/>
        </p:nvSpPr>
        <p:spPr>
          <a:xfrm>
            <a:off x="347628" y="428625"/>
            <a:ext cx="9418341" cy="474489"/>
          </a:xfrm>
          <a:prstGeom prst="rect">
            <a:avLst/>
          </a:prstGeom>
        </p:spPr>
        <p:txBody>
          <a:bodyPr vert="horz" wrap="square" lIns="0" tIns="12700" rIns="0" bIns="0" rtlCol="0">
            <a:spAutoFit/>
          </a:bodyPr>
          <a:lstStyle/>
          <a:p>
            <a:pPr marL="12700">
              <a:lnSpc>
                <a:spcPct val="100000"/>
              </a:lnSpc>
              <a:spcBef>
                <a:spcPts val="100"/>
              </a:spcBef>
            </a:pPr>
            <a:r>
              <a:rPr lang="en-US" sz="3000" b="1" spc="250" dirty="0">
                <a:solidFill>
                  <a:srgbClr val="0CB14B"/>
                </a:solidFill>
                <a:latin typeface="Calibri" charset="0"/>
                <a:ea typeface="Calibri" charset="0"/>
                <a:cs typeface="Calibri" charset="0"/>
              </a:rPr>
              <a:t>        Energy Efficiency and </a:t>
            </a:r>
            <a:r>
              <a:rPr lang="en-US" sz="3000" b="1" spc="250" dirty="0" err="1">
                <a:solidFill>
                  <a:srgbClr val="0CB14B"/>
                </a:solidFill>
                <a:latin typeface="Calibri" charset="0"/>
                <a:ea typeface="Calibri" charset="0"/>
                <a:cs typeface="Calibri" charset="0"/>
              </a:rPr>
              <a:t>Optimisation</a:t>
            </a:r>
            <a:r>
              <a:rPr lang="en-US" sz="3000" b="1" spc="250" dirty="0">
                <a:solidFill>
                  <a:srgbClr val="0CB14B"/>
                </a:solidFill>
                <a:latin typeface="Calibri" charset="0"/>
                <a:ea typeface="Calibri" charset="0"/>
                <a:cs typeface="Calibri" charset="0"/>
              </a:rPr>
              <a:t> </a:t>
            </a:r>
            <a:r>
              <a:rPr lang="en-US" sz="2000" b="1" spc="250" dirty="0">
                <a:solidFill>
                  <a:srgbClr val="0CB14B"/>
                </a:solidFill>
                <a:latin typeface="Calibri" charset="0"/>
                <a:ea typeface="Calibri" charset="0"/>
                <a:cs typeface="Calibri" charset="0"/>
              </a:rPr>
              <a:t>(England):</a:t>
            </a:r>
            <a:endParaRPr lang="en-US" sz="3000" b="1" spc="250" dirty="0">
              <a:solidFill>
                <a:srgbClr val="0CB14B"/>
              </a:solidFill>
              <a:latin typeface="Calibri" charset="0"/>
              <a:ea typeface="Calibri" charset="0"/>
              <a:cs typeface="Calibri" charset="0"/>
            </a:endParaRPr>
          </a:p>
        </p:txBody>
      </p:sp>
      <p:pic>
        <p:nvPicPr>
          <p:cNvPr id="9" name="Picture 8"/>
          <p:cNvPicPr>
            <a:picLocks noChangeAspect="1"/>
          </p:cNvPicPr>
          <p:nvPr/>
        </p:nvPicPr>
        <p:blipFill>
          <a:blip r:embed="rId2"/>
          <a:stretch>
            <a:fillRect/>
          </a:stretch>
        </p:blipFill>
        <p:spPr>
          <a:xfrm>
            <a:off x="322228" y="3324225"/>
            <a:ext cx="4948272" cy="3348211"/>
          </a:xfrm>
          <a:prstGeom prst="rect">
            <a:avLst/>
          </a:prstGeom>
        </p:spPr>
      </p:pic>
      <p:grpSp>
        <p:nvGrpSpPr>
          <p:cNvPr id="7" name="Group 6"/>
          <p:cNvGrpSpPr/>
          <p:nvPr/>
        </p:nvGrpSpPr>
        <p:grpSpPr>
          <a:xfrm>
            <a:off x="331630" y="158190"/>
            <a:ext cx="816153" cy="814985"/>
            <a:chOff x="9107766" y="4180801"/>
            <a:chExt cx="816153" cy="814985"/>
          </a:xfrm>
        </p:grpSpPr>
        <p:sp>
          <p:nvSpPr>
            <p:cNvPr id="8" name="object 25"/>
            <p:cNvSpPr/>
            <p:nvPr/>
          </p:nvSpPr>
          <p:spPr>
            <a:xfrm>
              <a:off x="9312427" y="4366501"/>
              <a:ext cx="407034" cy="629285"/>
            </a:xfrm>
            <a:custGeom>
              <a:avLst/>
              <a:gdLst/>
              <a:ahLst/>
              <a:cxnLst/>
              <a:rect l="l" t="t" r="r" b="b"/>
              <a:pathLst>
                <a:path w="407034" h="629285">
                  <a:moveTo>
                    <a:pt x="157543" y="569252"/>
                  </a:moveTo>
                  <a:lnTo>
                    <a:pt x="132651" y="569252"/>
                  </a:lnTo>
                  <a:lnTo>
                    <a:pt x="141166" y="592795"/>
                  </a:lnTo>
                  <a:lnTo>
                    <a:pt x="156870" y="611679"/>
                  </a:lnTo>
                  <a:lnTo>
                    <a:pt x="178117" y="624233"/>
                  </a:lnTo>
                  <a:lnTo>
                    <a:pt x="203263" y="628789"/>
                  </a:lnTo>
                  <a:lnTo>
                    <a:pt x="228403" y="624233"/>
                  </a:lnTo>
                  <a:lnTo>
                    <a:pt x="249647" y="611679"/>
                  </a:lnTo>
                  <a:lnTo>
                    <a:pt x="255661" y="604443"/>
                  </a:lnTo>
                  <a:lnTo>
                    <a:pt x="203263" y="604443"/>
                  </a:lnTo>
                  <a:lnTo>
                    <a:pt x="187641" y="601790"/>
                  </a:lnTo>
                  <a:lnTo>
                    <a:pt x="174217" y="594434"/>
                  </a:lnTo>
                  <a:lnTo>
                    <a:pt x="163885" y="583285"/>
                  </a:lnTo>
                  <a:lnTo>
                    <a:pt x="157543" y="569252"/>
                  </a:lnTo>
                  <a:close/>
                </a:path>
                <a:path w="407034" h="629285">
                  <a:moveTo>
                    <a:pt x="273837" y="569252"/>
                  </a:moveTo>
                  <a:lnTo>
                    <a:pt x="248970" y="569252"/>
                  </a:lnTo>
                  <a:lnTo>
                    <a:pt x="242630" y="583285"/>
                  </a:lnTo>
                  <a:lnTo>
                    <a:pt x="232303" y="594434"/>
                  </a:lnTo>
                  <a:lnTo>
                    <a:pt x="218883" y="601790"/>
                  </a:lnTo>
                  <a:lnTo>
                    <a:pt x="203263" y="604443"/>
                  </a:lnTo>
                  <a:lnTo>
                    <a:pt x="255661" y="604443"/>
                  </a:lnTo>
                  <a:lnTo>
                    <a:pt x="265342" y="592795"/>
                  </a:lnTo>
                  <a:lnTo>
                    <a:pt x="273837" y="569252"/>
                  </a:lnTo>
                  <a:close/>
                </a:path>
                <a:path w="407034" h="629285">
                  <a:moveTo>
                    <a:pt x="203238" y="0"/>
                  </a:moveTo>
                  <a:lnTo>
                    <a:pt x="156694" y="5377"/>
                  </a:lnTo>
                  <a:lnTo>
                    <a:pt x="113938" y="20691"/>
                  </a:lnTo>
                  <a:lnTo>
                    <a:pt x="76198" y="44711"/>
                  </a:lnTo>
                  <a:lnTo>
                    <a:pt x="44705" y="76208"/>
                  </a:lnTo>
                  <a:lnTo>
                    <a:pt x="20688" y="113952"/>
                  </a:lnTo>
                  <a:lnTo>
                    <a:pt x="5377" y="156714"/>
                  </a:lnTo>
                  <a:lnTo>
                    <a:pt x="0" y="203263"/>
                  </a:lnTo>
                  <a:lnTo>
                    <a:pt x="10718" y="261477"/>
                  </a:lnTo>
                  <a:lnTo>
                    <a:pt x="35463" y="313034"/>
                  </a:lnTo>
                  <a:lnTo>
                    <a:pt x="63120" y="352730"/>
                  </a:lnTo>
                  <a:lnTo>
                    <a:pt x="82575" y="375361"/>
                  </a:lnTo>
                  <a:lnTo>
                    <a:pt x="87884" y="428066"/>
                  </a:lnTo>
                  <a:lnTo>
                    <a:pt x="75842" y="433951"/>
                  </a:lnTo>
                  <a:lnTo>
                    <a:pt x="66316" y="442983"/>
                  </a:lnTo>
                  <a:lnTo>
                    <a:pt x="60051" y="454485"/>
                  </a:lnTo>
                  <a:lnTo>
                    <a:pt x="57797" y="467779"/>
                  </a:lnTo>
                  <a:lnTo>
                    <a:pt x="59292" y="478652"/>
                  </a:lnTo>
                  <a:lnTo>
                    <a:pt x="63506" y="488441"/>
                  </a:lnTo>
                  <a:lnTo>
                    <a:pt x="70034" y="496793"/>
                  </a:lnTo>
                  <a:lnTo>
                    <a:pt x="78473" y="503351"/>
                  </a:lnTo>
                  <a:lnTo>
                    <a:pt x="73736" y="510184"/>
                  </a:lnTo>
                  <a:lnTo>
                    <a:pt x="70956" y="518287"/>
                  </a:lnTo>
                  <a:lnTo>
                    <a:pt x="70891" y="527481"/>
                  </a:lnTo>
                  <a:lnTo>
                    <a:pt x="74180" y="543727"/>
                  </a:lnTo>
                  <a:lnTo>
                    <a:pt x="83143" y="557006"/>
                  </a:lnTo>
                  <a:lnTo>
                    <a:pt x="96426" y="565965"/>
                  </a:lnTo>
                  <a:lnTo>
                    <a:pt x="112674" y="569252"/>
                  </a:lnTo>
                  <a:lnTo>
                    <a:pt x="293852" y="569252"/>
                  </a:lnTo>
                  <a:lnTo>
                    <a:pt x="310092" y="565959"/>
                  </a:lnTo>
                  <a:lnTo>
                    <a:pt x="323372" y="556963"/>
                  </a:lnTo>
                  <a:lnTo>
                    <a:pt x="331447" y="544906"/>
                  </a:lnTo>
                  <a:lnTo>
                    <a:pt x="103073" y="544906"/>
                  </a:lnTo>
                  <a:lnTo>
                    <a:pt x="95250" y="537082"/>
                  </a:lnTo>
                  <a:lnTo>
                    <a:pt x="95250" y="517525"/>
                  </a:lnTo>
                  <a:lnTo>
                    <a:pt x="103073" y="509714"/>
                  </a:lnTo>
                  <a:lnTo>
                    <a:pt x="332550" y="509714"/>
                  </a:lnTo>
                  <a:lnTo>
                    <a:pt x="328091" y="503326"/>
                  </a:lnTo>
                  <a:lnTo>
                    <a:pt x="336509" y="496763"/>
                  </a:lnTo>
                  <a:lnTo>
                    <a:pt x="343017" y="488415"/>
                  </a:lnTo>
                  <a:lnTo>
                    <a:pt x="344325" y="485368"/>
                  </a:lnTo>
                  <a:lnTo>
                    <a:pt x="101155" y="485368"/>
                  </a:lnTo>
                  <a:lnTo>
                    <a:pt x="93766" y="483982"/>
                  </a:lnTo>
                  <a:lnTo>
                    <a:pt x="87726" y="480207"/>
                  </a:lnTo>
                  <a:lnTo>
                    <a:pt x="83651" y="474615"/>
                  </a:lnTo>
                  <a:lnTo>
                    <a:pt x="82156" y="467779"/>
                  </a:lnTo>
                  <a:lnTo>
                    <a:pt x="83651" y="460937"/>
                  </a:lnTo>
                  <a:lnTo>
                    <a:pt x="87726" y="455345"/>
                  </a:lnTo>
                  <a:lnTo>
                    <a:pt x="93766" y="451573"/>
                  </a:lnTo>
                  <a:lnTo>
                    <a:pt x="101155" y="450189"/>
                  </a:lnTo>
                  <a:lnTo>
                    <a:pt x="344114" y="450189"/>
                  </a:lnTo>
                  <a:lnTo>
                    <a:pt x="340185" y="442972"/>
                  </a:lnTo>
                  <a:lnTo>
                    <a:pt x="330658" y="433939"/>
                  </a:lnTo>
                  <a:lnTo>
                    <a:pt x="318617" y="428053"/>
                  </a:lnTo>
                  <a:lnTo>
                    <a:pt x="323951" y="375361"/>
                  </a:lnTo>
                  <a:lnTo>
                    <a:pt x="343386" y="352730"/>
                  </a:lnTo>
                  <a:lnTo>
                    <a:pt x="371036" y="313034"/>
                  </a:lnTo>
                  <a:lnTo>
                    <a:pt x="395782" y="261477"/>
                  </a:lnTo>
                  <a:lnTo>
                    <a:pt x="406501" y="203263"/>
                  </a:lnTo>
                  <a:lnTo>
                    <a:pt x="401124" y="156714"/>
                  </a:lnTo>
                  <a:lnTo>
                    <a:pt x="385812" y="113952"/>
                  </a:lnTo>
                  <a:lnTo>
                    <a:pt x="361793" y="76208"/>
                  </a:lnTo>
                  <a:lnTo>
                    <a:pt x="330298" y="44711"/>
                  </a:lnTo>
                  <a:lnTo>
                    <a:pt x="292554" y="20691"/>
                  </a:lnTo>
                  <a:lnTo>
                    <a:pt x="249791" y="5377"/>
                  </a:lnTo>
                  <a:lnTo>
                    <a:pt x="203238" y="0"/>
                  </a:lnTo>
                  <a:close/>
                </a:path>
                <a:path w="407034" h="629285">
                  <a:moveTo>
                    <a:pt x="332550" y="509714"/>
                  </a:moveTo>
                  <a:lnTo>
                    <a:pt x="303453" y="509714"/>
                  </a:lnTo>
                  <a:lnTo>
                    <a:pt x="311264" y="517525"/>
                  </a:lnTo>
                  <a:lnTo>
                    <a:pt x="311264" y="537082"/>
                  </a:lnTo>
                  <a:lnTo>
                    <a:pt x="303453" y="544906"/>
                  </a:lnTo>
                  <a:lnTo>
                    <a:pt x="331447" y="544906"/>
                  </a:lnTo>
                  <a:lnTo>
                    <a:pt x="332334" y="543582"/>
                  </a:lnTo>
                  <a:lnTo>
                    <a:pt x="335554" y="527481"/>
                  </a:lnTo>
                  <a:lnTo>
                    <a:pt x="335622" y="518287"/>
                  </a:lnTo>
                  <a:lnTo>
                    <a:pt x="332816" y="510095"/>
                  </a:lnTo>
                  <a:lnTo>
                    <a:pt x="332550" y="509714"/>
                  </a:lnTo>
                  <a:close/>
                </a:path>
                <a:path w="407034" h="629285">
                  <a:moveTo>
                    <a:pt x="344114" y="450189"/>
                  </a:moveTo>
                  <a:lnTo>
                    <a:pt x="305358" y="450189"/>
                  </a:lnTo>
                  <a:lnTo>
                    <a:pt x="312740" y="451573"/>
                  </a:lnTo>
                  <a:lnTo>
                    <a:pt x="318776" y="455345"/>
                  </a:lnTo>
                  <a:lnTo>
                    <a:pt x="322850" y="460937"/>
                  </a:lnTo>
                  <a:lnTo>
                    <a:pt x="324345" y="467779"/>
                  </a:lnTo>
                  <a:lnTo>
                    <a:pt x="322850" y="474615"/>
                  </a:lnTo>
                  <a:lnTo>
                    <a:pt x="318776" y="480207"/>
                  </a:lnTo>
                  <a:lnTo>
                    <a:pt x="312740" y="483982"/>
                  </a:lnTo>
                  <a:lnTo>
                    <a:pt x="305358" y="485368"/>
                  </a:lnTo>
                  <a:lnTo>
                    <a:pt x="344325" y="485368"/>
                  </a:lnTo>
                  <a:lnTo>
                    <a:pt x="347215" y="478635"/>
                  </a:lnTo>
                  <a:lnTo>
                    <a:pt x="348703" y="467779"/>
                  </a:lnTo>
                  <a:lnTo>
                    <a:pt x="346449" y="454478"/>
                  </a:lnTo>
                  <a:lnTo>
                    <a:pt x="344114" y="450189"/>
                  </a:lnTo>
                  <a:close/>
                </a:path>
              </a:pathLst>
            </a:custGeom>
            <a:solidFill>
              <a:srgbClr val="F173AC"/>
            </a:solidFill>
          </p:spPr>
          <p:txBody>
            <a:bodyPr wrap="square" lIns="0" tIns="0" rIns="0" bIns="0" rtlCol="0"/>
            <a:lstStyle/>
            <a:p>
              <a:endParaRPr/>
            </a:p>
          </p:txBody>
        </p:sp>
        <p:sp>
          <p:nvSpPr>
            <p:cNvPr id="11" name="object 26"/>
            <p:cNvSpPr/>
            <p:nvPr/>
          </p:nvSpPr>
          <p:spPr>
            <a:xfrm>
              <a:off x="9503511" y="4180801"/>
              <a:ext cx="24765" cy="150495"/>
            </a:xfrm>
            <a:custGeom>
              <a:avLst/>
              <a:gdLst/>
              <a:ahLst/>
              <a:cxnLst/>
              <a:rect l="l" t="t" r="r" b="b"/>
              <a:pathLst>
                <a:path w="24765" h="150495">
                  <a:moveTo>
                    <a:pt x="18897" y="0"/>
                  </a:moveTo>
                  <a:lnTo>
                    <a:pt x="5448" y="0"/>
                  </a:lnTo>
                  <a:lnTo>
                    <a:pt x="0" y="5448"/>
                  </a:lnTo>
                  <a:lnTo>
                    <a:pt x="0" y="144729"/>
                  </a:lnTo>
                  <a:lnTo>
                    <a:pt x="5448" y="150177"/>
                  </a:lnTo>
                  <a:lnTo>
                    <a:pt x="18897" y="150177"/>
                  </a:lnTo>
                  <a:lnTo>
                    <a:pt x="24345" y="144729"/>
                  </a:lnTo>
                  <a:lnTo>
                    <a:pt x="24345" y="5448"/>
                  </a:lnTo>
                  <a:lnTo>
                    <a:pt x="18897" y="0"/>
                  </a:lnTo>
                  <a:close/>
                </a:path>
              </a:pathLst>
            </a:custGeom>
            <a:solidFill>
              <a:srgbClr val="F173AC"/>
            </a:solidFill>
          </p:spPr>
          <p:txBody>
            <a:bodyPr wrap="square" lIns="0" tIns="0" rIns="0" bIns="0" rtlCol="0"/>
            <a:lstStyle/>
            <a:p>
              <a:endParaRPr/>
            </a:p>
          </p:txBody>
        </p:sp>
        <p:sp>
          <p:nvSpPr>
            <p:cNvPr id="12" name="object 27"/>
            <p:cNvSpPr/>
            <p:nvPr/>
          </p:nvSpPr>
          <p:spPr>
            <a:xfrm>
              <a:off x="9773424" y="4576546"/>
              <a:ext cx="150495" cy="24765"/>
            </a:xfrm>
            <a:custGeom>
              <a:avLst/>
              <a:gdLst/>
              <a:ahLst/>
              <a:cxnLst/>
              <a:rect l="l" t="t" r="r" b="b"/>
              <a:pathLst>
                <a:path w="150495" h="24764">
                  <a:moveTo>
                    <a:pt x="144729" y="0"/>
                  </a:moveTo>
                  <a:lnTo>
                    <a:pt x="5460" y="0"/>
                  </a:lnTo>
                  <a:lnTo>
                    <a:pt x="0" y="5448"/>
                  </a:lnTo>
                  <a:lnTo>
                    <a:pt x="0" y="18897"/>
                  </a:lnTo>
                  <a:lnTo>
                    <a:pt x="5460" y="24358"/>
                  </a:lnTo>
                  <a:lnTo>
                    <a:pt x="144729" y="24358"/>
                  </a:lnTo>
                  <a:lnTo>
                    <a:pt x="150177" y="18897"/>
                  </a:lnTo>
                  <a:lnTo>
                    <a:pt x="150177" y="5448"/>
                  </a:lnTo>
                  <a:lnTo>
                    <a:pt x="144729" y="0"/>
                  </a:lnTo>
                  <a:close/>
                </a:path>
              </a:pathLst>
            </a:custGeom>
            <a:solidFill>
              <a:srgbClr val="F173AC"/>
            </a:solidFill>
          </p:spPr>
          <p:txBody>
            <a:bodyPr wrap="square" lIns="0" tIns="0" rIns="0" bIns="0" rtlCol="0"/>
            <a:lstStyle/>
            <a:p>
              <a:endParaRPr/>
            </a:p>
          </p:txBody>
        </p:sp>
        <p:sp>
          <p:nvSpPr>
            <p:cNvPr id="13" name="object 28"/>
            <p:cNvSpPr/>
            <p:nvPr/>
          </p:nvSpPr>
          <p:spPr>
            <a:xfrm>
              <a:off x="9107766" y="4576546"/>
              <a:ext cx="150495" cy="24765"/>
            </a:xfrm>
            <a:custGeom>
              <a:avLst/>
              <a:gdLst/>
              <a:ahLst/>
              <a:cxnLst/>
              <a:rect l="l" t="t" r="r" b="b"/>
              <a:pathLst>
                <a:path w="150495" h="24764">
                  <a:moveTo>
                    <a:pt x="144729" y="0"/>
                  </a:moveTo>
                  <a:lnTo>
                    <a:pt x="5448" y="0"/>
                  </a:lnTo>
                  <a:lnTo>
                    <a:pt x="0" y="5448"/>
                  </a:lnTo>
                  <a:lnTo>
                    <a:pt x="0" y="18897"/>
                  </a:lnTo>
                  <a:lnTo>
                    <a:pt x="5448" y="24358"/>
                  </a:lnTo>
                  <a:lnTo>
                    <a:pt x="144729" y="24358"/>
                  </a:lnTo>
                  <a:lnTo>
                    <a:pt x="150190" y="18897"/>
                  </a:lnTo>
                  <a:lnTo>
                    <a:pt x="150190" y="5448"/>
                  </a:lnTo>
                  <a:lnTo>
                    <a:pt x="144729" y="0"/>
                  </a:lnTo>
                  <a:close/>
                </a:path>
              </a:pathLst>
            </a:custGeom>
            <a:solidFill>
              <a:srgbClr val="F173AC"/>
            </a:solidFill>
          </p:spPr>
          <p:txBody>
            <a:bodyPr wrap="square" lIns="0" tIns="0" rIns="0" bIns="0" rtlCol="0"/>
            <a:lstStyle/>
            <a:p>
              <a:endParaRPr/>
            </a:p>
          </p:txBody>
        </p:sp>
        <p:sp>
          <p:nvSpPr>
            <p:cNvPr id="14" name="object 29"/>
            <p:cNvSpPr/>
            <p:nvPr/>
          </p:nvSpPr>
          <p:spPr>
            <a:xfrm>
              <a:off x="9693185" y="4295521"/>
              <a:ext cx="115709" cy="114515"/>
            </a:xfrm>
            <a:prstGeom prst="rect">
              <a:avLst/>
            </a:prstGeom>
            <a:blipFill>
              <a:blip r:embed="rId3" cstate="print"/>
              <a:stretch>
                <a:fillRect/>
              </a:stretch>
            </a:blipFill>
          </p:spPr>
          <p:txBody>
            <a:bodyPr wrap="square" lIns="0" tIns="0" rIns="0" bIns="0" rtlCol="0"/>
            <a:lstStyle/>
            <a:p>
              <a:endParaRPr/>
            </a:p>
          </p:txBody>
        </p:sp>
        <p:sp>
          <p:nvSpPr>
            <p:cNvPr id="15" name="object 30"/>
            <p:cNvSpPr/>
            <p:nvPr/>
          </p:nvSpPr>
          <p:spPr>
            <a:xfrm>
              <a:off x="9222499" y="4295521"/>
              <a:ext cx="115697" cy="114515"/>
            </a:xfrm>
            <a:prstGeom prst="rect">
              <a:avLst/>
            </a:prstGeom>
            <a:blipFill>
              <a:blip r:embed="rId4" cstate="print"/>
              <a:stretch>
                <a:fillRect/>
              </a:stretch>
            </a:blipFill>
          </p:spPr>
          <p:txBody>
            <a:bodyPr wrap="square" lIns="0" tIns="0" rIns="0" bIns="0" rtlCol="0"/>
            <a:lstStyle/>
            <a:p>
              <a:endParaRPr/>
            </a:p>
          </p:txBody>
        </p:sp>
      </p:grpSp>
      <p:pic>
        <p:nvPicPr>
          <p:cNvPr id="3" name="Picture 2"/>
          <p:cNvPicPr>
            <a:picLocks noChangeAspect="1"/>
          </p:cNvPicPr>
          <p:nvPr/>
        </p:nvPicPr>
        <p:blipFill>
          <a:blip r:embed="rId5"/>
          <a:stretch>
            <a:fillRect/>
          </a:stretch>
        </p:blipFill>
        <p:spPr>
          <a:xfrm>
            <a:off x="5422899" y="3324225"/>
            <a:ext cx="4953000" cy="3348214"/>
          </a:xfrm>
          <a:prstGeom prst="rect">
            <a:avLst/>
          </a:prstGeom>
        </p:spPr>
      </p:pic>
      <p:pic>
        <p:nvPicPr>
          <p:cNvPr id="4" name="Picture 3"/>
          <p:cNvPicPr>
            <a:picLocks noChangeAspect="1"/>
          </p:cNvPicPr>
          <p:nvPr/>
        </p:nvPicPr>
        <p:blipFill>
          <a:blip r:embed="rId6"/>
          <a:stretch>
            <a:fillRect/>
          </a:stretch>
        </p:blipFill>
        <p:spPr>
          <a:xfrm>
            <a:off x="241300" y="1085638"/>
            <a:ext cx="6400800" cy="2347546"/>
          </a:xfrm>
          <a:prstGeom prst="rect">
            <a:avLst/>
          </a:prstGeom>
        </p:spPr>
      </p:pic>
      <p:pic>
        <p:nvPicPr>
          <p:cNvPr id="10" name="Picture 9"/>
          <p:cNvPicPr>
            <a:picLocks noChangeAspect="1"/>
          </p:cNvPicPr>
          <p:nvPr/>
        </p:nvPicPr>
        <p:blipFill>
          <a:blip r:embed="rId7"/>
          <a:stretch>
            <a:fillRect/>
          </a:stretch>
        </p:blipFill>
        <p:spPr>
          <a:xfrm>
            <a:off x="6640363" y="1085638"/>
            <a:ext cx="3735535" cy="2056064"/>
          </a:xfrm>
          <a:prstGeom prst="rect">
            <a:avLst/>
          </a:prstGeom>
        </p:spPr>
      </p:pic>
    </p:spTree>
    <p:extLst>
      <p:ext uri="{BB962C8B-B14F-4D97-AF65-F5344CB8AC3E}">
        <p14:creationId xmlns:p14="http://schemas.microsoft.com/office/powerpoint/2010/main" val="910596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4"/>
          <p:cNvSpPr txBox="1"/>
          <p:nvPr/>
        </p:nvSpPr>
        <p:spPr>
          <a:xfrm>
            <a:off x="347628" y="428625"/>
            <a:ext cx="9647272" cy="782265"/>
          </a:xfrm>
          <a:prstGeom prst="rect">
            <a:avLst/>
          </a:prstGeom>
        </p:spPr>
        <p:txBody>
          <a:bodyPr vert="horz" wrap="square" lIns="0" tIns="12700" rIns="0" bIns="0" rtlCol="0">
            <a:spAutoFit/>
          </a:bodyPr>
          <a:lstStyle/>
          <a:p>
            <a:pPr marL="12700" algn="ctr">
              <a:lnSpc>
                <a:spcPct val="100000"/>
              </a:lnSpc>
              <a:spcBef>
                <a:spcPts val="100"/>
              </a:spcBef>
            </a:pPr>
            <a:r>
              <a:rPr lang="en-US" sz="3000" b="1" spc="250" dirty="0">
                <a:solidFill>
                  <a:srgbClr val="0CB14B"/>
                </a:solidFill>
                <a:latin typeface="Calibri" charset="0"/>
                <a:ea typeface="Calibri" charset="0"/>
                <a:cs typeface="Calibri" charset="0"/>
              </a:rPr>
              <a:t>        Carbon saving costs (average) per technology </a:t>
            </a:r>
            <a:r>
              <a:rPr lang="en-US" sz="2000" b="1" spc="250" dirty="0">
                <a:solidFill>
                  <a:srgbClr val="0CB14B"/>
                </a:solidFill>
                <a:latin typeface="Calibri" charset="0"/>
                <a:ea typeface="Calibri" charset="0"/>
                <a:cs typeface="Calibri" charset="0"/>
              </a:rPr>
              <a:t>(England): SAP10.1 basis</a:t>
            </a:r>
            <a:endParaRPr lang="en-US" sz="3000" b="1" spc="250" dirty="0">
              <a:solidFill>
                <a:srgbClr val="0CB14B"/>
              </a:solidFill>
              <a:latin typeface="Calibri" charset="0"/>
              <a:ea typeface="Calibri" charset="0"/>
              <a:cs typeface="Calibri" charset="0"/>
            </a:endParaRPr>
          </a:p>
        </p:txBody>
      </p:sp>
      <p:grpSp>
        <p:nvGrpSpPr>
          <p:cNvPr id="7" name="Group 6"/>
          <p:cNvGrpSpPr/>
          <p:nvPr/>
        </p:nvGrpSpPr>
        <p:grpSpPr>
          <a:xfrm>
            <a:off x="331630" y="158190"/>
            <a:ext cx="816153" cy="814985"/>
            <a:chOff x="9107766" y="4180801"/>
            <a:chExt cx="816153" cy="814985"/>
          </a:xfrm>
        </p:grpSpPr>
        <p:sp>
          <p:nvSpPr>
            <p:cNvPr id="8" name="object 25"/>
            <p:cNvSpPr/>
            <p:nvPr/>
          </p:nvSpPr>
          <p:spPr>
            <a:xfrm>
              <a:off x="9312427" y="4366501"/>
              <a:ext cx="407034" cy="629285"/>
            </a:xfrm>
            <a:custGeom>
              <a:avLst/>
              <a:gdLst/>
              <a:ahLst/>
              <a:cxnLst/>
              <a:rect l="l" t="t" r="r" b="b"/>
              <a:pathLst>
                <a:path w="407034" h="629285">
                  <a:moveTo>
                    <a:pt x="157543" y="569252"/>
                  </a:moveTo>
                  <a:lnTo>
                    <a:pt x="132651" y="569252"/>
                  </a:lnTo>
                  <a:lnTo>
                    <a:pt x="141166" y="592795"/>
                  </a:lnTo>
                  <a:lnTo>
                    <a:pt x="156870" y="611679"/>
                  </a:lnTo>
                  <a:lnTo>
                    <a:pt x="178117" y="624233"/>
                  </a:lnTo>
                  <a:lnTo>
                    <a:pt x="203263" y="628789"/>
                  </a:lnTo>
                  <a:lnTo>
                    <a:pt x="228403" y="624233"/>
                  </a:lnTo>
                  <a:lnTo>
                    <a:pt x="249647" y="611679"/>
                  </a:lnTo>
                  <a:lnTo>
                    <a:pt x="255661" y="604443"/>
                  </a:lnTo>
                  <a:lnTo>
                    <a:pt x="203263" y="604443"/>
                  </a:lnTo>
                  <a:lnTo>
                    <a:pt x="187641" y="601790"/>
                  </a:lnTo>
                  <a:lnTo>
                    <a:pt x="174217" y="594434"/>
                  </a:lnTo>
                  <a:lnTo>
                    <a:pt x="163885" y="583285"/>
                  </a:lnTo>
                  <a:lnTo>
                    <a:pt x="157543" y="569252"/>
                  </a:lnTo>
                  <a:close/>
                </a:path>
                <a:path w="407034" h="629285">
                  <a:moveTo>
                    <a:pt x="273837" y="569252"/>
                  </a:moveTo>
                  <a:lnTo>
                    <a:pt x="248970" y="569252"/>
                  </a:lnTo>
                  <a:lnTo>
                    <a:pt x="242630" y="583285"/>
                  </a:lnTo>
                  <a:lnTo>
                    <a:pt x="232303" y="594434"/>
                  </a:lnTo>
                  <a:lnTo>
                    <a:pt x="218883" y="601790"/>
                  </a:lnTo>
                  <a:lnTo>
                    <a:pt x="203263" y="604443"/>
                  </a:lnTo>
                  <a:lnTo>
                    <a:pt x="255661" y="604443"/>
                  </a:lnTo>
                  <a:lnTo>
                    <a:pt x="265342" y="592795"/>
                  </a:lnTo>
                  <a:lnTo>
                    <a:pt x="273837" y="569252"/>
                  </a:lnTo>
                  <a:close/>
                </a:path>
                <a:path w="407034" h="629285">
                  <a:moveTo>
                    <a:pt x="203238" y="0"/>
                  </a:moveTo>
                  <a:lnTo>
                    <a:pt x="156694" y="5377"/>
                  </a:lnTo>
                  <a:lnTo>
                    <a:pt x="113938" y="20691"/>
                  </a:lnTo>
                  <a:lnTo>
                    <a:pt x="76198" y="44711"/>
                  </a:lnTo>
                  <a:lnTo>
                    <a:pt x="44705" y="76208"/>
                  </a:lnTo>
                  <a:lnTo>
                    <a:pt x="20688" y="113952"/>
                  </a:lnTo>
                  <a:lnTo>
                    <a:pt x="5377" y="156714"/>
                  </a:lnTo>
                  <a:lnTo>
                    <a:pt x="0" y="203263"/>
                  </a:lnTo>
                  <a:lnTo>
                    <a:pt x="10718" y="261477"/>
                  </a:lnTo>
                  <a:lnTo>
                    <a:pt x="35463" y="313034"/>
                  </a:lnTo>
                  <a:lnTo>
                    <a:pt x="63120" y="352730"/>
                  </a:lnTo>
                  <a:lnTo>
                    <a:pt x="82575" y="375361"/>
                  </a:lnTo>
                  <a:lnTo>
                    <a:pt x="87884" y="428066"/>
                  </a:lnTo>
                  <a:lnTo>
                    <a:pt x="75842" y="433951"/>
                  </a:lnTo>
                  <a:lnTo>
                    <a:pt x="66316" y="442983"/>
                  </a:lnTo>
                  <a:lnTo>
                    <a:pt x="60051" y="454485"/>
                  </a:lnTo>
                  <a:lnTo>
                    <a:pt x="57797" y="467779"/>
                  </a:lnTo>
                  <a:lnTo>
                    <a:pt x="59292" y="478652"/>
                  </a:lnTo>
                  <a:lnTo>
                    <a:pt x="63506" y="488441"/>
                  </a:lnTo>
                  <a:lnTo>
                    <a:pt x="70034" y="496793"/>
                  </a:lnTo>
                  <a:lnTo>
                    <a:pt x="78473" y="503351"/>
                  </a:lnTo>
                  <a:lnTo>
                    <a:pt x="73736" y="510184"/>
                  </a:lnTo>
                  <a:lnTo>
                    <a:pt x="70956" y="518287"/>
                  </a:lnTo>
                  <a:lnTo>
                    <a:pt x="70891" y="527481"/>
                  </a:lnTo>
                  <a:lnTo>
                    <a:pt x="74180" y="543727"/>
                  </a:lnTo>
                  <a:lnTo>
                    <a:pt x="83143" y="557006"/>
                  </a:lnTo>
                  <a:lnTo>
                    <a:pt x="96426" y="565965"/>
                  </a:lnTo>
                  <a:lnTo>
                    <a:pt x="112674" y="569252"/>
                  </a:lnTo>
                  <a:lnTo>
                    <a:pt x="293852" y="569252"/>
                  </a:lnTo>
                  <a:lnTo>
                    <a:pt x="310092" y="565959"/>
                  </a:lnTo>
                  <a:lnTo>
                    <a:pt x="323372" y="556963"/>
                  </a:lnTo>
                  <a:lnTo>
                    <a:pt x="331447" y="544906"/>
                  </a:lnTo>
                  <a:lnTo>
                    <a:pt x="103073" y="544906"/>
                  </a:lnTo>
                  <a:lnTo>
                    <a:pt x="95250" y="537082"/>
                  </a:lnTo>
                  <a:lnTo>
                    <a:pt x="95250" y="517525"/>
                  </a:lnTo>
                  <a:lnTo>
                    <a:pt x="103073" y="509714"/>
                  </a:lnTo>
                  <a:lnTo>
                    <a:pt x="332550" y="509714"/>
                  </a:lnTo>
                  <a:lnTo>
                    <a:pt x="328091" y="503326"/>
                  </a:lnTo>
                  <a:lnTo>
                    <a:pt x="336509" y="496763"/>
                  </a:lnTo>
                  <a:lnTo>
                    <a:pt x="343017" y="488415"/>
                  </a:lnTo>
                  <a:lnTo>
                    <a:pt x="344325" y="485368"/>
                  </a:lnTo>
                  <a:lnTo>
                    <a:pt x="101155" y="485368"/>
                  </a:lnTo>
                  <a:lnTo>
                    <a:pt x="93766" y="483982"/>
                  </a:lnTo>
                  <a:lnTo>
                    <a:pt x="87726" y="480207"/>
                  </a:lnTo>
                  <a:lnTo>
                    <a:pt x="83651" y="474615"/>
                  </a:lnTo>
                  <a:lnTo>
                    <a:pt x="82156" y="467779"/>
                  </a:lnTo>
                  <a:lnTo>
                    <a:pt x="83651" y="460937"/>
                  </a:lnTo>
                  <a:lnTo>
                    <a:pt x="87726" y="455345"/>
                  </a:lnTo>
                  <a:lnTo>
                    <a:pt x="93766" y="451573"/>
                  </a:lnTo>
                  <a:lnTo>
                    <a:pt x="101155" y="450189"/>
                  </a:lnTo>
                  <a:lnTo>
                    <a:pt x="344114" y="450189"/>
                  </a:lnTo>
                  <a:lnTo>
                    <a:pt x="340185" y="442972"/>
                  </a:lnTo>
                  <a:lnTo>
                    <a:pt x="330658" y="433939"/>
                  </a:lnTo>
                  <a:lnTo>
                    <a:pt x="318617" y="428053"/>
                  </a:lnTo>
                  <a:lnTo>
                    <a:pt x="323951" y="375361"/>
                  </a:lnTo>
                  <a:lnTo>
                    <a:pt x="343386" y="352730"/>
                  </a:lnTo>
                  <a:lnTo>
                    <a:pt x="371036" y="313034"/>
                  </a:lnTo>
                  <a:lnTo>
                    <a:pt x="395782" y="261477"/>
                  </a:lnTo>
                  <a:lnTo>
                    <a:pt x="406501" y="203263"/>
                  </a:lnTo>
                  <a:lnTo>
                    <a:pt x="401124" y="156714"/>
                  </a:lnTo>
                  <a:lnTo>
                    <a:pt x="385812" y="113952"/>
                  </a:lnTo>
                  <a:lnTo>
                    <a:pt x="361793" y="76208"/>
                  </a:lnTo>
                  <a:lnTo>
                    <a:pt x="330298" y="44711"/>
                  </a:lnTo>
                  <a:lnTo>
                    <a:pt x="292554" y="20691"/>
                  </a:lnTo>
                  <a:lnTo>
                    <a:pt x="249791" y="5377"/>
                  </a:lnTo>
                  <a:lnTo>
                    <a:pt x="203238" y="0"/>
                  </a:lnTo>
                  <a:close/>
                </a:path>
                <a:path w="407034" h="629285">
                  <a:moveTo>
                    <a:pt x="332550" y="509714"/>
                  </a:moveTo>
                  <a:lnTo>
                    <a:pt x="303453" y="509714"/>
                  </a:lnTo>
                  <a:lnTo>
                    <a:pt x="311264" y="517525"/>
                  </a:lnTo>
                  <a:lnTo>
                    <a:pt x="311264" y="537082"/>
                  </a:lnTo>
                  <a:lnTo>
                    <a:pt x="303453" y="544906"/>
                  </a:lnTo>
                  <a:lnTo>
                    <a:pt x="331447" y="544906"/>
                  </a:lnTo>
                  <a:lnTo>
                    <a:pt x="332334" y="543582"/>
                  </a:lnTo>
                  <a:lnTo>
                    <a:pt x="335554" y="527481"/>
                  </a:lnTo>
                  <a:lnTo>
                    <a:pt x="335622" y="518287"/>
                  </a:lnTo>
                  <a:lnTo>
                    <a:pt x="332816" y="510095"/>
                  </a:lnTo>
                  <a:lnTo>
                    <a:pt x="332550" y="509714"/>
                  </a:lnTo>
                  <a:close/>
                </a:path>
                <a:path w="407034" h="629285">
                  <a:moveTo>
                    <a:pt x="344114" y="450189"/>
                  </a:moveTo>
                  <a:lnTo>
                    <a:pt x="305358" y="450189"/>
                  </a:lnTo>
                  <a:lnTo>
                    <a:pt x="312740" y="451573"/>
                  </a:lnTo>
                  <a:lnTo>
                    <a:pt x="318776" y="455345"/>
                  </a:lnTo>
                  <a:lnTo>
                    <a:pt x="322850" y="460937"/>
                  </a:lnTo>
                  <a:lnTo>
                    <a:pt x="324345" y="467779"/>
                  </a:lnTo>
                  <a:lnTo>
                    <a:pt x="322850" y="474615"/>
                  </a:lnTo>
                  <a:lnTo>
                    <a:pt x="318776" y="480207"/>
                  </a:lnTo>
                  <a:lnTo>
                    <a:pt x="312740" y="483982"/>
                  </a:lnTo>
                  <a:lnTo>
                    <a:pt x="305358" y="485368"/>
                  </a:lnTo>
                  <a:lnTo>
                    <a:pt x="344325" y="485368"/>
                  </a:lnTo>
                  <a:lnTo>
                    <a:pt x="347215" y="478635"/>
                  </a:lnTo>
                  <a:lnTo>
                    <a:pt x="348703" y="467779"/>
                  </a:lnTo>
                  <a:lnTo>
                    <a:pt x="346449" y="454478"/>
                  </a:lnTo>
                  <a:lnTo>
                    <a:pt x="344114" y="450189"/>
                  </a:lnTo>
                  <a:close/>
                </a:path>
              </a:pathLst>
            </a:custGeom>
            <a:solidFill>
              <a:srgbClr val="F173AC"/>
            </a:solidFill>
          </p:spPr>
          <p:txBody>
            <a:bodyPr wrap="square" lIns="0" tIns="0" rIns="0" bIns="0" rtlCol="0"/>
            <a:lstStyle/>
            <a:p>
              <a:endParaRPr/>
            </a:p>
          </p:txBody>
        </p:sp>
        <p:sp>
          <p:nvSpPr>
            <p:cNvPr id="11" name="object 26"/>
            <p:cNvSpPr/>
            <p:nvPr/>
          </p:nvSpPr>
          <p:spPr>
            <a:xfrm>
              <a:off x="9503511" y="4180801"/>
              <a:ext cx="24765" cy="150495"/>
            </a:xfrm>
            <a:custGeom>
              <a:avLst/>
              <a:gdLst/>
              <a:ahLst/>
              <a:cxnLst/>
              <a:rect l="l" t="t" r="r" b="b"/>
              <a:pathLst>
                <a:path w="24765" h="150495">
                  <a:moveTo>
                    <a:pt x="18897" y="0"/>
                  </a:moveTo>
                  <a:lnTo>
                    <a:pt x="5448" y="0"/>
                  </a:lnTo>
                  <a:lnTo>
                    <a:pt x="0" y="5448"/>
                  </a:lnTo>
                  <a:lnTo>
                    <a:pt x="0" y="144729"/>
                  </a:lnTo>
                  <a:lnTo>
                    <a:pt x="5448" y="150177"/>
                  </a:lnTo>
                  <a:lnTo>
                    <a:pt x="18897" y="150177"/>
                  </a:lnTo>
                  <a:lnTo>
                    <a:pt x="24345" y="144729"/>
                  </a:lnTo>
                  <a:lnTo>
                    <a:pt x="24345" y="5448"/>
                  </a:lnTo>
                  <a:lnTo>
                    <a:pt x="18897" y="0"/>
                  </a:lnTo>
                  <a:close/>
                </a:path>
              </a:pathLst>
            </a:custGeom>
            <a:solidFill>
              <a:srgbClr val="F173AC"/>
            </a:solidFill>
          </p:spPr>
          <p:txBody>
            <a:bodyPr wrap="square" lIns="0" tIns="0" rIns="0" bIns="0" rtlCol="0"/>
            <a:lstStyle/>
            <a:p>
              <a:endParaRPr/>
            </a:p>
          </p:txBody>
        </p:sp>
        <p:sp>
          <p:nvSpPr>
            <p:cNvPr id="12" name="object 27"/>
            <p:cNvSpPr/>
            <p:nvPr/>
          </p:nvSpPr>
          <p:spPr>
            <a:xfrm>
              <a:off x="9773424" y="4576546"/>
              <a:ext cx="150495" cy="24765"/>
            </a:xfrm>
            <a:custGeom>
              <a:avLst/>
              <a:gdLst/>
              <a:ahLst/>
              <a:cxnLst/>
              <a:rect l="l" t="t" r="r" b="b"/>
              <a:pathLst>
                <a:path w="150495" h="24764">
                  <a:moveTo>
                    <a:pt x="144729" y="0"/>
                  </a:moveTo>
                  <a:lnTo>
                    <a:pt x="5460" y="0"/>
                  </a:lnTo>
                  <a:lnTo>
                    <a:pt x="0" y="5448"/>
                  </a:lnTo>
                  <a:lnTo>
                    <a:pt x="0" y="18897"/>
                  </a:lnTo>
                  <a:lnTo>
                    <a:pt x="5460" y="24358"/>
                  </a:lnTo>
                  <a:lnTo>
                    <a:pt x="144729" y="24358"/>
                  </a:lnTo>
                  <a:lnTo>
                    <a:pt x="150177" y="18897"/>
                  </a:lnTo>
                  <a:lnTo>
                    <a:pt x="150177" y="5448"/>
                  </a:lnTo>
                  <a:lnTo>
                    <a:pt x="144729" y="0"/>
                  </a:lnTo>
                  <a:close/>
                </a:path>
              </a:pathLst>
            </a:custGeom>
            <a:solidFill>
              <a:srgbClr val="F173AC"/>
            </a:solidFill>
          </p:spPr>
          <p:txBody>
            <a:bodyPr wrap="square" lIns="0" tIns="0" rIns="0" bIns="0" rtlCol="0"/>
            <a:lstStyle/>
            <a:p>
              <a:endParaRPr/>
            </a:p>
          </p:txBody>
        </p:sp>
        <p:sp>
          <p:nvSpPr>
            <p:cNvPr id="13" name="object 28"/>
            <p:cNvSpPr/>
            <p:nvPr/>
          </p:nvSpPr>
          <p:spPr>
            <a:xfrm>
              <a:off x="9107766" y="4576546"/>
              <a:ext cx="150495" cy="24765"/>
            </a:xfrm>
            <a:custGeom>
              <a:avLst/>
              <a:gdLst/>
              <a:ahLst/>
              <a:cxnLst/>
              <a:rect l="l" t="t" r="r" b="b"/>
              <a:pathLst>
                <a:path w="150495" h="24764">
                  <a:moveTo>
                    <a:pt x="144729" y="0"/>
                  </a:moveTo>
                  <a:lnTo>
                    <a:pt x="5448" y="0"/>
                  </a:lnTo>
                  <a:lnTo>
                    <a:pt x="0" y="5448"/>
                  </a:lnTo>
                  <a:lnTo>
                    <a:pt x="0" y="18897"/>
                  </a:lnTo>
                  <a:lnTo>
                    <a:pt x="5448" y="24358"/>
                  </a:lnTo>
                  <a:lnTo>
                    <a:pt x="144729" y="24358"/>
                  </a:lnTo>
                  <a:lnTo>
                    <a:pt x="150190" y="18897"/>
                  </a:lnTo>
                  <a:lnTo>
                    <a:pt x="150190" y="5448"/>
                  </a:lnTo>
                  <a:lnTo>
                    <a:pt x="144729" y="0"/>
                  </a:lnTo>
                  <a:close/>
                </a:path>
              </a:pathLst>
            </a:custGeom>
            <a:solidFill>
              <a:srgbClr val="F173AC"/>
            </a:solidFill>
          </p:spPr>
          <p:txBody>
            <a:bodyPr wrap="square" lIns="0" tIns="0" rIns="0" bIns="0" rtlCol="0"/>
            <a:lstStyle/>
            <a:p>
              <a:endParaRPr/>
            </a:p>
          </p:txBody>
        </p:sp>
        <p:sp>
          <p:nvSpPr>
            <p:cNvPr id="14" name="object 29"/>
            <p:cNvSpPr/>
            <p:nvPr/>
          </p:nvSpPr>
          <p:spPr>
            <a:xfrm>
              <a:off x="9693185" y="4295521"/>
              <a:ext cx="115709" cy="114515"/>
            </a:xfrm>
            <a:prstGeom prst="rect">
              <a:avLst/>
            </a:prstGeom>
            <a:blipFill>
              <a:blip r:embed="rId2" cstate="print"/>
              <a:stretch>
                <a:fillRect/>
              </a:stretch>
            </a:blipFill>
          </p:spPr>
          <p:txBody>
            <a:bodyPr wrap="square" lIns="0" tIns="0" rIns="0" bIns="0" rtlCol="0"/>
            <a:lstStyle/>
            <a:p>
              <a:endParaRPr/>
            </a:p>
          </p:txBody>
        </p:sp>
        <p:sp>
          <p:nvSpPr>
            <p:cNvPr id="15" name="object 30"/>
            <p:cNvSpPr/>
            <p:nvPr/>
          </p:nvSpPr>
          <p:spPr>
            <a:xfrm>
              <a:off x="9222499" y="4295521"/>
              <a:ext cx="115697" cy="114515"/>
            </a:xfrm>
            <a:prstGeom prst="rect">
              <a:avLst/>
            </a:prstGeom>
            <a:blipFill>
              <a:blip r:embed="rId3" cstate="print"/>
              <a:stretch>
                <a:fillRect/>
              </a:stretch>
            </a:blipFill>
          </p:spPr>
          <p:txBody>
            <a:bodyPr wrap="square" lIns="0" tIns="0" rIns="0" bIns="0" rtlCol="0"/>
            <a:lstStyle/>
            <a:p>
              <a:endParaRPr/>
            </a:p>
          </p:txBody>
        </p:sp>
      </p:grpSp>
      <p:pic>
        <p:nvPicPr>
          <p:cNvPr id="2" name="Picture 1"/>
          <p:cNvPicPr>
            <a:picLocks noChangeAspect="1"/>
          </p:cNvPicPr>
          <p:nvPr/>
        </p:nvPicPr>
        <p:blipFill>
          <a:blip r:embed="rId4"/>
          <a:stretch>
            <a:fillRect/>
          </a:stretch>
        </p:blipFill>
        <p:spPr>
          <a:xfrm>
            <a:off x="234950" y="1241425"/>
            <a:ext cx="10223500" cy="5588000"/>
          </a:xfrm>
          <a:prstGeom prst="rect">
            <a:avLst/>
          </a:prstGeom>
        </p:spPr>
      </p:pic>
      <p:sp>
        <p:nvSpPr>
          <p:cNvPr id="3" name="Oval 2">
            <a:extLst>
              <a:ext uri="{FF2B5EF4-FFF2-40B4-BE49-F238E27FC236}">
                <a16:creationId xmlns:a16="http://schemas.microsoft.com/office/drawing/2014/main" xmlns="" id="{8494D721-AD0B-B94A-A98E-F84C07F3F1ED}"/>
              </a:ext>
            </a:extLst>
          </p:cNvPr>
          <p:cNvSpPr/>
          <p:nvPr/>
        </p:nvSpPr>
        <p:spPr>
          <a:xfrm>
            <a:off x="482125" y="3705225"/>
            <a:ext cx="4559775" cy="31242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65036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7958" y="279679"/>
            <a:ext cx="2407941" cy="397545"/>
          </a:xfrm>
          <a:prstGeom prst="rect">
            <a:avLst/>
          </a:prstGeom>
        </p:spPr>
        <p:txBody>
          <a:bodyPr vert="horz" wrap="square" lIns="0" tIns="12700" rIns="0" bIns="0" rtlCol="0">
            <a:spAutoFit/>
          </a:bodyPr>
          <a:lstStyle/>
          <a:p>
            <a:pPr marL="12700">
              <a:lnSpc>
                <a:spcPct val="100000"/>
              </a:lnSpc>
              <a:spcBef>
                <a:spcPts val="100"/>
              </a:spcBef>
            </a:pPr>
            <a:r>
              <a:rPr lang="en-GB" spc="-105" dirty="0"/>
              <a:t>OFTEC</a:t>
            </a:r>
            <a:endParaRPr spc="-70" dirty="0"/>
          </a:p>
        </p:txBody>
      </p:sp>
      <p:sp>
        <p:nvSpPr>
          <p:cNvPr id="3" name="object 3"/>
          <p:cNvSpPr/>
          <p:nvPr/>
        </p:nvSpPr>
        <p:spPr>
          <a:xfrm>
            <a:off x="359995" y="868921"/>
            <a:ext cx="250190" cy="0"/>
          </a:xfrm>
          <a:custGeom>
            <a:avLst/>
            <a:gdLst/>
            <a:ahLst/>
            <a:cxnLst/>
            <a:rect l="l" t="t" r="r" b="b"/>
            <a:pathLst>
              <a:path w="250190">
                <a:moveTo>
                  <a:pt x="250088" y="0"/>
                </a:moveTo>
                <a:lnTo>
                  <a:pt x="0" y="0"/>
                </a:lnTo>
              </a:path>
            </a:pathLst>
          </a:custGeom>
          <a:ln w="12700">
            <a:solidFill>
              <a:srgbClr val="0CB14B"/>
            </a:solidFill>
          </a:ln>
        </p:spPr>
        <p:txBody>
          <a:bodyPr wrap="square" lIns="0" tIns="0" rIns="0" bIns="0" rtlCol="0"/>
          <a:lstStyle/>
          <a:p>
            <a:endParaRPr/>
          </a:p>
        </p:txBody>
      </p:sp>
      <p:sp>
        <p:nvSpPr>
          <p:cNvPr id="4" name="object 4"/>
          <p:cNvSpPr txBox="1"/>
          <p:nvPr/>
        </p:nvSpPr>
        <p:spPr>
          <a:xfrm>
            <a:off x="347959" y="1077429"/>
            <a:ext cx="9418341" cy="474489"/>
          </a:xfrm>
          <a:prstGeom prst="rect">
            <a:avLst/>
          </a:prstGeom>
        </p:spPr>
        <p:txBody>
          <a:bodyPr vert="horz" wrap="square" lIns="0" tIns="12700" rIns="0" bIns="0" rtlCol="0">
            <a:spAutoFit/>
          </a:bodyPr>
          <a:lstStyle/>
          <a:p>
            <a:pPr marL="12700">
              <a:lnSpc>
                <a:spcPct val="100000"/>
              </a:lnSpc>
              <a:spcBef>
                <a:spcPts val="100"/>
              </a:spcBef>
            </a:pPr>
            <a:r>
              <a:rPr lang="en-US" sz="3000" b="1" spc="250" dirty="0">
                <a:solidFill>
                  <a:srgbClr val="0CB14B"/>
                </a:solidFill>
                <a:latin typeface="Calibri" charset="0"/>
                <a:ea typeface="Calibri" charset="0"/>
                <a:cs typeface="Calibri" charset="0"/>
              </a:rPr>
              <a:t>roadmap to a sustainable future</a:t>
            </a:r>
            <a:endParaRPr sz="3000" dirty="0">
              <a:latin typeface="Calibri" charset="0"/>
              <a:ea typeface="Calibri" charset="0"/>
              <a:cs typeface="Calibri" charset="0"/>
            </a:endParaRPr>
          </a:p>
        </p:txBody>
      </p:sp>
      <p:sp>
        <p:nvSpPr>
          <p:cNvPr id="6" name="object 6"/>
          <p:cNvSpPr txBox="1">
            <a:spLocks noGrp="1"/>
          </p:cNvSpPr>
          <p:nvPr>
            <p:ph type="ftr" sz="quarter" idx="5"/>
          </p:nvPr>
        </p:nvSpPr>
        <p:spPr>
          <a:prstGeom prst="rect">
            <a:avLst/>
          </a:prstGeom>
        </p:spPr>
        <p:txBody>
          <a:bodyPr vert="horz" wrap="square" lIns="0" tIns="14604" rIns="0" bIns="0" rtlCol="0">
            <a:spAutoFit/>
          </a:bodyPr>
          <a:lstStyle/>
          <a:p>
            <a:pPr marL="12700">
              <a:lnSpc>
                <a:spcPct val="100000"/>
              </a:lnSpc>
              <a:spcBef>
                <a:spcPts val="114"/>
              </a:spcBef>
              <a:tabLst>
                <a:tab pos="8946515" algn="l"/>
              </a:tabLst>
            </a:pPr>
            <a:r>
              <a:rPr spc="-10" dirty="0"/>
              <a:t>sustainable </a:t>
            </a:r>
            <a:r>
              <a:rPr spc="-5" dirty="0"/>
              <a:t>business </a:t>
            </a:r>
            <a:r>
              <a:rPr spc="-25" dirty="0"/>
              <a:t>and </a:t>
            </a:r>
            <a:r>
              <a:rPr spc="-15" dirty="0"/>
              <a:t>investment</a:t>
            </a:r>
            <a:r>
              <a:rPr spc="-20" dirty="0"/>
              <a:t> </a:t>
            </a:r>
            <a:r>
              <a:rPr spc="-10" dirty="0"/>
              <a:t>solutions    </a:t>
            </a:r>
            <a:r>
              <a:rPr b="0" u="sng" spc="-10" dirty="0">
                <a:uFill>
                  <a:solidFill>
                    <a:srgbClr val="E6E7E8"/>
                  </a:solidFill>
                </a:uFill>
                <a:latin typeface="Times New Roman"/>
                <a:cs typeface="Times New Roman"/>
              </a:rPr>
              <a:t> 	</a:t>
            </a:r>
          </a:p>
        </p:txBody>
      </p:sp>
      <p:sp>
        <p:nvSpPr>
          <p:cNvPr id="7" name="Rectangle 6"/>
          <p:cNvSpPr/>
          <p:nvPr/>
        </p:nvSpPr>
        <p:spPr>
          <a:xfrm>
            <a:off x="347629" y="2032021"/>
            <a:ext cx="8428071" cy="3539430"/>
          </a:xfrm>
          <a:prstGeom prst="rect">
            <a:avLst/>
          </a:prstGeom>
        </p:spPr>
        <p:txBody>
          <a:bodyPr wrap="square">
            <a:spAutoFit/>
          </a:bodyPr>
          <a:lstStyle/>
          <a:p>
            <a:r>
              <a:rPr lang="en-US" sz="2800" dirty="0"/>
              <a:t>Questions raised:</a:t>
            </a:r>
          </a:p>
          <a:p>
            <a:endParaRPr lang="en-US" sz="2800" dirty="0"/>
          </a:p>
          <a:p>
            <a:pPr marL="342900" indent="-342900">
              <a:buFont typeface="Arial" panose="020B0604020202020204" pitchFamily="34" charset="0"/>
              <a:buChar char="•"/>
            </a:pPr>
            <a:r>
              <a:rPr lang="en-US" sz="2800" dirty="0"/>
              <a:t>Pricing sensitivity</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Biomass availability</a:t>
            </a:r>
          </a:p>
          <a:p>
            <a:endParaRPr lang="en-US" sz="2800" dirty="0"/>
          </a:p>
          <a:p>
            <a:pPr marL="342900" indent="-342900">
              <a:buFont typeface="Arial" panose="020B0604020202020204" pitchFamily="34" charset="0"/>
              <a:buChar char="•"/>
            </a:pPr>
            <a:r>
              <a:rPr lang="en-US" sz="2800" dirty="0"/>
              <a:t>Roadmap to truly low carbon power (cold, still, winters night scenario)</a:t>
            </a:r>
          </a:p>
        </p:txBody>
      </p:sp>
    </p:spTree>
    <p:extLst>
      <p:ext uri="{BB962C8B-B14F-4D97-AF65-F5344CB8AC3E}">
        <p14:creationId xmlns:p14="http://schemas.microsoft.com/office/powerpoint/2010/main" val="1909039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4"/>
          <p:cNvSpPr txBox="1"/>
          <p:nvPr/>
        </p:nvSpPr>
        <p:spPr>
          <a:xfrm>
            <a:off x="347628" y="428625"/>
            <a:ext cx="9647272" cy="782265"/>
          </a:xfrm>
          <a:prstGeom prst="rect">
            <a:avLst/>
          </a:prstGeom>
        </p:spPr>
        <p:txBody>
          <a:bodyPr vert="horz" wrap="square" lIns="0" tIns="12700" rIns="0" bIns="0" rtlCol="0">
            <a:spAutoFit/>
          </a:bodyPr>
          <a:lstStyle/>
          <a:p>
            <a:pPr marL="12700" algn="ctr">
              <a:lnSpc>
                <a:spcPct val="100000"/>
              </a:lnSpc>
              <a:spcBef>
                <a:spcPts val="100"/>
              </a:spcBef>
            </a:pPr>
            <a:r>
              <a:rPr lang="en-US" sz="3000" b="1" spc="250" dirty="0">
                <a:solidFill>
                  <a:srgbClr val="0CB14B"/>
                </a:solidFill>
                <a:latin typeface="Calibri" charset="0"/>
                <a:ea typeface="Calibri" charset="0"/>
                <a:cs typeface="Calibri" charset="0"/>
              </a:rPr>
              <a:t>        Carbon saving costs (average) per technology </a:t>
            </a:r>
            <a:r>
              <a:rPr lang="en-US" sz="2000" b="1" spc="250" dirty="0">
                <a:solidFill>
                  <a:srgbClr val="0CB14B"/>
                </a:solidFill>
                <a:latin typeface="Calibri" charset="0"/>
                <a:ea typeface="Calibri" charset="0"/>
                <a:cs typeface="Calibri" charset="0"/>
              </a:rPr>
              <a:t>(England): Current market prices and emission factors</a:t>
            </a:r>
            <a:endParaRPr lang="en-US" sz="3000" b="1" spc="250" dirty="0">
              <a:solidFill>
                <a:srgbClr val="0CB14B"/>
              </a:solidFill>
              <a:latin typeface="Calibri" charset="0"/>
              <a:ea typeface="Calibri" charset="0"/>
              <a:cs typeface="Calibri" charset="0"/>
            </a:endParaRPr>
          </a:p>
        </p:txBody>
      </p:sp>
      <p:grpSp>
        <p:nvGrpSpPr>
          <p:cNvPr id="7" name="Group 6"/>
          <p:cNvGrpSpPr/>
          <p:nvPr/>
        </p:nvGrpSpPr>
        <p:grpSpPr>
          <a:xfrm>
            <a:off x="331630" y="158190"/>
            <a:ext cx="816153" cy="814985"/>
            <a:chOff x="9107766" y="4180801"/>
            <a:chExt cx="816153" cy="814985"/>
          </a:xfrm>
        </p:grpSpPr>
        <p:sp>
          <p:nvSpPr>
            <p:cNvPr id="8" name="object 25"/>
            <p:cNvSpPr/>
            <p:nvPr/>
          </p:nvSpPr>
          <p:spPr>
            <a:xfrm>
              <a:off x="9312427" y="4366501"/>
              <a:ext cx="407034" cy="629285"/>
            </a:xfrm>
            <a:custGeom>
              <a:avLst/>
              <a:gdLst/>
              <a:ahLst/>
              <a:cxnLst/>
              <a:rect l="l" t="t" r="r" b="b"/>
              <a:pathLst>
                <a:path w="407034" h="629285">
                  <a:moveTo>
                    <a:pt x="157543" y="569252"/>
                  </a:moveTo>
                  <a:lnTo>
                    <a:pt x="132651" y="569252"/>
                  </a:lnTo>
                  <a:lnTo>
                    <a:pt x="141166" y="592795"/>
                  </a:lnTo>
                  <a:lnTo>
                    <a:pt x="156870" y="611679"/>
                  </a:lnTo>
                  <a:lnTo>
                    <a:pt x="178117" y="624233"/>
                  </a:lnTo>
                  <a:lnTo>
                    <a:pt x="203263" y="628789"/>
                  </a:lnTo>
                  <a:lnTo>
                    <a:pt x="228403" y="624233"/>
                  </a:lnTo>
                  <a:lnTo>
                    <a:pt x="249647" y="611679"/>
                  </a:lnTo>
                  <a:lnTo>
                    <a:pt x="255661" y="604443"/>
                  </a:lnTo>
                  <a:lnTo>
                    <a:pt x="203263" y="604443"/>
                  </a:lnTo>
                  <a:lnTo>
                    <a:pt x="187641" y="601790"/>
                  </a:lnTo>
                  <a:lnTo>
                    <a:pt x="174217" y="594434"/>
                  </a:lnTo>
                  <a:lnTo>
                    <a:pt x="163885" y="583285"/>
                  </a:lnTo>
                  <a:lnTo>
                    <a:pt x="157543" y="569252"/>
                  </a:lnTo>
                  <a:close/>
                </a:path>
                <a:path w="407034" h="629285">
                  <a:moveTo>
                    <a:pt x="273837" y="569252"/>
                  </a:moveTo>
                  <a:lnTo>
                    <a:pt x="248970" y="569252"/>
                  </a:lnTo>
                  <a:lnTo>
                    <a:pt x="242630" y="583285"/>
                  </a:lnTo>
                  <a:lnTo>
                    <a:pt x="232303" y="594434"/>
                  </a:lnTo>
                  <a:lnTo>
                    <a:pt x="218883" y="601790"/>
                  </a:lnTo>
                  <a:lnTo>
                    <a:pt x="203263" y="604443"/>
                  </a:lnTo>
                  <a:lnTo>
                    <a:pt x="255661" y="604443"/>
                  </a:lnTo>
                  <a:lnTo>
                    <a:pt x="265342" y="592795"/>
                  </a:lnTo>
                  <a:lnTo>
                    <a:pt x="273837" y="569252"/>
                  </a:lnTo>
                  <a:close/>
                </a:path>
                <a:path w="407034" h="629285">
                  <a:moveTo>
                    <a:pt x="203238" y="0"/>
                  </a:moveTo>
                  <a:lnTo>
                    <a:pt x="156694" y="5377"/>
                  </a:lnTo>
                  <a:lnTo>
                    <a:pt x="113938" y="20691"/>
                  </a:lnTo>
                  <a:lnTo>
                    <a:pt x="76198" y="44711"/>
                  </a:lnTo>
                  <a:lnTo>
                    <a:pt x="44705" y="76208"/>
                  </a:lnTo>
                  <a:lnTo>
                    <a:pt x="20688" y="113952"/>
                  </a:lnTo>
                  <a:lnTo>
                    <a:pt x="5377" y="156714"/>
                  </a:lnTo>
                  <a:lnTo>
                    <a:pt x="0" y="203263"/>
                  </a:lnTo>
                  <a:lnTo>
                    <a:pt x="10718" y="261477"/>
                  </a:lnTo>
                  <a:lnTo>
                    <a:pt x="35463" y="313034"/>
                  </a:lnTo>
                  <a:lnTo>
                    <a:pt x="63120" y="352730"/>
                  </a:lnTo>
                  <a:lnTo>
                    <a:pt x="82575" y="375361"/>
                  </a:lnTo>
                  <a:lnTo>
                    <a:pt x="87884" y="428066"/>
                  </a:lnTo>
                  <a:lnTo>
                    <a:pt x="75842" y="433951"/>
                  </a:lnTo>
                  <a:lnTo>
                    <a:pt x="66316" y="442983"/>
                  </a:lnTo>
                  <a:lnTo>
                    <a:pt x="60051" y="454485"/>
                  </a:lnTo>
                  <a:lnTo>
                    <a:pt x="57797" y="467779"/>
                  </a:lnTo>
                  <a:lnTo>
                    <a:pt x="59292" y="478652"/>
                  </a:lnTo>
                  <a:lnTo>
                    <a:pt x="63506" y="488441"/>
                  </a:lnTo>
                  <a:lnTo>
                    <a:pt x="70034" y="496793"/>
                  </a:lnTo>
                  <a:lnTo>
                    <a:pt x="78473" y="503351"/>
                  </a:lnTo>
                  <a:lnTo>
                    <a:pt x="73736" y="510184"/>
                  </a:lnTo>
                  <a:lnTo>
                    <a:pt x="70956" y="518287"/>
                  </a:lnTo>
                  <a:lnTo>
                    <a:pt x="70891" y="527481"/>
                  </a:lnTo>
                  <a:lnTo>
                    <a:pt x="74180" y="543727"/>
                  </a:lnTo>
                  <a:lnTo>
                    <a:pt x="83143" y="557006"/>
                  </a:lnTo>
                  <a:lnTo>
                    <a:pt x="96426" y="565965"/>
                  </a:lnTo>
                  <a:lnTo>
                    <a:pt x="112674" y="569252"/>
                  </a:lnTo>
                  <a:lnTo>
                    <a:pt x="293852" y="569252"/>
                  </a:lnTo>
                  <a:lnTo>
                    <a:pt x="310092" y="565959"/>
                  </a:lnTo>
                  <a:lnTo>
                    <a:pt x="323372" y="556963"/>
                  </a:lnTo>
                  <a:lnTo>
                    <a:pt x="331447" y="544906"/>
                  </a:lnTo>
                  <a:lnTo>
                    <a:pt x="103073" y="544906"/>
                  </a:lnTo>
                  <a:lnTo>
                    <a:pt x="95250" y="537082"/>
                  </a:lnTo>
                  <a:lnTo>
                    <a:pt x="95250" y="517525"/>
                  </a:lnTo>
                  <a:lnTo>
                    <a:pt x="103073" y="509714"/>
                  </a:lnTo>
                  <a:lnTo>
                    <a:pt x="332550" y="509714"/>
                  </a:lnTo>
                  <a:lnTo>
                    <a:pt x="328091" y="503326"/>
                  </a:lnTo>
                  <a:lnTo>
                    <a:pt x="336509" y="496763"/>
                  </a:lnTo>
                  <a:lnTo>
                    <a:pt x="343017" y="488415"/>
                  </a:lnTo>
                  <a:lnTo>
                    <a:pt x="344325" y="485368"/>
                  </a:lnTo>
                  <a:lnTo>
                    <a:pt x="101155" y="485368"/>
                  </a:lnTo>
                  <a:lnTo>
                    <a:pt x="93766" y="483982"/>
                  </a:lnTo>
                  <a:lnTo>
                    <a:pt x="87726" y="480207"/>
                  </a:lnTo>
                  <a:lnTo>
                    <a:pt x="83651" y="474615"/>
                  </a:lnTo>
                  <a:lnTo>
                    <a:pt x="82156" y="467779"/>
                  </a:lnTo>
                  <a:lnTo>
                    <a:pt x="83651" y="460937"/>
                  </a:lnTo>
                  <a:lnTo>
                    <a:pt x="87726" y="455345"/>
                  </a:lnTo>
                  <a:lnTo>
                    <a:pt x="93766" y="451573"/>
                  </a:lnTo>
                  <a:lnTo>
                    <a:pt x="101155" y="450189"/>
                  </a:lnTo>
                  <a:lnTo>
                    <a:pt x="344114" y="450189"/>
                  </a:lnTo>
                  <a:lnTo>
                    <a:pt x="340185" y="442972"/>
                  </a:lnTo>
                  <a:lnTo>
                    <a:pt x="330658" y="433939"/>
                  </a:lnTo>
                  <a:lnTo>
                    <a:pt x="318617" y="428053"/>
                  </a:lnTo>
                  <a:lnTo>
                    <a:pt x="323951" y="375361"/>
                  </a:lnTo>
                  <a:lnTo>
                    <a:pt x="343386" y="352730"/>
                  </a:lnTo>
                  <a:lnTo>
                    <a:pt x="371036" y="313034"/>
                  </a:lnTo>
                  <a:lnTo>
                    <a:pt x="395782" y="261477"/>
                  </a:lnTo>
                  <a:lnTo>
                    <a:pt x="406501" y="203263"/>
                  </a:lnTo>
                  <a:lnTo>
                    <a:pt x="401124" y="156714"/>
                  </a:lnTo>
                  <a:lnTo>
                    <a:pt x="385812" y="113952"/>
                  </a:lnTo>
                  <a:lnTo>
                    <a:pt x="361793" y="76208"/>
                  </a:lnTo>
                  <a:lnTo>
                    <a:pt x="330298" y="44711"/>
                  </a:lnTo>
                  <a:lnTo>
                    <a:pt x="292554" y="20691"/>
                  </a:lnTo>
                  <a:lnTo>
                    <a:pt x="249791" y="5377"/>
                  </a:lnTo>
                  <a:lnTo>
                    <a:pt x="203238" y="0"/>
                  </a:lnTo>
                  <a:close/>
                </a:path>
                <a:path w="407034" h="629285">
                  <a:moveTo>
                    <a:pt x="332550" y="509714"/>
                  </a:moveTo>
                  <a:lnTo>
                    <a:pt x="303453" y="509714"/>
                  </a:lnTo>
                  <a:lnTo>
                    <a:pt x="311264" y="517525"/>
                  </a:lnTo>
                  <a:lnTo>
                    <a:pt x="311264" y="537082"/>
                  </a:lnTo>
                  <a:lnTo>
                    <a:pt x="303453" y="544906"/>
                  </a:lnTo>
                  <a:lnTo>
                    <a:pt x="331447" y="544906"/>
                  </a:lnTo>
                  <a:lnTo>
                    <a:pt x="332334" y="543582"/>
                  </a:lnTo>
                  <a:lnTo>
                    <a:pt x="335554" y="527481"/>
                  </a:lnTo>
                  <a:lnTo>
                    <a:pt x="335622" y="518287"/>
                  </a:lnTo>
                  <a:lnTo>
                    <a:pt x="332816" y="510095"/>
                  </a:lnTo>
                  <a:lnTo>
                    <a:pt x="332550" y="509714"/>
                  </a:lnTo>
                  <a:close/>
                </a:path>
                <a:path w="407034" h="629285">
                  <a:moveTo>
                    <a:pt x="344114" y="450189"/>
                  </a:moveTo>
                  <a:lnTo>
                    <a:pt x="305358" y="450189"/>
                  </a:lnTo>
                  <a:lnTo>
                    <a:pt x="312740" y="451573"/>
                  </a:lnTo>
                  <a:lnTo>
                    <a:pt x="318776" y="455345"/>
                  </a:lnTo>
                  <a:lnTo>
                    <a:pt x="322850" y="460937"/>
                  </a:lnTo>
                  <a:lnTo>
                    <a:pt x="324345" y="467779"/>
                  </a:lnTo>
                  <a:lnTo>
                    <a:pt x="322850" y="474615"/>
                  </a:lnTo>
                  <a:lnTo>
                    <a:pt x="318776" y="480207"/>
                  </a:lnTo>
                  <a:lnTo>
                    <a:pt x="312740" y="483982"/>
                  </a:lnTo>
                  <a:lnTo>
                    <a:pt x="305358" y="485368"/>
                  </a:lnTo>
                  <a:lnTo>
                    <a:pt x="344325" y="485368"/>
                  </a:lnTo>
                  <a:lnTo>
                    <a:pt x="347215" y="478635"/>
                  </a:lnTo>
                  <a:lnTo>
                    <a:pt x="348703" y="467779"/>
                  </a:lnTo>
                  <a:lnTo>
                    <a:pt x="346449" y="454478"/>
                  </a:lnTo>
                  <a:lnTo>
                    <a:pt x="344114" y="450189"/>
                  </a:lnTo>
                  <a:close/>
                </a:path>
              </a:pathLst>
            </a:custGeom>
            <a:solidFill>
              <a:srgbClr val="F173AC"/>
            </a:solidFill>
          </p:spPr>
          <p:txBody>
            <a:bodyPr wrap="square" lIns="0" tIns="0" rIns="0" bIns="0" rtlCol="0"/>
            <a:lstStyle/>
            <a:p>
              <a:endParaRPr/>
            </a:p>
          </p:txBody>
        </p:sp>
        <p:sp>
          <p:nvSpPr>
            <p:cNvPr id="11" name="object 26"/>
            <p:cNvSpPr/>
            <p:nvPr/>
          </p:nvSpPr>
          <p:spPr>
            <a:xfrm>
              <a:off x="9503511" y="4180801"/>
              <a:ext cx="24765" cy="150495"/>
            </a:xfrm>
            <a:custGeom>
              <a:avLst/>
              <a:gdLst/>
              <a:ahLst/>
              <a:cxnLst/>
              <a:rect l="l" t="t" r="r" b="b"/>
              <a:pathLst>
                <a:path w="24765" h="150495">
                  <a:moveTo>
                    <a:pt x="18897" y="0"/>
                  </a:moveTo>
                  <a:lnTo>
                    <a:pt x="5448" y="0"/>
                  </a:lnTo>
                  <a:lnTo>
                    <a:pt x="0" y="5448"/>
                  </a:lnTo>
                  <a:lnTo>
                    <a:pt x="0" y="144729"/>
                  </a:lnTo>
                  <a:lnTo>
                    <a:pt x="5448" y="150177"/>
                  </a:lnTo>
                  <a:lnTo>
                    <a:pt x="18897" y="150177"/>
                  </a:lnTo>
                  <a:lnTo>
                    <a:pt x="24345" y="144729"/>
                  </a:lnTo>
                  <a:lnTo>
                    <a:pt x="24345" y="5448"/>
                  </a:lnTo>
                  <a:lnTo>
                    <a:pt x="18897" y="0"/>
                  </a:lnTo>
                  <a:close/>
                </a:path>
              </a:pathLst>
            </a:custGeom>
            <a:solidFill>
              <a:srgbClr val="F173AC"/>
            </a:solidFill>
          </p:spPr>
          <p:txBody>
            <a:bodyPr wrap="square" lIns="0" tIns="0" rIns="0" bIns="0" rtlCol="0"/>
            <a:lstStyle/>
            <a:p>
              <a:endParaRPr/>
            </a:p>
          </p:txBody>
        </p:sp>
        <p:sp>
          <p:nvSpPr>
            <p:cNvPr id="12" name="object 27"/>
            <p:cNvSpPr/>
            <p:nvPr/>
          </p:nvSpPr>
          <p:spPr>
            <a:xfrm>
              <a:off x="9773424" y="4576546"/>
              <a:ext cx="150495" cy="24765"/>
            </a:xfrm>
            <a:custGeom>
              <a:avLst/>
              <a:gdLst/>
              <a:ahLst/>
              <a:cxnLst/>
              <a:rect l="l" t="t" r="r" b="b"/>
              <a:pathLst>
                <a:path w="150495" h="24764">
                  <a:moveTo>
                    <a:pt x="144729" y="0"/>
                  </a:moveTo>
                  <a:lnTo>
                    <a:pt x="5460" y="0"/>
                  </a:lnTo>
                  <a:lnTo>
                    <a:pt x="0" y="5448"/>
                  </a:lnTo>
                  <a:lnTo>
                    <a:pt x="0" y="18897"/>
                  </a:lnTo>
                  <a:lnTo>
                    <a:pt x="5460" y="24358"/>
                  </a:lnTo>
                  <a:lnTo>
                    <a:pt x="144729" y="24358"/>
                  </a:lnTo>
                  <a:lnTo>
                    <a:pt x="150177" y="18897"/>
                  </a:lnTo>
                  <a:lnTo>
                    <a:pt x="150177" y="5448"/>
                  </a:lnTo>
                  <a:lnTo>
                    <a:pt x="144729" y="0"/>
                  </a:lnTo>
                  <a:close/>
                </a:path>
              </a:pathLst>
            </a:custGeom>
            <a:solidFill>
              <a:srgbClr val="F173AC"/>
            </a:solidFill>
          </p:spPr>
          <p:txBody>
            <a:bodyPr wrap="square" lIns="0" tIns="0" rIns="0" bIns="0" rtlCol="0"/>
            <a:lstStyle/>
            <a:p>
              <a:endParaRPr/>
            </a:p>
          </p:txBody>
        </p:sp>
        <p:sp>
          <p:nvSpPr>
            <p:cNvPr id="13" name="object 28"/>
            <p:cNvSpPr/>
            <p:nvPr/>
          </p:nvSpPr>
          <p:spPr>
            <a:xfrm>
              <a:off x="9107766" y="4576546"/>
              <a:ext cx="150495" cy="24765"/>
            </a:xfrm>
            <a:custGeom>
              <a:avLst/>
              <a:gdLst/>
              <a:ahLst/>
              <a:cxnLst/>
              <a:rect l="l" t="t" r="r" b="b"/>
              <a:pathLst>
                <a:path w="150495" h="24764">
                  <a:moveTo>
                    <a:pt x="144729" y="0"/>
                  </a:moveTo>
                  <a:lnTo>
                    <a:pt x="5448" y="0"/>
                  </a:lnTo>
                  <a:lnTo>
                    <a:pt x="0" y="5448"/>
                  </a:lnTo>
                  <a:lnTo>
                    <a:pt x="0" y="18897"/>
                  </a:lnTo>
                  <a:lnTo>
                    <a:pt x="5448" y="24358"/>
                  </a:lnTo>
                  <a:lnTo>
                    <a:pt x="144729" y="24358"/>
                  </a:lnTo>
                  <a:lnTo>
                    <a:pt x="150190" y="18897"/>
                  </a:lnTo>
                  <a:lnTo>
                    <a:pt x="150190" y="5448"/>
                  </a:lnTo>
                  <a:lnTo>
                    <a:pt x="144729" y="0"/>
                  </a:lnTo>
                  <a:close/>
                </a:path>
              </a:pathLst>
            </a:custGeom>
            <a:solidFill>
              <a:srgbClr val="F173AC"/>
            </a:solidFill>
          </p:spPr>
          <p:txBody>
            <a:bodyPr wrap="square" lIns="0" tIns="0" rIns="0" bIns="0" rtlCol="0"/>
            <a:lstStyle/>
            <a:p>
              <a:endParaRPr/>
            </a:p>
          </p:txBody>
        </p:sp>
        <p:sp>
          <p:nvSpPr>
            <p:cNvPr id="14" name="object 29"/>
            <p:cNvSpPr/>
            <p:nvPr/>
          </p:nvSpPr>
          <p:spPr>
            <a:xfrm>
              <a:off x="9693185" y="4295521"/>
              <a:ext cx="115709" cy="114515"/>
            </a:xfrm>
            <a:prstGeom prst="rect">
              <a:avLst/>
            </a:prstGeom>
            <a:blipFill>
              <a:blip r:embed="rId2" cstate="print"/>
              <a:stretch>
                <a:fillRect/>
              </a:stretch>
            </a:blipFill>
          </p:spPr>
          <p:txBody>
            <a:bodyPr wrap="square" lIns="0" tIns="0" rIns="0" bIns="0" rtlCol="0"/>
            <a:lstStyle/>
            <a:p>
              <a:endParaRPr/>
            </a:p>
          </p:txBody>
        </p:sp>
        <p:sp>
          <p:nvSpPr>
            <p:cNvPr id="15" name="object 30"/>
            <p:cNvSpPr/>
            <p:nvPr/>
          </p:nvSpPr>
          <p:spPr>
            <a:xfrm>
              <a:off x="9222499" y="4295521"/>
              <a:ext cx="115697" cy="114515"/>
            </a:xfrm>
            <a:prstGeom prst="rect">
              <a:avLst/>
            </a:prstGeom>
            <a:blipFill>
              <a:blip r:embed="rId3" cstate="print"/>
              <a:stretch>
                <a:fillRect/>
              </a:stretch>
            </a:blipFill>
          </p:spPr>
          <p:txBody>
            <a:bodyPr wrap="square" lIns="0" tIns="0" rIns="0" bIns="0" rtlCol="0"/>
            <a:lstStyle/>
            <a:p>
              <a:endParaRPr/>
            </a:p>
          </p:txBody>
        </p:sp>
      </p:grpSp>
      <p:pic>
        <p:nvPicPr>
          <p:cNvPr id="16" name="Picture 15">
            <a:extLst>
              <a:ext uri="{FF2B5EF4-FFF2-40B4-BE49-F238E27FC236}">
                <a16:creationId xmlns:a16="http://schemas.microsoft.com/office/drawing/2014/main" xmlns="" id="{6AC48CAD-5F6B-0248-B6E1-6891B27AAC5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1610" y="1336199"/>
            <a:ext cx="9845689" cy="5340825"/>
          </a:xfrm>
          <a:prstGeom prst="rect">
            <a:avLst/>
          </a:prstGeom>
          <a:noFill/>
          <a:ln>
            <a:noFill/>
          </a:ln>
        </p:spPr>
      </p:pic>
      <p:sp>
        <p:nvSpPr>
          <p:cNvPr id="17" name="Oval 16">
            <a:extLst>
              <a:ext uri="{FF2B5EF4-FFF2-40B4-BE49-F238E27FC236}">
                <a16:creationId xmlns:a16="http://schemas.microsoft.com/office/drawing/2014/main" xmlns="" id="{57FD486C-8010-5A47-8E05-270C45877C64}"/>
              </a:ext>
            </a:extLst>
          </p:cNvPr>
          <p:cNvSpPr/>
          <p:nvPr/>
        </p:nvSpPr>
        <p:spPr>
          <a:xfrm>
            <a:off x="482125" y="3705225"/>
            <a:ext cx="4559775" cy="31242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8432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4"/>
          <p:cNvSpPr txBox="1"/>
          <p:nvPr/>
        </p:nvSpPr>
        <p:spPr>
          <a:xfrm>
            <a:off x="347628" y="428625"/>
            <a:ext cx="9647272" cy="782265"/>
          </a:xfrm>
          <a:prstGeom prst="rect">
            <a:avLst/>
          </a:prstGeom>
        </p:spPr>
        <p:txBody>
          <a:bodyPr vert="horz" wrap="square" lIns="0" tIns="12700" rIns="0" bIns="0" rtlCol="0">
            <a:spAutoFit/>
          </a:bodyPr>
          <a:lstStyle/>
          <a:p>
            <a:pPr marL="12700" algn="ctr">
              <a:lnSpc>
                <a:spcPct val="100000"/>
              </a:lnSpc>
              <a:spcBef>
                <a:spcPts val="100"/>
              </a:spcBef>
            </a:pPr>
            <a:r>
              <a:rPr lang="en-US" sz="3000" b="1" spc="250" dirty="0">
                <a:solidFill>
                  <a:srgbClr val="0CB14B"/>
                </a:solidFill>
                <a:latin typeface="Calibri" charset="0"/>
                <a:ea typeface="Calibri" charset="0"/>
                <a:cs typeface="Calibri" charset="0"/>
              </a:rPr>
              <a:t>        Carbon saving costs (average) per technology </a:t>
            </a:r>
            <a:r>
              <a:rPr lang="en-US" sz="2000" b="1" spc="250" dirty="0">
                <a:solidFill>
                  <a:srgbClr val="0CB14B"/>
                </a:solidFill>
                <a:latin typeface="Calibri" charset="0"/>
                <a:ea typeface="Calibri" charset="0"/>
                <a:cs typeface="Calibri" charset="0"/>
              </a:rPr>
              <a:t>(England): BEIS Green Book basis</a:t>
            </a:r>
            <a:endParaRPr lang="en-US" sz="3000" b="1" spc="250" dirty="0">
              <a:solidFill>
                <a:srgbClr val="0CB14B"/>
              </a:solidFill>
              <a:latin typeface="Calibri" charset="0"/>
              <a:ea typeface="Calibri" charset="0"/>
              <a:cs typeface="Calibri" charset="0"/>
            </a:endParaRPr>
          </a:p>
        </p:txBody>
      </p:sp>
      <p:grpSp>
        <p:nvGrpSpPr>
          <p:cNvPr id="7" name="Group 6"/>
          <p:cNvGrpSpPr/>
          <p:nvPr/>
        </p:nvGrpSpPr>
        <p:grpSpPr>
          <a:xfrm>
            <a:off x="331630" y="158190"/>
            <a:ext cx="816153" cy="814985"/>
            <a:chOff x="9107766" y="4180801"/>
            <a:chExt cx="816153" cy="814985"/>
          </a:xfrm>
        </p:grpSpPr>
        <p:sp>
          <p:nvSpPr>
            <p:cNvPr id="8" name="object 25"/>
            <p:cNvSpPr/>
            <p:nvPr/>
          </p:nvSpPr>
          <p:spPr>
            <a:xfrm>
              <a:off x="9312427" y="4366501"/>
              <a:ext cx="407034" cy="629285"/>
            </a:xfrm>
            <a:custGeom>
              <a:avLst/>
              <a:gdLst/>
              <a:ahLst/>
              <a:cxnLst/>
              <a:rect l="l" t="t" r="r" b="b"/>
              <a:pathLst>
                <a:path w="407034" h="629285">
                  <a:moveTo>
                    <a:pt x="157543" y="569252"/>
                  </a:moveTo>
                  <a:lnTo>
                    <a:pt x="132651" y="569252"/>
                  </a:lnTo>
                  <a:lnTo>
                    <a:pt x="141166" y="592795"/>
                  </a:lnTo>
                  <a:lnTo>
                    <a:pt x="156870" y="611679"/>
                  </a:lnTo>
                  <a:lnTo>
                    <a:pt x="178117" y="624233"/>
                  </a:lnTo>
                  <a:lnTo>
                    <a:pt x="203263" y="628789"/>
                  </a:lnTo>
                  <a:lnTo>
                    <a:pt x="228403" y="624233"/>
                  </a:lnTo>
                  <a:lnTo>
                    <a:pt x="249647" y="611679"/>
                  </a:lnTo>
                  <a:lnTo>
                    <a:pt x="255661" y="604443"/>
                  </a:lnTo>
                  <a:lnTo>
                    <a:pt x="203263" y="604443"/>
                  </a:lnTo>
                  <a:lnTo>
                    <a:pt x="187641" y="601790"/>
                  </a:lnTo>
                  <a:lnTo>
                    <a:pt x="174217" y="594434"/>
                  </a:lnTo>
                  <a:lnTo>
                    <a:pt x="163885" y="583285"/>
                  </a:lnTo>
                  <a:lnTo>
                    <a:pt x="157543" y="569252"/>
                  </a:lnTo>
                  <a:close/>
                </a:path>
                <a:path w="407034" h="629285">
                  <a:moveTo>
                    <a:pt x="273837" y="569252"/>
                  </a:moveTo>
                  <a:lnTo>
                    <a:pt x="248970" y="569252"/>
                  </a:lnTo>
                  <a:lnTo>
                    <a:pt x="242630" y="583285"/>
                  </a:lnTo>
                  <a:lnTo>
                    <a:pt x="232303" y="594434"/>
                  </a:lnTo>
                  <a:lnTo>
                    <a:pt x="218883" y="601790"/>
                  </a:lnTo>
                  <a:lnTo>
                    <a:pt x="203263" y="604443"/>
                  </a:lnTo>
                  <a:lnTo>
                    <a:pt x="255661" y="604443"/>
                  </a:lnTo>
                  <a:lnTo>
                    <a:pt x="265342" y="592795"/>
                  </a:lnTo>
                  <a:lnTo>
                    <a:pt x="273837" y="569252"/>
                  </a:lnTo>
                  <a:close/>
                </a:path>
                <a:path w="407034" h="629285">
                  <a:moveTo>
                    <a:pt x="203238" y="0"/>
                  </a:moveTo>
                  <a:lnTo>
                    <a:pt x="156694" y="5377"/>
                  </a:lnTo>
                  <a:lnTo>
                    <a:pt x="113938" y="20691"/>
                  </a:lnTo>
                  <a:lnTo>
                    <a:pt x="76198" y="44711"/>
                  </a:lnTo>
                  <a:lnTo>
                    <a:pt x="44705" y="76208"/>
                  </a:lnTo>
                  <a:lnTo>
                    <a:pt x="20688" y="113952"/>
                  </a:lnTo>
                  <a:lnTo>
                    <a:pt x="5377" y="156714"/>
                  </a:lnTo>
                  <a:lnTo>
                    <a:pt x="0" y="203263"/>
                  </a:lnTo>
                  <a:lnTo>
                    <a:pt x="10718" y="261477"/>
                  </a:lnTo>
                  <a:lnTo>
                    <a:pt x="35463" y="313034"/>
                  </a:lnTo>
                  <a:lnTo>
                    <a:pt x="63120" y="352730"/>
                  </a:lnTo>
                  <a:lnTo>
                    <a:pt x="82575" y="375361"/>
                  </a:lnTo>
                  <a:lnTo>
                    <a:pt x="87884" y="428066"/>
                  </a:lnTo>
                  <a:lnTo>
                    <a:pt x="75842" y="433951"/>
                  </a:lnTo>
                  <a:lnTo>
                    <a:pt x="66316" y="442983"/>
                  </a:lnTo>
                  <a:lnTo>
                    <a:pt x="60051" y="454485"/>
                  </a:lnTo>
                  <a:lnTo>
                    <a:pt x="57797" y="467779"/>
                  </a:lnTo>
                  <a:lnTo>
                    <a:pt x="59292" y="478652"/>
                  </a:lnTo>
                  <a:lnTo>
                    <a:pt x="63506" y="488441"/>
                  </a:lnTo>
                  <a:lnTo>
                    <a:pt x="70034" y="496793"/>
                  </a:lnTo>
                  <a:lnTo>
                    <a:pt x="78473" y="503351"/>
                  </a:lnTo>
                  <a:lnTo>
                    <a:pt x="73736" y="510184"/>
                  </a:lnTo>
                  <a:lnTo>
                    <a:pt x="70956" y="518287"/>
                  </a:lnTo>
                  <a:lnTo>
                    <a:pt x="70891" y="527481"/>
                  </a:lnTo>
                  <a:lnTo>
                    <a:pt x="74180" y="543727"/>
                  </a:lnTo>
                  <a:lnTo>
                    <a:pt x="83143" y="557006"/>
                  </a:lnTo>
                  <a:lnTo>
                    <a:pt x="96426" y="565965"/>
                  </a:lnTo>
                  <a:lnTo>
                    <a:pt x="112674" y="569252"/>
                  </a:lnTo>
                  <a:lnTo>
                    <a:pt x="293852" y="569252"/>
                  </a:lnTo>
                  <a:lnTo>
                    <a:pt x="310092" y="565959"/>
                  </a:lnTo>
                  <a:lnTo>
                    <a:pt x="323372" y="556963"/>
                  </a:lnTo>
                  <a:lnTo>
                    <a:pt x="331447" y="544906"/>
                  </a:lnTo>
                  <a:lnTo>
                    <a:pt x="103073" y="544906"/>
                  </a:lnTo>
                  <a:lnTo>
                    <a:pt x="95250" y="537082"/>
                  </a:lnTo>
                  <a:lnTo>
                    <a:pt x="95250" y="517525"/>
                  </a:lnTo>
                  <a:lnTo>
                    <a:pt x="103073" y="509714"/>
                  </a:lnTo>
                  <a:lnTo>
                    <a:pt x="332550" y="509714"/>
                  </a:lnTo>
                  <a:lnTo>
                    <a:pt x="328091" y="503326"/>
                  </a:lnTo>
                  <a:lnTo>
                    <a:pt x="336509" y="496763"/>
                  </a:lnTo>
                  <a:lnTo>
                    <a:pt x="343017" y="488415"/>
                  </a:lnTo>
                  <a:lnTo>
                    <a:pt x="344325" y="485368"/>
                  </a:lnTo>
                  <a:lnTo>
                    <a:pt x="101155" y="485368"/>
                  </a:lnTo>
                  <a:lnTo>
                    <a:pt x="93766" y="483982"/>
                  </a:lnTo>
                  <a:lnTo>
                    <a:pt x="87726" y="480207"/>
                  </a:lnTo>
                  <a:lnTo>
                    <a:pt x="83651" y="474615"/>
                  </a:lnTo>
                  <a:lnTo>
                    <a:pt x="82156" y="467779"/>
                  </a:lnTo>
                  <a:lnTo>
                    <a:pt x="83651" y="460937"/>
                  </a:lnTo>
                  <a:lnTo>
                    <a:pt x="87726" y="455345"/>
                  </a:lnTo>
                  <a:lnTo>
                    <a:pt x="93766" y="451573"/>
                  </a:lnTo>
                  <a:lnTo>
                    <a:pt x="101155" y="450189"/>
                  </a:lnTo>
                  <a:lnTo>
                    <a:pt x="344114" y="450189"/>
                  </a:lnTo>
                  <a:lnTo>
                    <a:pt x="340185" y="442972"/>
                  </a:lnTo>
                  <a:lnTo>
                    <a:pt x="330658" y="433939"/>
                  </a:lnTo>
                  <a:lnTo>
                    <a:pt x="318617" y="428053"/>
                  </a:lnTo>
                  <a:lnTo>
                    <a:pt x="323951" y="375361"/>
                  </a:lnTo>
                  <a:lnTo>
                    <a:pt x="343386" y="352730"/>
                  </a:lnTo>
                  <a:lnTo>
                    <a:pt x="371036" y="313034"/>
                  </a:lnTo>
                  <a:lnTo>
                    <a:pt x="395782" y="261477"/>
                  </a:lnTo>
                  <a:lnTo>
                    <a:pt x="406501" y="203263"/>
                  </a:lnTo>
                  <a:lnTo>
                    <a:pt x="401124" y="156714"/>
                  </a:lnTo>
                  <a:lnTo>
                    <a:pt x="385812" y="113952"/>
                  </a:lnTo>
                  <a:lnTo>
                    <a:pt x="361793" y="76208"/>
                  </a:lnTo>
                  <a:lnTo>
                    <a:pt x="330298" y="44711"/>
                  </a:lnTo>
                  <a:lnTo>
                    <a:pt x="292554" y="20691"/>
                  </a:lnTo>
                  <a:lnTo>
                    <a:pt x="249791" y="5377"/>
                  </a:lnTo>
                  <a:lnTo>
                    <a:pt x="203238" y="0"/>
                  </a:lnTo>
                  <a:close/>
                </a:path>
                <a:path w="407034" h="629285">
                  <a:moveTo>
                    <a:pt x="332550" y="509714"/>
                  </a:moveTo>
                  <a:lnTo>
                    <a:pt x="303453" y="509714"/>
                  </a:lnTo>
                  <a:lnTo>
                    <a:pt x="311264" y="517525"/>
                  </a:lnTo>
                  <a:lnTo>
                    <a:pt x="311264" y="537082"/>
                  </a:lnTo>
                  <a:lnTo>
                    <a:pt x="303453" y="544906"/>
                  </a:lnTo>
                  <a:lnTo>
                    <a:pt x="331447" y="544906"/>
                  </a:lnTo>
                  <a:lnTo>
                    <a:pt x="332334" y="543582"/>
                  </a:lnTo>
                  <a:lnTo>
                    <a:pt x="335554" y="527481"/>
                  </a:lnTo>
                  <a:lnTo>
                    <a:pt x="335622" y="518287"/>
                  </a:lnTo>
                  <a:lnTo>
                    <a:pt x="332816" y="510095"/>
                  </a:lnTo>
                  <a:lnTo>
                    <a:pt x="332550" y="509714"/>
                  </a:lnTo>
                  <a:close/>
                </a:path>
                <a:path w="407034" h="629285">
                  <a:moveTo>
                    <a:pt x="344114" y="450189"/>
                  </a:moveTo>
                  <a:lnTo>
                    <a:pt x="305358" y="450189"/>
                  </a:lnTo>
                  <a:lnTo>
                    <a:pt x="312740" y="451573"/>
                  </a:lnTo>
                  <a:lnTo>
                    <a:pt x="318776" y="455345"/>
                  </a:lnTo>
                  <a:lnTo>
                    <a:pt x="322850" y="460937"/>
                  </a:lnTo>
                  <a:lnTo>
                    <a:pt x="324345" y="467779"/>
                  </a:lnTo>
                  <a:lnTo>
                    <a:pt x="322850" y="474615"/>
                  </a:lnTo>
                  <a:lnTo>
                    <a:pt x="318776" y="480207"/>
                  </a:lnTo>
                  <a:lnTo>
                    <a:pt x="312740" y="483982"/>
                  </a:lnTo>
                  <a:lnTo>
                    <a:pt x="305358" y="485368"/>
                  </a:lnTo>
                  <a:lnTo>
                    <a:pt x="344325" y="485368"/>
                  </a:lnTo>
                  <a:lnTo>
                    <a:pt x="347215" y="478635"/>
                  </a:lnTo>
                  <a:lnTo>
                    <a:pt x="348703" y="467779"/>
                  </a:lnTo>
                  <a:lnTo>
                    <a:pt x="346449" y="454478"/>
                  </a:lnTo>
                  <a:lnTo>
                    <a:pt x="344114" y="450189"/>
                  </a:lnTo>
                  <a:close/>
                </a:path>
              </a:pathLst>
            </a:custGeom>
            <a:solidFill>
              <a:srgbClr val="F173AC"/>
            </a:solidFill>
          </p:spPr>
          <p:txBody>
            <a:bodyPr wrap="square" lIns="0" tIns="0" rIns="0" bIns="0" rtlCol="0"/>
            <a:lstStyle/>
            <a:p>
              <a:endParaRPr/>
            </a:p>
          </p:txBody>
        </p:sp>
        <p:sp>
          <p:nvSpPr>
            <p:cNvPr id="11" name="object 26"/>
            <p:cNvSpPr/>
            <p:nvPr/>
          </p:nvSpPr>
          <p:spPr>
            <a:xfrm>
              <a:off x="9503511" y="4180801"/>
              <a:ext cx="24765" cy="150495"/>
            </a:xfrm>
            <a:custGeom>
              <a:avLst/>
              <a:gdLst/>
              <a:ahLst/>
              <a:cxnLst/>
              <a:rect l="l" t="t" r="r" b="b"/>
              <a:pathLst>
                <a:path w="24765" h="150495">
                  <a:moveTo>
                    <a:pt x="18897" y="0"/>
                  </a:moveTo>
                  <a:lnTo>
                    <a:pt x="5448" y="0"/>
                  </a:lnTo>
                  <a:lnTo>
                    <a:pt x="0" y="5448"/>
                  </a:lnTo>
                  <a:lnTo>
                    <a:pt x="0" y="144729"/>
                  </a:lnTo>
                  <a:lnTo>
                    <a:pt x="5448" y="150177"/>
                  </a:lnTo>
                  <a:lnTo>
                    <a:pt x="18897" y="150177"/>
                  </a:lnTo>
                  <a:lnTo>
                    <a:pt x="24345" y="144729"/>
                  </a:lnTo>
                  <a:lnTo>
                    <a:pt x="24345" y="5448"/>
                  </a:lnTo>
                  <a:lnTo>
                    <a:pt x="18897" y="0"/>
                  </a:lnTo>
                  <a:close/>
                </a:path>
              </a:pathLst>
            </a:custGeom>
            <a:solidFill>
              <a:srgbClr val="F173AC"/>
            </a:solidFill>
          </p:spPr>
          <p:txBody>
            <a:bodyPr wrap="square" lIns="0" tIns="0" rIns="0" bIns="0" rtlCol="0"/>
            <a:lstStyle/>
            <a:p>
              <a:endParaRPr/>
            </a:p>
          </p:txBody>
        </p:sp>
        <p:sp>
          <p:nvSpPr>
            <p:cNvPr id="12" name="object 27"/>
            <p:cNvSpPr/>
            <p:nvPr/>
          </p:nvSpPr>
          <p:spPr>
            <a:xfrm>
              <a:off x="9773424" y="4576546"/>
              <a:ext cx="150495" cy="24765"/>
            </a:xfrm>
            <a:custGeom>
              <a:avLst/>
              <a:gdLst/>
              <a:ahLst/>
              <a:cxnLst/>
              <a:rect l="l" t="t" r="r" b="b"/>
              <a:pathLst>
                <a:path w="150495" h="24764">
                  <a:moveTo>
                    <a:pt x="144729" y="0"/>
                  </a:moveTo>
                  <a:lnTo>
                    <a:pt x="5460" y="0"/>
                  </a:lnTo>
                  <a:lnTo>
                    <a:pt x="0" y="5448"/>
                  </a:lnTo>
                  <a:lnTo>
                    <a:pt x="0" y="18897"/>
                  </a:lnTo>
                  <a:lnTo>
                    <a:pt x="5460" y="24358"/>
                  </a:lnTo>
                  <a:lnTo>
                    <a:pt x="144729" y="24358"/>
                  </a:lnTo>
                  <a:lnTo>
                    <a:pt x="150177" y="18897"/>
                  </a:lnTo>
                  <a:lnTo>
                    <a:pt x="150177" y="5448"/>
                  </a:lnTo>
                  <a:lnTo>
                    <a:pt x="144729" y="0"/>
                  </a:lnTo>
                  <a:close/>
                </a:path>
              </a:pathLst>
            </a:custGeom>
            <a:solidFill>
              <a:srgbClr val="F173AC"/>
            </a:solidFill>
          </p:spPr>
          <p:txBody>
            <a:bodyPr wrap="square" lIns="0" tIns="0" rIns="0" bIns="0" rtlCol="0"/>
            <a:lstStyle/>
            <a:p>
              <a:endParaRPr/>
            </a:p>
          </p:txBody>
        </p:sp>
        <p:sp>
          <p:nvSpPr>
            <p:cNvPr id="13" name="object 28"/>
            <p:cNvSpPr/>
            <p:nvPr/>
          </p:nvSpPr>
          <p:spPr>
            <a:xfrm>
              <a:off x="9107766" y="4576546"/>
              <a:ext cx="150495" cy="24765"/>
            </a:xfrm>
            <a:custGeom>
              <a:avLst/>
              <a:gdLst/>
              <a:ahLst/>
              <a:cxnLst/>
              <a:rect l="l" t="t" r="r" b="b"/>
              <a:pathLst>
                <a:path w="150495" h="24764">
                  <a:moveTo>
                    <a:pt x="144729" y="0"/>
                  </a:moveTo>
                  <a:lnTo>
                    <a:pt x="5448" y="0"/>
                  </a:lnTo>
                  <a:lnTo>
                    <a:pt x="0" y="5448"/>
                  </a:lnTo>
                  <a:lnTo>
                    <a:pt x="0" y="18897"/>
                  </a:lnTo>
                  <a:lnTo>
                    <a:pt x="5448" y="24358"/>
                  </a:lnTo>
                  <a:lnTo>
                    <a:pt x="144729" y="24358"/>
                  </a:lnTo>
                  <a:lnTo>
                    <a:pt x="150190" y="18897"/>
                  </a:lnTo>
                  <a:lnTo>
                    <a:pt x="150190" y="5448"/>
                  </a:lnTo>
                  <a:lnTo>
                    <a:pt x="144729" y="0"/>
                  </a:lnTo>
                  <a:close/>
                </a:path>
              </a:pathLst>
            </a:custGeom>
            <a:solidFill>
              <a:srgbClr val="F173AC"/>
            </a:solidFill>
          </p:spPr>
          <p:txBody>
            <a:bodyPr wrap="square" lIns="0" tIns="0" rIns="0" bIns="0" rtlCol="0"/>
            <a:lstStyle/>
            <a:p>
              <a:endParaRPr/>
            </a:p>
          </p:txBody>
        </p:sp>
        <p:sp>
          <p:nvSpPr>
            <p:cNvPr id="14" name="object 29"/>
            <p:cNvSpPr/>
            <p:nvPr/>
          </p:nvSpPr>
          <p:spPr>
            <a:xfrm>
              <a:off x="9693185" y="4295521"/>
              <a:ext cx="115709" cy="114515"/>
            </a:xfrm>
            <a:prstGeom prst="rect">
              <a:avLst/>
            </a:prstGeom>
            <a:blipFill>
              <a:blip r:embed="rId2" cstate="print"/>
              <a:stretch>
                <a:fillRect/>
              </a:stretch>
            </a:blipFill>
          </p:spPr>
          <p:txBody>
            <a:bodyPr wrap="square" lIns="0" tIns="0" rIns="0" bIns="0" rtlCol="0"/>
            <a:lstStyle/>
            <a:p>
              <a:endParaRPr/>
            </a:p>
          </p:txBody>
        </p:sp>
        <p:sp>
          <p:nvSpPr>
            <p:cNvPr id="15" name="object 30"/>
            <p:cNvSpPr/>
            <p:nvPr/>
          </p:nvSpPr>
          <p:spPr>
            <a:xfrm>
              <a:off x="9222499" y="4295521"/>
              <a:ext cx="115697" cy="114515"/>
            </a:xfrm>
            <a:prstGeom prst="rect">
              <a:avLst/>
            </a:prstGeom>
            <a:blipFill>
              <a:blip r:embed="rId3" cstate="print"/>
              <a:stretch>
                <a:fillRect/>
              </a:stretch>
            </a:blipFill>
          </p:spPr>
          <p:txBody>
            <a:bodyPr wrap="square" lIns="0" tIns="0" rIns="0" bIns="0" rtlCol="0"/>
            <a:lstStyle/>
            <a:p>
              <a:endParaRPr/>
            </a:p>
          </p:txBody>
        </p:sp>
      </p:grpSp>
      <p:pic>
        <p:nvPicPr>
          <p:cNvPr id="16" name="Picture 15">
            <a:extLst>
              <a:ext uri="{FF2B5EF4-FFF2-40B4-BE49-F238E27FC236}">
                <a16:creationId xmlns:a16="http://schemas.microsoft.com/office/drawing/2014/main" xmlns="" id="{375CB4CC-B5C6-CD47-99F3-7AE3CFB38503}"/>
              </a:ext>
            </a:extLst>
          </p:cNvPr>
          <p:cNvPicPr/>
          <p:nvPr/>
        </p:nvPicPr>
        <p:blipFill>
          <a:blip r:embed="rId4"/>
          <a:stretch>
            <a:fillRect/>
          </a:stretch>
        </p:blipFill>
        <p:spPr>
          <a:xfrm>
            <a:off x="347628" y="1495425"/>
            <a:ext cx="9723472" cy="5257800"/>
          </a:xfrm>
          <a:prstGeom prst="rect">
            <a:avLst/>
          </a:prstGeom>
        </p:spPr>
      </p:pic>
      <p:sp>
        <p:nvSpPr>
          <p:cNvPr id="17" name="Oval 16">
            <a:extLst>
              <a:ext uri="{FF2B5EF4-FFF2-40B4-BE49-F238E27FC236}">
                <a16:creationId xmlns:a16="http://schemas.microsoft.com/office/drawing/2014/main" xmlns="" id="{2919335D-A4C1-894A-B6C3-1CA729DB00E6}"/>
              </a:ext>
            </a:extLst>
          </p:cNvPr>
          <p:cNvSpPr/>
          <p:nvPr/>
        </p:nvSpPr>
        <p:spPr>
          <a:xfrm>
            <a:off x="482125" y="3705225"/>
            <a:ext cx="4559775" cy="31242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9352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ftr" sz="quarter" idx="5"/>
          </p:nvPr>
        </p:nvSpPr>
        <p:spPr>
          <a:prstGeom prst="rect">
            <a:avLst/>
          </a:prstGeom>
        </p:spPr>
        <p:txBody>
          <a:bodyPr vert="horz" wrap="square" lIns="0" tIns="14604" rIns="0" bIns="0" rtlCol="0">
            <a:spAutoFit/>
          </a:bodyPr>
          <a:lstStyle/>
          <a:p>
            <a:pPr marL="12700">
              <a:lnSpc>
                <a:spcPct val="100000"/>
              </a:lnSpc>
              <a:spcBef>
                <a:spcPts val="114"/>
              </a:spcBef>
              <a:tabLst>
                <a:tab pos="8946515" algn="l"/>
              </a:tabLst>
            </a:pPr>
            <a:r>
              <a:rPr spc="-10" dirty="0"/>
              <a:t>sustainable </a:t>
            </a:r>
            <a:r>
              <a:rPr spc="-5" dirty="0"/>
              <a:t>business </a:t>
            </a:r>
            <a:r>
              <a:rPr spc="-25" dirty="0"/>
              <a:t>and </a:t>
            </a:r>
            <a:r>
              <a:rPr spc="-15" dirty="0"/>
              <a:t>investment</a:t>
            </a:r>
            <a:r>
              <a:rPr spc="-20" dirty="0"/>
              <a:t> </a:t>
            </a:r>
            <a:r>
              <a:rPr spc="-10" dirty="0"/>
              <a:t>solutions    </a:t>
            </a:r>
            <a:r>
              <a:rPr b="0" u="sng" spc="-10" dirty="0">
                <a:uFill>
                  <a:solidFill>
                    <a:srgbClr val="E6E7E8"/>
                  </a:solidFill>
                </a:uFill>
                <a:latin typeface="Times New Roman"/>
                <a:cs typeface="Times New Roman"/>
              </a:rPr>
              <a:t> 	</a:t>
            </a:r>
          </a:p>
        </p:txBody>
      </p:sp>
      <p:grpSp>
        <p:nvGrpSpPr>
          <p:cNvPr id="22" name="Group 21"/>
          <p:cNvGrpSpPr/>
          <p:nvPr/>
        </p:nvGrpSpPr>
        <p:grpSpPr>
          <a:xfrm>
            <a:off x="401677" y="356069"/>
            <a:ext cx="676160" cy="673557"/>
            <a:chOff x="9169527" y="1643519"/>
            <a:chExt cx="676160" cy="673557"/>
          </a:xfrm>
        </p:grpSpPr>
        <p:sp>
          <p:nvSpPr>
            <p:cNvPr id="23" name="object 13"/>
            <p:cNvSpPr/>
            <p:nvPr/>
          </p:nvSpPr>
          <p:spPr>
            <a:xfrm>
              <a:off x="9274276" y="2032787"/>
              <a:ext cx="365125" cy="129539"/>
            </a:xfrm>
            <a:custGeom>
              <a:avLst/>
              <a:gdLst/>
              <a:ahLst/>
              <a:cxnLst/>
              <a:rect l="l" t="t" r="r" b="b"/>
              <a:pathLst>
                <a:path w="365125" h="129539">
                  <a:moveTo>
                    <a:pt x="182422" y="0"/>
                  </a:moveTo>
                  <a:lnTo>
                    <a:pt x="111426" y="5086"/>
                  </a:lnTo>
                  <a:lnTo>
                    <a:pt x="53440" y="18957"/>
                  </a:lnTo>
                  <a:lnTo>
                    <a:pt x="14339" y="39529"/>
                  </a:lnTo>
                  <a:lnTo>
                    <a:pt x="0" y="64719"/>
                  </a:lnTo>
                  <a:lnTo>
                    <a:pt x="14339" y="89912"/>
                  </a:lnTo>
                  <a:lnTo>
                    <a:pt x="53440" y="110493"/>
                  </a:lnTo>
                  <a:lnTo>
                    <a:pt x="111426" y="124373"/>
                  </a:lnTo>
                  <a:lnTo>
                    <a:pt x="182422" y="129463"/>
                  </a:lnTo>
                  <a:lnTo>
                    <a:pt x="253441" y="124373"/>
                  </a:lnTo>
                  <a:lnTo>
                    <a:pt x="311453" y="110493"/>
                  </a:lnTo>
                  <a:lnTo>
                    <a:pt x="350574" y="89912"/>
                  </a:lnTo>
                  <a:lnTo>
                    <a:pt x="364921" y="64719"/>
                  </a:lnTo>
                  <a:lnTo>
                    <a:pt x="350574" y="39529"/>
                  </a:lnTo>
                  <a:lnTo>
                    <a:pt x="311453" y="18957"/>
                  </a:lnTo>
                  <a:lnTo>
                    <a:pt x="253441" y="5086"/>
                  </a:lnTo>
                  <a:lnTo>
                    <a:pt x="182422" y="0"/>
                  </a:lnTo>
                  <a:close/>
                </a:path>
              </a:pathLst>
            </a:custGeom>
            <a:solidFill>
              <a:srgbClr val="524FA1"/>
            </a:solidFill>
          </p:spPr>
          <p:txBody>
            <a:bodyPr wrap="square" lIns="0" tIns="0" rIns="0" bIns="0" rtlCol="0"/>
            <a:lstStyle/>
            <a:p>
              <a:endParaRPr/>
            </a:p>
          </p:txBody>
        </p:sp>
        <p:sp>
          <p:nvSpPr>
            <p:cNvPr id="28" name="object 14"/>
            <p:cNvSpPr/>
            <p:nvPr/>
          </p:nvSpPr>
          <p:spPr>
            <a:xfrm>
              <a:off x="9274276" y="2138311"/>
              <a:ext cx="365125" cy="101600"/>
            </a:xfrm>
            <a:custGeom>
              <a:avLst/>
              <a:gdLst/>
              <a:ahLst/>
              <a:cxnLst/>
              <a:rect l="l" t="t" r="r" b="b"/>
              <a:pathLst>
                <a:path w="365125" h="101600">
                  <a:moveTo>
                    <a:pt x="0" y="0"/>
                  </a:moveTo>
                  <a:lnTo>
                    <a:pt x="0" y="36360"/>
                  </a:lnTo>
                  <a:lnTo>
                    <a:pt x="14339" y="61569"/>
                  </a:lnTo>
                  <a:lnTo>
                    <a:pt x="53440" y="82148"/>
                  </a:lnTo>
                  <a:lnTo>
                    <a:pt x="111426" y="96019"/>
                  </a:lnTo>
                  <a:lnTo>
                    <a:pt x="182422" y="101104"/>
                  </a:lnTo>
                  <a:lnTo>
                    <a:pt x="253441" y="96019"/>
                  </a:lnTo>
                  <a:lnTo>
                    <a:pt x="311453" y="82148"/>
                  </a:lnTo>
                  <a:lnTo>
                    <a:pt x="344634" y="64693"/>
                  </a:lnTo>
                  <a:lnTo>
                    <a:pt x="182422" y="64693"/>
                  </a:lnTo>
                  <a:lnTo>
                    <a:pt x="111426" y="59609"/>
                  </a:lnTo>
                  <a:lnTo>
                    <a:pt x="53440" y="45743"/>
                  </a:lnTo>
                  <a:lnTo>
                    <a:pt x="14339" y="25179"/>
                  </a:lnTo>
                  <a:lnTo>
                    <a:pt x="0" y="0"/>
                  </a:lnTo>
                  <a:close/>
                </a:path>
                <a:path w="365125" h="101600">
                  <a:moveTo>
                    <a:pt x="364832" y="1003"/>
                  </a:moveTo>
                  <a:lnTo>
                    <a:pt x="349713" y="25833"/>
                  </a:lnTo>
                  <a:lnTo>
                    <a:pt x="310465" y="46074"/>
                  </a:lnTo>
                  <a:lnTo>
                    <a:pt x="252799" y="59701"/>
                  </a:lnTo>
                  <a:lnTo>
                    <a:pt x="182422" y="64693"/>
                  </a:lnTo>
                  <a:lnTo>
                    <a:pt x="344634" y="64693"/>
                  </a:lnTo>
                  <a:lnTo>
                    <a:pt x="350574" y="61569"/>
                  </a:lnTo>
                  <a:lnTo>
                    <a:pt x="364921" y="36360"/>
                  </a:lnTo>
                  <a:lnTo>
                    <a:pt x="364832" y="1003"/>
                  </a:lnTo>
                  <a:close/>
                </a:path>
              </a:pathLst>
            </a:custGeom>
            <a:solidFill>
              <a:srgbClr val="524FA1"/>
            </a:solidFill>
          </p:spPr>
          <p:txBody>
            <a:bodyPr wrap="square" lIns="0" tIns="0" rIns="0" bIns="0" rtlCol="0"/>
            <a:lstStyle/>
            <a:p>
              <a:endParaRPr/>
            </a:p>
          </p:txBody>
        </p:sp>
        <p:sp>
          <p:nvSpPr>
            <p:cNvPr id="29" name="object 15"/>
            <p:cNvSpPr/>
            <p:nvPr/>
          </p:nvSpPr>
          <p:spPr>
            <a:xfrm>
              <a:off x="9274276" y="2215476"/>
              <a:ext cx="365125" cy="101600"/>
            </a:xfrm>
            <a:custGeom>
              <a:avLst/>
              <a:gdLst/>
              <a:ahLst/>
              <a:cxnLst/>
              <a:rect l="l" t="t" r="r" b="b"/>
              <a:pathLst>
                <a:path w="365125" h="101600">
                  <a:moveTo>
                    <a:pt x="0" y="0"/>
                  </a:moveTo>
                  <a:lnTo>
                    <a:pt x="0" y="36410"/>
                  </a:lnTo>
                  <a:lnTo>
                    <a:pt x="14339" y="61594"/>
                  </a:lnTo>
                  <a:lnTo>
                    <a:pt x="53440" y="82153"/>
                  </a:lnTo>
                  <a:lnTo>
                    <a:pt x="111426" y="96011"/>
                  </a:lnTo>
                  <a:lnTo>
                    <a:pt x="182422" y="101091"/>
                  </a:lnTo>
                  <a:lnTo>
                    <a:pt x="253441" y="96011"/>
                  </a:lnTo>
                  <a:lnTo>
                    <a:pt x="311453" y="82153"/>
                  </a:lnTo>
                  <a:lnTo>
                    <a:pt x="344627" y="64719"/>
                  </a:lnTo>
                  <a:lnTo>
                    <a:pt x="182422" y="64719"/>
                  </a:lnTo>
                  <a:lnTo>
                    <a:pt x="111426" y="59632"/>
                  </a:lnTo>
                  <a:lnTo>
                    <a:pt x="53440" y="45761"/>
                  </a:lnTo>
                  <a:lnTo>
                    <a:pt x="14339" y="25189"/>
                  </a:lnTo>
                  <a:lnTo>
                    <a:pt x="0" y="0"/>
                  </a:lnTo>
                  <a:close/>
                </a:path>
                <a:path w="365125" h="101600">
                  <a:moveTo>
                    <a:pt x="364832" y="1015"/>
                  </a:moveTo>
                  <a:lnTo>
                    <a:pt x="349713" y="25842"/>
                  </a:lnTo>
                  <a:lnTo>
                    <a:pt x="310465" y="46088"/>
                  </a:lnTo>
                  <a:lnTo>
                    <a:pt x="252799" y="59723"/>
                  </a:lnTo>
                  <a:lnTo>
                    <a:pt x="182422" y="64719"/>
                  </a:lnTo>
                  <a:lnTo>
                    <a:pt x="344627" y="64719"/>
                  </a:lnTo>
                  <a:lnTo>
                    <a:pt x="350574" y="61594"/>
                  </a:lnTo>
                  <a:lnTo>
                    <a:pt x="364921" y="36410"/>
                  </a:lnTo>
                  <a:lnTo>
                    <a:pt x="364832" y="1015"/>
                  </a:lnTo>
                  <a:close/>
                </a:path>
              </a:pathLst>
            </a:custGeom>
            <a:solidFill>
              <a:srgbClr val="524FA1"/>
            </a:solidFill>
          </p:spPr>
          <p:txBody>
            <a:bodyPr wrap="square" lIns="0" tIns="0" rIns="0" bIns="0" rtlCol="0"/>
            <a:lstStyle/>
            <a:p>
              <a:endParaRPr/>
            </a:p>
          </p:txBody>
        </p:sp>
        <p:sp>
          <p:nvSpPr>
            <p:cNvPr id="30" name="object 16"/>
            <p:cNvSpPr/>
            <p:nvPr/>
          </p:nvSpPr>
          <p:spPr>
            <a:xfrm>
              <a:off x="9169527" y="2136571"/>
              <a:ext cx="79006" cy="89738"/>
            </a:xfrm>
            <a:prstGeom prst="rect">
              <a:avLst/>
            </a:prstGeom>
            <a:blipFill>
              <a:blip r:embed="rId2" cstate="print"/>
              <a:stretch>
                <a:fillRect/>
              </a:stretch>
            </a:blipFill>
          </p:spPr>
          <p:txBody>
            <a:bodyPr wrap="square" lIns="0" tIns="0" rIns="0" bIns="0" rtlCol="0"/>
            <a:lstStyle/>
            <a:p>
              <a:endParaRPr/>
            </a:p>
          </p:txBody>
        </p:sp>
        <p:sp>
          <p:nvSpPr>
            <p:cNvPr id="31" name="object 17"/>
            <p:cNvSpPr/>
            <p:nvPr/>
          </p:nvSpPr>
          <p:spPr>
            <a:xfrm>
              <a:off x="9169527" y="1799589"/>
              <a:ext cx="365125" cy="129539"/>
            </a:xfrm>
            <a:custGeom>
              <a:avLst/>
              <a:gdLst/>
              <a:ahLst/>
              <a:cxnLst/>
              <a:rect l="l" t="t" r="r" b="b"/>
              <a:pathLst>
                <a:path w="365125" h="129539">
                  <a:moveTo>
                    <a:pt x="182435" y="0"/>
                  </a:moveTo>
                  <a:lnTo>
                    <a:pt x="111426" y="5081"/>
                  </a:lnTo>
                  <a:lnTo>
                    <a:pt x="53436" y="18942"/>
                  </a:lnTo>
                  <a:lnTo>
                    <a:pt x="14337" y="39508"/>
                  </a:lnTo>
                  <a:lnTo>
                    <a:pt x="0" y="64706"/>
                  </a:lnTo>
                  <a:lnTo>
                    <a:pt x="14337" y="89897"/>
                  </a:lnTo>
                  <a:lnTo>
                    <a:pt x="53436" y="110474"/>
                  </a:lnTo>
                  <a:lnTo>
                    <a:pt x="111426" y="124349"/>
                  </a:lnTo>
                  <a:lnTo>
                    <a:pt x="182435" y="129438"/>
                  </a:lnTo>
                  <a:lnTo>
                    <a:pt x="253449" y="124349"/>
                  </a:lnTo>
                  <a:lnTo>
                    <a:pt x="311438" y="110474"/>
                  </a:lnTo>
                  <a:lnTo>
                    <a:pt x="350535" y="89897"/>
                  </a:lnTo>
                  <a:lnTo>
                    <a:pt x="364871" y="64706"/>
                  </a:lnTo>
                  <a:lnTo>
                    <a:pt x="350535" y="39508"/>
                  </a:lnTo>
                  <a:lnTo>
                    <a:pt x="311438" y="18942"/>
                  </a:lnTo>
                  <a:lnTo>
                    <a:pt x="253449" y="5081"/>
                  </a:lnTo>
                  <a:lnTo>
                    <a:pt x="182435" y="0"/>
                  </a:lnTo>
                  <a:close/>
                </a:path>
              </a:pathLst>
            </a:custGeom>
            <a:solidFill>
              <a:srgbClr val="524FA1"/>
            </a:solidFill>
          </p:spPr>
          <p:txBody>
            <a:bodyPr wrap="square" lIns="0" tIns="0" rIns="0" bIns="0" rtlCol="0"/>
            <a:lstStyle/>
            <a:p>
              <a:endParaRPr/>
            </a:p>
          </p:txBody>
        </p:sp>
        <p:sp>
          <p:nvSpPr>
            <p:cNvPr id="32" name="object 18"/>
            <p:cNvSpPr/>
            <p:nvPr/>
          </p:nvSpPr>
          <p:spPr>
            <a:xfrm>
              <a:off x="9169527" y="1982254"/>
              <a:ext cx="120345" cy="166877"/>
            </a:xfrm>
            <a:prstGeom prst="rect">
              <a:avLst/>
            </a:prstGeom>
            <a:blipFill>
              <a:blip r:embed="rId3" cstate="print"/>
              <a:stretch>
                <a:fillRect/>
              </a:stretch>
            </a:blipFill>
          </p:spPr>
          <p:txBody>
            <a:bodyPr wrap="square" lIns="0" tIns="0" rIns="0" bIns="0" rtlCol="0"/>
            <a:lstStyle/>
            <a:p>
              <a:endParaRPr/>
            </a:p>
          </p:txBody>
        </p:sp>
        <p:sp>
          <p:nvSpPr>
            <p:cNvPr id="33" name="object 19"/>
            <p:cNvSpPr/>
            <p:nvPr/>
          </p:nvSpPr>
          <p:spPr>
            <a:xfrm>
              <a:off x="9169527" y="1905050"/>
              <a:ext cx="365125" cy="101600"/>
            </a:xfrm>
            <a:custGeom>
              <a:avLst/>
              <a:gdLst/>
              <a:ahLst/>
              <a:cxnLst/>
              <a:rect l="l" t="t" r="r" b="b"/>
              <a:pathLst>
                <a:path w="365125" h="101600">
                  <a:moveTo>
                    <a:pt x="0" y="0"/>
                  </a:moveTo>
                  <a:lnTo>
                    <a:pt x="0" y="36410"/>
                  </a:lnTo>
                  <a:lnTo>
                    <a:pt x="14337" y="61614"/>
                  </a:lnTo>
                  <a:lnTo>
                    <a:pt x="53436" y="82194"/>
                  </a:lnTo>
                  <a:lnTo>
                    <a:pt x="111426" y="96068"/>
                  </a:lnTo>
                  <a:lnTo>
                    <a:pt x="182435" y="101155"/>
                  </a:lnTo>
                  <a:lnTo>
                    <a:pt x="253449" y="96068"/>
                  </a:lnTo>
                  <a:lnTo>
                    <a:pt x="311438" y="82194"/>
                  </a:lnTo>
                  <a:lnTo>
                    <a:pt x="344613" y="64731"/>
                  </a:lnTo>
                  <a:lnTo>
                    <a:pt x="182435" y="64731"/>
                  </a:lnTo>
                  <a:lnTo>
                    <a:pt x="111426" y="59646"/>
                  </a:lnTo>
                  <a:lnTo>
                    <a:pt x="53436" y="45777"/>
                  </a:lnTo>
                  <a:lnTo>
                    <a:pt x="14337" y="25201"/>
                  </a:lnTo>
                  <a:lnTo>
                    <a:pt x="0" y="0"/>
                  </a:lnTo>
                  <a:close/>
                </a:path>
                <a:path w="365125" h="101600">
                  <a:moveTo>
                    <a:pt x="364871" y="1054"/>
                  </a:moveTo>
                  <a:lnTo>
                    <a:pt x="349711" y="25882"/>
                  </a:lnTo>
                  <a:lnTo>
                    <a:pt x="310462" y="46118"/>
                  </a:lnTo>
                  <a:lnTo>
                    <a:pt x="252808" y="59741"/>
                  </a:lnTo>
                  <a:lnTo>
                    <a:pt x="182435" y="64731"/>
                  </a:lnTo>
                  <a:lnTo>
                    <a:pt x="344613" y="64731"/>
                  </a:lnTo>
                  <a:lnTo>
                    <a:pt x="350535" y="61614"/>
                  </a:lnTo>
                  <a:lnTo>
                    <a:pt x="364871" y="36410"/>
                  </a:lnTo>
                  <a:lnTo>
                    <a:pt x="364871" y="1054"/>
                  </a:lnTo>
                  <a:close/>
                </a:path>
              </a:pathLst>
            </a:custGeom>
            <a:solidFill>
              <a:srgbClr val="524FA1"/>
            </a:solidFill>
          </p:spPr>
          <p:txBody>
            <a:bodyPr wrap="square" lIns="0" tIns="0" rIns="0" bIns="0" rtlCol="0"/>
            <a:lstStyle/>
            <a:p>
              <a:endParaRPr/>
            </a:p>
          </p:txBody>
        </p:sp>
        <p:sp>
          <p:nvSpPr>
            <p:cNvPr id="34" name="object 20"/>
            <p:cNvSpPr/>
            <p:nvPr/>
          </p:nvSpPr>
          <p:spPr>
            <a:xfrm>
              <a:off x="9558667" y="1827225"/>
              <a:ext cx="287020" cy="100330"/>
            </a:xfrm>
            <a:custGeom>
              <a:avLst/>
              <a:gdLst/>
              <a:ahLst/>
              <a:cxnLst/>
              <a:rect l="l" t="t" r="r" b="b"/>
              <a:pathLst>
                <a:path w="287020" h="100330">
                  <a:moveTo>
                    <a:pt x="0" y="52146"/>
                  </a:moveTo>
                  <a:lnTo>
                    <a:pt x="0" y="88544"/>
                  </a:lnTo>
                  <a:lnTo>
                    <a:pt x="23242" y="93426"/>
                  </a:lnTo>
                  <a:lnTo>
                    <a:pt x="48540" y="97048"/>
                  </a:lnTo>
                  <a:lnTo>
                    <a:pt x="75546" y="99301"/>
                  </a:lnTo>
                  <a:lnTo>
                    <a:pt x="103911" y="100075"/>
                  </a:lnTo>
                  <a:lnTo>
                    <a:pt x="174955" y="94991"/>
                  </a:lnTo>
                  <a:lnTo>
                    <a:pt x="232959" y="81124"/>
                  </a:lnTo>
                  <a:lnTo>
                    <a:pt x="266103" y="63690"/>
                  </a:lnTo>
                  <a:lnTo>
                    <a:pt x="103911" y="63690"/>
                  </a:lnTo>
                  <a:lnTo>
                    <a:pt x="75546" y="62906"/>
                  </a:lnTo>
                  <a:lnTo>
                    <a:pt x="48540" y="60637"/>
                  </a:lnTo>
                  <a:lnTo>
                    <a:pt x="23242" y="57009"/>
                  </a:lnTo>
                  <a:lnTo>
                    <a:pt x="0" y="52146"/>
                  </a:lnTo>
                  <a:close/>
                </a:path>
                <a:path w="287020" h="100330">
                  <a:moveTo>
                    <a:pt x="286308" y="0"/>
                  </a:moveTo>
                  <a:lnTo>
                    <a:pt x="271201" y="24830"/>
                  </a:lnTo>
                  <a:lnTo>
                    <a:pt x="231976" y="45070"/>
                  </a:lnTo>
                  <a:lnTo>
                    <a:pt x="174318" y="58698"/>
                  </a:lnTo>
                  <a:lnTo>
                    <a:pt x="103911" y="63690"/>
                  </a:lnTo>
                  <a:lnTo>
                    <a:pt x="266103" y="63690"/>
                  </a:lnTo>
                  <a:lnTo>
                    <a:pt x="272060" y="60556"/>
                  </a:lnTo>
                  <a:lnTo>
                    <a:pt x="286397" y="35369"/>
                  </a:lnTo>
                  <a:lnTo>
                    <a:pt x="286308" y="0"/>
                  </a:lnTo>
                  <a:close/>
                </a:path>
              </a:pathLst>
            </a:custGeom>
            <a:solidFill>
              <a:srgbClr val="524FA1"/>
            </a:solidFill>
          </p:spPr>
          <p:txBody>
            <a:bodyPr wrap="square" lIns="0" tIns="0" rIns="0" bIns="0" rtlCol="0"/>
            <a:lstStyle/>
            <a:p>
              <a:endParaRPr/>
            </a:p>
          </p:txBody>
        </p:sp>
        <p:sp>
          <p:nvSpPr>
            <p:cNvPr id="35" name="object 21"/>
            <p:cNvSpPr/>
            <p:nvPr/>
          </p:nvSpPr>
          <p:spPr>
            <a:xfrm>
              <a:off x="9558667" y="1904403"/>
              <a:ext cx="287020" cy="100330"/>
            </a:xfrm>
            <a:custGeom>
              <a:avLst/>
              <a:gdLst/>
              <a:ahLst/>
              <a:cxnLst/>
              <a:rect l="l" t="t" r="r" b="b"/>
              <a:pathLst>
                <a:path w="287020" h="100330">
                  <a:moveTo>
                    <a:pt x="0" y="52133"/>
                  </a:moveTo>
                  <a:lnTo>
                    <a:pt x="0" y="88544"/>
                  </a:lnTo>
                  <a:lnTo>
                    <a:pt x="23242" y="93408"/>
                  </a:lnTo>
                  <a:lnTo>
                    <a:pt x="48540" y="97027"/>
                  </a:lnTo>
                  <a:lnTo>
                    <a:pt x="75546" y="99285"/>
                  </a:lnTo>
                  <a:lnTo>
                    <a:pt x="103911" y="100063"/>
                  </a:lnTo>
                  <a:lnTo>
                    <a:pt x="174955" y="94978"/>
                  </a:lnTo>
                  <a:lnTo>
                    <a:pt x="232959" y="81113"/>
                  </a:lnTo>
                  <a:lnTo>
                    <a:pt x="266136" y="63665"/>
                  </a:lnTo>
                  <a:lnTo>
                    <a:pt x="103911" y="63665"/>
                  </a:lnTo>
                  <a:lnTo>
                    <a:pt x="75546" y="62888"/>
                  </a:lnTo>
                  <a:lnTo>
                    <a:pt x="48540" y="60632"/>
                  </a:lnTo>
                  <a:lnTo>
                    <a:pt x="23242" y="57010"/>
                  </a:lnTo>
                  <a:lnTo>
                    <a:pt x="0" y="52133"/>
                  </a:lnTo>
                  <a:close/>
                </a:path>
                <a:path w="287020" h="100330">
                  <a:moveTo>
                    <a:pt x="286308" y="0"/>
                  </a:moveTo>
                  <a:lnTo>
                    <a:pt x="271201" y="24826"/>
                  </a:lnTo>
                  <a:lnTo>
                    <a:pt x="231976" y="45058"/>
                  </a:lnTo>
                  <a:lnTo>
                    <a:pt x="174318" y="58676"/>
                  </a:lnTo>
                  <a:lnTo>
                    <a:pt x="103911" y="63665"/>
                  </a:lnTo>
                  <a:lnTo>
                    <a:pt x="266136" y="63665"/>
                  </a:lnTo>
                  <a:lnTo>
                    <a:pt x="272060" y="60549"/>
                  </a:lnTo>
                  <a:lnTo>
                    <a:pt x="286397" y="35369"/>
                  </a:lnTo>
                  <a:lnTo>
                    <a:pt x="286308" y="0"/>
                  </a:lnTo>
                  <a:close/>
                </a:path>
              </a:pathLst>
            </a:custGeom>
            <a:solidFill>
              <a:srgbClr val="524FA1"/>
            </a:solidFill>
          </p:spPr>
          <p:txBody>
            <a:bodyPr wrap="square" lIns="0" tIns="0" rIns="0" bIns="0" rtlCol="0"/>
            <a:lstStyle/>
            <a:p>
              <a:endParaRPr/>
            </a:p>
          </p:txBody>
        </p:sp>
        <p:sp>
          <p:nvSpPr>
            <p:cNvPr id="36" name="object 22"/>
            <p:cNvSpPr/>
            <p:nvPr/>
          </p:nvSpPr>
          <p:spPr>
            <a:xfrm>
              <a:off x="9480168" y="1749018"/>
              <a:ext cx="365125" cy="101600"/>
            </a:xfrm>
            <a:custGeom>
              <a:avLst/>
              <a:gdLst/>
              <a:ahLst/>
              <a:cxnLst/>
              <a:rect l="l" t="t" r="r" b="b"/>
              <a:pathLst>
                <a:path w="365125" h="101600">
                  <a:moveTo>
                    <a:pt x="0" y="0"/>
                  </a:moveTo>
                  <a:lnTo>
                    <a:pt x="0" y="39331"/>
                  </a:lnTo>
                  <a:lnTo>
                    <a:pt x="558" y="42214"/>
                  </a:lnTo>
                  <a:lnTo>
                    <a:pt x="1612" y="45034"/>
                  </a:lnTo>
                  <a:lnTo>
                    <a:pt x="6324" y="46596"/>
                  </a:lnTo>
                  <a:lnTo>
                    <a:pt x="8597" y="47409"/>
                  </a:lnTo>
                  <a:lnTo>
                    <a:pt x="30587" y="56595"/>
                  </a:lnTo>
                  <a:lnTo>
                    <a:pt x="47524" y="66443"/>
                  </a:lnTo>
                  <a:lnTo>
                    <a:pt x="60016" y="76677"/>
                  </a:lnTo>
                  <a:lnTo>
                    <a:pt x="68668" y="87020"/>
                  </a:lnTo>
                  <a:lnTo>
                    <a:pt x="93554" y="92944"/>
                  </a:lnTo>
                  <a:lnTo>
                    <a:pt x="121124" y="97372"/>
                  </a:lnTo>
                  <a:lnTo>
                    <a:pt x="150902" y="100145"/>
                  </a:lnTo>
                  <a:lnTo>
                    <a:pt x="182410" y="101104"/>
                  </a:lnTo>
                  <a:lnTo>
                    <a:pt x="253453" y="96019"/>
                  </a:lnTo>
                  <a:lnTo>
                    <a:pt x="311457" y="82153"/>
                  </a:lnTo>
                  <a:lnTo>
                    <a:pt x="344602" y="64719"/>
                  </a:lnTo>
                  <a:lnTo>
                    <a:pt x="182410" y="64719"/>
                  </a:lnTo>
                  <a:lnTo>
                    <a:pt x="111404" y="59630"/>
                  </a:lnTo>
                  <a:lnTo>
                    <a:pt x="53424" y="45756"/>
                  </a:lnTo>
                  <a:lnTo>
                    <a:pt x="14333" y="25183"/>
                  </a:lnTo>
                  <a:lnTo>
                    <a:pt x="0" y="0"/>
                  </a:lnTo>
                  <a:close/>
                </a:path>
                <a:path w="365125" h="101600">
                  <a:moveTo>
                    <a:pt x="364807" y="1028"/>
                  </a:moveTo>
                  <a:lnTo>
                    <a:pt x="349700" y="25864"/>
                  </a:lnTo>
                  <a:lnTo>
                    <a:pt x="310475" y="46104"/>
                  </a:lnTo>
                  <a:lnTo>
                    <a:pt x="252816" y="59728"/>
                  </a:lnTo>
                  <a:lnTo>
                    <a:pt x="182410" y="64719"/>
                  </a:lnTo>
                  <a:lnTo>
                    <a:pt x="344602" y="64719"/>
                  </a:lnTo>
                  <a:lnTo>
                    <a:pt x="350559" y="61585"/>
                  </a:lnTo>
                  <a:lnTo>
                    <a:pt x="364896" y="36398"/>
                  </a:lnTo>
                  <a:lnTo>
                    <a:pt x="364807" y="1028"/>
                  </a:lnTo>
                  <a:close/>
                </a:path>
              </a:pathLst>
            </a:custGeom>
            <a:solidFill>
              <a:srgbClr val="524FA1"/>
            </a:solidFill>
          </p:spPr>
          <p:txBody>
            <a:bodyPr wrap="square" lIns="0" tIns="0" rIns="0" bIns="0" rtlCol="0"/>
            <a:lstStyle/>
            <a:p>
              <a:endParaRPr/>
            </a:p>
          </p:txBody>
        </p:sp>
        <p:sp>
          <p:nvSpPr>
            <p:cNvPr id="37" name="object 23"/>
            <p:cNvSpPr/>
            <p:nvPr/>
          </p:nvSpPr>
          <p:spPr>
            <a:xfrm>
              <a:off x="9480168" y="1643519"/>
              <a:ext cx="365125" cy="129539"/>
            </a:xfrm>
            <a:custGeom>
              <a:avLst/>
              <a:gdLst/>
              <a:ahLst/>
              <a:cxnLst/>
              <a:rect l="l" t="t" r="r" b="b"/>
              <a:pathLst>
                <a:path w="365125" h="129539">
                  <a:moveTo>
                    <a:pt x="182410" y="0"/>
                  </a:moveTo>
                  <a:lnTo>
                    <a:pt x="111404" y="5085"/>
                  </a:lnTo>
                  <a:lnTo>
                    <a:pt x="53424" y="18954"/>
                  </a:lnTo>
                  <a:lnTo>
                    <a:pt x="14333" y="39529"/>
                  </a:lnTo>
                  <a:lnTo>
                    <a:pt x="0" y="64731"/>
                  </a:lnTo>
                  <a:lnTo>
                    <a:pt x="14333" y="89921"/>
                  </a:lnTo>
                  <a:lnTo>
                    <a:pt x="53424" y="110493"/>
                  </a:lnTo>
                  <a:lnTo>
                    <a:pt x="111404" y="124364"/>
                  </a:lnTo>
                  <a:lnTo>
                    <a:pt x="182410" y="129451"/>
                  </a:lnTo>
                  <a:lnTo>
                    <a:pt x="253453" y="124364"/>
                  </a:lnTo>
                  <a:lnTo>
                    <a:pt x="311457" y="110493"/>
                  </a:lnTo>
                  <a:lnTo>
                    <a:pt x="350559" y="89921"/>
                  </a:lnTo>
                  <a:lnTo>
                    <a:pt x="364896" y="64731"/>
                  </a:lnTo>
                  <a:lnTo>
                    <a:pt x="350559" y="39529"/>
                  </a:lnTo>
                  <a:lnTo>
                    <a:pt x="311457" y="18954"/>
                  </a:lnTo>
                  <a:lnTo>
                    <a:pt x="253453" y="5085"/>
                  </a:lnTo>
                  <a:lnTo>
                    <a:pt x="182410" y="0"/>
                  </a:lnTo>
                  <a:close/>
                </a:path>
              </a:pathLst>
            </a:custGeom>
            <a:solidFill>
              <a:srgbClr val="524FA1"/>
            </a:solidFill>
          </p:spPr>
          <p:txBody>
            <a:bodyPr wrap="square" lIns="0" tIns="0" rIns="0" bIns="0" rtlCol="0"/>
            <a:lstStyle/>
            <a:p>
              <a:endParaRPr/>
            </a:p>
          </p:txBody>
        </p:sp>
        <p:sp>
          <p:nvSpPr>
            <p:cNvPr id="38" name="object 24"/>
            <p:cNvSpPr/>
            <p:nvPr/>
          </p:nvSpPr>
          <p:spPr>
            <a:xfrm>
              <a:off x="9624910" y="1981530"/>
              <a:ext cx="220154" cy="254469"/>
            </a:xfrm>
            <a:prstGeom prst="rect">
              <a:avLst/>
            </a:prstGeom>
            <a:blipFill>
              <a:blip r:embed="rId4" cstate="print"/>
              <a:stretch>
                <a:fillRect/>
              </a:stretch>
            </a:blipFill>
          </p:spPr>
          <p:txBody>
            <a:bodyPr wrap="square" lIns="0" tIns="0" rIns="0" bIns="0" rtlCol="0"/>
            <a:lstStyle/>
            <a:p>
              <a:endParaRPr/>
            </a:p>
          </p:txBody>
        </p:sp>
      </p:grpSp>
      <p:sp>
        <p:nvSpPr>
          <p:cNvPr id="19" name="object 4"/>
          <p:cNvSpPr txBox="1"/>
          <p:nvPr/>
        </p:nvSpPr>
        <p:spPr>
          <a:xfrm>
            <a:off x="347628" y="428625"/>
            <a:ext cx="9418341" cy="474489"/>
          </a:xfrm>
          <a:prstGeom prst="rect">
            <a:avLst/>
          </a:prstGeom>
        </p:spPr>
        <p:txBody>
          <a:bodyPr vert="horz" wrap="square" lIns="0" tIns="12700" rIns="0" bIns="0" rtlCol="0">
            <a:spAutoFit/>
          </a:bodyPr>
          <a:lstStyle/>
          <a:p>
            <a:pPr marL="12700">
              <a:lnSpc>
                <a:spcPct val="100000"/>
              </a:lnSpc>
              <a:spcBef>
                <a:spcPts val="100"/>
              </a:spcBef>
            </a:pPr>
            <a:r>
              <a:rPr lang="en-US" sz="3000" b="1" spc="250" dirty="0">
                <a:solidFill>
                  <a:srgbClr val="0CB14B"/>
                </a:solidFill>
                <a:latin typeface="Calibri" charset="0"/>
                <a:ea typeface="Calibri" charset="0"/>
                <a:cs typeface="Calibri" charset="0"/>
              </a:rPr>
              <a:t>	Biomass availabilities</a:t>
            </a:r>
          </a:p>
        </p:txBody>
      </p:sp>
      <p:pic>
        <p:nvPicPr>
          <p:cNvPr id="20" name="Picture 19">
            <a:extLst>
              <a:ext uri="{FF2B5EF4-FFF2-40B4-BE49-F238E27FC236}">
                <a16:creationId xmlns:a16="http://schemas.microsoft.com/office/drawing/2014/main" xmlns="" id="{F0C2A7E5-6D46-164C-9219-F2C33BAE4CB2}"/>
              </a:ext>
            </a:extLst>
          </p:cNvPr>
          <p:cNvPicPr/>
          <p:nvPr/>
        </p:nvPicPr>
        <p:blipFill>
          <a:blip r:embed="rId5"/>
          <a:stretch>
            <a:fillRect/>
          </a:stretch>
        </p:blipFill>
        <p:spPr>
          <a:xfrm>
            <a:off x="5346700" y="3727845"/>
            <a:ext cx="4902200" cy="3029617"/>
          </a:xfrm>
          <a:prstGeom prst="rect">
            <a:avLst/>
          </a:prstGeom>
        </p:spPr>
      </p:pic>
      <p:pic>
        <p:nvPicPr>
          <p:cNvPr id="18" name="Picture 17">
            <a:extLst>
              <a:ext uri="{FF2B5EF4-FFF2-40B4-BE49-F238E27FC236}">
                <a16:creationId xmlns:a16="http://schemas.microsoft.com/office/drawing/2014/main" xmlns="" id="{1AE5023A-1C28-C144-AC70-4A92D79ED410}"/>
              </a:ext>
            </a:extLst>
          </p:cNvPr>
          <p:cNvPicPr/>
          <p:nvPr/>
        </p:nvPicPr>
        <p:blipFill>
          <a:blip r:embed="rId6"/>
          <a:stretch>
            <a:fillRect/>
          </a:stretch>
        </p:blipFill>
        <p:spPr>
          <a:xfrm>
            <a:off x="388977" y="1266825"/>
            <a:ext cx="6273800" cy="3606800"/>
          </a:xfrm>
          <a:prstGeom prst="rect">
            <a:avLst/>
          </a:prstGeom>
        </p:spPr>
      </p:pic>
    </p:spTree>
    <p:extLst>
      <p:ext uri="{BB962C8B-B14F-4D97-AF65-F5344CB8AC3E}">
        <p14:creationId xmlns:p14="http://schemas.microsoft.com/office/powerpoint/2010/main" val="27193098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ftr" sz="quarter" idx="5"/>
          </p:nvPr>
        </p:nvSpPr>
        <p:spPr>
          <a:prstGeom prst="rect">
            <a:avLst/>
          </a:prstGeom>
        </p:spPr>
        <p:txBody>
          <a:bodyPr vert="horz" wrap="square" lIns="0" tIns="14604" rIns="0" bIns="0" rtlCol="0">
            <a:spAutoFit/>
          </a:bodyPr>
          <a:lstStyle/>
          <a:p>
            <a:pPr marL="12700">
              <a:lnSpc>
                <a:spcPct val="100000"/>
              </a:lnSpc>
              <a:spcBef>
                <a:spcPts val="114"/>
              </a:spcBef>
              <a:tabLst>
                <a:tab pos="8946515" algn="l"/>
              </a:tabLst>
            </a:pPr>
            <a:r>
              <a:rPr spc="-10" dirty="0"/>
              <a:t>sustainable </a:t>
            </a:r>
            <a:r>
              <a:rPr spc="-5" dirty="0"/>
              <a:t>business </a:t>
            </a:r>
            <a:r>
              <a:rPr spc="-25" dirty="0"/>
              <a:t>and </a:t>
            </a:r>
            <a:r>
              <a:rPr spc="-15" dirty="0"/>
              <a:t>investment</a:t>
            </a:r>
            <a:r>
              <a:rPr spc="-20" dirty="0"/>
              <a:t> </a:t>
            </a:r>
            <a:r>
              <a:rPr spc="-10" dirty="0"/>
              <a:t>solutions    </a:t>
            </a:r>
            <a:r>
              <a:rPr b="0" u="sng" spc="-10" dirty="0">
                <a:uFill>
                  <a:solidFill>
                    <a:srgbClr val="E6E7E8"/>
                  </a:solidFill>
                </a:uFill>
                <a:latin typeface="Times New Roman"/>
                <a:cs typeface="Times New Roman"/>
              </a:rPr>
              <a:t> 	</a:t>
            </a:r>
          </a:p>
        </p:txBody>
      </p:sp>
      <p:grpSp>
        <p:nvGrpSpPr>
          <p:cNvPr id="22" name="Group 21"/>
          <p:cNvGrpSpPr/>
          <p:nvPr/>
        </p:nvGrpSpPr>
        <p:grpSpPr>
          <a:xfrm>
            <a:off x="401677" y="356069"/>
            <a:ext cx="676160" cy="673557"/>
            <a:chOff x="9169527" y="1643519"/>
            <a:chExt cx="676160" cy="673557"/>
          </a:xfrm>
        </p:grpSpPr>
        <p:sp>
          <p:nvSpPr>
            <p:cNvPr id="23" name="object 13"/>
            <p:cNvSpPr/>
            <p:nvPr/>
          </p:nvSpPr>
          <p:spPr>
            <a:xfrm>
              <a:off x="9274276" y="2032787"/>
              <a:ext cx="365125" cy="129539"/>
            </a:xfrm>
            <a:custGeom>
              <a:avLst/>
              <a:gdLst/>
              <a:ahLst/>
              <a:cxnLst/>
              <a:rect l="l" t="t" r="r" b="b"/>
              <a:pathLst>
                <a:path w="365125" h="129539">
                  <a:moveTo>
                    <a:pt x="182422" y="0"/>
                  </a:moveTo>
                  <a:lnTo>
                    <a:pt x="111426" y="5086"/>
                  </a:lnTo>
                  <a:lnTo>
                    <a:pt x="53440" y="18957"/>
                  </a:lnTo>
                  <a:lnTo>
                    <a:pt x="14339" y="39529"/>
                  </a:lnTo>
                  <a:lnTo>
                    <a:pt x="0" y="64719"/>
                  </a:lnTo>
                  <a:lnTo>
                    <a:pt x="14339" y="89912"/>
                  </a:lnTo>
                  <a:lnTo>
                    <a:pt x="53440" y="110493"/>
                  </a:lnTo>
                  <a:lnTo>
                    <a:pt x="111426" y="124373"/>
                  </a:lnTo>
                  <a:lnTo>
                    <a:pt x="182422" y="129463"/>
                  </a:lnTo>
                  <a:lnTo>
                    <a:pt x="253441" y="124373"/>
                  </a:lnTo>
                  <a:lnTo>
                    <a:pt x="311453" y="110493"/>
                  </a:lnTo>
                  <a:lnTo>
                    <a:pt x="350574" y="89912"/>
                  </a:lnTo>
                  <a:lnTo>
                    <a:pt x="364921" y="64719"/>
                  </a:lnTo>
                  <a:lnTo>
                    <a:pt x="350574" y="39529"/>
                  </a:lnTo>
                  <a:lnTo>
                    <a:pt x="311453" y="18957"/>
                  </a:lnTo>
                  <a:lnTo>
                    <a:pt x="253441" y="5086"/>
                  </a:lnTo>
                  <a:lnTo>
                    <a:pt x="182422" y="0"/>
                  </a:lnTo>
                  <a:close/>
                </a:path>
              </a:pathLst>
            </a:custGeom>
            <a:solidFill>
              <a:srgbClr val="524FA1"/>
            </a:solidFill>
          </p:spPr>
          <p:txBody>
            <a:bodyPr wrap="square" lIns="0" tIns="0" rIns="0" bIns="0" rtlCol="0"/>
            <a:lstStyle/>
            <a:p>
              <a:endParaRPr/>
            </a:p>
          </p:txBody>
        </p:sp>
        <p:sp>
          <p:nvSpPr>
            <p:cNvPr id="28" name="object 14"/>
            <p:cNvSpPr/>
            <p:nvPr/>
          </p:nvSpPr>
          <p:spPr>
            <a:xfrm>
              <a:off x="9274276" y="2138311"/>
              <a:ext cx="365125" cy="101600"/>
            </a:xfrm>
            <a:custGeom>
              <a:avLst/>
              <a:gdLst/>
              <a:ahLst/>
              <a:cxnLst/>
              <a:rect l="l" t="t" r="r" b="b"/>
              <a:pathLst>
                <a:path w="365125" h="101600">
                  <a:moveTo>
                    <a:pt x="0" y="0"/>
                  </a:moveTo>
                  <a:lnTo>
                    <a:pt x="0" y="36360"/>
                  </a:lnTo>
                  <a:lnTo>
                    <a:pt x="14339" y="61569"/>
                  </a:lnTo>
                  <a:lnTo>
                    <a:pt x="53440" y="82148"/>
                  </a:lnTo>
                  <a:lnTo>
                    <a:pt x="111426" y="96019"/>
                  </a:lnTo>
                  <a:lnTo>
                    <a:pt x="182422" y="101104"/>
                  </a:lnTo>
                  <a:lnTo>
                    <a:pt x="253441" y="96019"/>
                  </a:lnTo>
                  <a:lnTo>
                    <a:pt x="311453" y="82148"/>
                  </a:lnTo>
                  <a:lnTo>
                    <a:pt x="344634" y="64693"/>
                  </a:lnTo>
                  <a:lnTo>
                    <a:pt x="182422" y="64693"/>
                  </a:lnTo>
                  <a:lnTo>
                    <a:pt x="111426" y="59609"/>
                  </a:lnTo>
                  <a:lnTo>
                    <a:pt x="53440" y="45743"/>
                  </a:lnTo>
                  <a:lnTo>
                    <a:pt x="14339" y="25179"/>
                  </a:lnTo>
                  <a:lnTo>
                    <a:pt x="0" y="0"/>
                  </a:lnTo>
                  <a:close/>
                </a:path>
                <a:path w="365125" h="101600">
                  <a:moveTo>
                    <a:pt x="364832" y="1003"/>
                  </a:moveTo>
                  <a:lnTo>
                    <a:pt x="349713" y="25833"/>
                  </a:lnTo>
                  <a:lnTo>
                    <a:pt x="310465" y="46074"/>
                  </a:lnTo>
                  <a:lnTo>
                    <a:pt x="252799" y="59701"/>
                  </a:lnTo>
                  <a:lnTo>
                    <a:pt x="182422" y="64693"/>
                  </a:lnTo>
                  <a:lnTo>
                    <a:pt x="344634" y="64693"/>
                  </a:lnTo>
                  <a:lnTo>
                    <a:pt x="350574" y="61569"/>
                  </a:lnTo>
                  <a:lnTo>
                    <a:pt x="364921" y="36360"/>
                  </a:lnTo>
                  <a:lnTo>
                    <a:pt x="364832" y="1003"/>
                  </a:lnTo>
                  <a:close/>
                </a:path>
              </a:pathLst>
            </a:custGeom>
            <a:solidFill>
              <a:srgbClr val="524FA1"/>
            </a:solidFill>
          </p:spPr>
          <p:txBody>
            <a:bodyPr wrap="square" lIns="0" tIns="0" rIns="0" bIns="0" rtlCol="0"/>
            <a:lstStyle/>
            <a:p>
              <a:endParaRPr/>
            </a:p>
          </p:txBody>
        </p:sp>
        <p:sp>
          <p:nvSpPr>
            <p:cNvPr id="29" name="object 15"/>
            <p:cNvSpPr/>
            <p:nvPr/>
          </p:nvSpPr>
          <p:spPr>
            <a:xfrm>
              <a:off x="9274276" y="2215476"/>
              <a:ext cx="365125" cy="101600"/>
            </a:xfrm>
            <a:custGeom>
              <a:avLst/>
              <a:gdLst/>
              <a:ahLst/>
              <a:cxnLst/>
              <a:rect l="l" t="t" r="r" b="b"/>
              <a:pathLst>
                <a:path w="365125" h="101600">
                  <a:moveTo>
                    <a:pt x="0" y="0"/>
                  </a:moveTo>
                  <a:lnTo>
                    <a:pt x="0" y="36410"/>
                  </a:lnTo>
                  <a:lnTo>
                    <a:pt x="14339" y="61594"/>
                  </a:lnTo>
                  <a:lnTo>
                    <a:pt x="53440" y="82153"/>
                  </a:lnTo>
                  <a:lnTo>
                    <a:pt x="111426" y="96011"/>
                  </a:lnTo>
                  <a:lnTo>
                    <a:pt x="182422" y="101091"/>
                  </a:lnTo>
                  <a:lnTo>
                    <a:pt x="253441" y="96011"/>
                  </a:lnTo>
                  <a:lnTo>
                    <a:pt x="311453" y="82153"/>
                  </a:lnTo>
                  <a:lnTo>
                    <a:pt x="344627" y="64719"/>
                  </a:lnTo>
                  <a:lnTo>
                    <a:pt x="182422" y="64719"/>
                  </a:lnTo>
                  <a:lnTo>
                    <a:pt x="111426" y="59632"/>
                  </a:lnTo>
                  <a:lnTo>
                    <a:pt x="53440" y="45761"/>
                  </a:lnTo>
                  <a:lnTo>
                    <a:pt x="14339" y="25189"/>
                  </a:lnTo>
                  <a:lnTo>
                    <a:pt x="0" y="0"/>
                  </a:lnTo>
                  <a:close/>
                </a:path>
                <a:path w="365125" h="101600">
                  <a:moveTo>
                    <a:pt x="364832" y="1015"/>
                  </a:moveTo>
                  <a:lnTo>
                    <a:pt x="349713" y="25842"/>
                  </a:lnTo>
                  <a:lnTo>
                    <a:pt x="310465" y="46088"/>
                  </a:lnTo>
                  <a:lnTo>
                    <a:pt x="252799" y="59723"/>
                  </a:lnTo>
                  <a:lnTo>
                    <a:pt x="182422" y="64719"/>
                  </a:lnTo>
                  <a:lnTo>
                    <a:pt x="344627" y="64719"/>
                  </a:lnTo>
                  <a:lnTo>
                    <a:pt x="350574" y="61594"/>
                  </a:lnTo>
                  <a:lnTo>
                    <a:pt x="364921" y="36410"/>
                  </a:lnTo>
                  <a:lnTo>
                    <a:pt x="364832" y="1015"/>
                  </a:lnTo>
                  <a:close/>
                </a:path>
              </a:pathLst>
            </a:custGeom>
            <a:solidFill>
              <a:srgbClr val="524FA1"/>
            </a:solidFill>
          </p:spPr>
          <p:txBody>
            <a:bodyPr wrap="square" lIns="0" tIns="0" rIns="0" bIns="0" rtlCol="0"/>
            <a:lstStyle/>
            <a:p>
              <a:endParaRPr/>
            </a:p>
          </p:txBody>
        </p:sp>
        <p:sp>
          <p:nvSpPr>
            <p:cNvPr id="30" name="object 16"/>
            <p:cNvSpPr/>
            <p:nvPr/>
          </p:nvSpPr>
          <p:spPr>
            <a:xfrm>
              <a:off x="9169527" y="2136571"/>
              <a:ext cx="79006" cy="89738"/>
            </a:xfrm>
            <a:prstGeom prst="rect">
              <a:avLst/>
            </a:prstGeom>
            <a:blipFill>
              <a:blip r:embed="rId2" cstate="print"/>
              <a:stretch>
                <a:fillRect/>
              </a:stretch>
            </a:blipFill>
          </p:spPr>
          <p:txBody>
            <a:bodyPr wrap="square" lIns="0" tIns="0" rIns="0" bIns="0" rtlCol="0"/>
            <a:lstStyle/>
            <a:p>
              <a:endParaRPr/>
            </a:p>
          </p:txBody>
        </p:sp>
        <p:sp>
          <p:nvSpPr>
            <p:cNvPr id="31" name="object 17"/>
            <p:cNvSpPr/>
            <p:nvPr/>
          </p:nvSpPr>
          <p:spPr>
            <a:xfrm>
              <a:off x="9169527" y="1799589"/>
              <a:ext cx="365125" cy="129539"/>
            </a:xfrm>
            <a:custGeom>
              <a:avLst/>
              <a:gdLst/>
              <a:ahLst/>
              <a:cxnLst/>
              <a:rect l="l" t="t" r="r" b="b"/>
              <a:pathLst>
                <a:path w="365125" h="129539">
                  <a:moveTo>
                    <a:pt x="182435" y="0"/>
                  </a:moveTo>
                  <a:lnTo>
                    <a:pt x="111426" y="5081"/>
                  </a:lnTo>
                  <a:lnTo>
                    <a:pt x="53436" y="18942"/>
                  </a:lnTo>
                  <a:lnTo>
                    <a:pt x="14337" y="39508"/>
                  </a:lnTo>
                  <a:lnTo>
                    <a:pt x="0" y="64706"/>
                  </a:lnTo>
                  <a:lnTo>
                    <a:pt x="14337" y="89897"/>
                  </a:lnTo>
                  <a:lnTo>
                    <a:pt x="53436" y="110474"/>
                  </a:lnTo>
                  <a:lnTo>
                    <a:pt x="111426" y="124349"/>
                  </a:lnTo>
                  <a:lnTo>
                    <a:pt x="182435" y="129438"/>
                  </a:lnTo>
                  <a:lnTo>
                    <a:pt x="253449" y="124349"/>
                  </a:lnTo>
                  <a:lnTo>
                    <a:pt x="311438" y="110474"/>
                  </a:lnTo>
                  <a:lnTo>
                    <a:pt x="350535" y="89897"/>
                  </a:lnTo>
                  <a:lnTo>
                    <a:pt x="364871" y="64706"/>
                  </a:lnTo>
                  <a:lnTo>
                    <a:pt x="350535" y="39508"/>
                  </a:lnTo>
                  <a:lnTo>
                    <a:pt x="311438" y="18942"/>
                  </a:lnTo>
                  <a:lnTo>
                    <a:pt x="253449" y="5081"/>
                  </a:lnTo>
                  <a:lnTo>
                    <a:pt x="182435" y="0"/>
                  </a:lnTo>
                  <a:close/>
                </a:path>
              </a:pathLst>
            </a:custGeom>
            <a:solidFill>
              <a:srgbClr val="524FA1"/>
            </a:solidFill>
          </p:spPr>
          <p:txBody>
            <a:bodyPr wrap="square" lIns="0" tIns="0" rIns="0" bIns="0" rtlCol="0"/>
            <a:lstStyle/>
            <a:p>
              <a:endParaRPr/>
            </a:p>
          </p:txBody>
        </p:sp>
        <p:sp>
          <p:nvSpPr>
            <p:cNvPr id="32" name="object 18"/>
            <p:cNvSpPr/>
            <p:nvPr/>
          </p:nvSpPr>
          <p:spPr>
            <a:xfrm>
              <a:off x="9169527" y="1982254"/>
              <a:ext cx="120345" cy="166877"/>
            </a:xfrm>
            <a:prstGeom prst="rect">
              <a:avLst/>
            </a:prstGeom>
            <a:blipFill>
              <a:blip r:embed="rId3" cstate="print"/>
              <a:stretch>
                <a:fillRect/>
              </a:stretch>
            </a:blipFill>
          </p:spPr>
          <p:txBody>
            <a:bodyPr wrap="square" lIns="0" tIns="0" rIns="0" bIns="0" rtlCol="0"/>
            <a:lstStyle/>
            <a:p>
              <a:endParaRPr/>
            </a:p>
          </p:txBody>
        </p:sp>
        <p:sp>
          <p:nvSpPr>
            <p:cNvPr id="33" name="object 19"/>
            <p:cNvSpPr/>
            <p:nvPr/>
          </p:nvSpPr>
          <p:spPr>
            <a:xfrm>
              <a:off x="9169527" y="1905050"/>
              <a:ext cx="365125" cy="101600"/>
            </a:xfrm>
            <a:custGeom>
              <a:avLst/>
              <a:gdLst/>
              <a:ahLst/>
              <a:cxnLst/>
              <a:rect l="l" t="t" r="r" b="b"/>
              <a:pathLst>
                <a:path w="365125" h="101600">
                  <a:moveTo>
                    <a:pt x="0" y="0"/>
                  </a:moveTo>
                  <a:lnTo>
                    <a:pt x="0" y="36410"/>
                  </a:lnTo>
                  <a:lnTo>
                    <a:pt x="14337" y="61614"/>
                  </a:lnTo>
                  <a:lnTo>
                    <a:pt x="53436" y="82194"/>
                  </a:lnTo>
                  <a:lnTo>
                    <a:pt x="111426" y="96068"/>
                  </a:lnTo>
                  <a:lnTo>
                    <a:pt x="182435" y="101155"/>
                  </a:lnTo>
                  <a:lnTo>
                    <a:pt x="253449" y="96068"/>
                  </a:lnTo>
                  <a:lnTo>
                    <a:pt x="311438" y="82194"/>
                  </a:lnTo>
                  <a:lnTo>
                    <a:pt x="344613" y="64731"/>
                  </a:lnTo>
                  <a:lnTo>
                    <a:pt x="182435" y="64731"/>
                  </a:lnTo>
                  <a:lnTo>
                    <a:pt x="111426" y="59646"/>
                  </a:lnTo>
                  <a:lnTo>
                    <a:pt x="53436" y="45777"/>
                  </a:lnTo>
                  <a:lnTo>
                    <a:pt x="14337" y="25201"/>
                  </a:lnTo>
                  <a:lnTo>
                    <a:pt x="0" y="0"/>
                  </a:lnTo>
                  <a:close/>
                </a:path>
                <a:path w="365125" h="101600">
                  <a:moveTo>
                    <a:pt x="364871" y="1054"/>
                  </a:moveTo>
                  <a:lnTo>
                    <a:pt x="349711" y="25882"/>
                  </a:lnTo>
                  <a:lnTo>
                    <a:pt x="310462" y="46118"/>
                  </a:lnTo>
                  <a:lnTo>
                    <a:pt x="252808" y="59741"/>
                  </a:lnTo>
                  <a:lnTo>
                    <a:pt x="182435" y="64731"/>
                  </a:lnTo>
                  <a:lnTo>
                    <a:pt x="344613" y="64731"/>
                  </a:lnTo>
                  <a:lnTo>
                    <a:pt x="350535" y="61614"/>
                  </a:lnTo>
                  <a:lnTo>
                    <a:pt x="364871" y="36410"/>
                  </a:lnTo>
                  <a:lnTo>
                    <a:pt x="364871" y="1054"/>
                  </a:lnTo>
                  <a:close/>
                </a:path>
              </a:pathLst>
            </a:custGeom>
            <a:solidFill>
              <a:srgbClr val="524FA1"/>
            </a:solidFill>
          </p:spPr>
          <p:txBody>
            <a:bodyPr wrap="square" lIns="0" tIns="0" rIns="0" bIns="0" rtlCol="0"/>
            <a:lstStyle/>
            <a:p>
              <a:endParaRPr/>
            </a:p>
          </p:txBody>
        </p:sp>
        <p:sp>
          <p:nvSpPr>
            <p:cNvPr id="34" name="object 20"/>
            <p:cNvSpPr/>
            <p:nvPr/>
          </p:nvSpPr>
          <p:spPr>
            <a:xfrm>
              <a:off x="9558667" y="1827225"/>
              <a:ext cx="287020" cy="100330"/>
            </a:xfrm>
            <a:custGeom>
              <a:avLst/>
              <a:gdLst/>
              <a:ahLst/>
              <a:cxnLst/>
              <a:rect l="l" t="t" r="r" b="b"/>
              <a:pathLst>
                <a:path w="287020" h="100330">
                  <a:moveTo>
                    <a:pt x="0" y="52146"/>
                  </a:moveTo>
                  <a:lnTo>
                    <a:pt x="0" y="88544"/>
                  </a:lnTo>
                  <a:lnTo>
                    <a:pt x="23242" y="93426"/>
                  </a:lnTo>
                  <a:lnTo>
                    <a:pt x="48540" y="97048"/>
                  </a:lnTo>
                  <a:lnTo>
                    <a:pt x="75546" y="99301"/>
                  </a:lnTo>
                  <a:lnTo>
                    <a:pt x="103911" y="100075"/>
                  </a:lnTo>
                  <a:lnTo>
                    <a:pt x="174955" y="94991"/>
                  </a:lnTo>
                  <a:lnTo>
                    <a:pt x="232959" y="81124"/>
                  </a:lnTo>
                  <a:lnTo>
                    <a:pt x="266103" y="63690"/>
                  </a:lnTo>
                  <a:lnTo>
                    <a:pt x="103911" y="63690"/>
                  </a:lnTo>
                  <a:lnTo>
                    <a:pt x="75546" y="62906"/>
                  </a:lnTo>
                  <a:lnTo>
                    <a:pt x="48540" y="60637"/>
                  </a:lnTo>
                  <a:lnTo>
                    <a:pt x="23242" y="57009"/>
                  </a:lnTo>
                  <a:lnTo>
                    <a:pt x="0" y="52146"/>
                  </a:lnTo>
                  <a:close/>
                </a:path>
                <a:path w="287020" h="100330">
                  <a:moveTo>
                    <a:pt x="286308" y="0"/>
                  </a:moveTo>
                  <a:lnTo>
                    <a:pt x="271201" y="24830"/>
                  </a:lnTo>
                  <a:lnTo>
                    <a:pt x="231976" y="45070"/>
                  </a:lnTo>
                  <a:lnTo>
                    <a:pt x="174318" y="58698"/>
                  </a:lnTo>
                  <a:lnTo>
                    <a:pt x="103911" y="63690"/>
                  </a:lnTo>
                  <a:lnTo>
                    <a:pt x="266103" y="63690"/>
                  </a:lnTo>
                  <a:lnTo>
                    <a:pt x="272060" y="60556"/>
                  </a:lnTo>
                  <a:lnTo>
                    <a:pt x="286397" y="35369"/>
                  </a:lnTo>
                  <a:lnTo>
                    <a:pt x="286308" y="0"/>
                  </a:lnTo>
                  <a:close/>
                </a:path>
              </a:pathLst>
            </a:custGeom>
            <a:solidFill>
              <a:srgbClr val="524FA1"/>
            </a:solidFill>
          </p:spPr>
          <p:txBody>
            <a:bodyPr wrap="square" lIns="0" tIns="0" rIns="0" bIns="0" rtlCol="0"/>
            <a:lstStyle/>
            <a:p>
              <a:endParaRPr/>
            </a:p>
          </p:txBody>
        </p:sp>
        <p:sp>
          <p:nvSpPr>
            <p:cNvPr id="35" name="object 21"/>
            <p:cNvSpPr/>
            <p:nvPr/>
          </p:nvSpPr>
          <p:spPr>
            <a:xfrm>
              <a:off x="9558667" y="1904403"/>
              <a:ext cx="287020" cy="100330"/>
            </a:xfrm>
            <a:custGeom>
              <a:avLst/>
              <a:gdLst/>
              <a:ahLst/>
              <a:cxnLst/>
              <a:rect l="l" t="t" r="r" b="b"/>
              <a:pathLst>
                <a:path w="287020" h="100330">
                  <a:moveTo>
                    <a:pt x="0" y="52133"/>
                  </a:moveTo>
                  <a:lnTo>
                    <a:pt x="0" y="88544"/>
                  </a:lnTo>
                  <a:lnTo>
                    <a:pt x="23242" y="93408"/>
                  </a:lnTo>
                  <a:lnTo>
                    <a:pt x="48540" y="97027"/>
                  </a:lnTo>
                  <a:lnTo>
                    <a:pt x="75546" y="99285"/>
                  </a:lnTo>
                  <a:lnTo>
                    <a:pt x="103911" y="100063"/>
                  </a:lnTo>
                  <a:lnTo>
                    <a:pt x="174955" y="94978"/>
                  </a:lnTo>
                  <a:lnTo>
                    <a:pt x="232959" y="81113"/>
                  </a:lnTo>
                  <a:lnTo>
                    <a:pt x="266136" y="63665"/>
                  </a:lnTo>
                  <a:lnTo>
                    <a:pt x="103911" y="63665"/>
                  </a:lnTo>
                  <a:lnTo>
                    <a:pt x="75546" y="62888"/>
                  </a:lnTo>
                  <a:lnTo>
                    <a:pt x="48540" y="60632"/>
                  </a:lnTo>
                  <a:lnTo>
                    <a:pt x="23242" y="57010"/>
                  </a:lnTo>
                  <a:lnTo>
                    <a:pt x="0" y="52133"/>
                  </a:lnTo>
                  <a:close/>
                </a:path>
                <a:path w="287020" h="100330">
                  <a:moveTo>
                    <a:pt x="286308" y="0"/>
                  </a:moveTo>
                  <a:lnTo>
                    <a:pt x="271201" y="24826"/>
                  </a:lnTo>
                  <a:lnTo>
                    <a:pt x="231976" y="45058"/>
                  </a:lnTo>
                  <a:lnTo>
                    <a:pt x="174318" y="58676"/>
                  </a:lnTo>
                  <a:lnTo>
                    <a:pt x="103911" y="63665"/>
                  </a:lnTo>
                  <a:lnTo>
                    <a:pt x="266136" y="63665"/>
                  </a:lnTo>
                  <a:lnTo>
                    <a:pt x="272060" y="60549"/>
                  </a:lnTo>
                  <a:lnTo>
                    <a:pt x="286397" y="35369"/>
                  </a:lnTo>
                  <a:lnTo>
                    <a:pt x="286308" y="0"/>
                  </a:lnTo>
                  <a:close/>
                </a:path>
              </a:pathLst>
            </a:custGeom>
            <a:solidFill>
              <a:srgbClr val="524FA1"/>
            </a:solidFill>
          </p:spPr>
          <p:txBody>
            <a:bodyPr wrap="square" lIns="0" tIns="0" rIns="0" bIns="0" rtlCol="0"/>
            <a:lstStyle/>
            <a:p>
              <a:endParaRPr/>
            </a:p>
          </p:txBody>
        </p:sp>
        <p:sp>
          <p:nvSpPr>
            <p:cNvPr id="36" name="object 22"/>
            <p:cNvSpPr/>
            <p:nvPr/>
          </p:nvSpPr>
          <p:spPr>
            <a:xfrm>
              <a:off x="9480168" y="1749018"/>
              <a:ext cx="365125" cy="101600"/>
            </a:xfrm>
            <a:custGeom>
              <a:avLst/>
              <a:gdLst/>
              <a:ahLst/>
              <a:cxnLst/>
              <a:rect l="l" t="t" r="r" b="b"/>
              <a:pathLst>
                <a:path w="365125" h="101600">
                  <a:moveTo>
                    <a:pt x="0" y="0"/>
                  </a:moveTo>
                  <a:lnTo>
                    <a:pt x="0" y="39331"/>
                  </a:lnTo>
                  <a:lnTo>
                    <a:pt x="558" y="42214"/>
                  </a:lnTo>
                  <a:lnTo>
                    <a:pt x="1612" y="45034"/>
                  </a:lnTo>
                  <a:lnTo>
                    <a:pt x="6324" y="46596"/>
                  </a:lnTo>
                  <a:lnTo>
                    <a:pt x="8597" y="47409"/>
                  </a:lnTo>
                  <a:lnTo>
                    <a:pt x="30587" y="56595"/>
                  </a:lnTo>
                  <a:lnTo>
                    <a:pt x="47524" y="66443"/>
                  </a:lnTo>
                  <a:lnTo>
                    <a:pt x="60016" y="76677"/>
                  </a:lnTo>
                  <a:lnTo>
                    <a:pt x="68668" y="87020"/>
                  </a:lnTo>
                  <a:lnTo>
                    <a:pt x="93554" y="92944"/>
                  </a:lnTo>
                  <a:lnTo>
                    <a:pt x="121124" y="97372"/>
                  </a:lnTo>
                  <a:lnTo>
                    <a:pt x="150902" y="100145"/>
                  </a:lnTo>
                  <a:lnTo>
                    <a:pt x="182410" y="101104"/>
                  </a:lnTo>
                  <a:lnTo>
                    <a:pt x="253453" y="96019"/>
                  </a:lnTo>
                  <a:lnTo>
                    <a:pt x="311457" y="82153"/>
                  </a:lnTo>
                  <a:lnTo>
                    <a:pt x="344602" y="64719"/>
                  </a:lnTo>
                  <a:lnTo>
                    <a:pt x="182410" y="64719"/>
                  </a:lnTo>
                  <a:lnTo>
                    <a:pt x="111404" y="59630"/>
                  </a:lnTo>
                  <a:lnTo>
                    <a:pt x="53424" y="45756"/>
                  </a:lnTo>
                  <a:lnTo>
                    <a:pt x="14333" y="25183"/>
                  </a:lnTo>
                  <a:lnTo>
                    <a:pt x="0" y="0"/>
                  </a:lnTo>
                  <a:close/>
                </a:path>
                <a:path w="365125" h="101600">
                  <a:moveTo>
                    <a:pt x="364807" y="1028"/>
                  </a:moveTo>
                  <a:lnTo>
                    <a:pt x="349700" y="25864"/>
                  </a:lnTo>
                  <a:lnTo>
                    <a:pt x="310475" y="46104"/>
                  </a:lnTo>
                  <a:lnTo>
                    <a:pt x="252816" y="59728"/>
                  </a:lnTo>
                  <a:lnTo>
                    <a:pt x="182410" y="64719"/>
                  </a:lnTo>
                  <a:lnTo>
                    <a:pt x="344602" y="64719"/>
                  </a:lnTo>
                  <a:lnTo>
                    <a:pt x="350559" y="61585"/>
                  </a:lnTo>
                  <a:lnTo>
                    <a:pt x="364896" y="36398"/>
                  </a:lnTo>
                  <a:lnTo>
                    <a:pt x="364807" y="1028"/>
                  </a:lnTo>
                  <a:close/>
                </a:path>
              </a:pathLst>
            </a:custGeom>
            <a:solidFill>
              <a:srgbClr val="524FA1"/>
            </a:solidFill>
          </p:spPr>
          <p:txBody>
            <a:bodyPr wrap="square" lIns="0" tIns="0" rIns="0" bIns="0" rtlCol="0"/>
            <a:lstStyle/>
            <a:p>
              <a:endParaRPr/>
            </a:p>
          </p:txBody>
        </p:sp>
        <p:sp>
          <p:nvSpPr>
            <p:cNvPr id="37" name="object 23"/>
            <p:cNvSpPr/>
            <p:nvPr/>
          </p:nvSpPr>
          <p:spPr>
            <a:xfrm>
              <a:off x="9480168" y="1643519"/>
              <a:ext cx="365125" cy="129539"/>
            </a:xfrm>
            <a:custGeom>
              <a:avLst/>
              <a:gdLst/>
              <a:ahLst/>
              <a:cxnLst/>
              <a:rect l="l" t="t" r="r" b="b"/>
              <a:pathLst>
                <a:path w="365125" h="129539">
                  <a:moveTo>
                    <a:pt x="182410" y="0"/>
                  </a:moveTo>
                  <a:lnTo>
                    <a:pt x="111404" y="5085"/>
                  </a:lnTo>
                  <a:lnTo>
                    <a:pt x="53424" y="18954"/>
                  </a:lnTo>
                  <a:lnTo>
                    <a:pt x="14333" y="39529"/>
                  </a:lnTo>
                  <a:lnTo>
                    <a:pt x="0" y="64731"/>
                  </a:lnTo>
                  <a:lnTo>
                    <a:pt x="14333" y="89921"/>
                  </a:lnTo>
                  <a:lnTo>
                    <a:pt x="53424" y="110493"/>
                  </a:lnTo>
                  <a:lnTo>
                    <a:pt x="111404" y="124364"/>
                  </a:lnTo>
                  <a:lnTo>
                    <a:pt x="182410" y="129451"/>
                  </a:lnTo>
                  <a:lnTo>
                    <a:pt x="253453" y="124364"/>
                  </a:lnTo>
                  <a:lnTo>
                    <a:pt x="311457" y="110493"/>
                  </a:lnTo>
                  <a:lnTo>
                    <a:pt x="350559" y="89921"/>
                  </a:lnTo>
                  <a:lnTo>
                    <a:pt x="364896" y="64731"/>
                  </a:lnTo>
                  <a:lnTo>
                    <a:pt x="350559" y="39529"/>
                  </a:lnTo>
                  <a:lnTo>
                    <a:pt x="311457" y="18954"/>
                  </a:lnTo>
                  <a:lnTo>
                    <a:pt x="253453" y="5085"/>
                  </a:lnTo>
                  <a:lnTo>
                    <a:pt x="182410" y="0"/>
                  </a:lnTo>
                  <a:close/>
                </a:path>
              </a:pathLst>
            </a:custGeom>
            <a:solidFill>
              <a:srgbClr val="524FA1"/>
            </a:solidFill>
          </p:spPr>
          <p:txBody>
            <a:bodyPr wrap="square" lIns="0" tIns="0" rIns="0" bIns="0" rtlCol="0"/>
            <a:lstStyle/>
            <a:p>
              <a:endParaRPr/>
            </a:p>
          </p:txBody>
        </p:sp>
        <p:sp>
          <p:nvSpPr>
            <p:cNvPr id="38" name="object 24"/>
            <p:cNvSpPr/>
            <p:nvPr/>
          </p:nvSpPr>
          <p:spPr>
            <a:xfrm>
              <a:off x="9624910" y="1981530"/>
              <a:ext cx="220154" cy="254469"/>
            </a:xfrm>
            <a:prstGeom prst="rect">
              <a:avLst/>
            </a:prstGeom>
            <a:blipFill>
              <a:blip r:embed="rId4" cstate="print"/>
              <a:stretch>
                <a:fillRect/>
              </a:stretch>
            </a:blipFill>
          </p:spPr>
          <p:txBody>
            <a:bodyPr wrap="square" lIns="0" tIns="0" rIns="0" bIns="0" rtlCol="0"/>
            <a:lstStyle/>
            <a:p>
              <a:endParaRPr/>
            </a:p>
          </p:txBody>
        </p:sp>
      </p:grpSp>
      <p:sp>
        <p:nvSpPr>
          <p:cNvPr id="19" name="object 4"/>
          <p:cNvSpPr txBox="1"/>
          <p:nvPr/>
        </p:nvSpPr>
        <p:spPr>
          <a:xfrm>
            <a:off x="347628" y="428625"/>
            <a:ext cx="9418341" cy="474489"/>
          </a:xfrm>
          <a:prstGeom prst="rect">
            <a:avLst/>
          </a:prstGeom>
        </p:spPr>
        <p:txBody>
          <a:bodyPr vert="horz" wrap="square" lIns="0" tIns="12700" rIns="0" bIns="0" rtlCol="0">
            <a:spAutoFit/>
          </a:bodyPr>
          <a:lstStyle/>
          <a:p>
            <a:pPr marL="12700">
              <a:lnSpc>
                <a:spcPct val="100000"/>
              </a:lnSpc>
              <a:spcBef>
                <a:spcPts val="100"/>
              </a:spcBef>
            </a:pPr>
            <a:r>
              <a:rPr lang="en-US" sz="3000" b="1" spc="250" dirty="0">
                <a:solidFill>
                  <a:srgbClr val="0CB14B"/>
                </a:solidFill>
                <a:latin typeface="Calibri" charset="0"/>
                <a:ea typeface="Calibri" charset="0"/>
                <a:cs typeface="Calibri" charset="0"/>
              </a:rPr>
              <a:t>	Roadmap to truly low carbon power</a:t>
            </a:r>
          </a:p>
        </p:txBody>
      </p:sp>
      <p:pic>
        <p:nvPicPr>
          <p:cNvPr id="3" name="Picture 2"/>
          <p:cNvPicPr>
            <a:picLocks noChangeAspect="1"/>
          </p:cNvPicPr>
          <p:nvPr/>
        </p:nvPicPr>
        <p:blipFill>
          <a:blip r:embed="rId5"/>
          <a:stretch>
            <a:fillRect/>
          </a:stretch>
        </p:blipFill>
        <p:spPr>
          <a:xfrm>
            <a:off x="347628" y="1130718"/>
            <a:ext cx="9875872" cy="5637064"/>
          </a:xfrm>
          <a:prstGeom prst="rect">
            <a:avLst/>
          </a:prstGeom>
        </p:spPr>
      </p:pic>
    </p:spTree>
    <p:extLst>
      <p:ext uri="{BB962C8B-B14F-4D97-AF65-F5344CB8AC3E}">
        <p14:creationId xmlns:p14="http://schemas.microsoft.com/office/powerpoint/2010/main" val="20437505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7958" y="279679"/>
            <a:ext cx="4160542" cy="397545"/>
          </a:xfrm>
          <a:prstGeom prst="rect">
            <a:avLst/>
          </a:prstGeom>
        </p:spPr>
        <p:txBody>
          <a:bodyPr vert="horz" wrap="square" lIns="0" tIns="12700" rIns="0" bIns="0" rtlCol="0">
            <a:spAutoFit/>
          </a:bodyPr>
          <a:lstStyle/>
          <a:p>
            <a:pPr marL="12700">
              <a:lnSpc>
                <a:spcPct val="100000"/>
              </a:lnSpc>
              <a:spcBef>
                <a:spcPts val="100"/>
              </a:spcBef>
            </a:pPr>
            <a:r>
              <a:rPr lang="en-GB" spc="-105" dirty="0"/>
              <a:t>REA thought leadership</a:t>
            </a:r>
            <a:endParaRPr spc="-70" dirty="0"/>
          </a:p>
        </p:txBody>
      </p:sp>
      <p:sp>
        <p:nvSpPr>
          <p:cNvPr id="3" name="object 3"/>
          <p:cNvSpPr/>
          <p:nvPr/>
        </p:nvSpPr>
        <p:spPr>
          <a:xfrm>
            <a:off x="359995" y="868921"/>
            <a:ext cx="250190" cy="0"/>
          </a:xfrm>
          <a:custGeom>
            <a:avLst/>
            <a:gdLst/>
            <a:ahLst/>
            <a:cxnLst/>
            <a:rect l="l" t="t" r="r" b="b"/>
            <a:pathLst>
              <a:path w="250190">
                <a:moveTo>
                  <a:pt x="250088" y="0"/>
                </a:moveTo>
                <a:lnTo>
                  <a:pt x="0" y="0"/>
                </a:lnTo>
              </a:path>
            </a:pathLst>
          </a:custGeom>
          <a:ln w="12700">
            <a:solidFill>
              <a:srgbClr val="0CB14B"/>
            </a:solidFill>
          </a:ln>
        </p:spPr>
        <p:txBody>
          <a:bodyPr wrap="square" lIns="0" tIns="0" rIns="0" bIns="0" rtlCol="0"/>
          <a:lstStyle/>
          <a:p>
            <a:endParaRPr/>
          </a:p>
        </p:txBody>
      </p:sp>
      <p:sp>
        <p:nvSpPr>
          <p:cNvPr id="4" name="object 4"/>
          <p:cNvSpPr txBox="1"/>
          <p:nvPr/>
        </p:nvSpPr>
        <p:spPr>
          <a:xfrm>
            <a:off x="347959" y="1077429"/>
            <a:ext cx="9418341" cy="474489"/>
          </a:xfrm>
          <a:prstGeom prst="rect">
            <a:avLst/>
          </a:prstGeom>
        </p:spPr>
        <p:txBody>
          <a:bodyPr vert="horz" wrap="square" lIns="0" tIns="12700" rIns="0" bIns="0" rtlCol="0">
            <a:spAutoFit/>
          </a:bodyPr>
          <a:lstStyle/>
          <a:p>
            <a:pPr marL="12700">
              <a:lnSpc>
                <a:spcPct val="100000"/>
              </a:lnSpc>
              <a:spcBef>
                <a:spcPts val="100"/>
              </a:spcBef>
            </a:pPr>
            <a:r>
              <a:rPr lang="en-US" sz="3000" b="1" spc="250" dirty="0">
                <a:solidFill>
                  <a:srgbClr val="0CB14B"/>
                </a:solidFill>
                <a:latin typeface="Calibri" charset="0"/>
                <a:ea typeface="Calibri" charset="0"/>
                <a:cs typeface="Calibri" charset="0"/>
              </a:rPr>
              <a:t>build on bioenergy strategy</a:t>
            </a:r>
            <a:endParaRPr sz="3000" dirty="0">
              <a:latin typeface="Calibri" charset="0"/>
              <a:ea typeface="Calibri" charset="0"/>
              <a:cs typeface="Calibri" charset="0"/>
            </a:endParaRPr>
          </a:p>
        </p:txBody>
      </p:sp>
      <p:sp>
        <p:nvSpPr>
          <p:cNvPr id="6" name="object 6"/>
          <p:cNvSpPr txBox="1">
            <a:spLocks noGrp="1"/>
          </p:cNvSpPr>
          <p:nvPr>
            <p:ph type="ftr" sz="quarter" idx="5"/>
          </p:nvPr>
        </p:nvSpPr>
        <p:spPr>
          <a:prstGeom prst="rect">
            <a:avLst/>
          </a:prstGeom>
        </p:spPr>
        <p:txBody>
          <a:bodyPr vert="horz" wrap="square" lIns="0" tIns="14604" rIns="0" bIns="0" rtlCol="0">
            <a:spAutoFit/>
          </a:bodyPr>
          <a:lstStyle/>
          <a:p>
            <a:pPr marL="12700">
              <a:lnSpc>
                <a:spcPct val="100000"/>
              </a:lnSpc>
              <a:spcBef>
                <a:spcPts val="114"/>
              </a:spcBef>
              <a:tabLst>
                <a:tab pos="8946515" algn="l"/>
              </a:tabLst>
            </a:pPr>
            <a:r>
              <a:rPr spc="-10" dirty="0"/>
              <a:t>sustainable </a:t>
            </a:r>
            <a:r>
              <a:rPr spc="-5" dirty="0"/>
              <a:t>business </a:t>
            </a:r>
            <a:r>
              <a:rPr spc="-25" dirty="0"/>
              <a:t>and </a:t>
            </a:r>
            <a:r>
              <a:rPr spc="-15" dirty="0"/>
              <a:t>investment</a:t>
            </a:r>
            <a:r>
              <a:rPr spc="-20" dirty="0"/>
              <a:t> </a:t>
            </a:r>
            <a:r>
              <a:rPr spc="-10" dirty="0"/>
              <a:t>solutions    </a:t>
            </a:r>
            <a:r>
              <a:rPr b="0" u="sng" spc="-10" dirty="0">
                <a:uFill>
                  <a:solidFill>
                    <a:srgbClr val="E6E7E8"/>
                  </a:solidFill>
                </a:uFill>
                <a:latin typeface="Times New Roman"/>
                <a:cs typeface="Times New Roman"/>
              </a:rPr>
              <a:t> 	</a:t>
            </a:r>
          </a:p>
        </p:txBody>
      </p:sp>
      <p:sp>
        <p:nvSpPr>
          <p:cNvPr id="7" name="Rectangle 6"/>
          <p:cNvSpPr/>
          <p:nvPr/>
        </p:nvSpPr>
        <p:spPr>
          <a:xfrm>
            <a:off x="347629" y="2032021"/>
            <a:ext cx="8428071" cy="3970318"/>
          </a:xfrm>
          <a:prstGeom prst="rect">
            <a:avLst/>
          </a:prstGeom>
        </p:spPr>
        <p:txBody>
          <a:bodyPr wrap="square">
            <a:spAutoFit/>
          </a:bodyPr>
          <a:lstStyle/>
          <a:p>
            <a:pPr marL="342900" indent="-342900">
              <a:buFont typeface="Arial" panose="020B0604020202020204" pitchFamily="34" charset="0"/>
              <a:buChar char="•"/>
            </a:pPr>
            <a:r>
              <a:rPr lang="en-US" dirty="0"/>
              <a:t>Forward projection for grid emissions factors</a:t>
            </a:r>
          </a:p>
          <a:p>
            <a:pPr marL="800100" lvl="1" indent="-342900">
              <a:buFont typeface="Arial" panose="020B0604020202020204" pitchFamily="34" charset="0"/>
              <a:buChar char="•"/>
            </a:pPr>
            <a:r>
              <a:rPr lang="en-US" dirty="0"/>
              <a:t>Engaging with National Grid Future Energy Scenarios</a:t>
            </a:r>
          </a:p>
          <a:p>
            <a:pPr marL="800100" lvl="1" indent="-342900">
              <a:buFont typeface="Arial" panose="020B0604020202020204" pitchFamily="34" charset="0"/>
              <a:buChar char="•"/>
            </a:pPr>
            <a:r>
              <a:rPr lang="en-US" dirty="0"/>
              <a:t>Applying REA/ member competence</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Push for further work on biomass availability</a:t>
            </a:r>
          </a:p>
          <a:p>
            <a:pPr marL="800100" lvl="1" indent="-342900">
              <a:buFont typeface="Arial" panose="020B0604020202020204" pitchFamily="34" charset="0"/>
              <a:buChar char="•"/>
            </a:pPr>
            <a:r>
              <a:rPr lang="en-US" dirty="0"/>
              <a:t>CCC position seems to be conservative</a:t>
            </a:r>
          </a:p>
          <a:p>
            <a:pPr marL="800100" lvl="1" indent="-342900">
              <a:buFont typeface="Arial" panose="020B0604020202020204" pitchFamily="34" charset="0"/>
              <a:buChar char="•"/>
            </a:pPr>
            <a:r>
              <a:rPr lang="en-US" dirty="0"/>
              <a:t>CCC themselves now promoting greater adoption of energy crops</a:t>
            </a:r>
          </a:p>
          <a:p>
            <a:pPr marL="800100" lvl="1" indent="-342900">
              <a:buFont typeface="Arial" panose="020B0604020202020204" pitchFamily="34" charset="0"/>
              <a:buChar char="•"/>
            </a:pPr>
            <a:r>
              <a:rPr lang="en-US" dirty="0"/>
              <a:t>Danger of a view that biomass is scarce </a:t>
            </a:r>
            <a:r>
              <a:rPr lang="en-GB" dirty="0"/>
              <a:t>seems to be </a:t>
            </a:r>
            <a:r>
              <a:rPr lang="en-US" dirty="0"/>
              <a:t>misdirecting policy</a:t>
            </a:r>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Develop integrated REA position on Bioenergy for heat</a:t>
            </a:r>
          </a:p>
          <a:p>
            <a:pPr marL="800100" lvl="1" indent="-342900">
              <a:buFont typeface="Arial" panose="020B0604020202020204" pitchFamily="34" charset="0"/>
              <a:buChar char="•"/>
            </a:pPr>
            <a:r>
              <a:rPr lang="en-GB" dirty="0"/>
              <a:t>Sustainable low carbon liquids</a:t>
            </a:r>
          </a:p>
          <a:p>
            <a:pPr marL="800100" lvl="1" indent="-342900">
              <a:buFont typeface="Arial" panose="020B0604020202020204" pitchFamily="34" charset="0"/>
              <a:buChar char="•"/>
            </a:pPr>
            <a:r>
              <a:rPr lang="en-GB" dirty="0"/>
              <a:t>Sustainable low carbon gases</a:t>
            </a:r>
          </a:p>
          <a:p>
            <a:pPr marL="800100" lvl="1" indent="-342900">
              <a:buFont typeface="Arial" panose="020B0604020202020204" pitchFamily="34" charset="0"/>
              <a:buChar char="•"/>
            </a:pPr>
            <a:r>
              <a:rPr lang="en-GB" dirty="0"/>
              <a:t>Sustainable low carbon solid biomass</a:t>
            </a:r>
          </a:p>
          <a:p>
            <a:pPr marL="800100" lvl="1" indent="-342900">
              <a:buFont typeface="Arial" panose="020B0604020202020204" pitchFamily="34" charset="0"/>
              <a:buChar char="•"/>
            </a:pPr>
            <a:endParaRPr lang="en-US" dirty="0"/>
          </a:p>
        </p:txBody>
      </p:sp>
    </p:spTree>
    <p:extLst>
      <p:ext uri="{BB962C8B-B14F-4D97-AF65-F5344CB8AC3E}">
        <p14:creationId xmlns:p14="http://schemas.microsoft.com/office/powerpoint/2010/main" val="3331664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alphaModFix amt="27000"/>
          </a:blip>
          <a:stretch>
            <a:fillRect/>
          </a:stretch>
        </p:blipFill>
        <p:spPr>
          <a:xfrm>
            <a:off x="3594100" y="366066"/>
            <a:ext cx="6629400" cy="6615759"/>
          </a:xfrm>
          <a:prstGeom prst="rect">
            <a:avLst/>
          </a:prstGeom>
        </p:spPr>
      </p:pic>
      <p:sp>
        <p:nvSpPr>
          <p:cNvPr id="2" name="object 2"/>
          <p:cNvSpPr txBox="1">
            <a:spLocks noGrp="1"/>
          </p:cNvSpPr>
          <p:nvPr>
            <p:ph type="title"/>
          </p:nvPr>
        </p:nvSpPr>
        <p:spPr>
          <a:xfrm>
            <a:off x="347959" y="279679"/>
            <a:ext cx="1432560" cy="406400"/>
          </a:xfrm>
          <a:prstGeom prst="rect">
            <a:avLst/>
          </a:prstGeom>
        </p:spPr>
        <p:txBody>
          <a:bodyPr vert="horz" wrap="square" lIns="0" tIns="12700" rIns="0" bIns="0" rtlCol="0">
            <a:spAutoFit/>
          </a:bodyPr>
          <a:lstStyle/>
          <a:p>
            <a:pPr marL="12700">
              <a:lnSpc>
                <a:spcPct val="100000"/>
              </a:lnSpc>
              <a:spcBef>
                <a:spcPts val="100"/>
              </a:spcBef>
            </a:pPr>
            <a:r>
              <a:rPr spc="-160" dirty="0"/>
              <a:t>who </a:t>
            </a:r>
            <a:r>
              <a:rPr spc="-200" dirty="0"/>
              <a:t>we</a:t>
            </a:r>
            <a:r>
              <a:rPr spc="65" dirty="0"/>
              <a:t> </a:t>
            </a:r>
            <a:r>
              <a:rPr spc="-80" dirty="0"/>
              <a:t>are</a:t>
            </a:r>
          </a:p>
        </p:txBody>
      </p:sp>
      <p:sp>
        <p:nvSpPr>
          <p:cNvPr id="3" name="object 3"/>
          <p:cNvSpPr/>
          <p:nvPr/>
        </p:nvSpPr>
        <p:spPr>
          <a:xfrm>
            <a:off x="359995" y="862571"/>
            <a:ext cx="250190" cy="12700"/>
          </a:xfrm>
          <a:custGeom>
            <a:avLst/>
            <a:gdLst/>
            <a:ahLst/>
            <a:cxnLst/>
            <a:rect l="l" t="t" r="r" b="b"/>
            <a:pathLst>
              <a:path w="250190" h="12700">
                <a:moveTo>
                  <a:pt x="0" y="12700"/>
                </a:moveTo>
                <a:lnTo>
                  <a:pt x="250088" y="12700"/>
                </a:lnTo>
                <a:lnTo>
                  <a:pt x="250088" y="0"/>
                </a:lnTo>
                <a:lnTo>
                  <a:pt x="0" y="0"/>
                </a:lnTo>
                <a:lnTo>
                  <a:pt x="0" y="12700"/>
                </a:lnTo>
                <a:close/>
              </a:path>
            </a:pathLst>
          </a:custGeom>
          <a:solidFill>
            <a:srgbClr val="0CB14B"/>
          </a:solidFill>
        </p:spPr>
        <p:txBody>
          <a:bodyPr wrap="square" lIns="0" tIns="0" rIns="0" bIns="0" rtlCol="0"/>
          <a:lstStyle/>
          <a:p>
            <a:endParaRPr/>
          </a:p>
        </p:txBody>
      </p:sp>
      <p:sp>
        <p:nvSpPr>
          <p:cNvPr id="4" name="object 4"/>
          <p:cNvSpPr/>
          <p:nvPr/>
        </p:nvSpPr>
        <p:spPr>
          <a:xfrm>
            <a:off x="359995" y="862571"/>
            <a:ext cx="250190" cy="12700"/>
          </a:xfrm>
          <a:custGeom>
            <a:avLst/>
            <a:gdLst/>
            <a:ahLst/>
            <a:cxnLst/>
            <a:rect l="l" t="t" r="r" b="b"/>
            <a:pathLst>
              <a:path w="250190" h="12700">
                <a:moveTo>
                  <a:pt x="0" y="12700"/>
                </a:moveTo>
                <a:lnTo>
                  <a:pt x="250088" y="12700"/>
                </a:lnTo>
                <a:lnTo>
                  <a:pt x="250088" y="0"/>
                </a:lnTo>
                <a:lnTo>
                  <a:pt x="0" y="0"/>
                </a:lnTo>
                <a:lnTo>
                  <a:pt x="0" y="12700"/>
                </a:lnTo>
                <a:close/>
              </a:path>
            </a:pathLst>
          </a:custGeom>
          <a:solidFill>
            <a:srgbClr val="62BB46"/>
          </a:solidFill>
        </p:spPr>
        <p:txBody>
          <a:bodyPr wrap="square" lIns="0" tIns="0" rIns="0" bIns="0" rtlCol="0"/>
          <a:lstStyle/>
          <a:p>
            <a:endParaRPr/>
          </a:p>
        </p:txBody>
      </p:sp>
      <p:sp>
        <p:nvSpPr>
          <p:cNvPr id="5" name="object 5"/>
          <p:cNvSpPr txBox="1"/>
          <p:nvPr/>
        </p:nvSpPr>
        <p:spPr>
          <a:xfrm>
            <a:off x="347954" y="1104481"/>
            <a:ext cx="9289415" cy="647700"/>
          </a:xfrm>
          <a:prstGeom prst="rect">
            <a:avLst/>
          </a:prstGeom>
        </p:spPr>
        <p:txBody>
          <a:bodyPr vert="horz" wrap="square" lIns="0" tIns="0" rIns="0" bIns="0" rtlCol="0">
            <a:spAutoFit/>
          </a:bodyPr>
          <a:lstStyle/>
          <a:p>
            <a:pPr marL="12700" marR="5080">
              <a:lnSpc>
                <a:spcPct val="104200"/>
              </a:lnSpc>
            </a:pPr>
            <a:r>
              <a:rPr sz="2000" b="1" spc="-70" dirty="0">
                <a:solidFill>
                  <a:srgbClr val="0CB14B"/>
                </a:solidFill>
                <a:latin typeface="Calibri"/>
                <a:cs typeface="Calibri"/>
              </a:rPr>
              <a:t>In </a:t>
            </a:r>
            <a:r>
              <a:rPr sz="2000" b="1" spc="-65" dirty="0">
                <a:solidFill>
                  <a:srgbClr val="0CB14B"/>
                </a:solidFill>
                <a:latin typeface="Calibri"/>
                <a:cs typeface="Calibri"/>
              </a:rPr>
              <a:t>Perpetuum </a:t>
            </a:r>
            <a:r>
              <a:rPr sz="2000" b="1" spc="-10" dirty="0">
                <a:solidFill>
                  <a:srgbClr val="0CB14B"/>
                </a:solidFill>
                <a:latin typeface="Calibri"/>
                <a:cs typeface="Calibri"/>
              </a:rPr>
              <a:t>is </a:t>
            </a:r>
            <a:r>
              <a:rPr sz="2000" b="1" spc="-75" dirty="0">
                <a:solidFill>
                  <a:srgbClr val="0CB14B"/>
                </a:solidFill>
                <a:latin typeface="Calibri"/>
                <a:cs typeface="Calibri"/>
              </a:rPr>
              <a:t>the </a:t>
            </a:r>
            <a:r>
              <a:rPr sz="2000" b="1" spc="-85" dirty="0">
                <a:solidFill>
                  <a:srgbClr val="0CB14B"/>
                </a:solidFill>
                <a:latin typeface="Calibri"/>
                <a:cs typeface="Calibri"/>
              </a:rPr>
              <a:t>newly </a:t>
            </a:r>
            <a:r>
              <a:rPr sz="2000" b="1" spc="-55" dirty="0">
                <a:solidFill>
                  <a:srgbClr val="0CB14B"/>
                </a:solidFill>
                <a:latin typeface="Calibri"/>
                <a:cs typeface="Calibri"/>
              </a:rPr>
              <a:t>created </a:t>
            </a:r>
            <a:r>
              <a:rPr sz="2000" b="1" spc="-70" dirty="0">
                <a:solidFill>
                  <a:srgbClr val="0CB14B"/>
                </a:solidFill>
                <a:latin typeface="Calibri"/>
                <a:cs typeface="Calibri"/>
              </a:rPr>
              <a:t>entity </a:t>
            </a:r>
            <a:r>
              <a:rPr sz="2000" b="1" spc="-85" dirty="0">
                <a:solidFill>
                  <a:srgbClr val="0CB14B"/>
                </a:solidFill>
                <a:latin typeface="Calibri"/>
                <a:cs typeface="Calibri"/>
              </a:rPr>
              <a:t>to </a:t>
            </a:r>
            <a:r>
              <a:rPr sz="2000" b="1" spc="-60" dirty="0">
                <a:solidFill>
                  <a:srgbClr val="0CB14B"/>
                </a:solidFill>
                <a:latin typeface="Calibri"/>
                <a:cs typeface="Calibri"/>
              </a:rPr>
              <a:t>deliver </a:t>
            </a:r>
            <a:r>
              <a:rPr sz="2000" b="1" spc="-45" dirty="0">
                <a:solidFill>
                  <a:srgbClr val="0CB14B"/>
                </a:solidFill>
                <a:latin typeface="Calibri"/>
                <a:cs typeface="Calibri"/>
              </a:rPr>
              <a:t>a Bio </a:t>
            </a:r>
            <a:r>
              <a:rPr sz="2000" b="1" spc="-15" dirty="0">
                <a:solidFill>
                  <a:srgbClr val="0CB14B"/>
                </a:solidFill>
                <a:latin typeface="Calibri"/>
                <a:cs typeface="Calibri"/>
              </a:rPr>
              <a:t>Energy </a:t>
            </a:r>
            <a:r>
              <a:rPr sz="2000" b="1" spc="-10" dirty="0">
                <a:solidFill>
                  <a:srgbClr val="0CB14B"/>
                </a:solidFill>
                <a:latin typeface="Calibri"/>
                <a:cs typeface="Calibri"/>
              </a:rPr>
              <a:t>Cluster </a:t>
            </a:r>
            <a:r>
              <a:rPr sz="2000" b="1" spc="-60" dirty="0">
                <a:solidFill>
                  <a:srgbClr val="0CB14B"/>
                </a:solidFill>
                <a:latin typeface="Calibri"/>
                <a:cs typeface="Calibri"/>
              </a:rPr>
              <a:t>investment </a:t>
            </a:r>
            <a:r>
              <a:rPr sz="2000" b="1" spc="-55" dirty="0">
                <a:solidFill>
                  <a:srgbClr val="0CB14B"/>
                </a:solidFill>
                <a:latin typeface="Calibri"/>
                <a:cs typeface="Calibri"/>
              </a:rPr>
              <a:t>portfolio  </a:t>
            </a:r>
            <a:r>
              <a:rPr sz="2000" b="1" spc="-80" dirty="0">
                <a:solidFill>
                  <a:srgbClr val="0CB14B"/>
                </a:solidFill>
                <a:latin typeface="Calibri"/>
                <a:cs typeface="Calibri"/>
              </a:rPr>
              <a:t>around the </a:t>
            </a:r>
            <a:r>
              <a:rPr sz="2000" b="1" spc="-45" dirty="0">
                <a:solidFill>
                  <a:srgbClr val="0CB14B"/>
                </a:solidFill>
                <a:latin typeface="Calibri"/>
                <a:cs typeface="Calibri"/>
              </a:rPr>
              <a:t>Bio </a:t>
            </a:r>
            <a:r>
              <a:rPr sz="2000" b="1" spc="-114" dirty="0">
                <a:solidFill>
                  <a:srgbClr val="0CB14B"/>
                </a:solidFill>
                <a:latin typeface="Calibri"/>
                <a:cs typeface="Calibri"/>
              </a:rPr>
              <a:t>Power, </a:t>
            </a:r>
            <a:r>
              <a:rPr sz="2000" b="1" spc="-50" dirty="0">
                <a:solidFill>
                  <a:srgbClr val="0CB14B"/>
                </a:solidFill>
                <a:latin typeface="Calibri"/>
                <a:cs typeface="Calibri"/>
              </a:rPr>
              <a:t>Heat, </a:t>
            </a:r>
            <a:r>
              <a:rPr sz="2000" b="1" spc="-20" dirty="0">
                <a:solidFill>
                  <a:srgbClr val="0CB14B"/>
                </a:solidFill>
                <a:latin typeface="Calibri"/>
                <a:cs typeface="Calibri"/>
              </a:rPr>
              <a:t>Fuels </a:t>
            </a:r>
            <a:r>
              <a:rPr sz="2000" b="1" spc="-70" dirty="0">
                <a:solidFill>
                  <a:srgbClr val="0CB14B"/>
                </a:solidFill>
                <a:latin typeface="Calibri"/>
                <a:cs typeface="Calibri"/>
              </a:rPr>
              <a:t>and </a:t>
            </a:r>
            <a:r>
              <a:rPr sz="2000" b="1" spc="0" dirty="0">
                <a:solidFill>
                  <a:srgbClr val="0CB14B"/>
                </a:solidFill>
                <a:latin typeface="Calibri"/>
                <a:cs typeface="Calibri"/>
              </a:rPr>
              <a:t>Chemicals </a:t>
            </a:r>
            <a:r>
              <a:rPr sz="2000" b="1" spc="-45" dirty="0">
                <a:solidFill>
                  <a:srgbClr val="0CB14B"/>
                </a:solidFill>
                <a:latin typeface="Calibri"/>
                <a:cs typeface="Calibri"/>
              </a:rPr>
              <a:t>markets</a:t>
            </a:r>
            <a:r>
              <a:rPr sz="2000" b="1" spc="250" dirty="0">
                <a:solidFill>
                  <a:srgbClr val="0CB14B"/>
                </a:solidFill>
                <a:latin typeface="Calibri"/>
                <a:cs typeface="Calibri"/>
              </a:rPr>
              <a:t> </a:t>
            </a:r>
            <a:r>
              <a:rPr sz="2000" b="1" spc="-55" dirty="0">
                <a:solidFill>
                  <a:srgbClr val="0CB14B"/>
                </a:solidFill>
                <a:latin typeface="Calibri"/>
                <a:cs typeface="Calibri"/>
              </a:rPr>
              <a:t>globally.</a:t>
            </a:r>
            <a:endParaRPr sz="2000" dirty="0">
              <a:latin typeface="Calibri"/>
              <a:cs typeface="Calibri"/>
            </a:endParaRPr>
          </a:p>
        </p:txBody>
      </p:sp>
      <p:sp>
        <p:nvSpPr>
          <p:cNvPr id="7" name="object 7"/>
          <p:cNvSpPr txBox="1">
            <a:spLocks noGrp="1"/>
          </p:cNvSpPr>
          <p:nvPr>
            <p:ph type="ftr" sz="quarter" idx="5"/>
          </p:nvPr>
        </p:nvSpPr>
        <p:spPr>
          <a:prstGeom prst="rect">
            <a:avLst/>
          </a:prstGeom>
        </p:spPr>
        <p:txBody>
          <a:bodyPr vert="horz" wrap="square" lIns="0" tIns="14604" rIns="0" bIns="0" rtlCol="0">
            <a:spAutoFit/>
          </a:bodyPr>
          <a:lstStyle/>
          <a:p>
            <a:pPr marL="12700">
              <a:lnSpc>
                <a:spcPct val="100000"/>
              </a:lnSpc>
              <a:spcBef>
                <a:spcPts val="114"/>
              </a:spcBef>
              <a:tabLst>
                <a:tab pos="8946515" algn="l"/>
              </a:tabLst>
            </a:pPr>
            <a:r>
              <a:rPr spc="-10" dirty="0"/>
              <a:t>sustainable </a:t>
            </a:r>
            <a:r>
              <a:rPr spc="-5" dirty="0"/>
              <a:t>business </a:t>
            </a:r>
            <a:r>
              <a:rPr spc="-25" dirty="0"/>
              <a:t>and </a:t>
            </a:r>
            <a:r>
              <a:rPr spc="-15" dirty="0"/>
              <a:t>investment</a:t>
            </a:r>
            <a:r>
              <a:rPr spc="-20" dirty="0"/>
              <a:t> </a:t>
            </a:r>
            <a:r>
              <a:rPr spc="-10" dirty="0"/>
              <a:t>solutions    </a:t>
            </a:r>
            <a:r>
              <a:rPr b="0" u="sng" spc="-10" dirty="0">
                <a:uFill>
                  <a:solidFill>
                    <a:srgbClr val="E6E7E8"/>
                  </a:solidFill>
                </a:uFill>
                <a:latin typeface="Times New Roman"/>
                <a:cs typeface="Times New Roman"/>
              </a:rPr>
              <a:t> 	</a:t>
            </a:r>
          </a:p>
        </p:txBody>
      </p:sp>
      <p:sp>
        <p:nvSpPr>
          <p:cNvPr id="8" name="TextBox 7"/>
          <p:cNvSpPr txBox="1"/>
          <p:nvPr/>
        </p:nvSpPr>
        <p:spPr>
          <a:xfrm>
            <a:off x="597484" y="1800225"/>
            <a:ext cx="9473615" cy="1215717"/>
          </a:xfrm>
          <a:prstGeom prst="rect">
            <a:avLst/>
          </a:prstGeom>
          <a:noFill/>
        </p:spPr>
        <p:txBody>
          <a:bodyPr wrap="square" rtlCol="0">
            <a:spAutoFit/>
          </a:bodyPr>
          <a:lstStyle/>
          <a:p>
            <a:r>
              <a:rPr lang="en-US" sz="1600" dirty="0"/>
              <a:t>Biomass and Biofuels are highly regulated global B2B  commodity markets that have suﬀered from market  disturbances.</a:t>
            </a:r>
          </a:p>
          <a:p>
            <a:endParaRPr lang="en-US" sz="900" dirty="0"/>
          </a:p>
          <a:p>
            <a:r>
              <a:rPr lang="en-US" sz="1600" dirty="0"/>
              <a:t>Many have been constrained by market / country regulatory  regimes, leaving them distressed or with any growth limited  to short periods of proﬁtability followed by turmoil.</a:t>
            </a:r>
          </a:p>
        </p:txBody>
      </p:sp>
      <p:sp>
        <p:nvSpPr>
          <p:cNvPr id="9" name="object 2"/>
          <p:cNvSpPr txBox="1">
            <a:spLocks/>
          </p:cNvSpPr>
          <p:nvPr/>
        </p:nvSpPr>
        <p:spPr>
          <a:xfrm>
            <a:off x="342879" y="3244112"/>
            <a:ext cx="1437640" cy="406400"/>
          </a:xfrm>
          <a:prstGeom prst="rect">
            <a:avLst/>
          </a:prstGeom>
        </p:spPr>
        <p:txBody>
          <a:bodyPr vert="horz" wrap="square" lIns="0" tIns="12700" rIns="0" bIns="0" rtlCol="0">
            <a:spAutoFit/>
          </a:bodyPr>
          <a:lstStyle>
            <a:lvl1pPr>
              <a:defRPr sz="2500" b="1" i="0">
                <a:solidFill>
                  <a:srgbClr val="58595B"/>
                </a:solidFill>
                <a:latin typeface="Calibri"/>
                <a:ea typeface="+mj-ea"/>
                <a:cs typeface="Calibri"/>
              </a:defRPr>
            </a:lvl1pPr>
          </a:lstStyle>
          <a:p>
            <a:pPr marL="12700">
              <a:spcBef>
                <a:spcPts val="100"/>
              </a:spcBef>
            </a:pPr>
            <a:r>
              <a:rPr lang="en-US" kern="0" spc="-135" dirty="0"/>
              <a:t>what </a:t>
            </a:r>
            <a:r>
              <a:rPr lang="en-US" kern="0" spc="-200" dirty="0"/>
              <a:t>we</a:t>
            </a:r>
            <a:r>
              <a:rPr lang="en-US" kern="0" spc="50" dirty="0"/>
              <a:t> </a:t>
            </a:r>
            <a:r>
              <a:rPr lang="en-US" kern="0" spc="-105" dirty="0"/>
              <a:t>do</a:t>
            </a:r>
          </a:p>
        </p:txBody>
      </p:sp>
      <p:sp>
        <p:nvSpPr>
          <p:cNvPr id="10" name="object 3"/>
          <p:cNvSpPr/>
          <p:nvPr/>
        </p:nvSpPr>
        <p:spPr>
          <a:xfrm>
            <a:off x="347295" y="3887888"/>
            <a:ext cx="250190" cy="0"/>
          </a:xfrm>
          <a:custGeom>
            <a:avLst/>
            <a:gdLst/>
            <a:ahLst/>
            <a:cxnLst/>
            <a:rect l="l" t="t" r="r" b="b"/>
            <a:pathLst>
              <a:path w="250190">
                <a:moveTo>
                  <a:pt x="250088" y="0"/>
                </a:moveTo>
                <a:lnTo>
                  <a:pt x="0" y="0"/>
                </a:lnTo>
              </a:path>
            </a:pathLst>
          </a:custGeom>
          <a:ln w="12700">
            <a:solidFill>
              <a:srgbClr val="62BB46"/>
            </a:solidFill>
          </a:ln>
        </p:spPr>
        <p:txBody>
          <a:bodyPr wrap="square" lIns="0" tIns="0" rIns="0" bIns="0" rtlCol="0"/>
          <a:lstStyle/>
          <a:p>
            <a:endParaRPr/>
          </a:p>
        </p:txBody>
      </p:sp>
      <p:sp>
        <p:nvSpPr>
          <p:cNvPr id="11" name="object 4"/>
          <p:cNvSpPr txBox="1"/>
          <p:nvPr/>
        </p:nvSpPr>
        <p:spPr>
          <a:xfrm>
            <a:off x="342879" y="4133668"/>
            <a:ext cx="9860280" cy="1360372"/>
          </a:xfrm>
          <a:prstGeom prst="rect">
            <a:avLst/>
          </a:prstGeom>
        </p:spPr>
        <p:txBody>
          <a:bodyPr vert="horz" wrap="square" lIns="0" tIns="0" rIns="0" bIns="0" rtlCol="0">
            <a:spAutoFit/>
          </a:bodyPr>
          <a:lstStyle/>
          <a:p>
            <a:pPr marL="12700" marR="5080">
              <a:lnSpc>
                <a:spcPct val="104200"/>
              </a:lnSpc>
            </a:pPr>
            <a:r>
              <a:rPr sz="2000" b="1" spc="-70" dirty="0">
                <a:solidFill>
                  <a:srgbClr val="0CB14B"/>
                </a:solidFill>
                <a:latin typeface="Calibri"/>
                <a:cs typeface="Calibri"/>
              </a:rPr>
              <a:t>In </a:t>
            </a:r>
            <a:r>
              <a:rPr sz="2000" b="1" spc="-65" dirty="0">
                <a:solidFill>
                  <a:srgbClr val="0CB14B"/>
                </a:solidFill>
                <a:latin typeface="Calibri"/>
                <a:cs typeface="Calibri"/>
              </a:rPr>
              <a:t>Perpetuum </a:t>
            </a:r>
            <a:r>
              <a:rPr sz="2000" b="1" spc="-55" dirty="0">
                <a:solidFill>
                  <a:srgbClr val="0CB14B"/>
                </a:solidFill>
                <a:latin typeface="Calibri"/>
                <a:cs typeface="Calibri"/>
              </a:rPr>
              <a:t>provides </a:t>
            </a:r>
            <a:r>
              <a:rPr sz="2000" b="1" spc="-80" dirty="0">
                <a:solidFill>
                  <a:srgbClr val="0CB14B"/>
                </a:solidFill>
                <a:latin typeface="Calibri"/>
                <a:cs typeface="Calibri"/>
              </a:rPr>
              <a:t>both </a:t>
            </a:r>
            <a:r>
              <a:rPr sz="2000" b="1" spc="-45" dirty="0">
                <a:solidFill>
                  <a:srgbClr val="0CB14B"/>
                </a:solidFill>
                <a:latin typeface="Calibri"/>
                <a:cs typeface="Calibri"/>
              </a:rPr>
              <a:t>a </a:t>
            </a:r>
            <a:r>
              <a:rPr sz="2000" b="1" spc="-60" dirty="0">
                <a:solidFill>
                  <a:srgbClr val="0CB14B"/>
                </a:solidFill>
                <a:latin typeface="Calibri"/>
                <a:cs typeface="Calibri"/>
              </a:rPr>
              <a:t>development </a:t>
            </a:r>
            <a:r>
              <a:rPr sz="2000" b="1" spc="-55" dirty="0">
                <a:solidFill>
                  <a:srgbClr val="0CB14B"/>
                </a:solidFill>
                <a:latin typeface="Calibri"/>
                <a:cs typeface="Calibri"/>
              </a:rPr>
              <a:t>engine </a:t>
            </a:r>
            <a:r>
              <a:rPr sz="2000" b="1" spc="-70" dirty="0">
                <a:solidFill>
                  <a:srgbClr val="0CB14B"/>
                </a:solidFill>
                <a:latin typeface="Calibri"/>
                <a:cs typeface="Calibri"/>
              </a:rPr>
              <a:t>and </a:t>
            </a:r>
            <a:r>
              <a:rPr sz="2000" b="1" spc="-45" dirty="0">
                <a:solidFill>
                  <a:srgbClr val="0CB14B"/>
                </a:solidFill>
                <a:latin typeface="Calibri"/>
                <a:cs typeface="Calibri"/>
              </a:rPr>
              <a:t>a marketplace </a:t>
            </a:r>
            <a:r>
              <a:rPr sz="2000" b="1" spc="-50" dirty="0">
                <a:solidFill>
                  <a:srgbClr val="0CB14B"/>
                </a:solidFill>
                <a:latin typeface="Calibri"/>
                <a:cs typeface="Calibri"/>
              </a:rPr>
              <a:t>for </a:t>
            </a:r>
            <a:r>
              <a:rPr sz="2000" b="1" spc="-80" dirty="0">
                <a:solidFill>
                  <a:srgbClr val="0CB14B"/>
                </a:solidFill>
                <a:latin typeface="Calibri"/>
                <a:cs typeface="Calibri"/>
              </a:rPr>
              <a:t>the </a:t>
            </a:r>
            <a:r>
              <a:rPr sz="2000" b="1" spc="-50" dirty="0">
                <a:solidFill>
                  <a:srgbClr val="0CB14B"/>
                </a:solidFill>
                <a:latin typeface="Calibri"/>
                <a:cs typeface="Calibri"/>
              </a:rPr>
              <a:t>Bio </a:t>
            </a:r>
            <a:r>
              <a:rPr sz="2000" b="1" spc="-55" dirty="0">
                <a:solidFill>
                  <a:srgbClr val="0CB14B"/>
                </a:solidFill>
                <a:latin typeface="Calibri"/>
                <a:cs typeface="Calibri"/>
              </a:rPr>
              <a:t>Mass, </a:t>
            </a:r>
            <a:r>
              <a:rPr sz="2000" b="1" spc="-40" dirty="0">
                <a:solidFill>
                  <a:srgbClr val="0CB14B"/>
                </a:solidFill>
                <a:latin typeface="Calibri"/>
                <a:cs typeface="Calibri"/>
              </a:rPr>
              <a:t>Fuel </a:t>
            </a:r>
            <a:r>
              <a:rPr sz="2000" b="1" spc="-75" dirty="0">
                <a:solidFill>
                  <a:srgbClr val="0CB14B"/>
                </a:solidFill>
                <a:latin typeface="Calibri"/>
                <a:cs typeface="Calibri"/>
              </a:rPr>
              <a:t>or  </a:t>
            </a:r>
            <a:r>
              <a:rPr sz="2000" b="1" spc="-5" dirty="0">
                <a:solidFill>
                  <a:srgbClr val="0CB14B"/>
                </a:solidFill>
                <a:latin typeface="Calibri"/>
                <a:cs typeface="Calibri"/>
              </a:rPr>
              <a:t>Chemical </a:t>
            </a:r>
            <a:r>
              <a:rPr sz="2000" b="1" spc="-75" dirty="0">
                <a:solidFill>
                  <a:srgbClr val="0CB14B"/>
                </a:solidFill>
                <a:latin typeface="Calibri"/>
                <a:cs typeface="Calibri"/>
              </a:rPr>
              <a:t>outputs. </a:t>
            </a:r>
            <a:r>
              <a:rPr sz="2000" b="1" spc="0" dirty="0">
                <a:solidFill>
                  <a:srgbClr val="0CB14B"/>
                </a:solidFill>
                <a:latin typeface="Calibri"/>
                <a:cs typeface="Calibri"/>
              </a:rPr>
              <a:t>All </a:t>
            </a:r>
            <a:r>
              <a:rPr sz="2000" b="1" spc="-45" dirty="0">
                <a:solidFill>
                  <a:srgbClr val="0CB14B"/>
                </a:solidFill>
                <a:latin typeface="Calibri"/>
                <a:cs typeface="Calibri"/>
              </a:rPr>
              <a:t>products </a:t>
            </a:r>
            <a:r>
              <a:rPr sz="2000" b="1" spc="-70" dirty="0">
                <a:solidFill>
                  <a:srgbClr val="0CB14B"/>
                </a:solidFill>
                <a:latin typeface="Calibri"/>
                <a:cs typeface="Calibri"/>
              </a:rPr>
              <a:t>and </a:t>
            </a:r>
            <a:r>
              <a:rPr sz="2000" b="1" spc="-40" dirty="0">
                <a:solidFill>
                  <a:srgbClr val="0CB14B"/>
                </a:solidFill>
                <a:latin typeface="Calibri"/>
                <a:cs typeface="Calibri"/>
              </a:rPr>
              <a:t>projects </a:t>
            </a:r>
            <a:r>
              <a:rPr sz="2000" b="1" spc="-75" dirty="0">
                <a:solidFill>
                  <a:srgbClr val="0CB14B"/>
                </a:solidFill>
                <a:latin typeface="Calibri"/>
                <a:cs typeface="Calibri"/>
              </a:rPr>
              <a:t>will </a:t>
            </a:r>
            <a:r>
              <a:rPr sz="2000" b="1" spc="-60" dirty="0">
                <a:solidFill>
                  <a:srgbClr val="0CB14B"/>
                </a:solidFill>
                <a:latin typeface="Calibri"/>
                <a:cs typeface="Calibri"/>
              </a:rPr>
              <a:t>deliver </a:t>
            </a:r>
            <a:r>
              <a:rPr sz="2000" b="1" spc="-50" dirty="0">
                <a:solidFill>
                  <a:srgbClr val="0CB14B"/>
                </a:solidFill>
                <a:latin typeface="Calibri"/>
                <a:cs typeface="Calibri"/>
              </a:rPr>
              <a:t>measurable </a:t>
            </a:r>
            <a:r>
              <a:rPr sz="2000" b="1" spc="-45" dirty="0">
                <a:solidFill>
                  <a:srgbClr val="0CB14B"/>
                </a:solidFill>
                <a:latin typeface="Calibri"/>
                <a:cs typeface="Calibri"/>
              </a:rPr>
              <a:t>sustainable </a:t>
            </a:r>
            <a:r>
              <a:rPr sz="2000" b="1" spc="-55" dirty="0">
                <a:solidFill>
                  <a:srgbClr val="0CB14B"/>
                </a:solidFill>
                <a:latin typeface="Calibri"/>
                <a:cs typeface="Calibri"/>
              </a:rPr>
              <a:t>benefits, </a:t>
            </a:r>
            <a:r>
              <a:rPr sz="2000" b="1" spc="-45" dirty="0">
                <a:solidFill>
                  <a:srgbClr val="0CB14B"/>
                </a:solidFill>
                <a:latin typeface="Calibri"/>
                <a:cs typeface="Calibri"/>
              </a:rPr>
              <a:t>meaning  </a:t>
            </a:r>
            <a:r>
              <a:rPr sz="2000" b="1" spc="-70" dirty="0">
                <a:solidFill>
                  <a:srgbClr val="0CB14B"/>
                </a:solidFill>
                <a:latin typeface="Calibri"/>
                <a:cs typeface="Calibri"/>
              </a:rPr>
              <a:t>they</a:t>
            </a:r>
            <a:r>
              <a:rPr sz="2000" b="1" spc="-5" dirty="0">
                <a:solidFill>
                  <a:srgbClr val="0CB14B"/>
                </a:solidFill>
                <a:latin typeface="Calibri"/>
                <a:cs typeface="Calibri"/>
              </a:rPr>
              <a:t> </a:t>
            </a:r>
            <a:r>
              <a:rPr sz="2000" b="1" spc="-65" dirty="0">
                <a:solidFill>
                  <a:srgbClr val="0CB14B"/>
                </a:solidFill>
                <a:latin typeface="Calibri"/>
                <a:cs typeface="Calibri"/>
              </a:rPr>
              <a:t>have</a:t>
            </a:r>
            <a:r>
              <a:rPr sz="2000" b="1" spc="-5" dirty="0">
                <a:solidFill>
                  <a:srgbClr val="0CB14B"/>
                </a:solidFill>
                <a:latin typeface="Calibri"/>
                <a:cs typeface="Calibri"/>
              </a:rPr>
              <a:t> </a:t>
            </a:r>
            <a:r>
              <a:rPr sz="2000" b="1" spc="-45" dirty="0">
                <a:solidFill>
                  <a:srgbClr val="0CB14B"/>
                </a:solidFill>
                <a:latin typeface="Calibri"/>
                <a:cs typeface="Calibri"/>
              </a:rPr>
              <a:t>a</a:t>
            </a:r>
            <a:r>
              <a:rPr sz="2000" b="1" spc="-5" dirty="0">
                <a:solidFill>
                  <a:srgbClr val="0CB14B"/>
                </a:solidFill>
                <a:latin typeface="Calibri"/>
                <a:cs typeface="Calibri"/>
              </a:rPr>
              <a:t> </a:t>
            </a:r>
            <a:r>
              <a:rPr sz="2000" b="1" spc="-50" dirty="0">
                <a:solidFill>
                  <a:srgbClr val="0CB14B"/>
                </a:solidFill>
                <a:latin typeface="Calibri"/>
                <a:cs typeface="Calibri"/>
              </a:rPr>
              <a:t>positive</a:t>
            </a:r>
            <a:r>
              <a:rPr sz="2000" b="1" spc="-5" dirty="0">
                <a:solidFill>
                  <a:srgbClr val="0CB14B"/>
                </a:solidFill>
                <a:latin typeface="Calibri"/>
                <a:cs typeface="Calibri"/>
              </a:rPr>
              <a:t> </a:t>
            </a:r>
            <a:r>
              <a:rPr sz="2000" b="1" spc="-70" dirty="0">
                <a:solidFill>
                  <a:srgbClr val="0CB14B"/>
                </a:solidFill>
                <a:latin typeface="Calibri"/>
                <a:cs typeface="Calibri"/>
              </a:rPr>
              <a:t>and</a:t>
            </a:r>
            <a:r>
              <a:rPr sz="2000" b="1" spc="-5" dirty="0">
                <a:solidFill>
                  <a:srgbClr val="0CB14B"/>
                </a:solidFill>
                <a:latin typeface="Calibri"/>
                <a:cs typeface="Calibri"/>
              </a:rPr>
              <a:t> </a:t>
            </a:r>
            <a:r>
              <a:rPr sz="2000" b="1" spc="-60" dirty="0">
                <a:solidFill>
                  <a:srgbClr val="0CB14B"/>
                </a:solidFill>
                <a:latin typeface="Calibri"/>
                <a:cs typeface="Calibri"/>
              </a:rPr>
              <a:t>provable</a:t>
            </a:r>
            <a:r>
              <a:rPr sz="2000" b="1" spc="-5" dirty="0">
                <a:solidFill>
                  <a:srgbClr val="0CB14B"/>
                </a:solidFill>
                <a:latin typeface="Calibri"/>
                <a:cs typeface="Calibri"/>
              </a:rPr>
              <a:t> </a:t>
            </a:r>
            <a:r>
              <a:rPr sz="2000" b="1" spc="-15" dirty="0">
                <a:solidFill>
                  <a:srgbClr val="0CB14B"/>
                </a:solidFill>
                <a:latin typeface="Calibri"/>
                <a:cs typeface="Calibri"/>
              </a:rPr>
              <a:t>local</a:t>
            </a:r>
            <a:r>
              <a:rPr sz="2000" b="1" spc="-5" dirty="0">
                <a:solidFill>
                  <a:srgbClr val="0CB14B"/>
                </a:solidFill>
                <a:latin typeface="Calibri"/>
                <a:cs typeface="Calibri"/>
              </a:rPr>
              <a:t> </a:t>
            </a:r>
            <a:r>
              <a:rPr sz="2000" b="1" spc="-65" dirty="0">
                <a:solidFill>
                  <a:srgbClr val="0CB14B"/>
                </a:solidFill>
                <a:latin typeface="Calibri"/>
                <a:cs typeface="Calibri"/>
              </a:rPr>
              <a:t>and/or</a:t>
            </a:r>
            <a:r>
              <a:rPr sz="2000" b="1" spc="-5" dirty="0">
                <a:solidFill>
                  <a:srgbClr val="0CB14B"/>
                </a:solidFill>
                <a:latin typeface="Calibri"/>
                <a:cs typeface="Calibri"/>
              </a:rPr>
              <a:t> </a:t>
            </a:r>
            <a:r>
              <a:rPr sz="2000" b="1" spc="-30" dirty="0">
                <a:solidFill>
                  <a:srgbClr val="0CB14B"/>
                </a:solidFill>
                <a:latin typeface="Calibri"/>
                <a:cs typeface="Calibri"/>
              </a:rPr>
              <a:t>global</a:t>
            </a:r>
            <a:r>
              <a:rPr sz="2000" b="1" spc="-5" dirty="0">
                <a:solidFill>
                  <a:srgbClr val="0CB14B"/>
                </a:solidFill>
                <a:latin typeface="Calibri"/>
                <a:cs typeface="Calibri"/>
              </a:rPr>
              <a:t> </a:t>
            </a:r>
            <a:r>
              <a:rPr sz="2000" b="1" spc="-25" dirty="0">
                <a:solidFill>
                  <a:srgbClr val="0CB14B"/>
                </a:solidFill>
                <a:latin typeface="Calibri"/>
                <a:cs typeface="Calibri"/>
              </a:rPr>
              <a:t>effect</a:t>
            </a:r>
            <a:r>
              <a:rPr sz="2000" b="1" spc="-5" dirty="0">
                <a:solidFill>
                  <a:srgbClr val="0CB14B"/>
                </a:solidFill>
                <a:latin typeface="Calibri"/>
                <a:cs typeface="Calibri"/>
              </a:rPr>
              <a:t> </a:t>
            </a:r>
            <a:r>
              <a:rPr sz="2000" b="1" spc="-80" dirty="0">
                <a:solidFill>
                  <a:srgbClr val="0CB14B"/>
                </a:solidFill>
                <a:latin typeface="Calibri"/>
                <a:cs typeface="Calibri"/>
              </a:rPr>
              <a:t>on</a:t>
            </a:r>
            <a:r>
              <a:rPr sz="2000" b="1" spc="-5" dirty="0">
                <a:solidFill>
                  <a:srgbClr val="0CB14B"/>
                </a:solidFill>
                <a:latin typeface="Calibri"/>
                <a:cs typeface="Calibri"/>
              </a:rPr>
              <a:t> </a:t>
            </a:r>
            <a:r>
              <a:rPr sz="2000" b="1" spc="-35" dirty="0">
                <a:solidFill>
                  <a:srgbClr val="0CB14B"/>
                </a:solidFill>
                <a:latin typeface="Calibri"/>
                <a:cs typeface="Calibri"/>
              </a:rPr>
              <a:t>society</a:t>
            </a:r>
            <a:r>
              <a:rPr sz="2000" b="1" spc="-5" dirty="0">
                <a:solidFill>
                  <a:srgbClr val="0CB14B"/>
                </a:solidFill>
                <a:latin typeface="Calibri"/>
                <a:cs typeface="Calibri"/>
              </a:rPr>
              <a:t> </a:t>
            </a:r>
            <a:r>
              <a:rPr sz="2000" b="1" spc="-70" dirty="0">
                <a:solidFill>
                  <a:srgbClr val="0CB14B"/>
                </a:solidFill>
                <a:latin typeface="Calibri"/>
                <a:cs typeface="Calibri"/>
              </a:rPr>
              <a:t>and</a:t>
            </a:r>
            <a:r>
              <a:rPr sz="2000" b="1" spc="-5" dirty="0">
                <a:solidFill>
                  <a:srgbClr val="0CB14B"/>
                </a:solidFill>
                <a:latin typeface="Calibri"/>
                <a:cs typeface="Calibri"/>
              </a:rPr>
              <a:t> </a:t>
            </a:r>
            <a:r>
              <a:rPr sz="2000" b="1" spc="-75" dirty="0">
                <a:solidFill>
                  <a:srgbClr val="0CB14B"/>
                </a:solidFill>
                <a:latin typeface="Calibri"/>
                <a:cs typeface="Calibri"/>
              </a:rPr>
              <a:t>the</a:t>
            </a:r>
            <a:r>
              <a:rPr sz="2000" b="1" spc="-5" dirty="0">
                <a:solidFill>
                  <a:srgbClr val="0CB14B"/>
                </a:solidFill>
                <a:latin typeface="Calibri"/>
                <a:cs typeface="Calibri"/>
              </a:rPr>
              <a:t> </a:t>
            </a:r>
            <a:r>
              <a:rPr sz="2000" b="1" spc="-75" dirty="0">
                <a:solidFill>
                  <a:srgbClr val="0CB14B"/>
                </a:solidFill>
                <a:latin typeface="Calibri"/>
                <a:cs typeface="Calibri"/>
              </a:rPr>
              <a:t>environment.</a:t>
            </a:r>
            <a:endParaRPr sz="2000" dirty="0">
              <a:latin typeface="Calibri"/>
              <a:cs typeface="Calibri"/>
            </a:endParaRPr>
          </a:p>
          <a:p>
            <a:pPr>
              <a:lnSpc>
                <a:spcPct val="100000"/>
              </a:lnSpc>
            </a:pPr>
            <a:endParaRPr sz="2600" dirty="0">
              <a:latin typeface="Times New Roman"/>
              <a:cs typeface="Times New Roman"/>
            </a:endParaRPr>
          </a:p>
        </p:txBody>
      </p:sp>
      <p:sp>
        <p:nvSpPr>
          <p:cNvPr id="13" name="TextBox 12"/>
          <p:cNvSpPr txBox="1"/>
          <p:nvPr/>
        </p:nvSpPr>
        <p:spPr>
          <a:xfrm>
            <a:off x="597485" y="5211366"/>
            <a:ext cx="9473614" cy="1846659"/>
          </a:xfrm>
          <a:prstGeom prst="rect">
            <a:avLst/>
          </a:prstGeom>
          <a:noFill/>
        </p:spPr>
        <p:txBody>
          <a:bodyPr wrap="square" rtlCol="0">
            <a:spAutoFit/>
          </a:bodyPr>
          <a:lstStyle/>
          <a:p>
            <a:r>
              <a:rPr lang="en-US" sz="1600" dirty="0"/>
              <a:t>The Biochemical market is an emerging sector driven by  B2C demand and expectation that brands will “do the right thing” when it comes to looking after the planet.</a:t>
            </a:r>
          </a:p>
          <a:p>
            <a:endParaRPr lang="en-US" sz="900" dirty="0"/>
          </a:p>
          <a:p>
            <a:r>
              <a:rPr lang="en-US" sz="1600" dirty="0"/>
              <a:t>This creates an opportunity for commercially competitive  biogenic chemicals from established and novel feedstocks  or technology routes.</a:t>
            </a:r>
          </a:p>
          <a:p>
            <a:endParaRPr lang="en-US" sz="900" dirty="0"/>
          </a:p>
          <a:p>
            <a:r>
              <a:rPr lang="en-US" sz="1600" dirty="0"/>
              <a:t>Our analysis shows some of these opportunities will work  eﬃciently when clustered around existing </a:t>
            </a:r>
            <a:r>
              <a:rPr lang="en-US" sz="1600" dirty="0" err="1"/>
              <a:t>BioEnergy</a:t>
            </a:r>
            <a:r>
              <a:rPr lang="en-US" sz="1600" dirty="0"/>
              <a:t> assets.</a:t>
            </a:r>
          </a:p>
        </p:txBody>
      </p:sp>
    </p:spTree>
    <p:extLst>
      <p:ext uri="{BB962C8B-B14F-4D97-AF65-F5344CB8AC3E}">
        <p14:creationId xmlns:p14="http://schemas.microsoft.com/office/powerpoint/2010/main" val="8720538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0692130" cy="6480175"/>
          </a:xfrm>
          <a:custGeom>
            <a:avLst/>
            <a:gdLst/>
            <a:ahLst/>
            <a:cxnLst/>
            <a:rect l="l" t="t" r="r" b="b"/>
            <a:pathLst>
              <a:path w="10692130" h="6480175">
                <a:moveTo>
                  <a:pt x="0" y="6480002"/>
                </a:moveTo>
                <a:lnTo>
                  <a:pt x="10692003" y="6480002"/>
                </a:lnTo>
                <a:lnTo>
                  <a:pt x="10692003" y="0"/>
                </a:lnTo>
                <a:lnTo>
                  <a:pt x="0" y="0"/>
                </a:lnTo>
                <a:lnTo>
                  <a:pt x="0" y="6480002"/>
                </a:lnTo>
                <a:close/>
              </a:path>
            </a:pathLst>
          </a:custGeom>
          <a:solidFill>
            <a:srgbClr val="0CB14B"/>
          </a:solidFill>
        </p:spPr>
        <p:txBody>
          <a:bodyPr wrap="square" lIns="0" tIns="0" rIns="0" bIns="0" rtlCol="0"/>
          <a:lstStyle/>
          <a:p>
            <a:endParaRPr/>
          </a:p>
        </p:txBody>
      </p:sp>
      <p:sp>
        <p:nvSpPr>
          <p:cNvPr id="3" name="object 3"/>
          <p:cNvSpPr/>
          <p:nvPr/>
        </p:nvSpPr>
        <p:spPr>
          <a:xfrm>
            <a:off x="0" y="4943705"/>
            <a:ext cx="10692130" cy="1548765"/>
          </a:xfrm>
          <a:custGeom>
            <a:avLst/>
            <a:gdLst/>
            <a:ahLst/>
            <a:cxnLst/>
            <a:rect l="l" t="t" r="r" b="b"/>
            <a:pathLst>
              <a:path w="10692130" h="1548764">
                <a:moveTo>
                  <a:pt x="10692003" y="0"/>
                </a:moveTo>
                <a:lnTo>
                  <a:pt x="0" y="1514185"/>
                </a:lnTo>
                <a:lnTo>
                  <a:pt x="0" y="1548228"/>
                </a:lnTo>
                <a:lnTo>
                  <a:pt x="10692003" y="1548228"/>
                </a:lnTo>
                <a:lnTo>
                  <a:pt x="10692003" y="0"/>
                </a:lnTo>
                <a:close/>
              </a:path>
            </a:pathLst>
          </a:custGeom>
          <a:solidFill>
            <a:srgbClr val="FFFFFF"/>
          </a:solidFill>
        </p:spPr>
        <p:txBody>
          <a:bodyPr wrap="square" lIns="0" tIns="0" rIns="0" bIns="0" rtlCol="0"/>
          <a:lstStyle/>
          <a:p>
            <a:endParaRPr/>
          </a:p>
        </p:txBody>
      </p:sp>
      <p:sp>
        <p:nvSpPr>
          <p:cNvPr id="4" name="object 4"/>
          <p:cNvSpPr/>
          <p:nvPr/>
        </p:nvSpPr>
        <p:spPr>
          <a:xfrm>
            <a:off x="0" y="6480002"/>
            <a:ext cx="10692130" cy="1080135"/>
          </a:xfrm>
          <a:custGeom>
            <a:avLst/>
            <a:gdLst/>
            <a:ahLst/>
            <a:cxnLst/>
            <a:rect l="l" t="t" r="r" b="b"/>
            <a:pathLst>
              <a:path w="10692130" h="1080134">
                <a:moveTo>
                  <a:pt x="0" y="1080002"/>
                </a:moveTo>
                <a:lnTo>
                  <a:pt x="0" y="0"/>
                </a:lnTo>
                <a:lnTo>
                  <a:pt x="10692003" y="0"/>
                </a:lnTo>
                <a:lnTo>
                  <a:pt x="10692003" y="1080002"/>
                </a:lnTo>
                <a:lnTo>
                  <a:pt x="0" y="1080002"/>
                </a:lnTo>
                <a:close/>
              </a:path>
            </a:pathLst>
          </a:custGeom>
          <a:solidFill>
            <a:srgbClr val="FFFFFF"/>
          </a:solidFill>
        </p:spPr>
        <p:txBody>
          <a:bodyPr wrap="square" lIns="0" tIns="0" rIns="0" bIns="0" rtlCol="0"/>
          <a:lstStyle/>
          <a:p>
            <a:endParaRPr/>
          </a:p>
        </p:txBody>
      </p:sp>
      <p:sp>
        <p:nvSpPr>
          <p:cNvPr id="5" name="object 5"/>
          <p:cNvSpPr/>
          <p:nvPr/>
        </p:nvSpPr>
        <p:spPr>
          <a:xfrm>
            <a:off x="8058848" y="5798146"/>
            <a:ext cx="2285644" cy="960353"/>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8031340" y="6966039"/>
            <a:ext cx="2294890" cy="291465"/>
          </a:xfrm>
          <a:prstGeom prst="rect">
            <a:avLst/>
          </a:prstGeom>
        </p:spPr>
        <p:txBody>
          <a:bodyPr vert="horz" wrap="square" lIns="0" tIns="12065" rIns="0" bIns="0" rtlCol="0">
            <a:spAutoFit/>
          </a:bodyPr>
          <a:lstStyle/>
          <a:p>
            <a:pPr marL="12700">
              <a:lnSpc>
                <a:spcPct val="100000"/>
              </a:lnSpc>
              <a:spcBef>
                <a:spcPts val="95"/>
              </a:spcBef>
            </a:pPr>
            <a:r>
              <a:rPr sz="1750" b="1" spc="-55" dirty="0">
                <a:solidFill>
                  <a:srgbClr val="0CB14B"/>
                </a:solidFill>
                <a:latin typeface="Calibri"/>
                <a:cs typeface="Calibri"/>
                <a:hlinkClick r:id="rId3"/>
              </a:rPr>
              <a:t>www.inperpetuum.global</a:t>
            </a:r>
            <a:endParaRPr sz="1750">
              <a:latin typeface="Calibri"/>
              <a:cs typeface="Calibri"/>
            </a:endParaRPr>
          </a:p>
        </p:txBody>
      </p:sp>
      <p:sp>
        <p:nvSpPr>
          <p:cNvPr id="7" name="object 7"/>
          <p:cNvSpPr txBox="1"/>
          <p:nvPr/>
        </p:nvSpPr>
        <p:spPr>
          <a:xfrm>
            <a:off x="5653582" y="6363911"/>
            <a:ext cx="1656714" cy="878205"/>
          </a:xfrm>
          <a:prstGeom prst="rect">
            <a:avLst/>
          </a:prstGeom>
        </p:spPr>
        <p:txBody>
          <a:bodyPr vert="horz" wrap="square" lIns="0" tIns="135890" rIns="0" bIns="0" rtlCol="0">
            <a:spAutoFit/>
          </a:bodyPr>
          <a:lstStyle/>
          <a:p>
            <a:pPr marL="12700">
              <a:lnSpc>
                <a:spcPct val="100000"/>
              </a:lnSpc>
              <a:spcBef>
                <a:spcPts val="1070"/>
              </a:spcBef>
            </a:pPr>
            <a:r>
              <a:rPr sz="1600" b="1" dirty="0">
                <a:solidFill>
                  <a:srgbClr val="58595B"/>
                </a:solidFill>
                <a:latin typeface="Calibri"/>
                <a:cs typeface="Calibri"/>
              </a:rPr>
              <a:t>Jason</a:t>
            </a:r>
            <a:r>
              <a:rPr sz="1600" b="1" spc="-10" dirty="0">
                <a:solidFill>
                  <a:srgbClr val="58595B"/>
                </a:solidFill>
                <a:latin typeface="Calibri"/>
                <a:cs typeface="Calibri"/>
              </a:rPr>
              <a:t> </a:t>
            </a:r>
            <a:r>
              <a:rPr sz="1600" b="1" spc="-70" dirty="0">
                <a:solidFill>
                  <a:srgbClr val="58595B"/>
                </a:solidFill>
                <a:latin typeface="Calibri"/>
                <a:cs typeface="Calibri"/>
              </a:rPr>
              <a:t>Woods</a:t>
            </a:r>
            <a:endParaRPr sz="1600">
              <a:latin typeface="Calibri"/>
              <a:cs typeface="Calibri"/>
            </a:endParaRPr>
          </a:p>
          <a:p>
            <a:pPr marL="12700">
              <a:lnSpc>
                <a:spcPct val="100000"/>
              </a:lnSpc>
              <a:spcBef>
                <a:spcPts val="750"/>
              </a:spcBef>
            </a:pPr>
            <a:r>
              <a:rPr sz="1150" spc="-120" dirty="0">
                <a:solidFill>
                  <a:srgbClr val="58595B"/>
                </a:solidFill>
                <a:latin typeface="Verdana"/>
                <a:cs typeface="Verdana"/>
              </a:rPr>
              <a:t>+44(0)7880</a:t>
            </a:r>
            <a:r>
              <a:rPr sz="1150" spc="-80" dirty="0">
                <a:solidFill>
                  <a:srgbClr val="58595B"/>
                </a:solidFill>
                <a:latin typeface="Verdana"/>
                <a:cs typeface="Verdana"/>
              </a:rPr>
              <a:t> </a:t>
            </a:r>
            <a:r>
              <a:rPr sz="1150" spc="-90" dirty="0">
                <a:solidFill>
                  <a:srgbClr val="58595B"/>
                </a:solidFill>
                <a:latin typeface="Verdana"/>
                <a:cs typeface="Verdana"/>
              </a:rPr>
              <a:t>356767</a:t>
            </a:r>
            <a:endParaRPr sz="1150">
              <a:latin typeface="Verdana"/>
              <a:cs typeface="Verdana"/>
            </a:endParaRPr>
          </a:p>
          <a:p>
            <a:pPr marL="12700">
              <a:lnSpc>
                <a:spcPct val="100000"/>
              </a:lnSpc>
              <a:spcBef>
                <a:spcPts val="305"/>
              </a:spcBef>
            </a:pPr>
            <a:r>
              <a:rPr sz="1150" spc="-120" dirty="0">
                <a:solidFill>
                  <a:srgbClr val="58595B"/>
                </a:solidFill>
                <a:latin typeface="Verdana"/>
                <a:cs typeface="Verdana"/>
                <a:hlinkClick r:id="rId4"/>
              </a:rPr>
              <a:t>jason@inperpetuum.global</a:t>
            </a:r>
            <a:endParaRPr sz="1150">
              <a:latin typeface="Verdana"/>
              <a:cs typeface="Verdana"/>
            </a:endParaRPr>
          </a:p>
        </p:txBody>
      </p:sp>
      <p:sp>
        <p:nvSpPr>
          <p:cNvPr id="8" name="object 8"/>
          <p:cNvSpPr txBox="1"/>
          <p:nvPr/>
        </p:nvSpPr>
        <p:spPr>
          <a:xfrm>
            <a:off x="3594265" y="6373861"/>
            <a:ext cx="1513205" cy="878205"/>
          </a:xfrm>
          <a:prstGeom prst="rect">
            <a:avLst/>
          </a:prstGeom>
        </p:spPr>
        <p:txBody>
          <a:bodyPr vert="horz" wrap="square" lIns="0" tIns="135890" rIns="0" bIns="0" rtlCol="0">
            <a:spAutoFit/>
          </a:bodyPr>
          <a:lstStyle/>
          <a:p>
            <a:pPr marL="12700">
              <a:lnSpc>
                <a:spcPct val="100000"/>
              </a:lnSpc>
              <a:spcBef>
                <a:spcPts val="1070"/>
              </a:spcBef>
            </a:pPr>
            <a:r>
              <a:rPr sz="1600" b="1" spc="-50" dirty="0">
                <a:solidFill>
                  <a:srgbClr val="58595B"/>
                </a:solidFill>
                <a:latin typeface="Calibri"/>
                <a:cs typeface="Calibri"/>
              </a:rPr>
              <a:t>Ian</a:t>
            </a:r>
            <a:r>
              <a:rPr sz="1600" b="1" spc="-10" dirty="0">
                <a:solidFill>
                  <a:srgbClr val="58595B"/>
                </a:solidFill>
                <a:latin typeface="Calibri"/>
                <a:cs typeface="Calibri"/>
              </a:rPr>
              <a:t> </a:t>
            </a:r>
            <a:r>
              <a:rPr sz="1600" b="1" spc="-55" dirty="0">
                <a:solidFill>
                  <a:srgbClr val="58595B"/>
                </a:solidFill>
                <a:latin typeface="Calibri"/>
                <a:cs typeface="Calibri"/>
              </a:rPr>
              <a:t>Waller</a:t>
            </a:r>
            <a:endParaRPr sz="1600">
              <a:latin typeface="Calibri"/>
              <a:cs typeface="Calibri"/>
            </a:endParaRPr>
          </a:p>
          <a:p>
            <a:pPr marL="12700">
              <a:lnSpc>
                <a:spcPct val="100000"/>
              </a:lnSpc>
              <a:spcBef>
                <a:spcPts val="750"/>
              </a:spcBef>
            </a:pPr>
            <a:r>
              <a:rPr sz="1150" spc="-125" dirty="0">
                <a:solidFill>
                  <a:srgbClr val="58595B"/>
                </a:solidFill>
                <a:latin typeface="Verdana"/>
                <a:cs typeface="Verdana"/>
              </a:rPr>
              <a:t>+44(0)7720</a:t>
            </a:r>
            <a:r>
              <a:rPr sz="1150" spc="-85" dirty="0">
                <a:solidFill>
                  <a:srgbClr val="58595B"/>
                </a:solidFill>
                <a:latin typeface="Verdana"/>
                <a:cs typeface="Verdana"/>
              </a:rPr>
              <a:t> </a:t>
            </a:r>
            <a:r>
              <a:rPr sz="1150" spc="-180" dirty="0">
                <a:solidFill>
                  <a:srgbClr val="58595B"/>
                </a:solidFill>
                <a:latin typeface="Verdana"/>
                <a:cs typeface="Verdana"/>
              </a:rPr>
              <a:t>411779</a:t>
            </a:r>
            <a:endParaRPr sz="1150">
              <a:latin typeface="Verdana"/>
              <a:cs typeface="Verdana"/>
            </a:endParaRPr>
          </a:p>
          <a:p>
            <a:pPr marL="12700">
              <a:lnSpc>
                <a:spcPct val="100000"/>
              </a:lnSpc>
              <a:spcBef>
                <a:spcPts val="305"/>
              </a:spcBef>
            </a:pPr>
            <a:r>
              <a:rPr sz="1150" spc="-120" dirty="0">
                <a:solidFill>
                  <a:srgbClr val="58595B"/>
                </a:solidFill>
                <a:latin typeface="Verdana"/>
                <a:cs typeface="Verdana"/>
                <a:hlinkClick r:id="rId5"/>
              </a:rPr>
              <a:t>ian@inperpetuum.global</a:t>
            </a:r>
            <a:endParaRPr sz="1150">
              <a:latin typeface="Verdana"/>
              <a:cs typeface="Verdana"/>
            </a:endParaRPr>
          </a:p>
        </p:txBody>
      </p:sp>
      <p:sp>
        <p:nvSpPr>
          <p:cNvPr id="9" name="object 9"/>
          <p:cNvSpPr txBox="1"/>
          <p:nvPr/>
        </p:nvSpPr>
        <p:spPr>
          <a:xfrm>
            <a:off x="347632" y="6527633"/>
            <a:ext cx="2572385" cy="814705"/>
          </a:xfrm>
          <a:prstGeom prst="rect">
            <a:avLst/>
          </a:prstGeom>
        </p:spPr>
        <p:txBody>
          <a:bodyPr vert="horz" wrap="square" lIns="0" tIns="15875" rIns="0" bIns="0" rtlCol="0">
            <a:spAutoFit/>
          </a:bodyPr>
          <a:lstStyle/>
          <a:p>
            <a:pPr marL="12700">
              <a:lnSpc>
                <a:spcPct val="100000"/>
              </a:lnSpc>
              <a:spcBef>
                <a:spcPts val="125"/>
              </a:spcBef>
            </a:pPr>
            <a:r>
              <a:rPr sz="5150" b="1" spc="-160" dirty="0">
                <a:solidFill>
                  <a:srgbClr val="58595B"/>
                </a:solidFill>
                <a:latin typeface="Calibri"/>
                <a:cs typeface="Calibri"/>
              </a:rPr>
              <a:t>thank</a:t>
            </a:r>
            <a:r>
              <a:rPr sz="5150" b="1" spc="-70" dirty="0">
                <a:solidFill>
                  <a:srgbClr val="58595B"/>
                </a:solidFill>
                <a:latin typeface="Calibri"/>
                <a:cs typeface="Calibri"/>
              </a:rPr>
              <a:t> </a:t>
            </a:r>
            <a:r>
              <a:rPr sz="5150" b="1" spc="-215" dirty="0">
                <a:solidFill>
                  <a:srgbClr val="58595B"/>
                </a:solidFill>
                <a:latin typeface="Calibri"/>
                <a:cs typeface="Calibri"/>
              </a:rPr>
              <a:t>you</a:t>
            </a:r>
            <a:endParaRPr sz="5150">
              <a:latin typeface="Calibri"/>
              <a:cs typeface="Calibri"/>
            </a:endParaRPr>
          </a:p>
        </p:txBody>
      </p:sp>
      <p:sp>
        <p:nvSpPr>
          <p:cNvPr id="10" name="object 10"/>
          <p:cNvSpPr txBox="1">
            <a:spLocks noGrp="1"/>
          </p:cNvSpPr>
          <p:nvPr>
            <p:ph type="title"/>
          </p:nvPr>
        </p:nvSpPr>
        <p:spPr>
          <a:xfrm>
            <a:off x="885468" y="260426"/>
            <a:ext cx="7307580" cy="4702175"/>
          </a:xfrm>
          <a:prstGeom prst="rect">
            <a:avLst/>
          </a:prstGeom>
        </p:spPr>
        <p:txBody>
          <a:bodyPr vert="horz" wrap="square" lIns="0" tIns="316865" rIns="0" bIns="0" rtlCol="0">
            <a:spAutoFit/>
          </a:bodyPr>
          <a:lstStyle/>
          <a:p>
            <a:pPr marL="12700" marR="5080">
              <a:lnSpc>
                <a:spcPts val="11470"/>
              </a:lnSpc>
              <a:spcBef>
                <a:spcPts val="2495"/>
              </a:spcBef>
            </a:pPr>
            <a:r>
              <a:rPr sz="11550" spc="-35" dirty="0">
                <a:solidFill>
                  <a:srgbClr val="FFFFFF"/>
                </a:solidFill>
              </a:rPr>
              <a:t>is </a:t>
            </a:r>
            <a:r>
              <a:rPr sz="11550" spc="-459" dirty="0">
                <a:solidFill>
                  <a:srgbClr val="FFFFFF"/>
                </a:solidFill>
              </a:rPr>
              <a:t>your  </a:t>
            </a:r>
            <a:r>
              <a:rPr sz="11550" spc="-170" dirty="0">
                <a:solidFill>
                  <a:srgbClr val="FFFFFF"/>
                </a:solidFill>
              </a:rPr>
              <a:t>business  </a:t>
            </a:r>
            <a:r>
              <a:rPr sz="11550" spc="305" dirty="0">
                <a:solidFill>
                  <a:srgbClr val="FFFFFF"/>
                </a:solidFill>
              </a:rPr>
              <a:t>s</a:t>
            </a:r>
            <a:r>
              <a:rPr sz="11550" spc="-595" dirty="0">
                <a:solidFill>
                  <a:srgbClr val="FFFFFF"/>
                </a:solidFill>
              </a:rPr>
              <a:t>u</a:t>
            </a:r>
            <a:r>
              <a:rPr sz="11550" spc="305" dirty="0">
                <a:solidFill>
                  <a:srgbClr val="FFFFFF"/>
                </a:solidFill>
              </a:rPr>
              <a:t>s</a:t>
            </a:r>
            <a:r>
              <a:rPr sz="11550" spc="-470" dirty="0">
                <a:solidFill>
                  <a:srgbClr val="FFFFFF"/>
                </a:solidFill>
              </a:rPr>
              <a:t>t</a:t>
            </a:r>
            <a:r>
              <a:rPr sz="11550" spc="-240" dirty="0">
                <a:solidFill>
                  <a:srgbClr val="FFFFFF"/>
                </a:solidFill>
              </a:rPr>
              <a:t>a</a:t>
            </a:r>
            <a:r>
              <a:rPr sz="11550" spc="-375" dirty="0">
                <a:solidFill>
                  <a:srgbClr val="FFFFFF"/>
                </a:solidFill>
              </a:rPr>
              <a:t>i</a:t>
            </a:r>
            <a:r>
              <a:rPr sz="11550" spc="-430" dirty="0">
                <a:solidFill>
                  <a:srgbClr val="FFFFFF"/>
                </a:solidFill>
              </a:rPr>
              <a:t>n</a:t>
            </a:r>
            <a:r>
              <a:rPr sz="11550" spc="-240" dirty="0">
                <a:solidFill>
                  <a:srgbClr val="FFFFFF"/>
                </a:solidFill>
              </a:rPr>
              <a:t>a</a:t>
            </a:r>
            <a:r>
              <a:rPr sz="11550" spc="-525" dirty="0">
                <a:solidFill>
                  <a:srgbClr val="FFFFFF"/>
                </a:solidFill>
              </a:rPr>
              <a:t>b</a:t>
            </a:r>
            <a:r>
              <a:rPr sz="11550" spc="-25" dirty="0">
                <a:solidFill>
                  <a:srgbClr val="FFFFFF"/>
                </a:solidFill>
              </a:rPr>
              <a:t>l</a:t>
            </a:r>
            <a:r>
              <a:rPr sz="11550" spc="-370" dirty="0">
                <a:solidFill>
                  <a:srgbClr val="FFFFFF"/>
                </a:solidFill>
              </a:rPr>
              <a:t>e</a:t>
            </a:r>
            <a:r>
              <a:rPr sz="11550" spc="-110" dirty="0">
                <a:solidFill>
                  <a:srgbClr val="FFFFFF"/>
                </a:solidFill>
              </a:rPr>
              <a:t>?</a:t>
            </a:r>
            <a:endParaRPr sz="1155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550129" y="428625"/>
            <a:ext cx="11218709" cy="6126182"/>
            <a:chOff x="-550129" y="428625"/>
            <a:chExt cx="11218709" cy="6126182"/>
          </a:xfrm>
        </p:grpSpPr>
        <p:sp>
          <p:nvSpPr>
            <p:cNvPr id="5" name="object 4"/>
            <p:cNvSpPr txBox="1"/>
            <p:nvPr/>
          </p:nvSpPr>
          <p:spPr>
            <a:xfrm>
              <a:off x="347628" y="428625"/>
              <a:ext cx="9418341" cy="874598"/>
            </a:xfrm>
            <a:prstGeom prst="rect">
              <a:avLst/>
            </a:prstGeom>
          </p:spPr>
          <p:txBody>
            <a:bodyPr vert="horz" wrap="square" lIns="0" tIns="12700" rIns="0" bIns="0" rtlCol="0">
              <a:spAutoFit/>
            </a:bodyPr>
            <a:lstStyle/>
            <a:p>
              <a:pPr marL="12700">
                <a:lnSpc>
                  <a:spcPct val="100000"/>
                </a:lnSpc>
                <a:spcBef>
                  <a:spcPts val="100"/>
                </a:spcBef>
              </a:pPr>
              <a:r>
                <a:rPr lang="en-US" sz="2800" b="1" spc="250" dirty="0">
                  <a:solidFill>
                    <a:srgbClr val="FF0000"/>
                  </a:solidFill>
                  <a:latin typeface="Calibri" charset="0"/>
                  <a:ea typeface="Calibri" charset="0"/>
                  <a:cs typeface="Calibri" charset="0"/>
                </a:rPr>
                <a:t>Reasonable improvements to fabric </a:t>
              </a:r>
              <a:r>
                <a:rPr lang="en-US" sz="2800" b="1" spc="250" dirty="0">
                  <a:solidFill>
                    <a:srgbClr val="0CB14B"/>
                  </a:solidFill>
                  <a:latin typeface="Calibri" charset="0"/>
                  <a:ea typeface="Calibri" charset="0"/>
                  <a:cs typeface="Calibri" charset="0"/>
                </a:rPr>
                <a:t>and heating system installed in pre 1919 detached property</a:t>
              </a:r>
            </a:p>
          </p:txBody>
        </p:sp>
        <p:grpSp>
          <p:nvGrpSpPr>
            <p:cNvPr id="4" name="Group 3"/>
            <p:cNvGrpSpPr/>
            <p:nvPr/>
          </p:nvGrpSpPr>
          <p:grpSpPr>
            <a:xfrm>
              <a:off x="-550129" y="1407952"/>
              <a:ext cx="11218709" cy="5146855"/>
              <a:chOff x="-550129" y="1407952"/>
              <a:chExt cx="11218709" cy="5146855"/>
            </a:xfrm>
          </p:grpSpPr>
          <p:sp>
            <p:nvSpPr>
              <p:cNvPr id="11" name="TextBox 10">
                <a:extLst>
                  <a:ext uri="{FF2B5EF4-FFF2-40B4-BE49-F238E27FC236}">
                    <a16:creationId xmlns:a16="http://schemas.microsoft.com/office/drawing/2014/main" xmlns="" id="{164CE807-252C-4BE6-935A-02A1B14E1A09}"/>
                  </a:ext>
                </a:extLst>
              </p:cNvPr>
              <p:cNvSpPr txBox="1"/>
              <p:nvPr/>
            </p:nvSpPr>
            <p:spPr>
              <a:xfrm>
                <a:off x="3676941" y="5970032"/>
                <a:ext cx="4489159" cy="584775"/>
              </a:xfrm>
              <a:prstGeom prst="rect">
                <a:avLst/>
              </a:prstGeom>
              <a:noFill/>
            </p:spPr>
            <p:txBody>
              <a:bodyPr wrap="square" rtlCol="0">
                <a:spAutoFit/>
              </a:bodyPr>
              <a:lstStyle/>
              <a:p>
                <a:r>
                  <a:rPr lang="en-GB" sz="1600" dirty="0"/>
                  <a:t>Total heat loss = </a:t>
                </a:r>
                <a:r>
                  <a:rPr lang="en-GB" sz="1600" dirty="0">
                    <a:solidFill>
                      <a:srgbClr val="FF0000"/>
                    </a:solidFill>
                  </a:rPr>
                  <a:t>22</a:t>
                </a:r>
                <a:r>
                  <a:rPr lang="en-GB" sz="1600" dirty="0"/>
                  <a:t>kW/h</a:t>
                </a:r>
              </a:p>
              <a:p>
                <a:r>
                  <a:rPr lang="en-GB" sz="1600" dirty="0"/>
                  <a:t>Annual Space Heat requirement = </a:t>
                </a:r>
                <a:r>
                  <a:rPr lang="en-GB" sz="1600" dirty="0">
                    <a:solidFill>
                      <a:srgbClr val="FF0000"/>
                    </a:solidFill>
                  </a:rPr>
                  <a:t>24285</a:t>
                </a:r>
                <a:r>
                  <a:rPr lang="en-GB" sz="1600" dirty="0"/>
                  <a:t>kWh/Year</a:t>
                </a:r>
              </a:p>
            </p:txBody>
          </p:sp>
          <p:sp>
            <p:nvSpPr>
              <p:cNvPr id="6" name="TextBox 5">
                <a:extLst>
                  <a:ext uri="{FF2B5EF4-FFF2-40B4-BE49-F238E27FC236}">
                    <a16:creationId xmlns:a16="http://schemas.microsoft.com/office/drawing/2014/main" xmlns="" id="{50D05D9D-C526-4209-B331-F67B78159279}"/>
                  </a:ext>
                </a:extLst>
              </p:cNvPr>
              <p:cNvSpPr txBox="1"/>
              <p:nvPr/>
            </p:nvSpPr>
            <p:spPr>
              <a:xfrm>
                <a:off x="-550129" y="2419767"/>
                <a:ext cx="10312401" cy="1384995"/>
              </a:xfrm>
              <a:prstGeom prst="rect">
                <a:avLst/>
              </a:prstGeom>
              <a:noFill/>
            </p:spPr>
            <p:txBody>
              <a:bodyPr wrap="square" rtlCol="0">
                <a:spAutoFit/>
              </a:bodyPr>
              <a:lstStyle/>
              <a:p>
                <a:r>
                  <a:rPr lang="en-GB" sz="1400" dirty="0"/>
                  <a:t>                 	Boiler size = </a:t>
                </a:r>
                <a:r>
                  <a:rPr lang="en-GB" sz="1400" dirty="0">
                    <a:solidFill>
                      <a:srgbClr val="FF0000"/>
                    </a:solidFill>
                  </a:rPr>
                  <a:t>22kW condensing                    </a:t>
                </a:r>
                <a:r>
                  <a:rPr lang="en-GB" sz="1400" dirty="0"/>
                  <a:t>							                 	Boiler efficiency = </a:t>
                </a:r>
                <a:r>
                  <a:rPr lang="en-GB" sz="1400" dirty="0">
                    <a:solidFill>
                      <a:srgbClr val="FF0000"/>
                    </a:solidFill>
                  </a:rPr>
                  <a:t>circa 93%                                     </a:t>
                </a:r>
                <a:r>
                  <a:rPr lang="en-GB" sz="1400" dirty="0"/>
                  <a:t>						</a:t>
                </a:r>
              </a:p>
              <a:p>
                <a:r>
                  <a:rPr lang="en-GB" sz="1400" dirty="0"/>
                  <a:t>                  	System efficiency = </a:t>
                </a:r>
                <a:r>
                  <a:rPr lang="en-GB" sz="1400" dirty="0">
                    <a:solidFill>
                      <a:srgbClr val="FF0000"/>
                    </a:solidFill>
                  </a:rPr>
                  <a:t>circa 70%</a:t>
                </a:r>
                <a:r>
                  <a:rPr lang="en-GB" sz="1400" dirty="0"/>
                  <a:t>								</a:t>
                </a:r>
                <a:r>
                  <a:rPr lang="en-GB" sz="1400" dirty="0">
                    <a:solidFill>
                      <a:srgbClr val="FF0000"/>
                    </a:solidFill>
                  </a:rPr>
                  <a:t>270mm</a:t>
                </a:r>
                <a:r>
                  <a:rPr lang="en-GB" sz="1400" dirty="0"/>
                  <a:t> loft insulation</a:t>
                </a:r>
              </a:p>
              <a:p>
                <a:r>
                  <a:rPr lang="en-GB" sz="1400" dirty="0"/>
                  <a:t>	</a:t>
                </a:r>
                <a:r>
                  <a:rPr lang="en-GB" sz="1400" dirty="0">
                    <a:solidFill>
                      <a:srgbClr val="FF0000"/>
                    </a:solidFill>
                  </a:rPr>
                  <a:t>Double glazing in uPVC</a:t>
                </a:r>
                <a:r>
                  <a:rPr lang="en-GB" sz="1400" dirty="0"/>
                  <a:t>									4 x open chimneys – </a:t>
                </a:r>
                <a:r>
                  <a:rPr lang="en-GB" sz="1400" dirty="0">
                    <a:solidFill>
                      <a:srgbClr val="FF0000"/>
                    </a:solidFill>
                  </a:rPr>
                  <a:t>capped &amp; trickle vented</a:t>
                </a:r>
                <a:r>
                  <a:rPr lang="en-GB" sz="1400" dirty="0"/>
                  <a:t>							</a:t>
                </a:r>
                <a:endParaRPr lang="en-GB" sz="1400" dirty="0">
                  <a:solidFill>
                    <a:srgbClr val="FF0000"/>
                  </a:solidFill>
                </a:endParaRPr>
              </a:p>
            </p:txBody>
          </p:sp>
          <p:pic>
            <p:nvPicPr>
              <p:cNvPr id="2" name="Picture 1"/>
              <p:cNvPicPr>
                <a:picLocks noChangeAspect="1"/>
              </p:cNvPicPr>
              <p:nvPr/>
            </p:nvPicPr>
            <p:blipFill>
              <a:blip r:embed="rId2"/>
              <a:stretch>
                <a:fillRect/>
              </a:stretch>
            </p:blipFill>
            <p:spPr>
              <a:xfrm>
                <a:off x="165100" y="1407952"/>
                <a:ext cx="10503480" cy="4659473"/>
              </a:xfrm>
              <a:prstGeom prst="rect">
                <a:avLst/>
              </a:prstGeom>
            </p:spPr>
          </p:pic>
        </p:grpSp>
      </p:grpSp>
    </p:spTree>
    <p:extLst>
      <p:ext uri="{BB962C8B-B14F-4D97-AF65-F5344CB8AC3E}">
        <p14:creationId xmlns:p14="http://schemas.microsoft.com/office/powerpoint/2010/main" val="20970929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9920" y="1380885"/>
            <a:ext cx="10262180" cy="4686540"/>
          </a:xfrm>
          <a:prstGeom prst="rect">
            <a:avLst/>
          </a:prstGeom>
        </p:spPr>
      </p:pic>
      <p:sp>
        <p:nvSpPr>
          <p:cNvPr id="5" name="object 4"/>
          <p:cNvSpPr txBox="1"/>
          <p:nvPr/>
        </p:nvSpPr>
        <p:spPr>
          <a:xfrm>
            <a:off x="347628" y="428625"/>
            <a:ext cx="9799672" cy="874598"/>
          </a:xfrm>
          <a:prstGeom prst="rect">
            <a:avLst/>
          </a:prstGeom>
        </p:spPr>
        <p:txBody>
          <a:bodyPr vert="horz" wrap="square" lIns="0" tIns="12700" rIns="0" bIns="0" rtlCol="0">
            <a:spAutoFit/>
          </a:bodyPr>
          <a:lstStyle/>
          <a:p>
            <a:pPr marL="12700">
              <a:lnSpc>
                <a:spcPct val="100000"/>
              </a:lnSpc>
              <a:spcBef>
                <a:spcPts val="100"/>
              </a:spcBef>
            </a:pPr>
            <a:r>
              <a:rPr lang="en-US" sz="2800" b="1" spc="250" dirty="0">
                <a:solidFill>
                  <a:srgbClr val="0CB14B"/>
                </a:solidFill>
                <a:latin typeface="Calibri" charset="0"/>
                <a:ea typeface="Calibri" charset="0"/>
                <a:cs typeface="Calibri" charset="0"/>
              </a:rPr>
              <a:t>Reasonable improvements to fabric and heating system installed in pre 1919 detached property </a:t>
            </a:r>
            <a:r>
              <a:rPr lang="mr-IN" sz="2800" b="1" spc="250" dirty="0">
                <a:solidFill>
                  <a:srgbClr val="0CB14B"/>
                </a:solidFill>
                <a:latin typeface="Calibri" charset="0"/>
                <a:ea typeface="Calibri" charset="0"/>
                <a:cs typeface="Calibri" charset="0"/>
              </a:rPr>
              <a:t>–</a:t>
            </a:r>
            <a:r>
              <a:rPr lang="en-US" sz="2800" b="1" spc="250" dirty="0">
                <a:solidFill>
                  <a:srgbClr val="0CB14B"/>
                </a:solidFill>
                <a:latin typeface="Calibri" charset="0"/>
                <a:ea typeface="Calibri" charset="0"/>
                <a:cs typeface="Calibri" charset="0"/>
              </a:rPr>
              <a:t> </a:t>
            </a:r>
            <a:r>
              <a:rPr lang="en-US" sz="2800" b="1" spc="250" dirty="0">
                <a:solidFill>
                  <a:srgbClr val="FF0000"/>
                </a:solidFill>
                <a:latin typeface="Calibri" charset="0"/>
                <a:ea typeface="Calibri" charset="0"/>
                <a:cs typeface="Calibri" charset="0"/>
              </a:rPr>
              <a:t>B30K</a:t>
            </a:r>
          </a:p>
        </p:txBody>
      </p:sp>
      <p:sp>
        <p:nvSpPr>
          <p:cNvPr id="6" name="TextBox 5">
            <a:extLst>
              <a:ext uri="{FF2B5EF4-FFF2-40B4-BE49-F238E27FC236}">
                <a16:creationId xmlns:a16="http://schemas.microsoft.com/office/drawing/2014/main" xmlns="" id="{50D05D9D-C526-4209-B331-F67B78159279}"/>
              </a:ext>
            </a:extLst>
          </p:cNvPr>
          <p:cNvSpPr txBox="1"/>
          <p:nvPr/>
        </p:nvSpPr>
        <p:spPr>
          <a:xfrm>
            <a:off x="-550129" y="2419767"/>
            <a:ext cx="10312401" cy="738664"/>
          </a:xfrm>
          <a:prstGeom prst="rect">
            <a:avLst/>
          </a:prstGeom>
          <a:noFill/>
        </p:spPr>
        <p:txBody>
          <a:bodyPr wrap="square" rtlCol="0">
            <a:spAutoFit/>
          </a:bodyPr>
          <a:lstStyle/>
          <a:p>
            <a:r>
              <a:rPr lang="en-GB" sz="1400" dirty="0"/>
              <a:t>	Oil Tank = </a:t>
            </a:r>
            <a:r>
              <a:rPr lang="en-GB" sz="1400" dirty="0">
                <a:solidFill>
                  <a:srgbClr val="FF0000"/>
                </a:solidFill>
              </a:rPr>
              <a:t>2000l </a:t>
            </a:r>
            <a:r>
              <a:rPr lang="en-GB" sz="1400" dirty="0" err="1">
                <a:solidFill>
                  <a:srgbClr val="FF0000"/>
                </a:solidFill>
              </a:rPr>
              <a:t>bunded</a:t>
            </a:r>
            <a:r>
              <a:rPr lang="en-GB" sz="1400" dirty="0">
                <a:solidFill>
                  <a:srgbClr val="FF0000"/>
                </a:solidFill>
              </a:rPr>
              <a:t>, plastic</a:t>
            </a:r>
            <a:endParaRPr lang="en-GB" sz="1400" dirty="0"/>
          </a:p>
          <a:p>
            <a:r>
              <a:rPr lang="en-GB" sz="1400" dirty="0"/>
              <a:t>                 	Fuel = </a:t>
            </a:r>
            <a:r>
              <a:rPr lang="en-GB" sz="1400" dirty="0">
                <a:solidFill>
                  <a:srgbClr val="FF0000"/>
                </a:solidFill>
              </a:rPr>
              <a:t>B30Kerosene </a:t>
            </a:r>
            <a:r>
              <a:rPr lang="en-GB" sz="1400" dirty="0"/>
              <a:t>															</a:t>
            </a:r>
            <a:endParaRPr lang="en-GB" sz="1400" dirty="0">
              <a:solidFill>
                <a:srgbClr val="FF0000"/>
              </a:solidFill>
            </a:endParaRPr>
          </a:p>
        </p:txBody>
      </p:sp>
      <p:pic>
        <p:nvPicPr>
          <p:cNvPr id="10" name="Picture 9"/>
          <p:cNvPicPr>
            <a:picLocks noChangeAspect="1"/>
          </p:cNvPicPr>
          <p:nvPr/>
        </p:nvPicPr>
        <p:blipFill>
          <a:blip r:embed="rId3"/>
          <a:stretch>
            <a:fillRect/>
          </a:stretch>
        </p:blipFill>
        <p:spPr>
          <a:xfrm>
            <a:off x="189920" y="6051549"/>
            <a:ext cx="3023180" cy="1158876"/>
          </a:xfrm>
          <a:prstGeom prst="rect">
            <a:avLst/>
          </a:prstGeom>
        </p:spPr>
      </p:pic>
    </p:spTree>
    <p:extLst>
      <p:ext uri="{BB962C8B-B14F-4D97-AF65-F5344CB8AC3E}">
        <p14:creationId xmlns:p14="http://schemas.microsoft.com/office/powerpoint/2010/main" val="13391927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50129" y="428625"/>
            <a:ext cx="11002229" cy="6913379"/>
            <a:chOff x="-550129" y="428625"/>
            <a:chExt cx="11002229" cy="6913379"/>
          </a:xfrm>
        </p:grpSpPr>
        <p:pic>
          <p:nvPicPr>
            <p:cNvPr id="2" name="Picture 1"/>
            <p:cNvPicPr>
              <a:picLocks noChangeAspect="1"/>
            </p:cNvPicPr>
            <p:nvPr/>
          </p:nvPicPr>
          <p:blipFill>
            <a:blip r:embed="rId2"/>
            <a:stretch>
              <a:fillRect/>
            </a:stretch>
          </p:blipFill>
          <p:spPr>
            <a:xfrm>
              <a:off x="189920" y="1380885"/>
              <a:ext cx="10262180" cy="4686540"/>
            </a:xfrm>
            <a:prstGeom prst="rect">
              <a:avLst/>
            </a:prstGeom>
          </p:spPr>
        </p:pic>
        <p:sp>
          <p:nvSpPr>
            <p:cNvPr id="5" name="object 4"/>
            <p:cNvSpPr txBox="1"/>
            <p:nvPr/>
          </p:nvSpPr>
          <p:spPr>
            <a:xfrm>
              <a:off x="347628" y="428625"/>
              <a:ext cx="9799672" cy="874598"/>
            </a:xfrm>
            <a:prstGeom prst="rect">
              <a:avLst/>
            </a:prstGeom>
          </p:spPr>
          <p:txBody>
            <a:bodyPr vert="horz" wrap="square" lIns="0" tIns="12700" rIns="0" bIns="0" rtlCol="0">
              <a:spAutoFit/>
            </a:bodyPr>
            <a:lstStyle/>
            <a:p>
              <a:pPr marL="12700">
                <a:lnSpc>
                  <a:spcPct val="100000"/>
                </a:lnSpc>
                <a:spcBef>
                  <a:spcPts val="100"/>
                </a:spcBef>
              </a:pPr>
              <a:r>
                <a:rPr lang="en-US" sz="2800" b="1" spc="250" dirty="0">
                  <a:solidFill>
                    <a:srgbClr val="0CB14B"/>
                  </a:solidFill>
                  <a:latin typeface="Calibri" charset="0"/>
                  <a:ea typeface="Calibri" charset="0"/>
                  <a:cs typeface="Calibri" charset="0"/>
                </a:rPr>
                <a:t>Reasonable improvements </a:t>
              </a:r>
              <a:r>
                <a:rPr lang="en-US" sz="2800" b="1" spc="250">
                  <a:solidFill>
                    <a:srgbClr val="0CB14B"/>
                  </a:solidFill>
                  <a:latin typeface="Calibri" charset="0"/>
                  <a:ea typeface="Calibri" charset="0"/>
                  <a:cs typeface="Calibri" charset="0"/>
                </a:rPr>
                <a:t>to fabric and heating </a:t>
              </a:r>
              <a:r>
                <a:rPr lang="en-US" sz="2800" b="1" spc="250" dirty="0">
                  <a:solidFill>
                    <a:srgbClr val="0CB14B"/>
                  </a:solidFill>
                  <a:latin typeface="Calibri" charset="0"/>
                  <a:ea typeface="Calibri" charset="0"/>
                  <a:cs typeface="Calibri" charset="0"/>
                </a:rPr>
                <a:t>system installed in pre 1919 detached property </a:t>
              </a:r>
              <a:r>
                <a:rPr lang="mr-IN" sz="2800" b="1" spc="250" dirty="0">
                  <a:solidFill>
                    <a:srgbClr val="0CB14B"/>
                  </a:solidFill>
                  <a:latin typeface="Calibri" charset="0"/>
                  <a:ea typeface="Calibri" charset="0"/>
                  <a:cs typeface="Calibri" charset="0"/>
                </a:rPr>
                <a:t>–</a:t>
              </a:r>
              <a:r>
                <a:rPr lang="en-US" sz="2800" b="1" spc="250" dirty="0">
                  <a:solidFill>
                    <a:srgbClr val="0CB14B"/>
                  </a:solidFill>
                  <a:latin typeface="Calibri" charset="0"/>
                  <a:ea typeface="Calibri" charset="0"/>
                  <a:cs typeface="Calibri" charset="0"/>
                </a:rPr>
                <a:t> </a:t>
              </a:r>
              <a:r>
                <a:rPr lang="en-US" sz="2800" b="1" spc="250" dirty="0">
                  <a:solidFill>
                    <a:srgbClr val="FF0000"/>
                  </a:solidFill>
                  <a:latin typeface="Calibri" charset="0"/>
                  <a:ea typeface="Calibri" charset="0"/>
                  <a:cs typeface="Calibri" charset="0"/>
                </a:rPr>
                <a:t>B100</a:t>
              </a:r>
            </a:p>
          </p:txBody>
        </p:sp>
        <p:sp>
          <p:nvSpPr>
            <p:cNvPr id="6" name="TextBox 5">
              <a:extLst>
                <a:ext uri="{FF2B5EF4-FFF2-40B4-BE49-F238E27FC236}">
                  <a16:creationId xmlns:a16="http://schemas.microsoft.com/office/drawing/2014/main" xmlns="" id="{50D05D9D-C526-4209-B331-F67B78159279}"/>
                </a:ext>
              </a:extLst>
            </p:cNvPr>
            <p:cNvSpPr txBox="1"/>
            <p:nvPr/>
          </p:nvSpPr>
          <p:spPr>
            <a:xfrm>
              <a:off x="-550129" y="2419767"/>
              <a:ext cx="10312401" cy="738664"/>
            </a:xfrm>
            <a:prstGeom prst="rect">
              <a:avLst/>
            </a:prstGeom>
            <a:noFill/>
          </p:spPr>
          <p:txBody>
            <a:bodyPr wrap="square" rtlCol="0">
              <a:spAutoFit/>
            </a:bodyPr>
            <a:lstStyle/>
            <a:p>
              <a:r>
                <a:rPr lang="en-GB" sz="1400" dirty="0"/>
                <a:t>                	Oil Tank = </a:t>
              </a:r>
              <a:r>
                <a:rPr lang="en-GB" sz="1400" dirty="0">
                  <a:solidFill>
                    <a:srgbClr val="FF0000"/>
                  </a:solidFill>
                </a:rPr>
                <a:t>2000l </a:t>
              </a:r>
              <a:r>
                <a:rPr lang="en-GB" sz="1400" dirty="0" err="1">
                  <a:solidFill>
                    <a:srgbClr val="FF0000"/>
                  </a:solidFill>
                </a:rPr>
                <a:t>bunded</a:t>
              </a:r>
              <a:r>
                <a:rPr lang="en-GB" sz="1400" dirty="0">
                  <a:solidFill>
                    <a:srgbClr val="FF0000"/>
                  </a:solidFill>
                </a:rPr>
                <a:t>, plastic</a:t>
              </a:r>
              <a:endParaRPr lang="en-GB" sz="1400" dirty="0"/>
            </a:p>
            <a:p>
              <a:r>
                <a:rPr lang="en-GB" sz="1400" dirty="0"/>
                <a:t>                 	Fuel = </a:t>
              </a:r>
              <a:r>
                <a:rPr lang="en-GB" sz="1400" dirty="0">
                  <a:solidFill>
                    <a:srgbClr val="FF0000"/>
                  </a:solidFill>
                </a:rPr>
                <a:t>B100       </a:t>
              </a:r>
              <a:r>
                <a:rPr lang="en-GB" sz="1400" dirty="0"/>
                <a:t>															</a:t>
              </a:r>
              <a:endParaRPr lang="en-GB" sz="1400" dirty="0">
                <a:solidFill>
                  <a:srgbClr val="FF0000"/>
                </a:solidFill>
              </a:endParaRPr>
            </a:p>
          </p:txBody>
        </p:sp>
        <p:pic>
          <p:nvPicPr>
            <p:cNvPr id="3" name="Picture 2"/>
            <p:cNvPicPr>
              <a:picLocks noChangeAspect="1"/>
            </p:cNvPicPr>
            <p:nvPr/>
          </p:nvPicPr>
          <p:blipFill>
            <a:blip r:embed="rId3"/>
            <a:stretch>
              <a:fillRect/>
            </a:stretch>
          </p:blipFill>
          <p:spPr>
            <a:xfrm>
              <a:off x="165100" y="5991225"/>
              <a:ext cx="3055117" cy="1350779"/>
            </a:xfrm>
            <a:prstGeom prst="rect">
              <a:avLst/>
            </a:prstGeom>
          </p:spPr>
        </p:pic>
      </p:grpSp>
    </p:spTree>
    <p:extLst>
      <p:ext uri="{BB962C8B-B14F-4D97-AF65-F5344CB8AC3E}">
        <p14:creationId xmlns:p14="http://schemas.microsoft.com/office/powerpoint/2010/main" val="359072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4"/>
          <p:cNvSpPr txBox="1"/>
          <p:nvPr/>
        </p:nvSpPr>
        <p:spPr>
          <a:xfrm>
            <a:off x="347628" y="428625"/>
            <a:ext cx="9799672" cy="874598"/>
          </a:xfrm>
          <a:prstGeom prst="rect">
            <a:avLst/>
          </a:prstGeom>
        </p:spPr>
        <p:txBody>
          <a:bodyPr vert="horz" wrap="square" lIns="0" tIns="12700" rIns="0" bIns="0" rtlCol="0">
            <a:spAutoFit/>
          </a:bodyPr>
          <a:lstStyle/>
          <a:p>
            <a:pPr marL="12700">
              <a:lnSpc>
                <a:spcPct val="100000"/>
              </a:lnSpc>
              <a:spcBef>
                <a:spcPts val="100"/>
              </a:spcBef>
            </a:pPr>
            <a:r>
              <a:rPr lang="en-US" sz="2800" b="1" spc="250" dirty="0">
                <a:solidFill>
                  <a:srgbClr val="0CB14B"/>
                </a:solidFill>
                <a:latin typeface="Calibri" charset="0"/>
                <a:ea typeface="Calibri" charset="0"/>
                <a:cs typeface="Calibri" charset="0"/>
              </a:rPr>
              <a:t>Reasonable improvements to fabric and heating system installed in pre 1919 detached property </a:t>
            </a:r>
            <a:r>
              <a:rPr lang="mr-IN" sz="2800" b="1" spc="250" dirty="0">
                <a:solidFill>
                  <a:srgbClr val="0CB14B"/>
                </a:solidFill>
                <a:latin typeface="Calibri" charset="0"/>
                <a:ea typeface="Calibri" charset="0"/>
                <a:cs typeface="Calibri" charset="0"/>
              </a:rPr>
              <a:t>–</a:t>
            </a:r>
            <a:r>
              <a:rPr lang="en-US" sz="2800" b="1" spc="250" dirty="0">
                <a:solidFill>
                  <a:srgbClr val="0CB14B"/>
                </a:solidFill>
                <a:latin typeface="Calibri" charset="0"/>
                <a:ea typeface="Calibri" charset="0"/>
                <a:cs typeface="Calibri" charset="0"/>
              </a:rPr>
              <a:t> </a:t>
            </a:r>
            <a:r>
              <a:rPr lang="en-US" sz="2800" b="1" spc="250" dirty="0">
                <a:solidFill>
                  <a:srgbClr val="FF0000"/>
                </a:solidFill>
                <a:latin typeface="Calibri" charset="0"/>
                <a:ea typeface="Calibri" charset="0"/>
                <a:cs typeface="Calibri" charset="0"/>
              </a:rPr>
              <a:t>ASHP</a:t>
            </a:r>
          </a:p>
        </p:txBody>
      </p:sp>
      <p:sp>
        <p:nvSpPr>
          <p:cNvPr id="6" name="TextBox 5">
            <a:extLst>
              <a:ext uri="{FF2B5EF4-FFF2-40B4-BE49-F238E27FC236}">
                <a16:creationId xmlns:a16="http://schemas.microsoft.com/office/drawing/2014/main" xmlns="" id="{50D05D9D-C526-4209-B331-F67B78159279}"/>
              </a:ext>
            </a:extLst>
          </p:cNvPr>
          <p:cNvSpPr txBox="1"/>
          <p:nvPr/>
        </p:nvSpPr>
        <p:spPr>
          <a:xfrm>
            <a:off x="-550129" y="2419767"/>
            <a:ext cx="10312401" cy="1384995"/>
          </a:xfrm>
          <a:prstGeom prst="rect">
            <a:avLst/>
          </a:prstGeom>
          <a:noFill/>
        </p:spPr>
        <p:txBody>
          <a:bodyPr wrap="square" rtlCol="0">
            <a:spAutoFit/>
          </a:bodyPr>
          <a:lstStyle/>
          <a:p>
            <a:r>
              <a:rPr lang="en-GB" sz="1400" dirty="0"/>
              <a:t>                 	</a:t>
            </a:r>
            <a:r>
              <a:rPr lang="en-GB" sz="1400" dirty="0">
                <a:solidFill>
                  <a:srgbClr val="FF0000"/>
                </a:solidFill>
              </a:rPr>
              <a:t>Heat pump size = 17kW                    </a:t>
            </a:r>
            <a:r>
              <a:rPr lang="en-GB" sz="1400" dirty="0"/>
              <a:t>							                 	</a:t>
            </a:r>
            <a:r>
              <a:rPr lang="en-GB" sz="1400" dirty="0">
                <a:solidFill>
                  <a:srgbClr val="FF0000"/>
                </a:solidFill>
              </a:rPr>
              <a:t>HP SCOP @55°C = circa 373%                                     </a:t>
            </a:r>
            <a:r>
              <a:rPr lang="en-GB" sz="1400" dirty="0"/>
              <a:t>						                  	System efficiency = </a:t>
            </a:r>
            <a:r>
              <a:rPr lang="en-GB" sz="1400" dirty="0">
                <a:solidFill>
                  <a:srgbClr val="FF0000"/>
                </a:solidFill>
              </a:rPr>
              <a:t>circa 75%	</a:t>
            </a:r>
            <a:r>
              <a:rPr lang="en-GB" sz="1400" dirty="0"/>
              <a:t>							Tank =</a:t>
            </a:r>
            <a:r>
              <a:rPr lang="en-GB" sz="1400" dirty="0">
                <a:solidFill>
                  <a:srgbClr val="FF0000"/>
                </a:solidFill>
              </a:rPr>
              <a:t> None                                     							</a:t>
            </a:r>
            <a:r>
              <a:rPr lang="en-GB" sz="1400" dirty="0"/>
              <a:t>                 	Fuel = </a:t>
            </a:r>
            <a:r>
              <a:rPr lang="en-GB" sz="1400" dirty="0">
                <a:solidFill>
                  <a:srgbClr val="FF0000"/>
                </a:solidFill>
              </a:rPr>
              <a:t>Electricity	     </a:t>
            </a:r>
            <a:r>
              <a:rPr lang="en-GB" sz="1400" dirty="0"/>
              <a:t>													</a:t>
            </a:r>
            <a:endParaRPr lang="en-GB" sz="1400" dirty="0">
              <a:solidFill>
                <a:srgbClr val="FF0000"/>
              </a:solidFill>
            </a:endParaRPr>
          </a:p>
        </p:txBody>
      </p:sp>
      <p:sp>
        <p:nvSpPr>
          <p:cNvPr id="7" name="TextBox 6">
            <a:extLst>
              <a:ext uri="{FF2B5EF4-FFF2-40B4-BE49-F238E27FC236}">
                <a16:creationId xmlns:a16="http://schemas.microsoft.com/office/drawing/2014/main" xmlns="" id="{4ACA3D40-7AB2-41BB-A87C-1249CE3B227D}"/>
              </a:ext>
            </a:extLst>
          </p:cNvPr>
          <p:cNvSpPr txBox="1"/>
          <p:nvPr/>
        </p:nvSpPr>
        <p:spPr>
          <a:xfrm>
            <a:off x="4051300" y="5885497"/>
            <a:ext cx="5486400" cy="1200329"/>
          </a:xfrm>
          <a:prstGeom prst="rect">
            <a:avLst/>
          </a:prstGeom>
          <a:noFill/>
        </p:spPr>
        <p:txBody>
          <a:bodyPr wrap="square" rtlCol="0">
            <a:spAutoFit/>
          </a:bodyPr>
          <a:lstStyle/>
          <a:p>
            <a:r>
              <a:rPr lang="en-GB" dirty="0">
                <a:solidFill>
                  <a:srgbClr val="FF0000"/>
                </a:solidFill>
              </a:rPr>
              <a:t>Note: Largest single phase heat pump currently available</a:t>
            </a:r>
          </a:p>
          <a:p>
            <a:r>
              <a:rPr lang="en-GB" dirty="0">
                <a:solidFill>
                  <a:srgbClr val="FF0000"/>
                </a:solidFill>
              </a:rPr>
              <a:t>cannot satisfy the heat loss at the design conditions – </a:t>
            </a:r>
          </a:p>
          <a:p>
            <a:r>
              <a:rPr lang="en-GB" dirty="0">
                <a:solidFill>
                  <a:srgbClr val="FF0000"/>
                </a:solidFill>
              </a:rPr>
              <a:t>supplementary heat source is required. DNO issues need to be addressed.</a:t>
            </a:r>
          </a:p>
        </p:txBody>
      </p:sp>
      <p:pic>
        <p:nvPicPr>
          <p:cNvPr id="2" name="Picture 1"/>
          <p:cNvPicPr>
            <a:picLocks noChangeAspect="1"/>
          </p:cNvPicPr>
          <p:nvPr/>
        </p:nvPicPr>
        <p:blipFill>
          <a:blip r:embed="rId2"/>
          <a:stretch>
            <a:fillRect/>
          </a:stretch>
        </p:blipFill>
        <p:spPr>
          <a:xfrm>
            <a:off x="165100" y="1372074"/>
            <a:ext cx="10503480" cy="4466751"/>
          </a:xfrm>
          <a:prstGeom prst="rect">
            <a:avLst/>
          </a:prstGeom>
        </p:spPr>
      </p:pic>
      <p:pic>
        <p:nvPicPr>
          <p:cNvPr id="4" name="Picture 3"/>
          <p:cNvPicPr>
            <a:picLocks noChangeAspect="1"/>
          </p:cNvPicPr>
          <p:nvPr/>
        </p:nvPicPr>
        <p:blipFill>
          <a:blip r:embed="rId3"/>
          <a:stretch>
            <a:fillRect/>
          </a:stretch>
        </p:blipFill>
        <p:spPr>
          <a:xfrm>
            <a:off x="165100" y="5991225"/>
            <a:ext cx="3054350" cy="1350440"/>
          </a:xfrm>
          <a:prstGeom prst="rect">
            <a:avLst/>
          </a:prstGeom>
        </p:spPr>
      </p:pic>
    </p:spTree>
    <p:extLst>
      <p:ext uri="{BB962C8B-B14F-4D97-AF65-F5344CB8AC3E}">
        <p14:creationId xmlns:p14="http://schemas.microsoft.com/office/powerpoint/2010/main" val="15705711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550129" y="428625"/>
            <a:ext cx="11268493" cy="6893499"/>
            <a:chOff x="-550129" y="428625"/>
            <a:chExt cx="11268493" cy="6893499"/>
          </a:xfrm>
        </p:grpSpPr>
        <p:sp>
          <p:nvSpPr>
            <p:cNvPr id="5" name="object 4"/>
            <p:cNvSpPr txBox="1"/>
            <p:nvPr/>
          </p:nvSpPr>
          <p:spPr>
            <a:xfrm>
              <a:off x="347628" y="428625"/>
              <a:ext cx="9799672" cy="874598"/>
            </a:xfrm>
            <a:prstGeom prst="rect">
              <a:avLst/>
            </a:prstGeom>
          </p:spPr>
          <p:txBody>
            <a:bodyPr vert="horz" wrap="square" lIns="0" tIns="12700" rIns="0" bIns="0" rtlCol="0">
              <a:spAutoFit/>
            </a:bodyPr>
            <a:lstStyle/>
            <a:p>
              <a:pPr marL="12700">
                <a:lnSpc>
                  <a:spcPct val="100000"/>
                </a:lnSpc>
                <a:spcBef>
                  <a:spcPts val="100"/>
                </a:spcBef>
              </a:pPr>
              <a:r>
                <a:rPr lang="en-US" sz="2800" b="1" spc="250" dirty="0">
                  <a:solidFill>
                    <a:srgbClr val="0CB14B"/>
                  </a:solidFill>
                  <a:latin typeface="Calibri" charset="0"/>
                  <a:ea typeface="Calibri" charset="0"/>
                  <a:cs typeface="Calibri" charset="0"/>
                </a:rPr>
                <a:t>Reasonable improvements to fabric and heating system installed in pre 1919 detached property </a:t>
              </a:r>
              <a:r>
                <a:rPr lang="mr-IN" sz="2800" b="1" spc="250" dirty="0">
                  <a:solidFill>
                    <a:srgbClr val="0CB14B"/>
                  </a:solidFill>
                  <a:latin typeface="Calibri" charset="0"/>
                  <a:ea typeface="Calibri" charset="0"/>
                  <a:cs typeface="Calibri" charset="0"/>
                </a:rPr>
                <a:t>–</a:t>
              </a:r>
              <a:r>
                <a:rPr lang="en-US" sz="2800" b="1" spc="250" dirty="0">
                  <a:solidFill>
                    <a:srgbClr val="0CB14B"/>
                  </a:solidFill>
                  <a:latin typeface="Calibri" charset="0"/>
                  <a:ea typeface="Calibri" charset="0"/>
                  <a:cs typeface="Calibri" charset="0"/>
                </a:rPr>
                <a:t> </a:t>
              </a:r>
              <a:r>
                <a:rPr lang="en-US" sz="2800" b="1" spc="250" dirty="0">
                  <a:solidFill>
                    <a:srgbClr val="FF0000"/>
                  </a:solidFill>
                  <a:latin typeface="Calibri" charset="0"/>
                  <a:ea typeface="Calibri" charset="0"/>
                  <a:cs typeface="Calibri" charset="0"/>
                </a:rPr>
                <a:t>GSHP</a:t>
              </a:r>
            </a:p>
          </p:txBody>
        </p:sp>
        <p:sp>
          <p:nvSpPr>
            <p:cNvPr id="6" name="TextBox 5">
              <a:extLst>
                <a:ext uri="{FF2B5EF4-FFF2-40B4-BE49-F238E27FC236}">
                  <a16:creationId xmlns:a16="http://schemas.microsoft.com/office/drawing/2014/main" xmlns="" id="{50D05D9D-C526-4209-B331-F67B78159279}"/>
                </a:ext>
              </a:extLst>
            </p:cNvPr>
            <p:cNvSpPr txBox="1"/>
            <p:nvPr/>
          </p:nvSpPr>
          <p:spPr>
            <a:xfrm>
              <a:off x="-550129" y="2419767"/>
              <a:ext cx="10312401" cy="954107"/>
            </a:xfrm>
            <a:prstGeom prst="rect">
              <a:avLst/>
            </a:prstGeom>
            <a:noFill/>
          </p:spPr>
          <p:txBody>
            <a:bodyPr wrap="square" rtlCol="0">
              <a:spAutoFit/>
            </a:bodyPr>
            <a:lstStyle/>
            <a:p>
              <a:r>
                <a:rPr lang="en-GB" sz="1400" dirty="0">
                  <a:solidFill>
                    <a:srgbClr val="FF0000"/>
                  </a:solidFill>
                </a:rPr>
                <a:t>	Ground source heat pump</a:t>
              </a:r>
            </a:p>
            <a:p>
              <a:r>
                <a:rPr lang="en-GB" sz="1400" dirty="0"/>
                <a:t>	Tank =</a:t>
              </a:r>
              <a:r>
                <a:rPr lang="en-GB" sz="1400" dirty="0">
                  <a:solidFill>
                    <a:srgbClr val="FF0000"/>
                  </a:solidFill>
                </a:rPr>
                <a:t> None                                     							</a:t>
              </a:r>
              <a:r>
                <a:rPr lang="en-GB" sz="1400" dirty="0"/>
                <a:t>                 	Fuel = </a:t>
              </a:r>
              <a:r>
                <a:rPr lang="en-GB" sz="1400" dirty="0">
                  <a:solidFill>
                    <a:srgbClr val="FF0000"/>
                  </a:solidFill>
                </a:rPr>
                <a:t>Electricity	     </a:t>
              </a:r>
              <a:r>
                <a:rPr lang="en-GB" sz="1400" dirty="0"/>
                <a:t>														</a:t>
              </a:r>
              <a:endParaRPr lang="en-GB" sz="1400" dirty="0">
                <a:solidFill>
                  <a:srgbClr val="FF0000"/>
                </a:solidFill>
              </a:endParaRPr>
            </a:p>
          </p:txBody>
        </p:sp>
        <p:sp>
          <p:nvSpPr>
            <p:cNvPr id="7" name="TextBox 6">
              <a:extLst>
                <a:ext uri="{FF2B5EF4-FFF2-40B4-BE49-F238E27FC236}">
                  <a16:creationId xmlns:a16="http://schemas.microsoft.com/office/drawing/2014/main" xmlns="" id="{4ACA3D40-7AB2-41BB-A87C-1249CE3B227D}"/>
                </a:ext>
              </a:extLst>
            </p:cNvPr>
            <p:cNvSpPr txBox="1"/>
            <p:nvPr/>
          </p:nvSpPr>
          <p:spPr>
            <a:xfrm>
              <a:off x="5536764" y="5918059"/>
              <a:ext cx="5181600" cy="369332"/>
            </a:xfrm>
            <a:prstGeom prst="rect">
              <a:avLst/>
            </a:prstGeom>
            <a:noFill/>
          </p:spPr>
          <p:txBody>
            <a:bodyPr wrap="square" rtlCol="0">
              <a:spAutoFit/>
            </a:bodyPr>
            <a:lstStyle/>
            <a:p>
              <a:r>
                <a:rPr lang="en-GB" dirty="0">
                  <a:solidFill>
                    <a:srgbClr val="FF0000"/>
                  </a:solidFill>
                </a:rPr>
                <a:t>Note: DNO issues need to be addressed.</a:t>
              </a:r>
            </a:p>
          </p:txBody>
        </p:sp>
        <p:pic>
          <p:nvPicPr>
            <p:cNvPr id="2" name="Picture 1"/>
            <p:cNvPicPr>
              <a:picLocks noChangeAspect="1"/>
            </p:cNvPicPr>
            <p:nvPr/>
          </p:nvPicPr>
          <p:blipFill>
            <a:blip r:embed="rId2"/>
            <a:stretch>
              <a:fillRect/>
            </a:stretch>
          </p:blipFill>
          <p:spPr>
            <a:xfrm>
              <a:off x="165100" y="1377204"/>
              <a:ext cx="10503480" cy="4466751"/>
            </a:xfrm>
            <a:prstGeom prst="rect">
              <a:avLst/>
            </a:prstGeom>
          </p:spPr>
        </p:pic>
        <p:pic>
          <p:nvPicPr>
            <p:cNvPr id="3" name="Picture 2"/>
            <p:cNvPicPr>
              <a:picLocks noChangeAspect="1"/>
            </p:cNvPicPr>
            <p:nvPr/>
          </p:nvPicPr>
          <p:blipFill rotWithShape="1">
            <a:blip r:embed="rId3"/>
            <a:srcRect l="75224" t="74897" r="1352" b="7531"/>
            <a:stretch/>
          </p:blipFill>
          <p:spPr>
            <a:xfrm flipH="1">
              <a:off x="3611845" y="5843955"/>
              <a:ext cx="1828800" cy="984739"/>
            </a:xfrm>
            <a:prstGeom prst="rect">
              <a:avLst/>
            </a:prstGeom>
          </p:spPr>
        </p:pic>
        <p:sp>
          <p:nvSpPr>
            <p:cNvPr id="4" name="Rectangle 3"/>
            <p:cNvSpPr/>
            <p:nvPr/>
          </p:nvSpPr>
          <p:spPr>
            <a:xfrm>
              <a:off x="3506216" y="4915614"/>
              <a:ext cx="1219200" cy="9320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a:stretch>
              <a:fillRect/>
            </a:stretch>
          </p:blipFill>
          <p:spPr>
            <a:xfrm>
              <a:off x="165100" y="5991225"/>
              <a:ext cx="3063747" cy="1330899"/>
            </a:xfrm>
            <a:prstGeom prst="rect">
              <a:avLst/>
            </a:prstGeom>
          </p:spPr>
        </p:pic>
      </p:grpSp>
    </p:spTree>
    <p:extLst>
      <p:ext uri="{BB962C8B-B14F-4D97-AF65-F5344CB8AC3E}">
        <p14:creationId xmlns:p14="http://schemas.microsoft.com/office/powerpoint/2010/main" val="10994290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96900" y="428625"/>
            <a:ext cx="11049000" cy="6889749"/>
            <a:chOff x="-596900" y="428625"/>
            <a:chExt cx="11049000" cy="6889749"/>
          </a:xfrm>
        </p:grpSpPr>
        <p:sp>
          <p:nvSpPr>
            <p:cNvPr id="5" name="object 4"/>
            <p:cNvSpPr txBox="1"/>
            <p:nvPr/>
          </p:nvSpPr>
          <p:spPr>
            <a:xfrm>
              <a:off x="347628" y="428625"/>
              <a:ext cx="9952072" cy="874598"/>
            </a:xfrm>
            <a:prstGeom prst="rect">
              <a:avLst/>
            </a:prstGeom>
          </p:spPr>
          <p:txBody>
            <a:bodyPr vert="horz" wrap="square" lIns="0" tIns="12700" rIns="0" bIns="0" rtlCol="0">
              <a:spAutoFit/>
            </a:bodyPr>
            <a:lstStyle/>
            <a:p>
              <a:pPr marL="12700">
                <a:lnSpc>
                  <a:spcPct val="100000"/>
                </a:lnSpc>
                <a:spcBef>
                  <a:spcPts val="100"/>
                </a:spcBef>
              </a:pPr>
              <a:r>
                <a:rPr lang="en-US" sz="2800" b="1" spc="250" dirty="0">
                  <a:solidFill>
                    <a:srgbClr val="0CB14B"/>
                  </a:solidFill>
                  <a:latin typeface="Calibri" charset="0"/>
                  <a:ea typeface="Calibri" charset="0"/>
                  <a:cs typeface="Calibri" charset="0"/>
                </a:rPr>
                <a:t>Reasonable improvements to fabric and heating system installed in pre 1919 detached property </a:t>
              </a:r>
              <a:r>
                <a:rPr lang="mr-IN" sz="2800" b="1" spc="250" dirty="0">
                  <a:solidFill>
                    <a:srgbClr val="0CB14B"/>
                  </a:solidFill>
                  <a:latin typeface="Calibri" charset="0"/>
                  <a:ea typeface="Calibri" charset="0"/>
                  <a:cs typeface="Calibri" charset="0"/>
                </a:rPr>
                <a:t>–</a:t>
              </a:r>
              <a:r>
                <a:rPr lang="en-US" sz="2800" b="1" spc="250" dirty="0">
                  <a:solidFill>
                    <a:srgbClr val="0CB14B"/>
                  </a:solidFill>
                  <a:latin typeface="Calibri" charset="0"/>
                  <a:ea typeface="Calibri" charset="0"/>
                  <a:cs typeface="Calibri" charset="0"/>
                </a:rPr>
                <a:t> </a:t>
              </a:r>
              <a:r>
                <a:rPr lang="en-US" sz="2800" b="1" spc="250" dirty="0">
                  <a:solidFill>
                    <a:srgbClr val="FF0000"/>
                  </a:solidFill>
                  <a:latin typeface="Calibri" charset="0"/>
                  <a:ea typeface="Calibri" charset="0"/>
                  <a:cs typeface="Calibri" charset="0"/>
                </a:rPr>
                <a:t>Biomass</a:t>
              </a:r>
            </a:p>
          </p:txBody>
        </p:sp>
        <p:sp>
          <p:nvSpPr>
            <p:cNvPr id="6" name="TextBox 5">
              <a:extLst>
                <a:ext uri="{FF2B5EF4-FFF2-40B4-BE49-F238E27FC236}">
                  <a16:creationId xmlns:a16="http://schemas.microsoft.com/office/drawing/2014/main" xmlns="" id="{50D05D9D-C526-4209-B331-F67B78159279}"/>
                </a:ext>
              </a:extLst>
            </p:cNvPr>
            <p:cNvSpPr txBox="1"/>
            <p:nvPr/>
          </p:nvSpPr>
          <p:spPr>
            <a:xfrm>
              <a:off x="-596900" y="2028825"/>
              <a:ext cx="10312401" cy="1169551"/>
            </a:xfrm>
            <a:prstGeom prst="rect">
              <a:avLst/>
            </a:prstGeom>
            <a:noFill/>
          </p:spPr>
          <p:txBody>
            <a:bodyPr wrap="square" rtlCol="0">
              <a:spAutoFit/>
            </a:bodyPr>
            <a:lstStyle/>
            <a:p>
              <a:r>
                <a:rPr lang="en-GB" sz="1400" dirty="0"/>
                <a:t>                 	Boiler size = 22kW condensing / </a:t>
              </a:r>
              <a:r>
                <a:rPr lang="en-GB" sz="1400" dirty="0">
                  <a:solidFill>
                    <a:srgbClr val="FF0000"/>
                  </a:solidFill>
                </a:rPr>
                <a:t>Modulating  </a:t>
              </a:r>
              <a:r>
                <a:rPr lang="en-GB" sz="1400" dirty="0"/>
                <a:t>                  					</a:t>
              </a:r>
              <a:r>
                <a:rPr lang="en-GB" sz="1400"/>
                <a:t>	Boiler </a:t>
              </a:r>
              <a:r>
                <a:rPr lang="en-GB" sz="1400" dirty="0"/>
                <a:t>efficiency = </a:t>
              </a:r>
              <a:r>
                <a:rPr lang="en-GB" sz="1400" dirty="0">
                  <a:solidFill>
                    <a:srgbClr val="FF0000"/>
                  </a:solidFill>
                </a:rPr>
                <a:t>circa 91%                                     </a:t>
              </a:r>
              <a:r>
                <a:rPr lang="en-GB" sz="1400" dirty="0"/>
                <a:t>							</a:t>
              </a:r>
              <a:r>
                <a:rPr lang="en-GB" sz="1400" dirty="0">
                  <a:solidFill>
                    <a:srgbClr val="FF0000"/>
                  </a:solidFill>
                </a:rPr>
                <a:t>Bulk Pellet Store</a:t>
              </a:r>
            </a:p>
            <a:p>
              <a:r>
                <a:rPr lang="en-GB" sz="1400" dirty="0"/>
                <a:t>                 	Fuel = </a:t>
              </a:r>
              <a:r>
                <a:rPr lang="en-GB" sz="1400" dirty="0">
                  <a:solidFill>
                    <a:srgbClr val="FF0000"/>
                  </a:solidFill>
                </a:rPr>
                <a:t>Pellets       </a:t>
              </a:r>
              <a:r>
                <a:rPr lang="en-GB" sz="1400" dirty="0"/>
                <a:t>															</a:t>
              </a:r>
              <a:endParaRPr lang="en-GB" sz="1400" dirty="0">
                <a:solidFill>
                  <a:srgbClr val="FF0000"/>
                </a:solidFill>
              </a:endParaRPr>
            </a:p>
          </p:txBody>
        </p:sp>
        <p:pic>
          <p:nvPicPr>
            <p:cNvPr id="3" name="Picture 2"/>
            <p:cNvPicPr>
              <a:picLocks noChangeAspect="1"/>
            </p:cNvPicPr>
            <p:nvPr/>
          </p:nvPicPr>
          <p:blipFill>
            <a:blip r:embed="rId2"/>
            <a:stretch>
              <a:fillRect/>
            </a:stretch>
          </p:blipFill>
          <p:spPr>
            <a:xfrm>
              <a:off x="189920" y="1380885"/>
              <a:ext cx="10262180" cy="4686540"/>
            </a:xfrm>
            <a:prstGeom prst="rect">
              <a:avLst/>
            </a:prstGeom>
          </p:spPr>
        </p:pic>
        <p:pic>
          <p:nvPicPr>
            <p:cNvPr id="2" name="Picture 1"/>
            <p:cNvPicPr>
              <a:picLocks noChangeAspect="1"/>
            </p:cNvPicPr>
            <p:nvPr/>
          </p:nvPicPr>
          <p:blipFill>
            <a:blip r:embed="rId3"/>
            <a:stretch>
              <a:fillRect/>
            </a:stretch>
          </p:blipFill>
          <p:spPr>
            <a:xfrm>
              <a:off x="165100" y="5991225"/>
              <a:ext cx="3055117" cy="1327149"/>
            </a:xfrm>
            <a:prstGeom prst="rect">
              <a:avLst/>
            </a:prstGeom>
          </p:spPr>
        </p:pic>
      </p:grpSp>
    </p:spTree>
    <p:extLst>
      <p:ext uri="{BB962C8B-B14F-4D97-AF65-F5344CB8AC3E}">
        <p14:creationId xmlns:p14="http://schemas.microsoft.com/office/powerpoint/2010/main" val="128771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4"/>
          <p:cNvSpPr txBox="1"/>
          <p:nvPr/>
        </p:nvSpPr>
        <p:spPr>
          <a:xfrm>
            <a:off x="347628" y="428625"/>
            <a:ext cx="9875872" cy="874598"/>
          </a:xfrm>
          <a:prstGeom prst="rect">
            <a:avLst/>
          </a:prstGeom>
        </p:spPr>
        <p:txBody>
          <a:bodyPr vert="horz" wrap="square" lIns="0" tIns="12700" rIns="0" bIns="0" rtlCol="0">
            <a:spAutoFit/>
          </a:bodyPr>
          <a:lstStyle/>
          <a:p>
            <a:pPr marL="12700">
              <a:lnSpc>
                <a:spcPct val="100000"/>
              </a:lnSpc>
              <a:spcBef>
                <a:spcPts val="100"/>
              </a:spcBef>
            </a:pPr>
            <a:r>
              <a:rPr lang="en-US" sz="2800" b="1" spc="250" dirty="0">
                <a:solidFill>
                  <a:srgbClr val="0CB14B"/>
                </a:solidFill>
                <a:latin typeface="Calibri" charset="0"/>
                <a:ea typeface="Calibri" charset="0"/>
                <a:cs typeface="Calibri" charset="0"/>
              </a:rPr>
              <a:t>Reasonable improvements to fabric and heating system installed in pre 1919 detached property </a:t>
            </a:r>
            <a:r>
              <a:rPr lang="mr-IN" sz="2800" b="1" spc="250" dirty="0">
                <a:solidFill>
                  <a:srgbClr val="0CB14B"/>
                </a:solidFill>
                <a:latin typeface="Calibri" charset="0"/>
                <a:ea typeface="Calibri" charset="0"/>
                <a:cs typeface="Calibri" charset="0"/>
              </a:rPr>
              <a:t>–</a:t>
            </a:r>
            <a:r>
              <a:rPr lang="en-US" sz="2800" b="1" spc="250" dirty="0">
                <a:solidFill>
                  <a:srgbClr val="0CB14B"/>
                </a:solidFill>
                <a:latin typeface="Calibri" charset="0"/>
                <a:ea typeface="Calibri" charset="0"/>
                <a:cs typeface="Calibri" charset="0"/>
              </a:rPr>
              <a:t> </a:t>
            </a:r>
            <a:r>
              <a:rPr lang="en-US" sz="2800" b="1" spc="250" dirty="0">
                <a:solidFill>
                  <a:srgbClr val="FF0000"/>
                </a:solidFill>
                <a:latin typeface="Calibri" charset="0"/>
                <a:ea typeface="Calibri" charset="0"/>
                <a:cs typeface="Calibri" charset="0"/>
              </a:rPr>
              <a:t>Hybrid</a:t>
            </a:r>
          </a:p>
        </p:txBody>
      </p:sp>
      <p:sp>
        <p:nvSpPr>
          <p:cNvPr id="6" name="TextBox 5">
            <a:extLst>
              <a:ext uri="{FF2B5EF4-FFF2-40B4-BE49-F238E27FC236}">
                <a16:creationId xmlns:a16="http://schemas.microsoft.com/office/drawing/2014/main" xmlns="" id="{50D05D9D-C526-4209-B331-F67B78159279}"/>
              </a:ext>
            </a:extLst>
          </p:cNvPr>
          <p:cNvSpPr txBox="1"/>
          <p:nvPr/>
        </p:nvSpPr>
        <p:spPr>
          <a:xfrm>
            <a:off x="-550129" y="2419767"/>
            <a:ext cx="10312401" cy="954107"/>
          </a:xfrm>
          <a:prstGeom prst="rect">
            <a:avLst/>
          </a:prstGeom>
          <a:noFill/>
        </p:spPr>
        <p:txBody>
          <a:bodyPr wrap="square" rtlCol="0">
            <a:spAutoFit/>
          </a:bodyPr>
          <a:lstStyle/>
          <a:p>
            <a:r>
              <a:rPr lang="en-GB" sz="1400" dirty="0"/>
              <a:t>                 	Boiler size = </a:t>
            </a:r>
            <a:r>
              <a:rPr lang="en-GB" sz="1400" dirty="0">
                <a:solidFill>
                  <a:srgbClr val="FF0000"/>
                </a:solidFill>
              </a:rPr>
              <a:t>12kW condensing                    </a:t>
            </a:r>
            <a:r>
              <a:rPr lang="en-GB" sz="1400" dirty="0"/>
              <a:t>								Oil Tank = </a:t>
            </a:r>
            <a:r>
              <a:rPr lang="en-GB" sz="1400" dirty="0">
                <a:solidFill>
                  <a:srgbClr val="FF0000"/>
                </a:solidFill>
              </a:rPr>
              <a:t>2000l </a:t>
            </a:r>
            <a:r>
              <a:rPr lang="en-GB" sz="1400" dirty="0" err="1">
                <a:solidFill>
                  <a:srgbClr val="FF0000"/>
                </a:solidFill>
              </a:rPr>
              <a:t>bunded</a:t>
            </a:r>
            <a:r>
              <a:rPr lang="en-GB" sz="1400" dirty="0">
                <a:solidFill>
                  <a:srgbClr val="FF0000"/>
                </a:solidFill>
              </a:rPr>
              <a:t>, plastic</a:t>
            </a:r>
            <a:endParaRPr lang="en-GB" sz="1400" dirty="0"/>
          </a:p>
          <a:p>
            <a:r>
              <a:rPr lang="en-GB" sz="1400" dirty="0"/>
              <a:t>                 	Fuel = </a:t>
            </a:r>
            <a:r>
              <a:rPr lang="en-GB" sz="1400" dirty="0">
                <a:solidFill>
                  <a:srgbClr val="FF0000"/>
                </a:solidFill>
              </a:rPr>
              <a:t>B100 &amp; Electricity       </a:t>
            </a:r>
            <a:r>
              <a:rPr lang="en-GB" sz="1400" dirty="0"/>
              <a:t>														</a:t>
            </a:r>
            <a:endParaRPr lang="en-GB" sz="1400" dirty="0">
              <a:solidFill>
                <a:srgbClr val="FF0000"/>
              </a:solidFill>
            </a:endParaRPr>
          </a:p>
        </p:txBody>
      </p:sp>
      <p:sp>
        <p:nvSpPr>
          <p:cNvPr id="8" name="TextBox 7">
            <a:extLst>
              <a:ext uri="{FF2B5EF4-FFF2-40B4-BE49-F238E27FC236}">
                <a16:creationId xmlns:a16="http://schemas.microsoft.com/office/drawing/2014/main" xmlns="" id="{4ACA3D40-7AB2-41BB-A87C-1249CE3B227D}"/>
              </a:ext>
            </a:extLst>
          </p:cNvPr>
          <p:cNvSpPr txBox="1"/>
          <p:nvPr/>
        </p:nvSpPr>
        <p:spPr>
          <a:xfrm>
            <a:off x="4279900" y="6005869"/>
            <a:ext cx="3958776" cy="369332"/>
          </a:xfrm>
          <a:prstGeom prst="rect">
            <a:avLst/>
          </a:prstGeom>
          <a:noFill/>
        </p:spPr>
        <p:txBody>
          <a:bodyPr wrap="none" rtlCol="0">
            <a:spAutoFit/>
          </a:bodyPr>
          <a:lstStyle/>
          <a:p>
            <a:r>
              <a:rPr lang="en-GB" dirty="0">
                <a:solidFill>
                  <a:srgbClr val="FF0000"/>
                </a:solidFill>
              </a:rPr>
              <a:t>Note: DNO issues need to be addressed.</a:t>
            </a:r>
          </a:p>
        </p:txBody>
      </p:sp>
      <p:pic>
        <p:nvPicPr>
          <p:cNvPr id="3" name="Picture 2"/>
          <p:cNvPicPr>
            <a:picLocks noChangeAspect="1"/>
          </p:cNvPicPr>
          <p:nvPr/>
        </p:nvPicPr>
        <p:blipFill>
          <a:blip r:embed="rId2"/>
          <a:stretch>
            <a:fillRect/>
          </a:stretch>
        </p:blipFill>
        <p:spPr>
          <a:xfrm>
            <a:off x="189920" y="1380885"/>
            <a:ext cx="10262180" cy="4686540"/>
          </a:xfrm>
          <a:prstGeom prst="rect">
            <a:avLst/>
          </a:prstGeom>
        </p:spPr>
      </p:pic>
      <p:pic>
        <p:nvPicPr>
          <p:cNvPr id="11" name="Picture 10"/>
          <p:cNvPicPr>
            <a:picLocks noChangeAspect="1"/>
          </p:cNvPicPr>
          <p:nvPr/>
        </p:nvPicPr>
        <p:blipFill>
          <a:blip r:embed="rId3"/>
          <a:stretch>
            <a:fillRect/>
          </a:stretch>
        </p:blipFill>
        <p:spPr>
          <a:xfrm>
            <a:off x="165100" y="6002546"/>
            <a:ext cx="3063249" cy="1330682"/>
          </a:xfrm>
          <a:prstGeom prst="rect">
            <a:avLst/>
          </a:prstGeom>
        </p:spPr>
      </p:pic>
    </p:spTree>
    <p:extLst>
      <p:ext uri="{BB962C8B-B14F-4D97-AF65-F5344CB8AC3E}">
        <p14:creationId xmlns:p14="http://schemas.microsoft.com/office/powerpoint/2010/main" val="9782744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96900" y="428625"/>
            <a:ext cx="11049000" cy="6901071"/>
            <a:chOff x="-596900" y="428625"/>
            <a:chExt cx="11049000" cy="6901071"/>
          </a:xfrm>
        </p:grpSpPr>
        <p:sp>
          <p:nvSpPr>
            <p:cNvPr id="5" name="object 4"/>
            <p:cNvSpPr txBox="1"/>
            <p:nvPr/>
          </p:nvSpPr>
          <p:spPr>
            <a:xfrm>
              <a:off x="347628" y="428625"/>
              <a:ext cx="9571072" cy="874598"/>
            </a:xfrm>
            <a:prstGeom prst="rect">
              <a:avLst/>
            </a:prstGeom>
          </p:spPr>
          <p:txBody>
            <a:bodyPr vert="horz" wrap="square" lIns="0" tIns="12700" rIns="0" bIns="0" rtlCol="0">
              <a:spAutoFit/>
            </a:bodyPr>
            <a:lstStyle/>
            <a:p>
              <a:pPr marL="12700">
                <a:lnSpc>
                  <a:spcPct val="100000"/>
                </a:lnSpc>
                <a:spcBef>
                  <a:spcPts val="100"/>
                </a:spcBef>
              </a:pPr>
              <a:r>
                <a:rPr lang="en-US" sz="2800" b="1" spc="250" dirty="0">
                  <a:solidFill>
                    <a:srgbClr val="0CB14B"/>
                  </a:solidFill>
                  <a:latin typeface="Calibri" charset="0"/>
                  <a:ea typeface="Calibri" charset="0"/>
                  <a:cs typeface="Calibri" charset="0"/>
                </a:rPr>
                <a:t>Reasonable improvements to fabric and heating system installed in pre 1919 detached property </a:t>
              </a:r>
              <a:r>
                <a:rPr lang="mr-IN" sz="2800" b="1" spc="250" dirty="0">
                  <a:solidFill>
                    <a:srgbClr val="0CB14B"/>
                  </a:solidFill>
                  <a:latin typeface="Calibri" charset="0"/>
                  <a:ea typeface="Calibri" charset="0"/>
                  <a:cs typeface="Calibri" charset="0"/>
                </a:rPr>
                <a:t>–</a:t>
              </a:r>
              <a:r>
                <a:rPr lang="en-US" sz="2800" b="1" spc="250" dirty="0">
                  <a:solidFill>
                    <a:srgbClr val="0CB14B"/>
                  </a:solidFill>
                  <a:latin typeface="Calibri" charset="0"/>
                  <a:ea typeface="Calibri" charset="0"/>
                  <a:cs typeface="Calibri" charset="0"/>
                </a:rPr>
                <a:t> </a:t>
              </a:r>
              <a:r>
                <a:rPr lang="en-US" sz="2800" b="1" spc="250" dirty="0">
                  <a:solidFill>
                    <a:srgbClr val="FF0000"/>
                  </a:solidFill>
                  <a:latin typeface="Calibri" charset="0"/>
                  <a:ea typeface="Calibri" charset="0"/>
                  <a:cs typeface="Calibri" charset="0"/>
                </a:rPr>
                <a:t>LPG</a:t>
              </a:r>
            </a:p>
          </p:txBody>
        </p:sp>
        <p:sp>
          <p:nvSpPr>
            <p:cNvPr id="6" name="TextBox 5">
              <a:extLst>
                <a:ext uri="{FF2B5EF4-FFF2-40B4-BE49-F238E27FC236}">
                  <a16:creationId xmlns:a16="http://schemas.microsoft.com/office/drawing/2014/main" xmlns="" id="{50D05D9D-C526-4209-B331-F67B78159279}"/>
                </a:ext>
              </a:extLst>
            </p:cNvPr>
            <p:cNvSpPr txBox="1"/>
            <p:nvPr/>
          </p:nvSpPr>
          <p:spPr>
            <a:xfrm>
              <a:off x="-596900" y="2343567"/>
              <a:ext cx="10312401" cy="1169551"/>
            </a:xfrm>
            <a:prstGeom prst="rect">
              <a:avLst/>
            </a:prstGeom>
            <a:noFill/>
          </p:spPr>
          <p:txBody>
            <a:bodyPr wrap="square" rtlCol="0">
              <a:spAutoFit/>
            </a:bodyPr>
            <a:lstStyle/>
            <a:p>
              <a:r>
                <a:rPr lang="en-GB" sz="1400" dirty="0"/>
                <a:t>	Boiler efficiency = </a:t>
              </a:r>
              <a:r>
                <a:rPr lang="en-GB" sz="1400" dirty="0">
                  <a:solidFill>
                    <a:srgbClr val="FF0000"/>
                  </a:solidFill>
                </a:rPr>
                <a:t>circa 90%                                     </a:t>
              </a:r>
              <a:r>
                <a:rPr lang="en-GB" sz="1400" dirty="0"/>
                <a:t>						                  	System efficiency = </a:t>
              </a:r>
              <a:r>
                <a:rPr lang="en-GB" sz="1400" dirty="0">
                  <a:solidFill>
                    <a:srgbClr val="FF0000"/>
                  </a:solidFill>
                </a:rPr>
                <a:t>circa 67%	</a:t>
              </a:r>
              <a:r>
                <a:rPr lang="en-GB" sz="1400" dirty="0"/>
                <a:t>							</a:t>
              </a:r>
              <a:r>
                <a:rPr lang="en-GB" sz="1400" dirty="0">
                  <a:solidFill>
                    <a:srgbClr val="FF0000"/>
                  </a:solidFill>
                </a:rPr>
                <a:t>LPG Tank = 2000l                                        							</a:t>
              </a:r>
              <a:r>
                <a:rPr lang="en-GB" sz="1400" dirty="0"/>
                <a:t>                 	Fuel = </a:t>
              </a:r>
              <a:r>
                <a:rPr lang="en-GB" sz="1400" dirty="0">
                  <a:solidFill>
                    <a:srgbClr val="FF0000"/>
                  </a:solidFill>
                </a:rPr>
                <a:t>LPG	     </a:t>
              </a:r>
              <a:r>
                <a:rPr lang="en-GB" sz="1400" dirty="0"/>
                <a:t>															</a:t>
              </a:r>
              <a:endParaRPr lang="en-GB" sz="1400" dirty="0">
                <a:solidFill>
                  <a:srgbClr val="FF0000"/>
                </a:solidFill>
              </a:endParaRPr>
            </a:p>
          </p:txBody>
        </p:sp>
        <p:pic>
          <p:nvPicPr>
            <p:cNvPr id="4" name="Picture 3"/>
            <p:cNvPicPr>
              <a:picLocks noChangeAspect="1"/>
            </p:cNvPicPr>
            <p:nvPr/>
          </p:nvPicPr>
          <p:blipFill>
            <a:blip r:embed="rId2"/>
            <a:stretch>
              <a:fillRect/>
            </a:stretch>
          </p:blipFill>
          <p:spPr>
            <a:xfrm>
              <a:off x="189920" y="1380885"/>
              <a:ext cx="10262180" cy="4686540"/>
            </a:xfrm>
            <a:prstGeom prst="rect">
              <a:avLst/>
            </a:prstGeom>
          </p:spPr>
        </p:pic>
        <p:pic>
          <p:nvPicPr>
            <p:cNvPr id="2" name="Picture 1"/>
            <p:cNvPicPr>
              <a:picLocks noChangeAspect="1"/>
            </p:cNvPicPr>
            <p:nvPr/>
          </p:nvPicPr>
          <p:blipFill>
            <a:blip r:embed="rId3"/>
            <a:stretch>
              <a:fillRect/>
            </a:stretch>
          </p:blipFill>
          <p:spPr>
            <a:xfrm>
              <a:off x="189920" y="6002546"/>
              <a:ext cx="3055117" cy="1327150"/>
            </a:xfrm>
            <a:prstGeom prst="rect">
              <a:avLst/>
            </a:prstGeom>
            <a:solidFill>
              <a:schemeClr val="bg1"/>
            </a:solidFill>
          </p:spPr>
        </p:pic>
      </p:grpSp>
    </p:spTree>
    <p:extLst>
      <p:ext uri="{BB962C8B-B14F-4D97-AF65-F5344CB8AC3E}">
        <p14:creationId xmlns:p14="http://schemas.microsoft.com/office/powerpoint/2010/main" val="355692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alphaModFix amt="27000"/>
          </a:blip>
          <a:stretch>
            <a:fillRect/>
          </a:stretch>
        </p:blipFill>
        <p:spPr>
          <a:xfrm>
            <a:off x="3594100" y="366066"/>
            <a:ext cx="6629400" cy="6615759"/>
          </a:xfrm>
          <a:prstGeom prst="rect">
            <a:avLst/>
          </a:prstGeom>
        </p:spPr>
      </p:pic>
      <p:sp>
        <p:nvSpPr>
          <p:cNvPr id="2" name="object 2"/>
          <p:cNvSpPr txBox="1">
            <a:spLocks noGrp="1"/>
          </p:cNvSpPr>
          <p:nvPr>
            <p:ph type="title"/>
          </p:nvPr>
        </p:nvSpPr>
        <p:spPr>
          <a:xfrm>
            <a:off x="347959" y="279679"/>
            <a:ext cx="1579880" cy="406400"/>
          </a:xfrm>
          <a:prstGeom prst="rect">
            <a:avLst/>
          </a:prstGeom>
        </p:spPr>
        <p:txBody>
          <a:bodyPr vert="horz" wrap="square" lIns="0" tIns="12700" rIns="0" bIns="0" rtlCol="0">
            <a:spAutoFit/>
          </a:bodyPr>
          <a:lstStyle/>
          <a:p>
            <a:pPr marL="12700">
              <a:lnSpc>
                <a:spcPct val="100000"/>
              </a:lnSpc>
              <a:spcBef>
                <a:spcPts val="100"/>
              </a:spcBef>
            </a:pPr>
            <a:r>
              <a:rPr spc="-175" dirty="0"/>
              <a:t>how </a:t>
            </a:r>
            <a:r>
              <a:rPr spc="-200" dirty="0"/>
              <a:t>we </a:t>
            </a:r>
            <a:r>
              <a:rPr spc="-105" dirty="0"/>
              <a:t>do</a:t>
            </a:r>
            <a:r>
              <a:rPr spc="-75" dirty="0"/>
              <a:t> </a:t>
            </a:r>
            <a:r>
              <a:rPr spc="-95" dirty="0"/>
              <a:t>it</a:t>
            </a:r>
          </a:p>
        </p:txBody>
      </p:sp>
      <p:sp>
        <p:nvSpPr>
          <p:cNvPr id="3" name="object 3"/>
          <p:cNvSpPr/>
          <p:nvPr/>
        </p:nvSpPr>
        <p:spPr>
          <a:xfrm>
            <a:off x="359995" y="868921"/>
            <a:ext cx="250190" cy="0"/>
          </a:xfrm>
          <a:custGeom>
            <a:avLst/>
            <a:gdLst/>
            <a:ahLst/>
            <a:cxnLst/>
            <a:rect l="l" t="t" r="r" b="b"/>
            <a:pathLst>
              <a:path w="250190">
                <a:moveTo>
                  <a:pt x="250088" y="0"/>
                </a:moveTo>
                <a:lnTo>
                  <a:pt x="0" y="0"/>
                </a:lnTo>
              </a:path>
            </a:pathLst>
          </a:custGeom>
          <a:ln w="12700">
            <a:solidFill>
              <a:srgbClr val="0CB14B"/>
            </a:solidFill>
          </a:ln>
        </p:spPr>
        <p:txBody>
          <a:bodyPr wrap="square" lIns="0" tIns="0" rIns="0" bIns="0" rtlCol="0"/>
          <a:lstStyle/>
          <a:p>
            <a:endParaRPr/>
          </a:p>
        </p:txBody>
      </p:sp>
      <p:sp>
        <p:nvSpPr>
          <p:cNvPr id="4" name="object 4"/>
          <p:cNvSpPr txBox="1"/>
          <p:nvPr/>
        </p:nvSpPr>
        <p:spPr>
          <a:xfrm>
            <a:off x="347952" y="1104481"/>
            <a:ext cx="9324975" cy="647700"/>
          </a:xfrm>
          <a:prstGeom prst="rect">
            <a:avLst/>
          </a:prstGeom>
        </p:spPr>
        <p:txBody>
          <a:bodyPr vert="horz" wrap="square" lIns="0" tIns="0" rIns="0" bIns="0" rtlCol="0">
            <a:spAutoFit/>
          </a:bodyPr>
          <a:lstStyle/>
          <a:p>
            <a:pPr marL="12700" marR="5080">
              <a:lnSpc>
                <a:spcPct val="104200"/>
              </a:lnSpc>
            </a:pPr>
            <a:r>
              <a:rPr sz="2000" b="1" spc="-60" dirty="0">
                <a:solidFill>
                  <a:srgbClr val="0CB14B"/>
                </a:solidFill>
                <a:latin typeface="Calibri"/>
                <a:cs typeface="Calibri"/>
              </a:rPr>
              <a:t>Immediate opportunities </a:t>
            </a:r>
            <a:r>
              <a:rPr sz="2000" b="1" spc="-50" dirty="0">
                <a:solidFill>
                  <a:srgbClr val="0CB14B"/>
                </a:solidFill>
                <a:latin typeface="Calibri"/>
                <a:cs typeface="Calibri"/>
              </a:rPr>
              <a:t>exist </a:t>
            </a:r>
            <a:r>
              <a:rPr sz="2000" b="1" spc="-80" dirty="0">
                <a:solidFill>
                  <a:srgbClr val="0CB14B"/>
                </a:solidFill>
                <a:latin typeface="Calibri"/>
                <a:cs typeface="Calibri"/>
              </a:rPr>
              <a:t>around </a:t>
            </a:r>
            <a:r>
              <a:rPr sz="2000" b="1" spc="-25" dirty="0">
                <a:solidFill>
                  <a:srgbClr val="0CB14B"/>
                </a:solidFill>
                <a:latin typeface="Calibri"/>
                <a:cs typeface="Calibri"/>
              </a:rPr>
              <a:t>BioEnergy </a:t>
            </a:r>
            <a:r>
              <a:rPr sz="2000" b="1" spc="-10" dirty="0">
                <a:solidFill>
                  <a:srgbClr val="0CB14B"/>
                </a:solidFill>
                <a:latin typeface="Calibri"/>
                <a:cs typeface="Calibri"/>
              </a:rPr>
              <a:t>assets </a:t>
            </a:r>
            <a:r>
              <a:rPr sz="2000" b="1" spc="-50" dirty="0">
                <a:solidFill>
                  <a:srgbClr val="0CB14B"/>
                </a:solidFill>
                <a:latin typeface="Calibri"/>
                <a:cs typeface="Calibri"/>
              </a:rPr>
              <a:t>from </a:t>
            </a:r>
            <a:r>
              <a:rPr sz="2000" b="1" spc="-45" dirty="0">
                <a:solidFill>
                  <a:srgbClr val="0CB14B"/>
                </a:solidFill>
                <a:latin typeface="Calibri"/>
                <a:cs typeface="Calibri"/>
              </a:rPr>
              <a:t>field </a:t>
            </a:r>
            <a:r>
              <a:rPr sz="2000" b="1" spc="-85" dirty="0">
                <a:solidFill>
                  <a:srgbClr val="0CB14B"/>
                </a:solidFill>
                <a:latin typeface="Calibri"/>
                <a:cs typeface="Calibri"/>
              </a:rPr>
              <a:t>to </a:t>
            </a:r>
            <a:r>
              <a:rPr sz="2000" b="1" spc="-45" dirty="0">
                <a:solidFill>
                  <a:srgbClr val="0CB14B"/>
                </a:solidFill>
                <a:latin typeface="Calibri"/>
                <a:cs typeface="Calibri"/>
              </a:rPr>
              <a:t>fuel </a:t>
            </a:r>
            <a:r>
              <a:rPr sz="2000" b="1" spc="-50" dirty="0">
                <a:solidFill>
                  <a:srgbClr val="0CB14B"/>
                </a:solidFill>
                <a:latin typeface="Calibri"/>
                <a:cs typeface="Calibri"/>
              </a:rPr>
              <a:t>for </a:t>
            </a:r>
            <a:r>
              <a:rPr sz="2000" b="1" spc="-70" dirty="0">
                <a:solidFill>
                  <a:srgbClr val="0CB14B"/>
                </a:solidFill>
                <a:latin typeface="Calibri"/>
                <a:cs typeface="Calibri"/>
              </a:rPr>
              <a:t>heat, </a:t>
            </a:r>
            <a:r>
              <a:rPr sz="2000" b="1" spc="-110" dirty="0">
                <a:solidFill>
                  <a:srgbClr val="0CB14B"/>
                </a:solidFill>
                <a:latin typeface="Calibri"/>
                <a:cs typeface="Calibri"/>
              </a:rPr>
              <a:t>power </a:t>
            </a:r>
            <a:r>
              <a:rPr sz="2000" b="1" spc="-70" dirty="0">
                <a:solidFill>
                  <a:srgbClr val="0CB14B"/>
                </a:solidFill>
                <a:latin typeface="Calibri"/>
                <a:cs typeface="Calibri"/>
              </a:rPr>
              <a:t>and  </a:t>
            </a:r>
            <a:r>
              <a:rPr sz="2000" b="1" spc="-55" dirty="0">
                <a:solidFill>
                  <a:srgbClr val="0CB14B"/>
                </a:solidFill>
                <a:latin typeface="Calibri"/>
                <a:cs typeface="Calibri"/>
              </a:rPr>
              <a:t>transport </a:t>
            </a:r>
            <a:r>
              <a:rPr sz="2000" b="1" spc="-50" dirty="0">
                <a:solidFill>
                  <a:srgbClr val="0CB14B"/>
                </a:solidFill>
                <a:latin typeface="Calibri"/>
                <a:cs typeface="Calibri"/>
              </a:rPr>
              <a:t>markets, </a:t>
            </a:r>
            <a:r>
              <a:rPr sz="2000" b="1" spc="-105" dirty="0">
                <a:solidFill>
                  <a:srgbClr val="0CB14B"/>
                </a:solidFill>
                <a:latin typeface="Calibri"/>
                <a:cs typeface="Calibri"/>
              </a:rPr>
              <a:t>where </a:t>
            </a:r>
            <a:r>
              <a:rPr sz="2000" b="1" spc="-10" dirty="0">
                <a:solidFill>
                  <a:srgbClr val="0CB14B"/>
                </a:solidFill>
                <a:latin typeface="Calibri"/>
                <a:cs typeface="Calibri"/>
              </a:rPr>
              <a:t>assets </a:t>
            </a:r>
            <a:r>
              <a:rPr sz="2000" b="1" spc="-65" dirty="0">
                <a:solidFill>
                  <a:srgbClr val="0CB14B"/>
                </a:solidFill>
                <a:latin typeface="Calibri"/>
                <a:cs typeface="Calibri"/>
              </a:rPr>
              <a:t>have </a:t>
            </a:r>
            <a:r>
              <a:rPr sz="2000" b="1" spc="-45" dirty="0">
                <a:solidFill>
                  <a:srgbClr val="0CB14B"/>
                </a:solidFill>
                <a:latin typeface="Calibri"/>
                <a:cs typeface="Calibri"/>
              </a:rPr>
              <a:t>become </a:t>
            </a:r>
            <a:r>
              <a:rPr sz="2000" b="1" spc="-40" dirty="0">
                <a:solidFill>
                  <a:srgbClr val="0CB14B"/>
                </a:solidFill>
                <a:latin typeface="Calibri"/>
                <a:cs typeface="Calibri"/>
              </a:rPr>
              <a:t>distressed </a:t>
            </a:r>
            <a:r>
              <a:rPr sz="2000" b="1" spc="-75" dirty="0">
                <a:solidFill>
                  <a:srgbClr val="0CB14B"/>
                </a:solidFill>
                <a:latin typeface="Calibri"/>
                <a:cs typeface="Calibri"/>
              </a:rPr>
              <a:t>in </a:t>
            </a:r>
            <a:r>
              <a:rPr sz="2000" b="1" spc="-35" dirty="0">
                <a:solidFill>
                  <a:srgbClr val="0CB14B"/>
                </a:solidFill>
                <a:latin typeface="Calibri"/>
                <a:cs typeface="Calibri"/>
              </a:rPr>
              <a:t>some</a:t>
            </a:r>
            <a:r>
              <a:rPr sz="2000" b="1" spc="325" dirty="0">
                <a:solidFill>
                  <a:srgbClr val="0CB14B"/>
                </a:solidFill>
                <a:latin typeface="Calibri"/>
                <a:cs typeface="Calibri"/>
              </a:rPr>
              <a:t> </a:t>
            </a:r>
            <a:r>
              <a:rPr sz="2000" b="1" spc="-150" dirty="0">
                <a:solidFill>
                  <a:srgbClr val="0CB14B"/>
                </a:solidFill>
                <a:latin typeface="Calibri"/>
                <a:cs typeface="Calibri"/>
              </a:rPr>
              <a:t>way.</a:t>
            </a:r>
            <a:endParaRPr sz="2000" dirty="0">
              <a:latin typeface="Calibri"/>
              <a:cs typeface="Calibri"/>
            </a:endParaRPr>
          </a:p>
        </p:txBody>
      </p:sp>
      <p:sp>
        <p:nvSpPr>
          <p:cNvPr id="6" name="object 6"/>
          <p:cNvSpPr txBox="1">
            <a:spLocks noGrp="1"/>
          </p:cNvSpPr>
          <p:nvPr>
            <p:ph type="ftr" sz="quarter" idx="5"/>
          </p:nvPr>
        </p:nvSpPr>
        <p:spPr>
          <a:prstGeom prst="rect">
            <a:avLst/>
          </a:prstGeom>
        </p:spPr>
        <p:txBody>
          <a:bodyPr vert="horz" wrap="square" lIns="0" tIns="14604" rIns="0" bIns="0" rtlCol="0">
            <a:spAutoFit/>
          </a:bodyPr>
          <a:lstStyle/>
          <a:p>
            <a:pPr marL="12700">
              <a:lnSpc>
                <a:spcPct val="100000"/>
              </a:lnSpc>
              <a:spcBef>
                <a:spcPts val="114"/>
              </a:spcBef>
              <a:tabLst>
                <a:tab pos="8946515" algn="l"/>
              </a:tabLst>
            </a:pPr>
            <a:r>
              <a:rPr spc="-10" dirty="0"/>
              <a:t>sustainable </a:t>
            </a:r>
            <a:r>
              <a:rPr spc="-5" dirty="0"/>
              <a:t>business </a:t>
            </a:r>
            <a:r>
              <a:rPr spc="-25" dirty="0"/>
              <a:t>and </a:t>
            </a:r>
            <a:r>
              <a:rPr spc="-15" dirty="0"/>
              <a:t>investment</a:t>
            </a:r>
            <a:r>
              <a:rPr spc="-20" dirty="0"/>
              <a:t> </a:t>
            </a:r>
            <a:r>
              <a:rPr spc="-10" dirty="0"/>
              <a:t>solutions    </a:t>
            </a:r>
            <a:r>
              <a:rPr b="0" u="sng" spc="-10" dirty="0">
                <a:uFill>
                  <a:solidFill>
                    <a:srgbClr val="E6E7E8"/>
                  </a:solidFill>
                </a:uFill>
                <a:latin typeface="Times New Roman"/>
                <a:cs typeface="Times New Roman"/>
              </a:rPr>
              <a:t> 	</a:t>
            </a:r>
          </a:p>
        </p:txBody>
      </p:sp>
      <p:sp>
        <p:nvSpPr>
          <p:cNvPr id="7" name="TextBox 6"/>
          <p:cNvSpPr txBox="1"/>
          <p:nvPr/>
        </p:nvSpPr>
        <p:spPr>
          <a:xfrm>
            <a:off x="597484" y="1800225"/>
            <a:ext cx="9473615" cy="1261884"/>
          </a:xfrm>
          <a:prstGeom prst="rect">
            <a:avLst/>
          </a:prstGeom>
          <a:noFill/>
        </p:spPr>
        <p:txBody>
          <a:bodyPr wrap="square" rtlCol="0">
            <a:spAutoFit/>
          </a:bodyPr>
          <a:lstStyle/>
          <a:p>
            <a:r>
              <a:rPr lang="en-US" sz="1600" dirty="0"/>
              <a:t>The precise investment / development solutions can only be deﬁned following detailed investigation, analysis, “</a:t>
            </a:r>
            <a:r>
              <a:rPr lang="en-US" sz="1600" dirty="0" err="1"/>
              <a:t>optioneering</a:t>
            </a:r>
            <a:r>
              <a:rPr lang="en-US" sz="1600" dirty="0"/>
              <a:t>” and critical decision making to identify the most appropriate  returns and societal beneﬁts.</a:t>
            </a:r>
          </a:p>
          <a:p>
            <a:endParaRPr lang="en-US" sz="900" dirty="0"/>
          </a:p>
          <a:p>
            <a:r>
              <a:rPr lang="en-US" sz="1600" dirty="0" err="1"/>
              <a:t>Optioneering</a:t>
            </a:r>
            <a:r>
              <a:rPr lang="en-US" sz="1600" dirty="0"/>
              <a:t> will lead into consideration of a broad range of opportunities, including Bio chemicals as well as Biomass for heat and power and Biofuels for transport and power.</a:t>
            </a:r>
          </a:p>
        </p:txBody>
      </p:sp>
      <p:sp>
        <p:nvSpPr>
          <p:cNvPr id="8" name="object 2"/>
          <p:cNvSpPr txBox="1">
            <a:spLocks/>
          </p:cNvSpPr>
          <p:nvPr/>
        </p:nvSpPr>
        <p:spPr>
          <a:xfrm>
            <a:off x="359995" y="3248025"/>
            <a:ext cx="1878964" cy="406400"/>
          </a:xfrm>
          <a:prstGeom prst="rect">
            <a:avLst/>
          </a:prstGeom>
        </p:spPr>
        <p:txBody>
          <a:bodyPr vert="horz" wrap="square" lIns="0" tIns="12700" rIns="0" bIns="0" rtlCol="0">
            <a:spAutoFit/>
          </a:bodyPr>
          <a:lstStyle>
            <a:lvl1pPr>
              <a:defRPr sz="2500" b="1" i="0">
                <a:solidFill>
                  <a:srgbClr val="58595B"/>
                </a:solidFill>
                <a:latin typeface="Calibri"/>
                <a:ea typeface="+mj-ea"/>
                <a:cs typeface="Calibri"/>
              </a:defRPr>
            </a:lvl1pPr>
          </a:lstStyle>
          <a:p>
            <a:pPr marL="12700">
              <a:spcBef>
                <a:spcPts val="100"/>
              </a:spcBef>
            </a:pPr>
            <a:r>
              <a:rPr lang="en-US" kern="0" spc="-105"/>
              <a:t>our</a:t>
            </a:r>
            <a:r>
              <a:rPr lang="en-US" kern="0" spc="-50"/>
              <a:t> </a:t>
            </a:r>
            <a:r>
              <a:rPr lang="en-US" kern="0" spc="-70"/>
              <a:t>experience</a:t>
            </a:r>
            <a:endParaRPr lang="en-US" kern="0" spc="-70" dirty="0"/>
          </a:p>
        </p:txBody>
      </p:sp>
      <p:sp>
        <p:nvSpPr>
          <p:cNvPr id="9" name="object 3"/>
          <p:cNvSpPr/>
          <p:nvPr/>
        </p:nvSpPr>
        <p:spPr>
          <a:xfrm>
            <a:off x="372031" y="3837267"/>
            <a:ext cx="250190" cy="0"/>
          </a:xfrm>
          <a:custGeom>
            <a:avLst/>
            <a:gdLst/>
            <a:ahLst/>
            <a:cxnLst/>
            <a:rect l="l" t="t" r="r" b="b"/>
            <a:pathLst>
              <a:path w="250190">
                <a:moveTo>
                  <a:pt x="250088" y="0"/>
                </a:moveTo>
                <a:lnTo>
                  <a:pt x="0" y="0"/>
                </a:lnTo>
              </a:path>
            </a:pathLst>
          </a:custGeom>
          <a:ln w="12700">
            <a:solidFill>
              <a:srgbClr val="0CB14B"/>
            </a:solidFill>
          </a:ln>
        </p:spPr>
        <p:txBody>
          <a:bodyPr wrap="square" lIns="0" tIns="0" rIns="0" bIns="0" rtlCol="0"/>
          <a:lstStyle/>
          <a:p>
            <a:endParaRPr/>
          </a:p>
        </p:txBody>
      </p:sp>
      <p:sp>
        <p:nvSpPr>
          <p:cNvPr id="10" name="object 4"/>
          <p:cNvSpPr txBox="1"/>
          <p:nvPr/>
        </p:nvSpPr>
        <p:spPr>
          <a:xfrm>
            <a:off x="359995" y="4045775"/>
            <a:ext cx="8260715" cy="320601"/>
          </a:xfrm>
          <a:prstGeom prst="rect">
            <a:avLst/>
          </a:prstGeom>
        </p:spPr>
        <p:txBody>
          <a:bodyPr vert="horz" wrap="square" lIns="0" tIns="12700" rIns="0" bIns="0" rtlCol="0">
            <a:spAutoFit/>
          </a:bodyPr>
          <a:lstStyle/>
          <a:p>
            <a:pPr marL="12700">
              <a:lnSpc>
                <a:spcPct val="100000"/>
              </a:lnSpc>
              <a:spcBef>
                <a:spcPts val="100"/>
              </a:spcBef>
            </a:pPr>
            <a:r>
              <a:rPr sz="2000" b="1" spc="250" dirty="0">
                <a:solidFill>
                  <a:srgbClr val="0CB14B"/>
                </a:solidFill>
                <a:latin typeface="Calibri"/>
                <a:cs typeface="Calibri"/>
              </a:rPr>
              <a:t>50 </a:t>
            </a:r>
            <a:r>
              <a:rPr sz="2000" b="1" spc="-65" dirty="0">
                <a:solidFill>
                  <a:srgbClr val="0CB14B"/>
                </a:solidFill>
                <a:latin typeface="Calibri"/>
                <a:cs typeface="Calibri"/>
              </a:rPr>
              <a:t>years </a:t>
            </a:r>
            <a:r>
              <a:rPr sz="2000" b="1" spc="-55" dirty="0">
                <a:solidFill>
                  <a:srgbClr val="0CB14B"/>
                </a:solidFill>
                <a:latin typeface="Calibri"/>
                <a:cs typeface="Calibri"/>
              </a:rPr>
              <a:t>of </a:t>
            </a:r>
            <a:r>
              <a:rPr sz="2000" b="1" spc="-80" dirty="0">
                <a:solidFill>
                  <a:srgbClr val="0CB14B"/>
                </a:solidFill>
                <a:latin typeface="Calibri"/>
                <a:cs typeface="Calibri"/>
              </a:rPr>
              <a:t>combined experience </a:t>
            </a:r>
            <a:r>
              <a:rPr sz="2000" b="1" spc="-110" dirty="0">
                <a:solidFill>
                  <a:srgbClr val="0CB14B"/>
                </a:solidFill>
                <a:latin typeface="Calibri"/>
                <a:cs typeface="Calibri"/>
              </a:rPr>
              <a:t>in </a:t>
            </a:r>
            <a:r>
              <a:rPr sz="2000" b="1" spc="-65" dirty="0">
                <a:solidFill>
                  <a:srgbClr val="0CB14B"/>
                </a:solidFill>
                <a:latin typeface="Calibri"/>
                <a:cs typeface="Calibri"/>
              </a:rPr>
              <a:t>this </a:t>
            </a:r>
            <a:r>
              <a:rPr sz="2000" b="1" spc="-90" dirty="0">
                <a:solidFill>
                  <a:srgbClr val="0CB14B"/>
                </a:solidFill>
                <a:latin typeface="Calibri"/>
                <a:cs typeface="Calibri"/>
              </a:rPr>
              <a:t>market</a:t>
            </a:r>
            <a:r>
              <a:rPr sz="2000" b="1" spc="165" dirty="0">
                <a:solidFill>
                  <a:srgbClr val="0CB14B"/>
                </a:solidFill>
                <a:latin typeface="Calibri"/>
                <a:cs typeface="Calibri"/>
              </a:rPr>
              <a:t> </a:t>
            </a:r>
            <a:r>
              <a:rPr sz="2000" b="1" spc="-45" dirty="0">
                <a:solidFill>
                  <a:srgbClr val="0CB14B"/>
                </a:solidFill>
                <a:latin typeface="Calibri"/>
                <a:cs typeface="Calibri"/>
              </a:rPr>
              <a:t>sector</a:t>
            </a:r>
            <a:endParaRPr sz="2000" dirty="0">
              <a:latin typeface="Calibri"/>
              <a:cs typeface="Calibri"/>
            </a:endParaRPr>
          </a:p>
        </p:txBody>
      </p:sp>
      <p:sp>
        <p:nvSpPr>
          <p:cNvPr id="12" name="TextBox 11"/>
          <p:cNvSpPr txBox="1"/>
          <p:nvPr/>
        </p:nvSpPr>
        <p:spPr>
          <a:xfrm>
            <a:off x="622221" y="4488549"/>
            <a:ext cx="9473615" cy="1569660"/>
          </a:xfrm>
          <a:prstGeom prst="rect">
            <a:avLst/>
          </a:prstGeom>
          <a:noFill/>
        </p:spPr>
        <p:txBody>
          <a:bodyPr wrap="square" rtlCol="0">
            <a:spAutoFit/>
          </a:bodyPr>
          <a:lstStyle/>
          <a:p>
            <a:pPr marL="285750" indent="-285750">
              <a:buFont typeface="Arial" charset="0"/>
              <a:buChar char="•"/>
            </a:pPr>
            <a:r>
              <a:rPr lang="en-US" sz="1600" dirty="0"/>
              <a:t>Bio Mass / Fuels and Chemical markets</a:t>
            </a:r>
          </a:p>
          <a:p>
            <a:pPr marL="285750" indent="-285750">
              <a:buFont typeface="Arial" charset="0"/>
              <a:buChar char="•"/>
            </a:pPr>
            <a:r>
              <a:rPr lang="en-US" sz="1600" dirty="0"/>
              <a:t>New team / Market development</a:t>
            </a:r>
          </a:p>
          <a:p>
            <a:pPr marL="285750" indent="-285750">
              <a:buFont typeface="Arial" charset="0"/>
              <a:buChar char="•"/>
            </a:pPr>
            <a:r>
              <a:rPr lang="en-US" sz="1600" dirty="0"/>
              <a:t>Project evaluation &amp; delivery</a:t>
            </a:r>
          </a:p>
          <a:p>
            <a:pPr marL="285750" indent="-285750">
              <a:buFont typeface="Arial" charset="0"/>
              <a:buChar char="•"/>
            </a:pPr>
            <a:r>
              <a:rPr lang="en-US" sz="1600" dirty="0"/>
              <a:t>Sustainability systems</a:t>
            </a:r>
          </a:p>
          <a:p>
            <a:pPr marL="285750" indent="-285750">
              <a:buFont typeface="Arial" charset="0"/>
              <a:buChar char="•"/>
            </a:pPr>
            <a:r>
              <a:rPr lang="en-US" sz="1600" dirty="0"/>
              <a:t>Price / value discovery and Trading</a:t>
            </a:r>
          </a:p>
          <a:p>
            <a:pPr marL="285750" indent="-285750">
              <a:buFont typeface="Arial" charset="0"/>
              <a:buChar char="•"/>
            </a:pPr>
            <a:r>
              <a:rPr lang="en-US" sz="1600" dirty="0"/>
              <a:t>Government and Public Aﬀairs</a:t>
            </a:r>
          </a:p>
        </p:txBody>
      </p:sp>
    </p:spTree>
    <p:extLst>
      <p:ext uri="{BB962C8B-B14F-4D97-AF65-F5344CB8AC3E}">
        <p14:creationId xmlns:p14="http://schemas.microsoft.com/office/powerpoint/2010/main" val="1678270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7959" y="279679"/>
            <a:ext cx="4347845" cy="406400"/>
          </a:xfrm>
          <a:prstGeom prst="rect">
            <a:avLst/>
          </a:prstGeom>
        </p:spPr>
        <p:txBody>
          <a:bodyPr vert="horz" wrap="square" lIns="0" tIns="12700" rIns="0" bIns="0" rtlCol="0">
            <a:spAutoFit/>
          </a:bodyPr>
          <a:lstStyle/>
          <a:p>
            <a:pPr marL="12700">
              <a:lnSpc>
                <a:spcPct val="100000"/>
              </a:lnSpc>
              <a:spcBef>
                <a:spcPts val="100"/>
              </a:spcBef>
            </a:pPr>
            <a:r>
              <a:rPr spc="-75" dirty="0"/>
              <a:t>development</a:t>
            </a:r>
            <a:r>
              <a:rPr spc="-10" dirty="0"/>
              <a:t> </a:t>
            </a:r>
            <a:r>
              <a:rPr spc="-50" dirty="0"/>
              <a:t>activities</a:t>
            </a:r>
          </a:p>
        </p:txBody>
      </p:sp>
      <p:sp>
        <p:nvSpPr>
          <p:cNvPr id="3" name="object 3"/>
          <p:cNvSpPr/>
          <p:nvPr/>
        </p:nvSpPr>
        <p:spPr>
          <a:xfrm>
            <a:off x="359995" y="868921"/>
            <a:ext cx="250190" cy="0"/>
          </a:xfrm>
          <a:custGeom>
            <a:avLst/>
            <a:gdLst/>
            <a:ahLst/>
            <a:cxnLst/>
            <a:rect l="l" t="t" r="r" b="b"/>
            <a:pathLst>
              <a:path w="250190">
                <a:moveTo>
                  <a:pt x="250088" y="0"/>
                </a:moveTo>
                <a:lnTo>
                  <a:pt x="0" y="0"/>
                </a:lnTo>
              </a:path>
            </a:pathLst>
          </a:custGeom>
          <a:ln w="12700">
            <a:solidFill>
              <a:srgbClr val="0CB14B"/>
            </a:solidFill>
          </a:ln>
        </p:spPr>
        <p:txBody>
          <a:bodyPr wrap="square" lIns="0" tIns="0" rIns="0" bIns="0" rtlCol="0"/>
          <a:lstStyle/>
          <a:p>
            <a:endParaRPr/>
          </a:p>
        </p:txBody>
      </p:sp>
      <p:sp>
        <p:nvSpPr>
          <p:cNvPr id="33" name="object 33"/>
          <p:cNvSpPr txBox="1">
            <a:spLocks noGrp="1"/>
          </p:cNvSpPr>
          <p:nvPr>
            <p:ph type="ftr" sz="quarter" idx="5"/>
          </p:nvPr>
        </p:nvSpPr>
        <p:spPr>
          <a:prstGeom prst="rect">
            <a:avLst/>
          </a:prstGeom>
        </p:spPr>
        <p:txBody>
          <a:bodyPr vert="horz" wrap="square" lIns="0" tIns="14604" rIns="0" bIns="0" rtlCol="0">
            <a:spAutoFit/>
          </a:bodyPr>
          <a:lstStyle/>
          <a:p>
            <a:pPr marL="12700">
              <a:lnSpc>
                <a:spcPct val="100000"/>
              </a:lnSpc>
              <a:spcBef>
                <a:spcPts val="114"/>
              </a:spcBef>
              <a:tabLst>
                <a:tab pos="8946515" algn="l"/>
              </a:tabLst>
            </a:pPr>
            <a:r>
              <a:rPr spc="-10" dirty="0"/>
              <a:t>sustainable </a:t>
            </a:r>
            <a:r>
              <a:rPr spc="-5" dirty="0"/>
              <a:t>business </a:t>
            </a:r>
            <a:r>
              <a:rPr spc="-25" dirty="0"/>
              <a:t>and </a:t>
            </a:r>
            <a:r>
              <a:rPr spc="-15" dirty="0"/>
              <a:t>investment</a:t>
            </a:r>
            <a:r>
              <a:rPr spc="-20" dirty="0"/>
              <a:t> </a:t>
            </a:r>
            <a:r>
              <a:rPr spc="-10" dirty="0"/>
              <a:t>solutions    </a:t>
            </a:r>
            <a:r>
              <a:rPr b="0" u="sng" spc="-10" dirty="0">
                <a:uFill>
                  <a:solidFill>
                    <a:srgbClr val="E6E7E8"/>
                  </a:solidFill>
                </a:uFill>
                <a:latin typeface="Times New Roman"/>
                <a:cs typeface="Times New Roman"/>
              </a:rPr>
              <a:t> 	</a:t>
            </a:r>
          </a:p>
        </p:txBody>
      </p:sp>
      <p:grpSp>
        <p:nvGrpSpPr>
          <p:cNvPr id="34" name="Group 33"/>
          <p:cNvGrpSpPr/>
          <p:nvPr/>
        </p:nvGrpSpPr>
        <p:grpSpPr>
          <a:xfrm>
            <a:off x="1765300" y="428626"/>
            <a:ext cx="6934200" cy="6858000"/>
            <a:chOff x="1765300" y="670866"/>
            <a:chExt cx="6629400" cy="6615759"/>
          </a:xfrm>
        </p:grpSpPr>
        <p:pic>
          <p:nvPicPr>
            <p:cNvPr id="36" name="Picture 35"/>
            <p:cNvPicPr>
              <a:picLocks noChangeAspect="1"/>
            </p:cNvPicPr>
            <p:nvPr/>
          </p:nvPicPr>
          <p:blipFill>
            <a:blip r:embed="rId2">
              <a:alphaModFix amt="27000"/>
            </a:blip>
            <a:stretch>
              <a:fillRect/>
            </a:stretch>
          </p:blipFill>
          <p:spPr>
            <a:xfrm>
              <a:off x="1765300" y="670866"/>
              <a:ext cx="6629400" cy="6615759"/>
            </a:xfrm>
            <a:prstGeom prst="rect">
              <a:avLst/>
            </a:prstGeom>
          </p:spPr>
        </p:pic>
        <p:sp>
          <p:nvSpPr>
            <p:cNvPr id="4" name="object 4"/>
            <p:cNvSpPr/>
            <p:nvPr/>
          </p:nvSpPr>
          <p:spPr>
            <a:xfrm>
              <a:off x="6872681" y="3739197"/>
              <a:ext cx="323215" cy="370840"/>
            </a:xfrm>
            <a:custGeom>
              <a:avLst/>
              <a:gdLst/>
              <a:ahLst/>
              <a:cxnLst/>
              <a:rect l="l" t="t" r="r" b="b"/>
              <a:pathLst>
                <a:path w="323215" h="370839">
                  <a:moveTo>
                    <a:pt x="323113" y="209054"/>
                  </a:moveTo>
                  <a:lnTo>
                    <a:pt x="0" y="209054"/>
                  </a:lnTo>
                  <a:lnTo>
                    <a:pt x="161556" y="370624"/>
                  </a:lnTo>
                  <a:lnTo>
                    <a:pt x="323113" y="209054"/>
                  </a:lnTo>
                  <a:close/>
                </a:path>
                <a:path w="323215" h="370839">
                  <a:moveTo>
                    <a:pt x="232168" y="0"/>
                  </a:moveTo>
                  <a:lnTo>
                    <a:pt x="90932" y="0"/>
                  </a:lnTo>
                  <a:lnTo>
                    <a:pt x="90932" y="209054"/>
                  </a:lnTo>
                  <a:lnTo>
                    <a:pt x="232168" y="209054"/>
                  </a:lnTo>
                  <a:lnTo>
                    <a:pt x="232168" y="0"/>
                  </a:lnTo>
                  <a:close/>
                </a:path>
              </a:pathLst>
            </a:custGeom>
            <a:solidFill>
              <a:srgbClr val="31C5F4"/>
            </a:solidFill>
          </p:spPr>
          <p:txBody>
            <a:bodyPr wrap="square" lIns="0" tIns="0" rIns="0" bIns="0" rtlCol="0"/>
            <a:lstStyle/>
            <a:p>
              <a:endParaRPr/>
            </a:p>
          </p:txBody>
        </p:sp>
        <p:sp>
          <p:nvSpPr>
            <p:cNvPr id="5" name="object 5"/>
            <p:cNvSpPr/>
            <p:nvPr/>
          </p:nvSpPr>
          <p:spPr>
            <a:xfrm>
              <a:off x="2954045" y="3739184"/>
              <a:ext cx="323215" cy="370840"/>
            </a:xfrm>
            <a:custGeom>
              <a:avLst/>
              <a:gdLst/>
              <a:ahLst/>
              <a:cxnLst/>
              <a:rect l="l" t="t" r="r" b="b"/>
              <a:pathLst>
                <a:path w="323214" h="370839">
                  <a:moveTo>
                    <a:pt x="232168" y="161569"/>
                  </a:moveTo>
                  <a:lnTo>
                    <a:pt x="90931" y="161569"/>
                  </a:lnTo>
                  <a:lnTo>
                    <a:pt x="90931" y="370636"/>
                  </a:lnTo>
                  <a:lnTo>
                    <a:pt x="232168" y="370636"/>
                  </a:lnTo>
                  <a:lnTo>
                    <a:pt x="232168" y="161569"/>
                  </a:lnTo>
                  <a:close/>
                </a:path>
                <a:path w="323214" h="370839">
                  <a:moveTo>
                    <a:pt x="161556" y="0"/>
                  </a:moveTo>
                  <a:lnTo>
                    <a:pt x="0" y="161569"/>
                  </a:lnTo>
                  <a:lnTo>
                    <a:pt x="323113" y="161569"/>
                  </a:lnTo>
                  <a:lnTo>
                    <a:pt x="161556" y="0"/>
                  </a:lnTo>
                  <a:close/>
                </a:path>
              </a:pathLst>
            </a:custGeom>
            <a:solidFill>
              <a:srgbClr val="00C0F3"/>
            </a:solidFill>
          </p:spPr>
          <p:txBody>
            <a:bodyPr wrap="square" lIns="0" tIns="0" rIns="0" bIns="0" rtlCol="0"/>
            <a:lstStyle/>
            <a:p>
              <a:endParaRPr/>
            </a:p>
          </p:txBody>
        </p:sp>
        <p:sp>
          <p:nvSpPr>
            <p:cNvPr id="6" name="object 6"/>
            <p:cNvSpPr/>
            <p:nvPr/>
          </p:nvSpPr>
          <p:spPr>
            <a:xfrm>
              <a:off x="5880112" y="5499823"/>
              <a:ext cx="357505" cy="305435"/>
            </a:xfrm>
            <a:custGeom>
              <a:avLst/>
              <a:gdLst/>
              <a:ahLst/>
              <a:cxnLst/>
              <a:rect l="l" t="t" r="r" b="b"/>
              <a:pathLst>
                <a:path w="357504" h="305435">
                  <a:moveTo>
                    <a:pt x="60858" y="24002"/>
                  </a:moveTo>
                  <a:lnTo>
                    <a:pt x="0" y="244246"/>
                  </a:lnTo>
                  <a:lnTo>
                    <a:pt x="220218" y="305079"/>
                  </a:lnTo>
                  <a:lnTo>
                    <a:pt x="175374" y="225971"/>
                  </a:lnTo>
                  <a:lnTo>
                    <a:pt x="357238" y="122847"/>
                  </a:lnTo>
                  <a:lnTo>
                    <a:pt x="346054" y="103124"/>
                  </a:lnTo>
                  <a:lnTo>
                    <a:pt x="105714" y="103124"/>
                  </a:lnTo>
                  <a:lnTo>
                    <a:pt x="60858" y="24002"/>
                  </a:lnTo>
                  <a:close/>
                </a:path>
                <a:path w="357504" h="305435">
                  <a:moveTo>
                    <a:pt x="287578" y="0"/>
                  </a:moveTo>
                  <a:lnTo>
                    <a:pt x="105714" y="103124"/>
                  </a:lnTo>
                  <a:lnTo>
                    <a:pt x="346054" y="103124"/>
                  </a:lnTo>
                  <a:lnTo>
                    <a:pt x="287578" y="0"/>
                  </a:lnTo>
                  <a:close/>
                </a:path>
              </a:pathLst>
            </a:custGeom>
            <a:solidFill>
              <a:srgbClr val="00C0F3"/>
            </a:solidFill>
          </p:spPr>
          <p:txBody>
            <a:bodyPr wrap="square" lIns="0" tIns="0" rIns="0" bIns="0" rtlCol="0"/>
            <a:lstStyle/>
            <a:p>
              <a:endParaRPr/>
            </a:p>
          </p:txBody>
        </p:sp>
        <p:sp>
          <p:nvSpPr>
            <p:cNvPr id="7" name="object 7"/>
            <p:cNvSpPr/>
            <p:nvPr/>
          </p:nvSpPr>
          <p:spPr>
            <a:xfrm>
              <a:off x="3912489" y="2091575"/>
              <a:ext cx="357505" cy="305435"/>
            </a:xfrm>
            <a:custGeom>
              <a:avLst/>
              <a:gdLst/>
              <a:ahLst/>
              <a:cxnLst/>
              <a:rect l="l" t="t" r="r" b="b"/>
              <a:pathLst>
                <a:path w="357504" h="305435">
                  <a:moveTo>
                    <a:pt x="137007" y="0"/>
                  </a:moveTo>
                  <a:lnTo>
                    <a:pt x="181851" y="79120"/>
                  </a:lnTo>
                  <a:lnTo>
                    <a:pt x="0" y="182219"/>
                  </a:lnTo>
                  <a:lnTo>
                    <a:pt x="69659" y="305092"/>
                  </a:lnTo>
                  <a:lnTo>
                    <a:pt x="251523" y="201980"/>
                  </a:lnTo>
                  <a:lnTo>
                    <a:pt x="318226" y="201980"/>
                  </a:lnTo>
                  <a:lnTo>
                    <a:pt x="357225" y="60845"/>
                  </a:lnTo>
                  <a:lnTo>
                    <a:pt x="137007" y="0"/>
                  </a:lnTo>
                  <a:close/>
                </a:path>
                <a:path w="357504" h="305435">
                  <a:moveTo>
                    <a:pt x="318226" y="201980"/>
                  </a:moveTo>
                  <a:lnTo>
                    <a:pt x="251523" y="201980"/>
                  </a:lnTo>
                  <a:lnTo>
                    <a:pt x="296367" y="281089"/>
                  </a:lnTo>
                  <a:lnTo>
                    <a:pt x="318226" y="201980"/>
                  </a:lnTo>
                  <a:close/>
                </a:path>
              </a:pathLst>
            </a:custGeom>
            <a:solidFill>
              <a:srgbClr val="00C0F3"/>
            </a:solidFill>
          </p:spPr>
          <p:txBody>
            <a:bodyPr wrap="square" lIns="0" tIns="0" rIns="0" bIns="0" rtlCol="0"/>
            <a:lstStyle/>
            <a:p>
              <a:endParaRPr/>
            </a:p>
          </p:txBody>
        </p:sp>
        <p:sp>
          <p:nvSpPr>
            <p:cNvPr id="8" name="object 8"/>
            <p:cNvSpPr/>
            <p:nvPr/>
          </p:nvSpPr>
          <p:spPr>
            <a:xfrm>
              <a:off x="3935336" y="5493613"/>
              <a:ext cx="356870" cy="306070"/>
            </a:xfrm>
            <a:custGeom>
              <a:avLst/>
              <a:gdLst/>
              <a:ahLst/>
              <a:cxnLst/>
              <a:rect l="l" t="t" r="r" b="b"/>
              <a:pathLst>
                <a:path w="356870" h="306070">
                  <a:moveTo>
                    <a:pt x="346029" y="201104"/>
                  </a:moveTo>
                  <a:lnTo>
                    <a:pt x="104686" y="201104"/>
                  </a:lnTo>
                  <a:lnTo>
                    <a:pt x="285775" y="305561"/>
                  </a:lnTo>
                  <a:lnTo>
                    <a:pt x="346029" y="201104"/>
                  </a:lnTo>
                  <a:close/>
                </a:path>
                <a:path w="356870" h="306070">
                  <a:moveTo>
                    <a:pt x="220687" y="0"/>
                  </a:moveTo>
                  <a:lnTo>
                    <a:pt x="0" y="59207"/>
                  </a:lnTo>
                  <a:lnTo>
                    <a:pt x="59232" y="279882"/>
                  </a:lnTo>
                  <a:lnTo>
                    <a:pt x="104686" y="201104"/>
                  </a:lnTo>
                  <a:lnTo>
                    <a:pt x="346029" y="201104"/>
                  </a:lnTo>
                  <a:lnTo>
                    <a:pt x="356336" y="183235"/>
                  </a:lnTo>
                  <a:lnTo>
                    <a:pt x="175259" y="78765"/>
                  </a:lnTo>
                  <a:lnTo>
                    <a:pt x="220687" y="0"/>
                  </a:lnTo>
                  <a:close/>
                </a:path>
              </a:pathLst>
            </a:custGeom>
            <a:solidFill>
              <a:srgbClr val="00C0F3"/>
            </a:solidFill>
          </p:spPr>
          <p:txBody>
            <a:bodyPr wrap="square" lIns="0" tIns="0" rIns="0" bIns="0" rtlCol="0"/>
            <a:lstStyle/>
            <a:p>
              <a:endParaRPr/>
            </a:p>
          </p:txBody>
        </p:sp>
        <p:sp>
          <p:nvSpPr>
            <p:cNvPr id="9" name="object 9"/>
            <p:cNvSpPr/>
            <p:nvPr/>
          </p:nvSpPr>
          <p:spPr>
            <a:xfrm>
              <a:off x="5858167" y="2097303"/>
              <a:ext cx="356870" cy="306070"/>
            </a:xfrm>
            <a:custGeom>
              <a:avLst/>
              <a:gdLst/>
              <a:ahLst/>
              <a:cxnLst/>
              <a:rect l="l" t="t" r="r" b="b"/>
              <a:pathLst>
                <a:path w="356870" h="306069">
                  <a:moveTo>
                    <a:pt x="70573" y="0"/>
                  </a:moveTo>
                  <a:lnTo>
                    <a:pt x="0" y="122351"/>
                  </a:lnTo>
                  <a:lnTo>
                    <a:pt x="181076" y="226809"/>
                  </a:lnTo>
                  <a:lnTo>
                    <a:pt x="135648" y="305587"/>
                  </a:lnTo>
                  <a:lnTo>
                    <a:pt x="356336" y="246367"/>
                  </a:lnTo>
                  <a:lnTo>
                    <a:pt x="318249" y="104470"/>
                  </a:lnTo>
                  <a:lnTo>
                    <a:pt x="251663" y="104470"/>
                  </a:lnTo>
                  <a:lnTo>
                    <a:pt x="70573" y="0"/>
                  </a:lnTo>
                  <a:close/>
                </a:path>
                <a:path w="356870" h="306069">
                  <a:moveTo>
                    <a:pt x="297103" y="25692"/>
                  </a:moveTo>
                  <a:lnTo>
                    <a:pt x="251663" y="104470"/>
                  </a:lnTo>
                  <a:lnTo>
                    <a:pt x="318249" y="104470"/>
                  </a:lnTo>
                  <a:lnTo>
                    <a:pt x="297103" y="25692"/>
                  </a:lnTo>
                  <a:close/>
                </a:path>
              </a:pathLst>
            </a:custGeom>
            <a:solidFill>
              <a:srgbClr val="00C0F3"/>
            </a:solidFill>
          </p:spPr>
          <p:txBody>
            <a:bodyPr wrap="square" lIns="0" tIns="0" rIns="0" bIns="0" rtlCol="0"/>
            <a:lstStyle/>
            <a:p>
              <a:endParaRPr/>
            </a:p>
          </p:txBody>
        </p:sp>
        <p:sp>
          <p:nvSpPr>
            <p:cNvPr id="10" name="object 10"/>
            <p:cNvSpPr/>
            <p:nvPr/>
          </p:nvSpPr>
          <p:spPr>
            <a:xfrm>
              <a:off x="4325594" y="1730743"/>
              <a:ext cx="1541145" cy="732790"/>
            </a:xfrm>
            <a:custGeom>
              <a:avLst/>
              <a:gdLst/>
              <a:ahLst/>
              <a:cxnLst/>
              <a:rect l="l" t="t" r="r" b="b"/>
              <a:pathLst>
                <a:path w="1541145" h="732789">
                  <a:moveTo>
                    <a:pt x="1540675" y="0"/>
                  </a:moveTo>
                  <a:lnTo>
                    <a:pt x="0" y="0"/>
                  </a:lnTo>
                  <a:lnTo>
                    <a:pt x="3922" y="48548"/>
                  </a:lnTo>
                  <a:lnTo>
                    <a:pt x="10795" y="96204"/>
                  </a:lnTo>
                  <a:lnTo>
                    <a:pt x="20527" y="142875"/>
                  </a:lnTo>
                  <a:lnTo>
                    <a:pt x="33024" y="188466"/>
                  </a:lnTo>
                  <a:lnTo>
                    <a:pt x="48195" y="232887"/>
                  </a:lnTo>
                  <a:lnTo>
                    <a:pt x="65947" y="276044"/>
                  </a:lnTo>
                  <a:lnTo>
                    <a:pt x="86187" y="317845"/>
                  </a:lnTo>
                  <a:lnTo>
                    <a:pt x="108822" y="358197"/>
                  </a:lnTo>
                  <a:lnTo>
                    <a:pt x="133759" y="397007"/>
                  </a:lnTo>
                  <a:lnTo>
                    <a:pt x="160907" y="434183"/>
                  </a:lnTo>
                  <a:lnTo>
                    <a:pt x="190172" y="469632"/>
                  </a:lnTo>
                  <a:lnTo>
                    <a:pt x="221462" y="503261"/>
                  </a:lnTo>
                  <a:lnTo>
                    <a:pt x="254684" y="534978"/>
                  </a:lnTo>
                  <a:lnTo>
                    <a:pt x="289745" y="564690"/>
                  </a:lnTo>
                  <a:lnTo>
                    <a:pt x="326554" y="592305"/>
                  </a:lnTo>
                  <a:lnTo>
                    <a:pt x="365016" y="617729"/>
                  </a:lnTo>
                  <a:lnTo>
                    <a:pt x="405040" y="640871"/>
                  </a:lnTo>
                  <a:lnTo>
                    <a:pt x="446533" y="661637"/>
                  </a:lnTo>
                  <a:lnTo>
                    <a:pt x="489402" y="679934"/>
                  </a:lnTo>
                  <a:lnTo>
                    <a:pt x="533555" y="695671"/>
                  </a:lnTo>
                  <a:lnTo>
                    <a:pt x="578899" y="708755"/>
                  </a:lnTo>
                  <a:lnTo>
                    <a:pt x="625341" y="719092"/>
                  </a:lnTo>
                  <a:lnTo>
                    <a:pt x="672789" y="726591"/>
                  </a:lnTo>
                  <a:lnTo>
                    <a:pt x="721150" y="731158"/>
                  </a:lnTo>
                  <a:lnTo>
                    <a:pt x="770331" y="732701"/>
                  </a:lnTo>
                  <a:lnTo>
                    <a:pt x="819515" y="731158"/>
                  </a:lnTo>
                  <a:lnTo>
                    <a:pt x="867878" y="726591"/>
                  </a:lnTo>
                  <a:lnTo>
                    <a:pt x="915328" y="719092"/>
                  </a:lnTo>
                  <a:lnTo>
                    <a:pt x="961773" y="708755"/>
                  </a:lnTo>
                  <a:lnTo>
                    <a:pt x="1007119" y="695671"/>
                  </a:lnTo>
                  <a:lnTo>
                    <a:pt x="1051273" y="679934"/>
                  </a:lnTo>
                  <a:lnTo>
                    <a:pt x="1094144" y="661637"/>
                  </a:lnTo>
                  <a:lnTo>
                    <a:pt x="1135638" y="640871"/>
                  </a:lnTo>
                  <a:lnTo>
                    <a:pt x="1175663" y="617729"/>
                  </a:lnTo>
                  <a:lnTo>
                    <a:pt x="1214127" y="592305"/>
                  </a:lnTo>
                  <a:lnTo>
                    <a:pt x="1250936" y="564690"/>
                  </a:lnTo>
                  <a:lnTo>
                    <a:pt x="1285998" y="534978"/>
                  </a:lnTo>
                  <a:lnTo>
                    <a:pt x="1319220" y="503261"/>
                  </a:lnTo>
                  <a:lnTo>
                    <a:pt x="1350510" y="469632"/>
                  </a:lnTo>
                  <a:lnTo>
                    <a:pt x="1379776" y="434183"/>
                  </a:lnTo>
                  <a:lnTo>
                    <a:pt x="1406923" y="397007"/>
                  </a:lnTo>
                  <a:lnTo>
                    <a:pt x="1431860" y="358197"/>
                  </a:lnTo>
                  <a:lnTo>
                    <a:pt x="1454495" y="317845"/>
                  </a:lnTo>
                  <a:lnTo>
                    <a:pt x="1474734" y="276044"/>
                  </a:lnTo>
                  <a:lnTo>
                    <a:pt x="1492485" y="232887"/>
                  </a:lnTo>
                  <a:lnTo>
                    <a:pt x="1507655" y="188466"/>
                  </a:lnTo>
                  <a:lnTo>
                    <a:pt x="1520152" y="142875"/>
                  </a:lnTo>
                  <a:lnTo>
                    <a:pt x="1529882" y="96204"/>
                  </a:lnTo>
                  <a:lnTo>
                    <a:pt x="1536754" y="48548"/>
                  </a:lnTo>
                  <a:lnTo>
                    <a:pt x="1540675" y="0"/>
                  </a:lnTo>
                  <a:close/>
                </a:path>
              </a:pathLst>
            </a:custGeom>
            <a:solidFill>
              <a:srgbClr val="62BB46"/>
            </a:solidFill>
          </p:spPr>
          <p:txBody>
            <a:bodyPr wrap="square" lIns="0" tIns="0" rIns="0" bIns="0" rtlCol="0"/>
            <a:lstStyle/>
            <a:p>
              <a:endParaRPr/>
            </a:p>
          </p:txBody>
        </p:sp>
        <p:sp>
          <p:nvSpPr>
            <p:cNvPr id="11" name="object 11"/>
            <p:cNvSpPr/>
            <p:nvPr/>
          </p:nvSpPr>
          <p:spPr>
            <a:xfrm>
              <a:off x="4324616" y="920800"/>
              <a:ext cx="1543050" cy="780415"/>
            </a:xfrm>
            <a:custGeom>
              <a:avLst/>
              <a:gdLst/>
              <a:ahLst/>
              <a:cxnLst/>
              <a:rect l="l" t="t" r="r" b="b"/>
              <a:pathLst>
                <a:path w="1543050" h="780414">
                  <a:moveTo>
                    <a:pt x="771309" y="0"/>
                  </a:moveTo>
                  <a:lnTo>
                    <a:pt x="722532" y="1517"/>
                  </a:lnTo>
                  <a:lnTo>
                    <a:pt x="674562" y="6009"/>
                  </a:lnTo>
                  <a:lnTo>
                    <a:pt x="627488" y="13386"/>
                  </a:lnTo>
                  <a:lnTo>
                    <a:pt x="581400" y="23557"/>
                  </a:lnTo>
                  <a:lnTo>
                    <a:pt x="536390" y="36432"/>
                  </a:lnTo>
                  <a:lnTo>
                    <a:pt x="492546" y="51921"/>
                  </a:lnTo>
                  <a:lnTo>
                    <a:pt x="449961" y="69932"/>
                  </a:lnTo>
                  <a:lnTo>
                    <a:pt x="408723" y="90376"/>
                  </a:lnTo>
                  <a:lnTo>
                    <a:pt x="368924" y="113162"/>
                  </a:lnTo>
                  <a:lnTo>
                    <a:pt x="330654" y="138200"/>
                  </a:lnTo>
                  <a:lnTo>
                    <a:pt x="294003" y="165399"/>
                  </a:lnTo>
                  <a:lnTo>
                    <a:pt x="259061" y="194670"/>
                  </a:lnTo>
                  <a:lnTo>
                    <a:pt x="225920" y="225921"/>
                  </a:lnTo>
                  <a:lnTo>
                    <a:pt x="194669" y="259063"/>
                  </a:lnTo>
                  <a:lnTo>
                    <a:pt x="165398" y="294005"/>
                  </a:lnTo>
                  <a:lnTo>
                    <a:pt x="138199" y="330657"/>
                  </a:lnTo>
                  <a:lnTo>
                    <a:pt x="113161" y="368928"/>
                  </a:lnTo>
                  <a:lnTo>
                    <a:pt x="90375" y="408727"/>
                  </a:lnTo>
                  <a:lnTo>
                    <a:pt x="69931" y="449966"/>
                  </a:lnTo>
                  <a:lnTo>
                    <a:pt x="51920" y="492552"/>
                  </a:lnTo>
                  <a:lnTo>
                    <a:pt x="36432" y="536396"/>
                  </a:lnTo>
                  <a:lnTo>
                    <a:pt x="23557" y="581408"/>
                  </a:lnTo>
                  <a:lnTo>
                    <a:pt x="13386" y="627497"/>
                  </a:lnTo>
                  <a:lnTo>
                    <a:pt x="6009" y="674572"/>
                  </a:lnTo>
                  <a:lnTo>
                    <a:pt x="1517" y="722544"/>
                  </a:lnTo>
                  <a:lnTo>
                    <a:pt x="0" y="771321"/>
                  </a:lnTo>
                  <a:lnTo>
                    <a:pt x="0" y="774217"/>
                  </a:lnTo>
                  <a:lnTo>
                    <a:pt x="190" y="777049"/>
                  </a:lnTo>
                  <a:lnTo>
                    <a:pt x="215" y="779945"/>
                  </a:lnTo>
                  <a:lnTo>
                    <a:pt x="1542414" y="779945"/>
                  </a:lnTo>
                  <a:lnTo>
                    <a:pt x="1542453" y="777049"/>
                  </a:lnTo>
                  <a:lnTo>
                    <a:pt x="1542643" y="774217"/>
                  </a:lnTo>
                  <a:lnTo>
                    <a:pt x="1542643" y="771321"/>
                  </a:lnTo>
                  <a:lnTo>
                    <a:pt x="1541126" y="722544"/>
                  </a:lnTo>
                  <a:lnTo>
                    <a:pt x="1536633" y="674572"/>
                  </a:lnTo>
                  <a:lnTo>
                    <a:pt x="1529257" y="627497"/>
                  </a:lnTo>
                  <a:lnTo>
                    <a:pt x="1519086" y="581408"/>
                  </a:lnTo>
                  <a:lnTo>
                    <a:pt x="1506211" y="536396"/>
                  </a:lnTo>
                  <a:lnTo>
                    <a:pt x="1490723" y="492552"/>
                  </a:lnTo>
                  <a:lnTo>
                    <a:pt x="1472713" y="449966"/>
                  </a:lnTo>
                  <a:lnTo>
                    <a:pt x="1452269" y="408727"/>
                  </a:lnTo>
                  <a:lnTo>
                    <a:pt x="1429483" y="368928"/>
                  </a:lnTo>
                  <a:lnTo>
                    <a:pt x="1404446" y="330657"/>
                  </a:lnTo>
                  <a:lnTo>
                    <a:pt x="1377246" y="294005"/>
                  </a:lnTo>
                  <a:lnTo>
                    <a:pt x="1347976" y="259063"/>
                  </a:lnTo>
                  <a:lnTo>
                    <a:pt x="1316724" y="225921"/>
                  </a:lnTo>
                  <a:lnTo>
                    <a:pt x="1283582" y="194670"/>
                  </a:lnTo>
                  <a:lnTo>
                    <a:pt x="1248640" y="165399"/>
                  </a:lnTo>
                  <a:lnTo>
                    <a:pt x="1211989" y="138200"/>
                  </a:lnTo>
                  <a:lnTo>
                    <a:pt x="1173717" y="113162"/>
                  </a:lnTo>
                  <a:lnTo>
                    <a:pt x="1133917" y="90376"/>
                  </a:lnTo>
                  <a:lnTo>
                    <a:pt x="1092678" y="69932"/>
                  </a:lnTo>
                  <a:lnTo>
                    <a:pt x="1050090" y="51921"/>
                  </a:lnTo>
                  <a:lnTo>
                    <a:pt x="1006244" y="36432"/>
                  </a:lnTo>
                  <a:lnTo>
                    <a:pt x="961231" y="23557"/>
                  </a:lnTo>
                  <a:lnTo>
                    <a:pt x="915141" y="13386"/>
                  </a:lnTo>
                  <a:lnTo>
                    <a:pt x="868063" y="6009"/>
                  </a:lnTo>
                  <a:lnTo>
                    <a:pt x="820089" y="1517"/>
                  </a:lnTo>
                  <a:lnTo>
                    <a:pt x="771309" y="0"/>
                  </a:lnTo>
                  <a:close/>
                </a:path>
              </a:pathLst>
            </a:custGeom>
            <a:solidFill>
              <a:srgbClr val="0CB14B"/>
            </a:solidFill>
          </p:spPr>
          <p:txBody>
            <a:bodyPr wrap="square" lIns="0" tIns="0" rIns="0" bIns="0" rtlCol="0"/>
            <a:lstStyle/>
            <a:p>
              <a:endParaRPr/>
            </a:p>
          </p:txBody>
        </p:sp>
        <p:sp>
          <p:nvSpPr>
            <p:cNvPr id="12" name="object 12"/>
            <p:cNvSpPr txBox="1"/>
            <p:nvPr/>
          </p:nvSpPr>
          <p:spPr>
            <a:xfrm>
              <a:off x="4512525" y="1785188"/>
              <a:ext cx="1155700" cy="407034"/>
            </a:xfrm>
            <a:prstGeom prst="rect">
              <a:avLst/>
            </a:prstGeom>
          </p:spPr>
          <p:txBody>
            <a:bodyPr vert="horz" wrap="square" lIns="0" tIns="11430" rIns="0" bIns="0" rtlCol="0">
              <a:spAutoFit/>
            </a:bodyPr>
            <a:lstStyle/>
            <a:p>
              <a:pPr marL="12700" marR="5080" algn="ctr">
                <a:lnSpc>
                  <a:spcPct val="104200"/>
                </a:lnSpc>
                <a:spcBef>
                  <a:spcPts val="90"/>
                </a:spcBef>
              </a:pPr>
              <a:r>
                <a:rPr sz="800" spc="-90" dirty="0">
                  <a:solidFill>
                    <a:srgbClr val="FFFFFF"/>
                  </a:solidFill>
                  <a:latin typeface="Verdana"/>
                  <a:cs typeface="Verdana"/>
                </a:rPr>
                <a:t>Identification, </a:t>
              </a:r>
              <a:r>
                <a:rPr sz="800" spc="-95" dirty="0">
                  <a:solidFill>
                    <a:srgbClr val="FFFFFF"/>
                  </a:solidFill>
                  <a:latin typeface="Verdana"/>
                  <a:cs typeface="Verdana"/>
                </a:rPr>
                <a:t>development,  technology, due </a:t>
              </a:r>
              <a:r>
                <a:rPr sz="800" spc="-85" dirty="0">
                  <a:solidFill>
                    <a:srgbClr val="FFFFFF"/>
                  </a:solidFill>
                  <a:latin typeface="Verdana"/>
                  <a:cs typeface="Verdana"/>
                </a:rPr>
                <a:t>dilligence,  partnering </a:t>
              </a:r>
              <a:r>
                <a:rPr sz="800" spc="-90" dirty="0">
                  <a:solidFill>
                    <a:srgbClr val="FFFFFF"/>
                  </a:solidFill>
                  <a:latin typeface="Verdana"/>
                  <a:cs typeface="Verdana"/>
                </a:rPr>
                <a:t>and</a:t>
              </a:r>
              <a:r>
                <a:rPr sz="800" spc="-110" dirty="0">
                  <a:solidFill>
                    <a:srgbClr val="FFFFFF"/>
                  </a:solidFill>
                  <a:latin typeface="Verdana"/>
                  <a:cs typeface="Verdana"/>
                </a:rPr>
                <a:t> </a:t>
              </a:r>
              <a:r>
                <a:rPr sz="800" spc="-90" dirty="0">
                  <a:solidFill>
                    <a:srgbClr val="FFFFFF"/>
                  </a:solidFill>
                  <a:latin typeface="Verdana"/>
                  <a:cs typeface="Verdana"/>
                </a:rPr>
                <a:t>funding.</a:t>
              </a:r>
              <a:endParaRPr sz="800">
                <a:latin typeface="Verdana"/>
                <a:cs typeface="Verdana"/>
              </a:endParaRPr>
            </a:p>
          </p:txBody>
        </p:sp>
        <p:sp>
          <p:nvSpPr>
            <p:cNvPr id="13" name="object 13"/>
            <p:cNvSpPr txBox="1"/>
            <p:nvPr/>
          </p:nvSpPr>
          <p:spPr>
            <a:xfrm>
              <a:off x="4723104" y="1169700"/>
              <a:ext cx="730250" cy="408940"/>
            </a:xfrm>
            <a:prstGeom prst="rect">
              <a:avLst/>
            </a:prstGeom>
          </p:spPr>
          <p:txBody>
            <a:bodyPr vert="horz" wrap="square" lIns="0" tIns="37465" rIns="0" bIns="0" rtlCol="0">
              <a:spAutoFit/>
            </a:bodyPr>
            <a:lstStyle/>
            <a:p>
              <a:pPr marL="12700" marR="5080" indent="114300">
                <a:lnSpc>
                  <a:spcPts val="1420"/>
                </a:lnSpc>
                <a:spcBef>
                  <a:spcPts val="295"/>
                </a:spcBef>
              </a:pPr>
              <a:r>
                <a:rPr sz="1300" b="1" spc="-20" dirty="0">
                  <a:solidFill>
                    <a:srgbClr val="FFFFFF"/>
                  </a:solidFill>
                  <a:latin typeface="Calibri"/>
                  <a:cs typeface="Calibri"/>
                </a:rPr>
                <a:t>Project  Evaluation</a:t>
              </a:r>
              <a:endParaRPr sz="1300">
                <a:latin typeface="Calibri"/>
                <a:cs typeface="Calibri"/>
              </a:endParaRPr>
            </a:p>
          </p:txBody>
        </p:sp>
        <p:sp>
          <p:nvSpPr>
            <p:cNvPr id="14" name="object 14"/>
            <p:cNvSpPr/>
            <p:nvPr/>
          </p:nvSpPr>
          <p:spPr>
            <a:xfrm>
              <a:off x="6288811" y="2860586"/>
              <a:ext cx="1541145" cy="732790"/>
            </a:xfrm>
            <a:custGeom>
              <a:avLst/>
              <a:gdLst/>
              <a:ahLst/>
              <a:cxnLst/>
              <a:rect l="l" t="t" r="r" b="b"/>
              <a:pathLst>
                <a:path w="1541145" h="732789">
                  <a:moveTo>
                    <a:pt x="1540675" y="0"/>
                  </a:moveTo>
                  <a:lnTo>
                    <a:pt x="0" y="0"/>
                  </a:lnTo>
                  <a:lnTo>
                    <a:pt x="3921" y="48547"/>
                  </a:lnTo>
                  <a:lnTo>
                    <a:pt x="10795" y="96202"/>
                  </a:lnTo>
                  <a:lnTo>
                    <a:pt x="20526" y="142870"/>
                  </a:lnTo>
                  <a:lnTo>
                    <a:pt x="33024" y="188461"/>
                  </a:lnTo>
                  <a:lnTo>
                    <a:pt x="48194" y="232881"/>
                  </a:lnTo>
                  <a:lnTo>
                    <a:pt x="65945" y="276037"/>
                  </a:lnTo>
                  <a:lnTo>
                    <a:pt x="86185" y="317837"/>
                  </a:lnTo>
                  <a:lnTo>
                    <a:pt x="108819" y="358188"/>
                  </a:lnTo>
                  <a:lnTo>
                    <a:pt x="133757" y="396998"/>
                  </a:lnTo>
                  <a:lnTo>
                    <a:pt x="160904" y="434173"/>
                  </a:lnTo>
                  <a:lnTo>
                    <a:pt x="190169" y="469621"/>
                  </a:lnTo>
                  <a:lnTo>
                    <a:pt x="221459" y="503250"/>
                  </a:lnTo>
                  <a:lnTo>
                    <a:pt x="254681" y="534967"/>
                  </a:lnTo>
                  <a:lnTo>
                    <a:pt x="289742" y="564679"/>
                  </a:lnTo>
                  <a:lnTo>
                    <a:pt x="326551" y="592293"/>
                  </a:lnTo>
                  <a:lnTo>
                    <a:pt x="365014" y="617717"/>
                  </a:lnTo>
                  <a:lnTo>
                    <a:pt x="405039" y="640858"/>
                  </a:lnTo>
                  <a:lnTo>
                    <a:pt x="446532" y="661624"/>
                  </a:lnTo>
                  <a:lnTo>
                    <a:pt x="489403" y="679922"/>
                  </a:lnTo>
                  <a:lnTo>
                    <a:pt x="533557" y="695659"/>
                  </a:lnTo>
                  <a:lnTo>
                    <a:pt x="578902" y="708742"/>
                  </a:lnTo>
                  <a:lnTo>
                    <a:pt x="625346" y="719079"/>
                  </a:lnTo>
                  <a:lnTo>
                    <a:pt x="672796" y="726578"/>
                  </a:lnTo>
                  <a:lnTo>
                    <a:pt x="721159" y="731145"/>
                  </a:lnTo>
                  <a:lnTo>
                    <a:pt x="770343" y="732688"/>
                  </a:lnTo>
                  <a:lnTo>
                    <a:pt x="819526" y="731145"/>
                  </a:lnTo>
                  <a:lnTo>
                    <a:pt x="867888" y="726578"/>
                  </a:lnTo>
                  <a:lnTo>
                    <a:pt x="915337" y="719079"/>
                  </a:lnTo>
                  <a:lnTo>
                    <a:pt x="961780" y="708742"/>
                  </a:lnTo>
                  <a:lnTo>
                    <a:pt x="1007125" y="695659"/>
                  </a:lnTo>
                  <a:lnTo>
                    <a:pt x="1051279" y="679922"/>
                  </a:lnTo>
                  <a:lnTo>
                    <a:pt x="1094149" y="661624"/>
                  </a:lnTo>
                  <a:lnTo>
                    <a:pt x="1135642" y="640858"/>
                  </a:lnTo>
                  <a:lnTo>
                    <a:pt x="1175667" y="617717"/>
                  </a:lnTo>
                  <a:lnTo>
                    <a:pt x="1214130" y="592293"/>
                  </a:lnTo>
                  <a:lnTo>
                    <a:pt x="1250938" y="564679"/>
                  </a:lnTo>
                  <a:lnTo>
                    <a:pt x="1286000" y="534967"/>
                  </a:lnTo>
                  <a:lnTo>
                    <a:pt x="1319222" y="503250"/>
                  </a:lnTo>
                  <a:lnTo>
                    <a:pt x="1350511" y="469621"/>
                  </a:lnTo>
                  <a:lnTo>
                    <a:pt x="1379776" y="434173"/>
                  </a:lnTo>
                  <a:lnTo>
                    <a:pt x="1406924" y="396998"/>
                  </a:lnTo>
                  <a:lnTo>
                    <a:pt x="1431861" y="358188"/>
                  </a:lnTo>
                  <a:lnTo>
                    <a:pt x="1454495" y="317837"/>
                  </a:lnTo>
                  <a:lnTo>
                    <a:pt x="1474734" y="276037"/>
                  </a:lnTo>
                  <a:lnTo>
                    <a:pt x="1492485" y="232881"/>
                  </a:lnTo>
                  <a:lnTo>
                    <a:pt x="1507655" y="188461"/>
                  </a:lnTo>
                  <a:lnTo>
                    <a:pt x="1520152" y="142870"/>
                  </a:lnTo>
                  <a:lnTo>
                    <a:pt x="1529882" y="96202"/>
                  </a:lnTo>
                  <a:lnTo>
                    <a:pt x="1536754" y="48547"/>
                  </a:lnTo>
                  <a:lnTo>
                    <a:pt x="1540675" y="0"/>
                  </a:lnTo>
                  <a:close/>
                </a:path>
              </a:pathLst>
            </a:custGeom>
            <a:solidFill>
              <a:srgbClr val="62BB46"/>
            </a:solidFill>
          </p:spPr>
          <p:txBody>
            <a:bodyPr wrap="square" lIns="0" tIns="0" rIns="0" bIns="0" rtlCol="0"/>
            <a:lstStyle/>
            <a:p>
              <a:endParaRPr/>
            </a:p>
          </p:txBody>
        </p:sp>
        <p:sp>
          <p:nvSpPr>
            <p:cNvPr id="15" name="object 15"/>
            <p:cNvSpPr/>
            <p:nvPr/>
          </p:nvSpPr>
          <p:spPr>
            <a:xfrm>
              <a:off x="6287833" y="2050643"/>
              <a:ext cx="1543050" cy="780415"/>
            </a:xfrm>
            <a:custGeom>
              <a:avLst/>
              <a:gdLst/>
              <a:ahLst/>
              <a:cxnLst/>
              <a:rect l="l" t="t" r="r" b="b"/>
              <a:pathLst>
                <a:path w="1543050" h="780414">
                  <a:moveTo>
                    <a:pt x="771321" y="0"/>
                  </a:moveTo>
                  <a:lnTo>
                    <a:pt x="722542" y="1517"/>
                  </a:lnTo>
                  <a:lnTo>
                    <a:pt x="674569" y="6009"/>
                  </a:lnTo>
                  <a:lnTo>
                    <a:pt x="627493" y="13386"/>
                  </a:lnTo>
                  <a:lnTo>
                    <a:pt x="581404" y="23557"/>
                  </a:lnTo>
                  <a:lnTo>
                    <a:pt x="536391" y="36431"/>
                  </a:lnTo>
                  <a:lnTo>
                    <a:pt x="492547" y="51919"/>
                  </a:lnTo>
                  <a:lnTo>
                    <a:pt x="449960" y="69929"/>
                  </a:lnTo>
                  <a:lnTo>
                    <a:pt x="408722" y="90373"/>
                  </a:lnTo>
                  <a:lnTo>
                    <a:pt x="368922" y="113158"/>
                  </a:lnTo>
                  <a:lnTo>
                    <a:pt x="330651" y="138196"/>
                  </a:lnTo>
                  <a:lnTo>
                    <a:pt x="294000" y="165394"/>
                  </a:lnTo>
                  <a:lnTo>
                    <a:pt x="259058" y="194664"/>
                  </a:lnTo>
                  <a:lnTo>
                    <a:pt x="225917" y="225915"/>
                  </a:lnTo>
                  <a:lnTo>
                    <a:pt x="194666" y="259056"/>
                  </a:lnTo>
                  <a:lnTo>
                    <a:pt x="165395" y="293997"/>
                  </a:lnTo>
                  <a:lnTo>
                    <a:pt x="138196" y="330648"/>
                  </a:lnTo>
                  <a:lnTo>
                    <a:pt x="113159" y="368918"/>
                  </a:lnTo>
                  <a:lnTo>
                    <a:pt x="90373" y="408717"/>
                  </a:lnTo>
                  <a:lnTo>
                    <a:pt x="69930" y="449955"/>
                  </a:lnTo>
                  <a:lnTo>
                    <a:pt x="51919" y="492541"/>
                  </a:lnTo>
                  <a:lnTo>
                    <a:pt x="36431" y="536385"/>
                  </a:lnTo>
                  <a:lnTo>
                    <a:pt x="23557" y="581396"/>
                  </a:lnTo>
                  <a:lnTo>
                    <a:pt x="13386" y="627484"/>
                  </a:lnTo>
                  <a:lnTo>
                    <a:pt x="6009" y="674559"/>
                  </a:lnTo>
                  <a:lnTo>
                    <a:pt x="1517" y="722531"/>
                  </a:lnTo>
                  <a:lnTo>
                    <a:pt x="0" y="771309"/>
                  </a:lnTo>
                  <a:lnTo>
                    <a:pt x="0" y="774204"/>
                  </a:lnTo>
                  <a:lnTo>
                    <a:pt x="190" y="777049"/>
                  </a:lnTo>
                  <a:lnTo>
                    <a:pt x="228" y="779932"/>
                  </a:lnTo>
                  <a:lnTo>
                    <a:pt x="1542427" y="779932"/>
                  </a:lnTo>
                  <a:lnTo>
                    <a:pt x="1542453" y="777049"/>
                  </a:lnTo>
                  <a:lnTo>
                    <a:pt x="1542630" y="774204"/>
                  </a:lnTo>
                  <a:lnTo>
                    <a:pt x="1542630" y="771309"/>
                  </a:lnTo>
                  <a:lnTo>
                    <a:pt x="1541113" y="722531"/>
                  </a:lnTo>
                  <a:lnTo>
                    <a:pt x="1536621" y="674559"/>
                  </a:lnTo>
                  <a:lnTo>
                    <a:pt x="1529244" y="627484"/>
                  </a:lnTo>
                  <a:lnTo>
                    <a:pt x="1519073" y="581396"/>
                  </a:lnTo>
                  <a:lnTo>
                    <a:pt x="1506199" y="536385"/>
                  </a:lnTo>
                  <a:lnTo>
                    <a:pt x="1490711" y="492541"/>
                  </a:lnTo>
                  <a:lnTo>
                    <a:pt x="1472700" y="449955"/>
                  </a:lnTo>
                  <a:lnTo>
                    <a:pt x="1452257" y="408717"/>
                  </a:lnTo>
                  <a:lnTo>
                    <a:pt x="1429472" y="368918"/>
                  </a:lnTo>
                  <a:lnTo>
                    <a:pt x="1404434" y="330648"/>
                  </a:lnTo>
                  <a:lnTo>
                    <a:pt x="1377236" y="293997"/>
                  </a:lnTo>
                  <a:lnTo>
                    <a:pt x="1347966" y="259056"/>
                  </a:lnTo>
                  <a:lnTo>
                    <a:pt x="1316715" y="225915"/>
                  </a:lnTo>
                  <a:lnTo>
                    <a:pt x="1283574" y="194664"/>
                  </a:lnTo>
                  <a:lnTo>
                    <a:pt x="1248633" y="165394"/>
                  </a:lnTo>
                  <a:lnTo>
                    <a:pt x="1211982" y="138196"/>
                  </a:lnTo>
                  <a:lnTo>
                    <a:pt x="1173712" y="113158"/>
                  </a:lnTo>
                  <a:lnTo>
                    <a:pt x="1133912" y="90373"/>
                  </a:lnTo>
                  <a:lnTo>
                    <a:pt x="1092675" y="69929"/>
                  </a:lnTo>
                  <a:lnTo>
                    <a:pt x="1050089" y="51919"/>
                  </a:lnTo>
                  <a:lnTo>
                    <a:pt x="1006245" y="36431"/>
                  </a:lnTo>
                  <a:lnTo>
                    <a:pt x="961234" y="23557"/>
                  </a:lnTo>
                  <a:lnTo>
                    <a:pt x="915146" y="13386"/>
                  </a:lnTo>
                  <a:lnTo>
                    <a:pt x="868070" y="6009"/>
                  </a:lnTo>
                  <a:lnTo>
                    <a:pt x="820099" y="1517"/>
                  </a:lnTo>
                  <a:lnTo>
                    <a:pt x="771321" y="0"/>
                  </a:lnTo>
                  <a:close/>
                </a:path>
              </a:pathLst>
            </a:custGeom>
            <a:solidFill>
              <a:srgbClr val="0CB14B"/>
            </a:solidFill>
          </p:spPr>
          <p:txBody>
            <a:bodyPr wrap="square" lIns="0" tIns="0" rIns="0" bIns="0" rtlCol="0"/>
            <a:lstStyle/>
            <a:p>
              <a:endParaRPr/>
            </a:p>
          </p:txBody>
        </p:sp>
        <p:sp>
          <p:nvSpPr>
            <p:cNvPr id="16" name="object 16"/>
            <p:cNvSpPr txBox="1"/>
            <p:nvPr/>
          </p:nvSpPr>
          <p:spPr>
            <a:xfrm>
              <a:off x="6452298" y="2925610"/>
              <a:ext cx="1198880" cy="407034"/>
            </a:xfrm>
            <a:prstGeom prst="rect">
              <a:avLst/>
            </a:prstGeom>
          </p:spPr>
          <p:txBody>
            <a:bodyPr vert="horz" wrap="square" lIns="0" tIns="11430" rIns="0" bIns="0" rtlCol="0">
              <a:spAutoFit/>
            </a:bodyPr>
            <a:lstStyle/>
            <a:p>
              <a:pPr marL="115570" marR="5080" indent="-103505">
                <a:lnSpc>
                  <a:spcPct val="104200"/>
                </a:lnSpc>
                <a:spcBef>
                  <a:spcPts val="90"/>
                </a:spcBef>
              </a:pPr>
              <a:r>
                <a:rPr sz="800" spc="-80" dirty="0">
                  <a:solidFill>
                    <a:srgbClr val="FFFFFF"/>
                  </a:solidFill>
                  <a:latin typeface="Verdana"/>
                  <a:cs typeface="Verdana"/>
                </a:rPr>
                <a:t>Corporate </a:t>
              </a:r>
              <a:r>
                <a:rPr sz="800" spc="-95" dirty="0">
                  <a:solidFill>
                    <a:srgbClr val="FFFFFF"/>
                  </a:solidFill>
                  <a:latin typeface="Verdana"/>
                  <a:cs typeface="Verdana"/>
                </a:rPr>
                <a:t>standards,</a:t>
              </a:r>
              <a:r>
                <a:rPr sz="800" spc="-150" dirty="0">
                  <a:solidFill>
                    <a:srgbClr val="FFFFFF"/>
                  </a:solidFill>
                  <a:latin typeface="Verdana"/>
                  <a:cs typeface="Verdana"/>
                </a:rPr>
                <a:t> </a:t>
              </a:r>
              <a:r>
                <a:rPr sz="800" spc="-85" dirty="0">
                  <a:solidFill>
                    <a:srgbClr val="FFFFFF"/>
                  </a:solidFill>
                  <a:latin typeface="Verdana"/>
                  <a:cs typeface="Verdana"/>
                </a:rPr>
                <a:t>project  </a:t>
              </a:r>
              <a:r>
                <a:rPr sz="800" spc="-95" dirty="0">
                  <a:solidFill>
                    <a:srgbClr val="FFFFFF"/>
                  </a:solidFill>
                  <a:latin typeface="Verdana"/>
                  <a:cs typeface="Verdana"/>
                </a:rPr>
                <a:t>standards, </a:t>
              </a:r>
              <a:r>
                <a:rPr sz="800" spc="-100" dirty="0">
                  <a:solidFill>
                    <a:srgbClr val="FFFFFF"/>
                  </a:solidFill>
                  <a:latin typeface="Verdana"/>
                  <a:cs typeface="Verdana"/>
                </a:rPr>
                <a:t>governance,  </a:t>
              </a:r>
              <a:r>
                <a:rPr sz="800" spc="-75" dirty="0">
                  <a:solidFill>
                    <a:srgbClr val="FFFFFF"/>
                  </a:solidFill>
                  <a:latin typeface="Verdana"/>
                  <a:cs typeface="Verdana"/>
                </a:rPr>
                <a:t>certification for</a:t>
              </a:r>
              <a:r>
                <a:rPr sz="800" spc="-105" dirty="0">
                  <a:solidFill>
                    <a:srgbClr val="FFFFFF"/>
                  </a:solidFill>
                  <a:latin typeface="Verdana"/>
                  <a:cs typeface="Verdana"/>
                </a:rPr>
                <a:t> </a:t>
              </a:r>
              <a:r>
                <a:rPr sz="800" spc="-95" dirty="0">
                  <a:solidFill>
                    <a:srgbClr val="FFFFFF"/>
                  </a:solidFill>
                  <a:latin typeface="Verdana"/>
                  <a:cs typeface="Verdana"/>
                </a:rPr>
                <a:t>impac</a:t>
              </a:r>
              <a:r>
                <a:rPr lang="en-GB" sz="800" spc="-95" dirty="0">
                  <a:solidFill>
                    <a:srgbClr val="FFFFFF"/>
                  </a:solidFill>
                  <a:latin typeface="Verdana"/>
                  <a:cs typeface="Verdana"/>
                </a:rPr>
                <a:t>t</a:t>
              </a:r>
              <a:r>
                <a:rPr sz="800" spc="-95" dirty="0">
                  <a:solidFill>
                    <a:srgbClr val="FFFFFF"/>
                  </a:solidFill>
                  <a:latin typeface="Verdana"/>
                  <a:cs typeface="Verdana"/>
                </a:rPr>
                <a:t>.</a:t>
              </a:r>
              <a:endParaRPr sz="800" dirty="0">
                <a:latin typeface="Verdana"/>
                <a:cs typeface="Verdana"/>
              </a:endParaRPr>
            </a:p>
          </p:txBody>
        </p:sp>
        <p:sp>
          <p:nvSpPr>
            <p:cNvPr id="17" name="object 17"/>
            <p:cNvSpPr txBox="1"/>
            <p:nvPr/>
          </p:nvSpPr>
          <p:spPr>
            <a:xfrm>
              <a:off x="6583680" y="2299543"/>
              <a:ext cx="935990" cy="408940"/>
            </a:xfrm>
            <a:prstGeom prst="rect">
              <a:avLst/>
            </a:prstGeom>
          </p:spPr>
          <p:txBody>
            <a:bodyPr vert="horz" wrap="square" lIns="0" tIns="37465" rIns="0" bIns="0" rtlCol="0">
              <a:spAutoFit/>
            </a:bodyPr>
            <a:lstStyle/>
            <a:p>
              <a:pPr marL="176530" marR="5080" indent="-164465">
                <a:lnSpc>
                  <a:spcPts val="1420"/>
                </a:lnSpc>
                <a:spcBef>
                  <a:spcPts val="295"/>
                </a:spcBef>
              </a:pPr>
              <a:r>
                <a:rPr sz="1300" b="1" spc="-10" dirty="0">
                  <a:solidFill>
                    <a:srgbClr val="FFFFFF"/>
                  </a:solidFill>
                  <a:latin typeface="Calibri"/>
                  <a:cs typeface="Calibri"/>
                </a:rPr>
                <a:t>Sustainability  </a:t>
              </a:r>
              <a:r>
                <a:rPr sz="1300" b="1" spc="15" dirty="0">
                  <a:solidFill>
                    <a:srgbClr val="FFFFFF"/>
                  </a:solidFill>
                  <a:latin typeface="Calibri"/>
                  <a:cs typeface="Calibri"/>
                </a:rPr>
                <a:t>Systems</a:t>
              </a:r>
              <a:endParaRPr sz="1300">
                <a:latin typeface="Calibri"/>
                <a:cs typeface="Calibri"/>
              </a:endParaRPr>
            </a:p>
          </p:txBody>
        </p:sp>
        <p:sp>
          <p:nvSpPr>
            <p:cNvPr id="18" name="object 18"/>
            <p:cNvSpPr/>
            <p:nvPr/>
          </p:nvSpPr>
          <p:spPr>
            <a:xfrm>
              <a:off x="6263894" y="5107190"/>
              <a:ext cx="1541145" cy="732790"/>
            </a:xfrm>
            <a:custGeom>
              <a:avLst/>
              <a:gdLst/>
              <a:ahLst/>
              <a:cxnLst/>
              <a:rect l="l" t="t" r="r" b="b"/>
              <a:pathLst>
                <a:path w="1541145" h="732789">
                  <a:moveTo>
                    <a:pt x="1540675" y="0"/>
                  </a:moveTo>
                  <a:lnTo>
                    <a:pt x="0" y="0"/>
                  </a:lnTo>
                  <a:lnTo>
                    <a:pt x="3923" y="48547"/>
                  </a:lnTo>
                  <a:lnTo>
                    <a:pt x="10797" y="96202"/>
                  </a:lnTo>
                  <a:lnTo>
                    <a:pt x="20530" y="142870"/>
                  </a:lnTo>
                  <a:lnTo>
                    <a:pt x="33028" y="188461"/>
                  </a:lnTo>
                  <a:lnTo>
                    <a:pt x="48199" y="232881"/>
                  </a:lnTo>
                  <a:lnTo>
                    <a:pt x="65951" y="276037"/>
                  </a:lnTo>
                  <a:lnTo>
                    <a:pt x="86190" y="317837"/>
                  </a:lnTo>
                  <a:lnTo>
                    <a:pt x="108824" y="358188"/>
                  </a:lnTo>
                  <a:lnTo>
                    <a:pt x="133762" y="396998"/>
                  </a:lnTo>
                  <a:lnTo>
                    <a:pt x="160909" y="434173"/>
                  </a:lnTo>
                  <a:lnTo>
                    <a:pt x="190173" y="469621"/>
                  </a:lnTo>
                  <a:lnTo>
                    <a:pt x="221462" y="503250"/>
                  </a:lnTo>
                  <a:lnTo>
                    <a:pt x="254684" y="534967"/>
                  </a:lnTo>
                  <a:lnTo>
                    <a:pt x="289744" y="564679"/>
                  </a:lnTo>
                  <a:lnTo>
                    <a:pt x="326552" y="592293"/>
                  </a:lnTo>
                  <a:lnTo>
                    <a:pt x="365014" y="617717"/>
                  </a:lnTo>
                  <a:lnTo>
                    <a:pt x="405037" y="640858"/>
                  </a:lnTo>
                  <a:lnTo>
                    <a:pt x="446530" y="661624"/>
                  </a:lnTo>
                  <a:lnTo>
                    <a:pt x="489399" y="679922"/>
                  </a:lnTo>
                  <a:lnTo>
                    <a:pt x="533551" y="695659"/>
                  </a:lnTo>
                  <a:lnTo>
                    <a:pt x="578895" y="708742"/>
                  </a:lnTo>
                  <a:lnTo>
                    <a:pt x="625338" y="719079"/>
                  </a:lnTo>
                  <a:lnTo>
                    <a:pt x="672786" y="726578"/>
                  </a:lnTo>
                  <a:lnTo>
                    <a:pt x="721148" y="731145"/>
                  </a:lnTo>
                  <a:lnTo>
                    <a:pt x="770331" y="732688"/>
                  </a:lnTo>
                  <a:lnTo>
                    <a:pt x="819516" y="731145"/>
                  </a:lnTo>
                  <a:lnTo>
                    <a:pt x="867881" y="726578"/>
                  </a:lnTo>
                  <a:lnTo>
                    <a:pt x="915332" y="719079"/>
                  </a:lnTo>
                  <a:lnTo>
                    <a:pt x="961777" y="708742"/>
                  </a:lnTo>
                  <a:lnTo>
                    <a:pt x="1007123" y="695659"/>
                  </a:lnTo>
                  <a:lnTo>
                    <a:pt x="1051278" y="679922"/>
                  </a:lnTo>
                  <a:lnTo>
                    <a:pt x="1094149" y="661624"/>
                  </a:lnTo>
                  <a:lnTo>
                    <a:pt x="1135644" y="640858"/>
                  </a:lnTo>
                  <a:lnTo>
                    <a:pt x="1175669" y="617717"/>
                  </a:lnTo>
                  <a:lnTo>
                    <a:pt x="1214132" y="592293"/>
                  </a:lnTo>
                  <a:lnTo>
                    <a:pt x="1250941" y="564679"/>
                  </a:lnTo>
                  <a:lnTo>
                    <a:pt x="1286003" y="534967"/>
                  </a:lnTo>
                  <a:lnTo>
                    <a:pt x="1319225" y="503250"/>
                  </a:lnTo>
                  <a:lnTo>
                    <a:pt x="1350515" y="469621"/>
                  </a:lnTo>
                  <a:lnTo>
                    <a:pt x="1379779" y="434173"/>
                  </a:lnTo>
                  <a:lnTo>
                    <a:pt x="1406926" y="396998"/>
                  </a:lnTo>
                  <a:lnTo>
                    <a:pt x="1431863" y="358188"/>
                  </a:lnTo>
                  <a:lnTo>
                    <a:pt x="1454497" y="317837"/>
                  </a:lnTo>
                  <a:lnTo>
                    <a:pt x="1474736" y="276037"/>
                  </a:lnTo>
                  <a:lnTo>
                    <a:pt x="1492486" y="232881"/>
                  </a:lnTo>
                  <a:lnTo>
                    <a:pt x="1507656" y="188461"/>
                  </a:lnTo>
                  <a:lnTo>
                    <a:pt x="1520152" y="142870"/>
                  </a:lnTo>
                  <a:lnTo>
                    <a:pt x="1529882" y="96202"/>
                  </a:lnTo>
                  <a:lnTo>
                    <a:pt x="1536754" y="48547"/>
                  </a:lnTo>
                  <a:lnTo>
                    <a:pt x="1540675" y="0"/>
                  </a:lnTo>
                  <a:close/>
                </a:path>
              </a:pathLst>
            </a:custGeom>
            <a:solidFill>
              <a:srgbClr val="62BB46"/>
            </a:solidFill>
          </p:spPr>
          <p:txBody>
            <a:bodyPr wrap="square" lIns="0" tIns="0" rIns="0" bIns="0" rtlCol="0"/>
            <a:lstStyle/>
            <a:p>
              <a:endParaRPr/>
            </a:p>
          </p:txBody>
        </p:sp>
        <p:sp>
          <p:nvSpPr>
            <p:cNvPr id="19" name="object 19"/>
            <p:cNvSpPr/>
            <p:nvPr/>
          </p:nvSpPr>
          <p:spPr>
            <a:xfrm>
              <a:off x="6262928" y="4297248"/>
              <a:ext cx="1543050" cy="780415"/>
            </a:xfrm>
            <a:custGeom>
              <a:avLst/>
              <a:gdLst/>
              <a:ahLst/>
              <a:cxnLst/>
              <a:rect l="l" t="t" r="r" b="b"/>
              <a:pathLst>
                <a:path w="1543050" h="780414">
                  <a:moveTo>
                    <a:pt x="771296" y="0"/>
                  </a:moveTo>
                  <a:lnTo>
                    <a:pt x="722520" y="1517"/>
                  </a:lnTo>
                  <a:lnTo>
                    <a:pt x="674550" y="6009"/>
                  </a:lnTo>
                  <a:lnTo>
                    <a:pt x="627476" y="13386"/>
                  </a:lnTo>
                  <a:lnTo>
                    <a:pt x="581388" y="23556"/>
                  </a:lnTo>
                  <a:lnTo>
                    <a:pt x="536378" y="36430"/>
                  </a:lnTo>
                  <a:lnTo>
                    <a:pt x="492535" y="51917"/>
                  </a:lnTo>
                  <a:lnTo>
                    <a:pt x="449950" y="69928"/>
                  </a:lnTo>
                  <a:lnTo>
                    <a:pt x="408713" y="90371"/>
                  </a:lnTo>
                  <a:lnTo>
                    <a:pt x="368915" y="113156"/>
                  </a:lnTo>
                  <a:lnTo>
                    <a:pt x="330645" y="138193"/>
                  </a:lnTo>
                  <a:lnTo>
                    <a:pt x="293995" y="165391"/>
                  </a:lnTo>
                  <a:lnTo>
                    <a:pt x="259054" y="194661"/>
                  </a:lnTo>
                  <a:lnTo>
                    <a:pt x="225913" y="225912"/>
                  </a:lnTo>
                  <a:lnTo>
                    <a:pt x="194663" y="259053"/>
                  </a:lnTo>
                  <a:lnTo>
                    <a:pt x="165393" y="293994"/>
                  </a:lnTo>
                  <a:lnTo>
                    <a:pt x="138195" y="330646"/>
                  </a:lnTo>
                  <a:lnTo>
                    <a:pt x="113158" y="368916"/>
                  </a:lnTo>
                  <a:lnTo>
                    <a:pt x="90372" y="408716"/>
                  </a:lnTo>
                  <a:lnTo>
                    <a:pt x="69929" y="449955"/>
                  </a:lnTo>
                  <a:lnTo>
                    <a:pt x="51919" y="492542"/>
                  </a:lnTo>
                  <a:lnTo>
                    <a:pt x="36431" y="536387"/>
                  </a:lnTo>
                  <a:lnTo>
                    <a:pt x="23557" y="581399"/>
                  </a:lnTo>
                  <a:lnTo>
                    <a:pt x="13386" y="627490"/>
                  </a:lnTo>
                  <a:lnTo>
                    <a:pt x="6009" y="674567"/>
                  </a:lnTo>
                  <a:lnTo>
                    <a:pt x="1517" y="722541"/>
                  </a:lnTo>
                  <a:lnTo>
                    <a:pt x="0" y="771321"/>
                  </a:lnTo>
                  <a:lnTo>
                    <a:pt x="0" y="774204"/>
                  </a:lnTo>
                  <a:lnTo>
                    <a:pt x="177" y="777062"/>
                  </a:lnTo>
                  <a:lnTo>
                    <a:pt x="203" y="779919"/>
                  </a:lnTo>
                  <a:lnTo>
                    <a:pt x="1542402" y="779919"/>
                  </a:lnTo>
                  <a:lnTo>
                    <a:pt x="1542440" y="777062"/>
                  </a:lnTo>
                  <a:lnTo>
                    <a:pt x="1542630" y="774204"/>
                  </a:lnTo>
                  <a:lnTo>
                    <a:pt x="1542630" y="771321"/>
                  </a:lnTo>
                  <a:lnTo>
                    <a:pt x="1541113" y="722541"/>
                  </a:lnTo>
                  <a:lnTo>
                    <a:pt x="1536620" y="674567"/>
                  </a:lnTo>
                  <a:lnTo>
                    <a:pt x="1529243" y="627490"/>
                  </a:lnTo>
                  <a:lnTo>
                    <a:pt x="1519072" y="581399"/>
                  </a:lnTo>
                  <a:lnTo>
                    <a:pt x="1506197" y="536387"/>
                  </a:lnTo>
                  <a:lnTo>
                    <a:pt x="1490709" y="492542"/>
                  </a:lnTo>
                  <a:lnTo>
                    <a:pt x="1472698" y="449955"/>
                  </a:lnTo>
                  <a:lnTo>
                    <a:pt x="1452254" y="408716"/>
                  </a:lnTo>
                  <a:lnTo>
                    <a:pt x="1429468" y="368916"/>
                  </a:lnTo>
                  <a:lnTo>
                    <a:pt x="1404429" y="330646"/>
                  </a:lnTo>
                  <a:lnTo>
                    <a:pt x="1377230" y="293994"/>
                  </a:lnTo>
                  <a:lnTo>
                    <a:pt x="1347959" y="259053"/>
                  </a:lnTo>
                  <a:lnTo>
                    <a:pt x="1316707" y="225912"/>
                  </a:lnTo>
                  <a:lnTo>
                    <a:pt x="1283565" y="194661"/>
                  </a:lnTo>
                  <a:lnTo>
                    <a:pt x="1248622" y="165391"/>
                  </a:lnTo>
                  <a:lnTo>
                    <a:pt x="1211970" y="138193"/>
                  </a:lnTo>
                  <a:lnTo>
                    <a:pt x="1173699" y="113156"/>
                  </a:lnTo>
                  <a:lnTo>
                    <a:pt x="1133898" y="90371"/>
                  </a:lnTo>
                  <a:lnTo>
                    <a:pt x="1092659" y="69928"/>
                  </a:lnTo>
                  <a:lnTo>
                    <a:pt x="1050072" y="51917"/>
                  </a:lnTo>
                  <a:lnTo>
                    <a:pt x="1006227" y="36430"/>
                  </a:lnTo>
                  <a:lnTo>
                    <a:pt x="961214" y="23556"/>
                  </a:lnTo>
                  <a:lnTo>
                    <a:pt x="915125" y="13386"/>
                  </a:lnTo>
                  <a:lnTo>
                    <a:pt x="868048" y="6009"/>
                  </a:lnTo>
                  <a:lnTo>
                    <a:pt x="820075" y="1517"/>
                  </a:lnTo>
                  <a:lnTo>
                    <a:pt x="771296" y="0"/>
                  </a:lnTo>
                  <a:close/>
                </a:path>
              </a:pathLst>
            </a:custGeom>
            <a:solidFill>
              <a:srgbClr val="0CB14B"/>
            </a:solidFill>
          </p:spPr>
          <p:txBody>
            <a:bodyPr wrap="square" lIns="0" tIns="0" rIns="0" bIns="0" rtlCol="0"/>
            <a:lstStyle/>
            <a:p>
              <a:endParaRPr/>
            </a:p>
          </p:txBody>
        </p:sp>
        <p:sp>
          <p:nvSpPr>
            <p:cNvPr id="20" name="object 20"/>
            <p:cNvSpPr txBox="1"/>
            <p:nvPr/>
          </p:nvSpPr>
          <p:spPr>
            <a:xfrm>
              <a:off x="6546672" y="4440191"/>
              <a:ext cx="975360" cy="1138555"/>
            </a:xfrm>
            <a:prstGeom prst="rect">
              <a:avLst/>
            </a:prstGeom>
          </p:spPr>
          <p:txBody>
            <a:bodyPr vert="horz" wrap="square" lIns="0" tIns="37465" rIns="0" bIns="0" rtlCol="0">
              <a:spAutoFit/>
            </a:bodyPr>
            <a:lstStyle/>
            <a:p>
              <a:pPr marL="12700" marR="5080" algn="ctr">
                <a:lnSpc>
                  <a:spcPts val="1420"/>
                </a:lnSpc>
                <a:spcBef>
                  <a:spcPts val="295"/>
                </a:spcBef>
              </a:pPr>
              <a:r>
                <a:rPr sz="1300" b="1" dirty="0">
                  <a:solidFill>
                    <a:srgbClr val="FFFFFF"/>
                  </a:solidFill>
                  <a:latin typeface="Calibri"/>
                  <a:cs typeface="Calibri"/>
                </a:rPr>
                <a:t>Price / </a:t>
              </a:r>
              <a:r>
                <a:rPr sz="1300" b="1" spc="-25" dirty="0">
                  <a:solidFill>
                    <a:srgbClr val="FFFFFF"/>
                  </a:solidFill>
                  <a:latin typeface="Calibri"/>
                  <a:cs typeface="Calibri"/>
                </a:rPr>
                <a:t>Value  </a:t>
              </a:r>
              <a:r>
                <a:rPr sz="1300" b="1" spc="-5" dirty="0">
                  <a:solidFill>
                    <a:srgbClr val="FFFFFF"/>
                  </a:solidFill>
                  <a:latin typeface="Calibri"/>
                  <a:cs typeface="Calibri"/>
                </a:rPr>
                <a:t>Discovery</a:t>
              </a:r>
              <a:r>
                <a:rPr sz="1300" b="1" spc="-80" dirty="0">
                  <a:solidFill>
                    <a:srgbClr val="FFFFFF"/>
                  </a:solidFill>
                  <a:latin typeface="Calibri"/>
                  <a:cs typeface="Calibri"/>
                </a:rPr>
                <a:t> </a:t>
              </a:r>
              <a:r>
                <a:rPr sz="1300" b="1" spc="-30" dirty="0">
                  <a:solidFill>
                    <a:srgbClr val="FFFFFF"/>
                  </a:solidFill>
                  <a:latin typeface="Calibri"/>
                  <a:cs typeface="Calibri"/>
                </a:rPr>
                <a:t>and </a:t>
              </a:r>
              <a:r>
                <a:rPr sz="1300" b="1" spc="-20" dirty="0">
                  <a:solidFill>
                    <a:srgbClr val="FFFFFF"/>
                  </a:solidFill>
                  <a:latin typeface="Calibri"/>
                  <a:cs typeface="Calibri"/>
                </a:rPr>
                <a:t> Trading</a:t>
              </a:r>
              <a:endParaRPr sz="1300">
                <a:latin typeface="Calibri"/>
                <a:cs typeface="Calibri"/>
              </a:endParaRPr>
            </a:p>
            <a:p>
              <a:pPr marL="53340" marR="45720" algn="ctr">
                <a:lnSpc>
                  <a:spcPct val="104200"/>
                </a:lnSpc>
                <a:spcBef>
                  <a:spcPts val="1300"/>
                </a:spcBef>
              </a:pPr>
              <a:r>
                <a:rPr sz="800" spc="-80" dirty="0">
                  <a:solidFill>
                    <a:srgbClr val="FFFFFF"/>
                  </a:solidFill>
                  <a:latin typeface="Verdana"/>
                  <a:cs typeface="Verdana"/>
                </a:rPr>
                <a:t>Project </a:t>
              </a:r>
              <a:r>
                <a:rPr sz="800" spc="-85" dirty="0">
                  <a:solidFill>
                    <a:srgbClr val="FFFFFF"/>
                  </a:solidFill>
                  <a:latin typeface="Verdana"/>
                  <a:cs typeface="Verdana"/>
                </a:rPr>
                <a:t>valuation</a:t>
              </a:r>
              <a:r>
                <a:rPr sz="800" spc="-160" dirty="0">
                  <a:solidFill>
                    <a:srgbClr val="FFFFFF"/>
                  </a:solidFill>
                  <a:latin typeface="Verdana"/>
                  <a:cs typeface="Verdana"/>
                </a:rPr>
                <a:t> </a:t>
              </a:r>
              <a:r>
                <a:rPr sz="800" spc="-90" dirty="0">
                  <a:solidFill>
                    <a:srgbClr val="FFFFFF"/>
                  </a:solidFill>
                  <a:latin typeface="Verdana"/>
                  <a:cs typeface="Verdana"/>
                </a:rPr>
                <a:t>and  ongoing </a:t>
              </a:r>
              <a:r>
                <a:rPr sz="800" spc="-75" dirty="0">
                  <a:solidFill>
                    <a:srgbClr val="FFFFFF"/>
                  </a:solidFill>
                  <a:latin typeface="Verdana"/>
                  <a:cs typeface="Verdana"/>
                </a:rPr>
                <a:t>position  </a:t>
              </a:r>
              <a:r>
                <a:rPr sz="800" spc="-100" dirty="0">
                  <a:solidFill>
                    <a:srgbClr val="FFFFFF"/>
                  </a:solidFill>
                  <a:latin typeface="Verdana"/>
                  <a:cs typeface="Verdana"/>
                </a:rPr>
                <a:t>management.</a:t>
              </a:r>
              <a:endParaRPr sz="800">
                <a:latin typeface="Verdana"/>
                <a:cs typeface="Verdana"/>
              </a:endParaRPr>
            </a:p>
          </p:txBody>
        </p:sp>
        <p:sp>
          <p:nvSpPr>
            <p:cNvPr id="21" name="object 21"/>
            <p:cNvSpPr/>
            <p:nvPr/>
          </p:nvSpPr>
          <p:spPr>
            <a:xfrm>
              <a:off x="4317860" y="6235268"/>
              <a:ext cx="1541145" cy="732790"/>
            </a:xfrm>
            <a:custGeom>
              <a:avLst/>
              <a:gdLst/>
              <a:ahLst/>
              <a:cxnLst/>
              <a:rect l="l" t="t" r="r" b="b"/>
              <a:pathLst>
                <a:path w="1541145" h="732790">
                  <a:moveTo>
                    <a:pt x="1540675" y="0"/>
                  </a:moveTo>
                  <a:lnTo>
                    <a:pt x="0" y="0"/>
                  </a:lnTo>
                  <a:lnTo>
                    <a:pt x="3923" y="48549"/>
                  </a:lnTo>
                  <a:lnTo>
                    <a:pt x="10797" y="96205"/>
                  </a:lnTo>
                  <a:lnTo>
                    <a:pt x="20530" y="142875"/>
                  </a:lnTo>
                  <a:lnTo>
                    <a:pt x="33028" y="188467"/>
                  </a:lnTo>
                  <a:lnTo>
                    <a:pt x="48199" y="232888"/>
                  </a:lnTo>
                  <a:lnTo>
                    <a:pt x="65951" y="276045"/>
                  </a:lnTo>
                  <a:lnTo>
                    <a:pt x="86190" y="317845"/>
                  </a:lnTo>
                  <a:lnTo>
                    <a:pt x="108825" y="358197"/>
                  </a:lnTo>
                  <a:lnTo>
                    <a:pt x="133762" y="397006"/>
                  </a:lnTo>
                  <a:lnTo>
                    <a:pt x="160910" y="434182"/>
                  </a:lnTo>
                  <a:lnTo>
                    <a:pt x="190174" y="469630"/>
                  </a:lnTo>
                  <a:lnTo>
                    <a:pt x="221464" y="503259"/>
                  </a:lnTo>
                  <a:lnTo>
                    <a:pt x="254685" y="534975"/>
                  </a:lnTo>
                  <a:lnTo>
                    <a:pt x="289746" y="564687"/>
                  </a:lnTo>
                  <a:lnTo>
                    <a:pt x="326555" y="592301"/>
                  </a:lnTo>
                  <a:lnTo>
                    <a:pt x="365017" y="617725"/>
                  </a:lnTo>
                  <a:lnTo>
                    <a:pt x="405041" y="640866"/>
                  </a:lnTo>
                  <a:lnTo>
                    <a:pt x="446535" y="661631"/>
                  </a:lnTo>
                  <a:lnTo>
                    <a:pt x="489404" y="679928"/>
                  </a:lnTo>
                  <a:lnTo>
                    <a:pt x="533558" y="695665"/>
                  </a:lnTo>
                  <a:lnTo>
                    <a:pt x="578903" y="708748"/>
                  </a:lnTo>
                  <a:lnTo>
                    <a:pt x="625347" y="719085"/>
                  </a:lnTo>
                  <a:lnTo>
                    <a:pt x="672796" y="726583"/>
                  </a:lnTo>
                  <a:lnTo>
                    <a:pt x="721159" y="731150"/>
                  </a:lnTo>
                  <a:lnTo>
                    <a:pt x="770343" y="732693"/>
                  </a:lnTo>
                  <a:lnTo>
                    <a:pt x="819526" y="731150"/>
                  </a:lnTo>
                  <a:lnTo>
                    <a:pt x="867888" y="726583"/>
                  </a:lnTo>
                  <a:lnTo>
                    <a:pt x="915337" y="719085"/>
                  </a:lnTo>
                  <a:lnTo>
                    <a:pt x="961780" y="708748"/>
                  </a:lnTo>
                  <a:lnTo>
                    <a:pt x="1007125" y="695665"/>
                  </a:lnTo>
                  <a:lnTo>
                    <a:pt x="1051279" y="679928"/>
                  </a:lnTo>
                  <a:lnTo>
                    <a:pt x="1094149" y="661631"/>
                  </a:lnTo>
                  <a:lnTo>
                    <a:pt x="1135642" y="640866"/>
                  </a:lnTo>
                  <a:lnTo>
                    <a:pt x="1175667" y="617725"/>
                  </a:lnTo>
                  <a:lnTo>
                    <a:pt x="1214130" y="592301"/>
                  </a:lnTo>
                  <a:lnTo>
                    <a:pt x="1250938" y="564687"/>
                  </a:lnTo>
                  <a:lnTo>
                    <a:pt x="1286000" y="534975"/>
                  </a:lnTo>
                  <a:lnTo>
                    <a:pt x="1319222" y="503259"/>
                  </a:lnTo>
                  <a:lnTo>
                    <a:pt x="1350511" y="469630"/>
                  </a:lnTo>
                  <a:lnTo>
                    <a:pt x="1379776" y="434182"/>
                  </a:lnTo>
                  <a:lnTo>
                    <a:pt x="1406924" y="397006"/>
                  </a:lnTo>
                  <a:lnTo>
                    <a:pt x="1431861" y="358197"/>
                  </a:lnTo>
                  <a:lnTo>
                    <a:pt x="1454495" y="317845"/>
                  </a:lnTo>
                  <a:lnTo>
                    <a:pt x="1474734" y="276045"/>
                  </a:lnTo>
                  <a:lnTo>
                    <a:pt x="1492485" y="232888"/>
                  </a:lnTo>
                  <a:lnTo>
                    <a:pt x="1507655" y="188467"/>
                  </a:lnTo>
                  <a:lnTo>
                    <a:pt x="1520152" y="142875"/>
                  </a:lnTo>
                  <a:lnTo>
                    <a:pt x="1529882" y="96205"/>
                  </a:lnTo>
                  <a:lnTo>
                    <a:pt x="1536754" y="48549"/>
                  </a:lnTo>
                  <a:lnTo>
                    <a:pt x="1540675" y="0"/>
                  </a:lnTo>
                  <a:close/>
                </a:path>
              </a:pathLst>
            </a:custGeom>
            <a:solidFill>
              <a:srgbClr val="62BB46"/>
            </a:solidFill>
          </p:spPr>
          <p:txBody>
            <a:bodyPr wrap="square" lIns="0" tIns="0" rIns="0" bIns="0" rtlCol="0"/>
            <a:lstStyle/>
            <a:p>
              <a:endParaRPr/>
            </a:p>
          </p:txBody>
        </p:sp>
        <p:sp>
          <p:nvSpPr>
            <p:cNvPr id="22" name="object 22"/>
            <p:cNvSpPr/>
            <p:nvPr/>
          </p:nvSpPr>
          <p:spPr>
            <a:xfrm>
              <a:off x="4316882" y="5425325"/>
              <a:ext cx="1543050" cy="780415"/>
            </a:xfrm>
            <a:custGeom>
              <a:avLst/>
              <a:gdLst/>
              <a:ahLst/>
              <a:cxnLst/>
              <a:rect l="l" t="t" r="r" b="b"/>
              <a:pathLst>
                <a:path w="1543050" h="780414">
                  <a:moveTo>
                    <a:pt x="771321" y="0"/>
                  </a:moveTo>
                  <a:lnTo>
                    <a:pt x="722542" y="1517"/>
                  </a:lnTo>
                  <a:lnTo>
                    <a:pt x="674569" y="6009"/>
                  </a:lnTo>
                  <a:lnTo>
                    <a:pt x="627493" y="13386"/>
                  </a:lnTo>
                  <a:lnTo>
                    <a:pt x="581404" y="23557"/>
                  </a:lnTo>
                  <a:lnTo>
                    <a:pt x="536391" y="36431"/>
                  </a:lnTo>
                  <a:lnTo>
                    <a:pt x="492547" y="51919"/>
                  </a:lnTo>
                  <a:lnTo>
                    <a:pt x="449960" y="69929"/>
                  </a:lnTo>
                  <a:lnTo>
                    <a:pt x="408722" y="90373"/>
                  </a:lnTo>
                  <a:lnTo>
                    <a:pt x="368922" y="113158"/>
                  </a:lnTo>
                  <a:lnTo>
                    <a:pt x="330651" y="138196"/>
                  </a:lnTo>
                  <a:lnTo>
                    <a:pt x="294000" y="165394"/>
                  </a:lnTo>
                  <a:lnTo>
                    <a:pt x="259058" y="194664"/>
                  </a:lnTo>
                  <a:lnTo>
                    <a:pt x="225917" y="225915"/>
                  </a:lnTo>
                  <a:lnTo>
                    <a:pt x="194666" y="259056"/>
                  </a:lnTo>
                  <a:lnTo>
                    <a:pt x="165395" y="293997"/>
                  </a:lnTo>
                  <a:lnTo>
                    <a:pt x="138196" y="330648"/>
                  </a:lnTo>
                  <a:lnTo>
                    <a:pt x="113159" y="368918"/>
                  </a:lnTo>
                  <a:lnTo>
                    <a:pt x="90373" y="408717"/>
                  </a:lnTo>
                  <a:lnTo>
                    <a:pt x="69930" y="449955"/>
                  </a:lnTo>
                  <a:lnTo>
                    <a:pt x="51919" y="492541"/>
                  </a:lnTo>
                  <a:lnTo>
                    <a:pt x="36431" y="536385"/>
                  </a:lnTo>
                  <a:lnTo>
                    <a:pt x="23557" y="581396"/>
                  </a:lnTo>
                  <a:lnTo>
                    <a:pt x="13386" y="627484"/>
                  </a:lnTo>
                  <a:lnTo>
                    <a:pt x="6009" y="674559"/>
                  </a:lnTo>
                  <a:lnTo>
                    <a:pt x="1517" y="722531"/>
                  </a:lnTo>
                  <a:lnTo>
                    <a:pt x="0" y="771309"/>
                  </a:lnTo>
                  <a:lnTo>
                    <a:pt x="0" y="774204"/>
                  </a:lnTo>
                  <a:lnTo>
                    <a:pt x="190" y="777049"/>
                  </a:lnTo>
                  <a:lnTo>
                    <a:pt x="228" y="779932"/>
                  </a:lnTo>
                  <a:lnTo>
                    <a:pt x="1542427" y="779932"/>
                  </a:lnTo>
                  <a:lnTo>
                    <a:pt x="1542453" y="777049"/>
                  </a:lnTo>
                  <a:lnTo>
                    <a:pt x="1542630" y="774204"/>
                  </a:lnTo>
                  <a:lnTo>
                    <a:pt x="1542630" y="771309"/>
                  </a:lnTo>
                  <a:lnTo>
                    <a:pt x="1541113" y="722531"/>
                  </a:lnTo>
                  <a:lnTo>
                    <a:pt x="1536621" y="674559"/>
                  </a:lnTo>
                  <a:lnTo>
                    <a:pt x="1529244" y="627484"/>
                  </a:lnTo>
                  <a:lnTo>
                    <a:pt x="1519073" y="581396"/>
                  </a:lnTo>
                  <a:lnTo>
                    <a:pt x="1506199" y="536385"/>
                  </a:lnTo>
                  <a:lnTo>
                    <a:pt x="1490711" y="492541"/>
                  </a:lnTo>
                  <a:lnTo>
                    <a:pt x="1472700" y="449955"/>
                  </a:lnTo>
                  <a:lnTo>
                    <a:pt x="1452257" y="408717"/>
                  </a:lnTo>
                  <a:lnTo>
                    <a:pt x="1429472" y="368918"/>
                  </a:lnTo>
                  <a:lnTo>
                    <a:pt x="1404434" y="330648"/>
                  </a:lnTo>
                  <a:lnTo>
                    <a:pt x="1377236" y="293997"/>
                  </a:lnTo>
                  <a:lnTo>
                    <a:pt x="1347966" y="259056"/>
                  </a:lnTo>
                  <a:lnTo>
                    <a:pt x="1316715" y="225915"/>
                  </a:lnTo>
                  <a:lnTo>
                    <a:pt x="1283574" y="194664"/>
                  </a:lnTo>
                  <a:lnTo>
                    <a:pt x="1248633" y="165394"/>
                  </a:lnTo>
                  <a:lnTo>
                    <a:pt x="1211982" y="138196"/>
                  </a:lnTo>
                  <a:lnTo>
                    <a:pt x="1173712" y="113158"/>
                  </a:lnTo>
                  <a:lnTo>
                    <a:pt x="1133912" y="90373"/>
                  </a:lnTo>
                  <a:lnTo>
                    <a:pt x="1092675" y="69929"/>
                  </a:lnTo>
                  <a:lnTo>
                    <a:pt x="1050089" y="51919"/>
                  </a:lnTo>
                  <a:lnTo>
                    <a:pt x="1006245" y="36431"/>
                  </a:lnTo>
                  <a:lnTo>
                    <a:pt x="961234" y="23557"/>
                  </a:lnTo>
                  <a:lnTo>
                    <a:pt x="915146" y="13386"/>
                  </a:lnTo>
                  <a:lnTo>
                    <a:pt x="868070" y="6009"/>
                  </a:lnTo>
                  <a:lnTo>
                    <a:pt x="820099" y="1517"/>
                  </a:lnTo>
                  <a:lnTo>
                    <a:pt x="771321" y="0"/>
                  </a:lnTo>
                  <a:close/>
                </a:path>
              </a:pathLst>
            </a:custGeom>
            <a:solidFill>
              <a:srgbClr val="0CB14B"/>
            </a:solidFill>
          </p:spPr>
          <p:txBody>
            <a:bodyPr wrap="square" lIns="0" tIns="0" rIns="0" bIns="0" rtlCol="0"/>
            <a:lstStyle/>
            <a:p>
              <a:endParaRPr/>
            </a:p>
          </p:txBody>
        </p:sp>
        <p:sp>
          <p:nvSpPr>
            <p:cNvPr id="23" name="object 23"/>
            <p:cNvSpPr txBox="1"/>
            <p:nvPr/>
          </p:nvSpPr>
          <p:spPr>
            <a:xfrm>
              <a:off x="4614049" y="6289695"/>
              <a:ext cx="937260" cy="534035"/>
            </a:xfrm>
            <a:prstGeom prst="rect">
              <a:avLst/>
            </a:prstGeom>
          </p:spPr>
          <p:txBody>
            <a:bodyPr vert="horz" wrap="square" lIns="0" tIns="11430" rIns="0" bIns="0" rtlCol="0">
              <a:spAutoFit/>
            </a:bodyPr>
            <a:lstStyle/>
            <a:p>
              <a:pPr marL="12700" marR="5080" indent="-635" algn="ctr">
                <a:lnSpc>
                  <a:spcPct val="104200"/>
                </a:lnSpc>
                <a:spcBef>
                  <a:spcPts val="90"/>
                </a:spcBef>
              </a:pPr>
              <a:r>
                <a:rPr sz="800" spc="-80" dirty="0">
                  <a:solidFill>
                    <a:srgbClr val="FFFFFF"/>
                  </a:solidFill>
                  <a:latin typeface="Verdana"/>
                  <a:cs typeface="Verdana"/>
                </a:rPr>
                <a:t>Project </a:t>
              </a:r>
              <a:r>
                <a:rPr sz="800" spc="-95" dirty="0">
                  <a:solidFill>
                    <a:srgbClr val="FFFFFF"/>
                  </a:solidFill>
                  <a:latin typeface="Verdana"/>
                  <a:cs typeface="Verdana"/>
                </a:rPr>
                <a:t>deployment,  </a:t>
              </a:r>
              <a:r>
                <a:rPr sz="800" spc="-80" dirty="0">
                  <a:solidFill>
                    <a:srgbClr val="FFFFFF"/>
                  </a:solidFill>
                  <a:latin typeface="Verdana"/>
                  <a:cs typeface="Verdana"/>
                </a:rPr>
                <a:t>partnership</a:t>
              </a:r>
              <a:r>
                <a:rPr sz="800" spc="-145" dirty="0">
                  <a:solidFill>
                    <a:srgbClr val="FFFFFF"/>
                  </a:solidFill>
                  <a:latin typeface="Verdana"/>
                  <a:cs typeface="Verdana"/>
                </a:rPr>
                <a:t> </a:t>
              </a:r>
              <a:r>
                <a:rPr sz="800" spc="-95" dirty="0">
                  <a:solidFill>
                    <a:srgbClr val="FFFFFF"/>
                  </a:solidFill>
                  <a:latin typeface="Verdana"/>
                  <a:cs typeface="Verdana"/>
                </a:rPr>
                <a:t>execution, </a:t>
              </a:r>
              <a:r>
                <a:rPr sz="800" spc="-65" dirty="0">
                  <a:solidFill>
                    <a:srgbClr val="FFFFFF"/>
                  </a:solidFill>
                  <a:latin typeface="Verdana"/>
                  <a:cs typeface="Verdana"/>
                </a:rPr>
                <a:t> </a:t>
              </a:r>
              <a:r>
                <a:rPr sz="800" spc="-75" dirty="0">
                  <a:solidFill>
                    <a:srgbClr val="FFFFFF"/>
                  </a:solidFill>
                  <a:latin typeface="Verdana"/>
                  <a:cs typeface="Verdana"/>
                </a:rPr>
                <a:t>certification </a:t>
              </a:r>
              <a:r>
                <a:rPr sz="800" spc="-90" dirty="0">
                  <a:solidFill>
                    <a:srgbClr val="FFFFFF"/>
                  </a:solidFill>
                  <a:latin typeface="Verdana"/>
                  <a:cs typeface="Verdana"/>
                </a:rPr>
                <a:t>and  </a:t>
              </a:r>
              <a:r>
                <a:rPr sz="800" spc="-85" dirty="0">
                  <a:solidFill>
                    <a:srgbClr val="FFFFFF"/>
                  </a:solidFill>
                  <a:latin typeface="Verdana"/>
                  <a:cs typeface="Verdana"/>
                </a:rPr>
                <a:t>commissioning.</a:t>
              </a:r>
              <a:endParaRPr sz="800">
                <a:latin typeface="Verdana"/>
                <a:cs typeface="Verdana"/>
              </a:endParaRPr>
            </a:p>
          </p:txBody>
        </p:sp>
        <p:sp>
          <p:nvSpPr>
            <p:cNvPr id="24" name="object 24"/>
            <p:cNvSpPr txBox="1"/>
            <p:nvPr/>
          </p:nvSpPr>
          <p:spPr>
            <a:xfrm>
              <a:off x="4790668" y="5674212"/>
              <a:ext cx="579755" cy="408940"/>
            </a:xfrm>
            <a:prstGeom prst="rect">
              <a:avLst/>
            </a:prstGeom>
          </p:spPr>
          <p:txBody>
            <a:bodyPr vert="horz" wrap="square" lIns="0" tIns="37465" rIns="0" bIns="0" rtlCol="0">
              <a:spAutoFit/>
            </a:bodyPr>
            <a:lstStyle/>
            <a:p>
              <a:pPr marL="12700" marR="5080" indent="38735">
                <a:lnSpc>
                  <a:spcPts val="1420"/>
                </a:lnSpc>
                <a:spcBef>
                  <a:spcPts val="295"/>
                </a:spcBef>
              </a:pPr>
              <a:r>
                <a:rPr sz="1300" b="1" spc="-20" dirty="0">
                  <a:solidFill>
                    <a:srgbClr val="FFFFFF"/>
                  </a:solidFill>
                  <a:latin typeface="Calibri"/>
                  <a:cs typeface="Calibri"/>
                </a:rPr>
                <a:t>Project  Delive</a:t>
              </a:r>
              <a:r>
                <a:rPr sz="1300" b="1" spc="20" dirty="0">
                  <a:solidFill>
                    <a:srgbClr val="FFFFFF"/>
                  </a:solidFill>
                  <a:latin typeface="Calibri"/>
                  <a:cs typeface="Calibri"/>
                </a:rPr>
                <a:t>r</a:t>
              </a:r>
              <a:r>
                <a:rPr sz="1300" b="1" spc="-15" dirty="0">
                  <a:solidFill>
                    <a:srgbClr val="FFFFFF"/>
                  </a:solidFill>
                  <a:latin typeface="Calibri"/>
                  <a:cs typeface="Calibri"/>
                </a:rPr>
                <a:t>y</a:t>
              </a:r>
              <a:endParaRPr sz="1300">
                <a:latin typeface="Calibri"/>
                <a:cs typeface="Calibri"/>
              </a:endParaRPr>
            </a:p>
          </p:txBody>
        </p:sp>
        <p:sp>
          <p:nvSpPr>
            <p:cNvPr id="25" name="object 25"/>
            <p:cNvSpPr/>
            <p:nvPr/>
          </p:nvSpPr>
          <p:spPr>
            <a:xfrm>
              <a:off x="2359253" y="5110403"/>
              <a:ext cx="1541145" cy="732790"/>
            </a:xfrm>
            <a:custGeom>
              <a:avLst/>
              <a:gdLst/>
              <a:ahLst/>
              <a:cxnLst/>
              <a:rect l="l" t="t" r="r" b="b"/>
              <a:pathLst>
                <a:path w="1541145" h="732789">
                  <a:moveTo>
                    <a:pt x="1540687" y="0"/>
                  </a:moveTo>
                  <a:lnTo>
                    <a:pt x="0" y="0"/>
                  </a:lnTo>
                  <a:lnTo>
                    <a:pt x="3923" y="48547"/>
                  </a:lnTo>
                  <a:lnTo>
                    <a:pt x="10797" y="96202"/>
                  </a:lnTo>
                  <a:lnTo>
                    <a:pt x="20530" y="142871"/>
                  </a:lnTo>
                  <a:lnTo>
                    <a:pt x="33029" y="188462"/>
                  </a:lnTo>
                  <a:lnTo>
                    <a:pt x="48200" y="232882"/>
                  </a:lnTo>
                  <a:lnTo>
                    <a:pt x="65952" y="276039"/>
                  </a:lnTo>
                  <a:lnTo>
                    <a:pt x="86192" y="317839"/>
                  </a:lnTo>
                  <a:lnTo>
                    <a:pt x="108828" y="358191"/>
                  </a:lnTo>
                  <a:lnTo>
                    <a:pt x="133765" y="397001"/>
                  </a:lnTo>
                  <a:lnTo>
                    <a:pt x="160913" y="434177"/>
                  </a:lnTo>
                  <a:lnTo>
                    <a:pt x="190178" y="469626"/>
                  </a:lnTo>
                  <a:lnTo>
                    <a:pt x="221468" y="503256"/>
                  </a:lnTo>
                  <a:lnTo>
                    <a:pt x="254690" y="534974"/>
                  </a:lnTo>
                  <a:lnTo>
                    <a:pt x="289752" y="564686"/>
                  </a:lnTo>
                  <a:lnTo>
                    <a:pt x="326560" y="592301"/>
                  </a:lnTo>
                  <a:lnTo>
                    <a:pt x="365023" y="617726"/>
                  </a:lnTo>
                  <a:lnTo>
                    <a:pt x="405047" y="640868"/>
                  </a:lnTo>
                  <a:lnTo>
                    <a:pt x="446540" y="661634"/>
                  </a:lnTo>
                  <a:lnTo>
                    <a:pt x="489410" y="679933"/>
                  </a:lnTo>
                  <a:lnTo>
                    <a:pt x="533563" y="695670"/>
                  </a:lnTo>
                  <a:lnTo>
                    <a:pt x="578907" y="708754"/>
                  </a:lnTo>
                  <a:lnTo>
                    <a:pt x="625350" y="719092"/>
                  </a:lnTo>
                  <a:lnTo>
                    <a:pt x="672799" y="726590"/>
                  </a:lnTo>
                  <a:lnTo>
                    <a:pt x="721161" y="731158"/>
                  </a:lnTo>
                  <a:lnTo>
                    <a:pt x="770343" y="732701"/>
                  </a:lnTo>
                  <a:lnTo>
                    <a:pt x="819527" y="731158"/>
                  </a:lnTo>
                  <a:lnTo>
                    <a:pt x="867891" y="726590"/>
                  </a:lnTo>
                  <a:lnTo>
                    <a:pt x="915341" y="719092"/>
                  </a:lnTo>
                  <a:lnTo>
                    <a:pt x="961785" y="708754"/>
                  </a:lnTo>
                  <a:lnTo>
                    <a:pt x="1007131" y="695670"/>
                  </a:lnTo>
                  <a:lnTo>
                    <a:pt x="1051286" y="679933"/>
                  </a:lnTo>
                  <a:lnTo>
                    <a:pt x="1094157" y="661634"/>
                  </a:lnTo>
                  <a:lnTo>
                    <a:pt x="1135651" y="640868"/>
                  </a:lnTo>
                  <a:lnTo>
                    <a:pt x="1175676" y="617726"/>
                  </a:lnTo>
                  <a:lnTo>
                    <a:pt x="1214140" y="592301"/>
                  </a:lnTo>
                  <a:lnTo>
                    <a:pt x="1250949" y="564686"/>
                  </a:lnTo>
                  <a:lnTo>
                    <a:pt x="1286011" y="534974"/>
                  </a:lnTo>
                  <a:lnTo>
                    <a:pt x="1319233" y="503256"/>
                  </a:lnTo>
                  <a:lnTo>
                    <a:pt x="1350523" y="469626"/>
                  </a:lnTo>
                  <a:lnTo>
                    <a:pt x="1379788" y="434177"/>
                  </a:lnTo>
                  <a:lnTo>
                    <a:pt x="1406936" y="397001"/>
                  </a:lnTo>
                  <a:lnTo>
                    <a:pt x="1431873" y="358191"/>
                  </a:lnTo>
                  <a:lnTo>
                    <a:pt x="1454508" y="317839"/>
                  </a:lnTo>
                  <a:lnTo>
                    <a:pt x="1474747" y="276039"/>
                  </a:lnTo>
                  <a:lnTo>
                    <a:pt x="1492498" y="232882"/>
                  </a:lnTo>
                  <a:lnTo>
                    <a:pt x="1507668" y="188462"/>
                  </a:lnTo>
                  <a:lnTo>
                    <a:pt x="1520164" y="142871"/>
                  </a:lnTo>
                  <a:lnTo>
                    <a:pt x="1529895" y="96202"/>
                  </a:lnTo>
                  <a:lnTo>
                    <a:pt x="1536767" y="48547"/>
                  </a:lnTo>
                  <a:lnTo>
                    <a:pt x="1540687" y="0"/>
                  </a:lnTo>
                  <a:close/>
                </a:path>
              </a:pathLst>
            </a:custGeom>
            <a:solidFill>
              <a:srgbClr val="62BB46"/>
            </a:solidFill>
          </p:spPr>
          <p:txBody>
            <a:bodyPr wrap="square" lIns="0" tIns="0" rIns="0" bIns="0" rtlCol="0"/>
            <a:lstStyle/>
            <a:p>
              <a:endParaRPr/>
            </a:p>
          </p:txBody>
        </p:sp>
        <p:sp>
          <p:nvSpPr>
            <p:cNvPr id="26" name="object 26"/>
            <p:cNvSpPr/>
            <p:nvPr/>
          </p:nvSpPr>
          <p:spPr>
            <a:xfrm>
              <a:off x="2358288" y="4300461"/>
              <a:ext cx="1543050" cy="780415"/>
            </a:xfrm>
            <a:custGeom>
              <a:avLst/>
              <a:gdLst/>
              <a:ahLst/>
              <a:cxnLst/>
              <a:rect l="l" t="t" r="r" b="b"/>
              <a:pathLst>
                <a:path w="1543050" h="780414">
                  <a:moveTo>
                    <a:pt x="771309" y="0"/>
                  </a:moveTo>
                  <a:lnTo>
                    <a:pt x="722531" y="1517"/>
                  </a:lnTo>
                  <a:lnTo>
                    <a:pt x="674559" y="6009"/>
                  </a:lnTo>
                  <a:lnTo>
                    <a:pt x="627484" y="13386"/>
                  </a:lnTo>
                  <a:lnTo>
                    <a:pt x="581396" y="23557"/>
                  </a:lnTo>
                  <a:lnTo>
                    <a:pt x="536385" y="36431"/>
                  </a:lnTo>
                  <a:lnTo>
                    <a:pt x="492541" y="51919"/>
                  </a:lnTo>
                  <a:lnTo>
                    <a:pt x="449955" y="69929"/>
                  </a:lnTo>
                  <a:lnTo>
                    <a:pt x="408717" y="90373"/>
                  </a:lnTo>
                  <a:lnTo>
                    <a:pt x="368918" y="113158"/>
                  </a:lnTo>
                  <a:lnTo>
                    <a:pt x="330648" y="138196"/>
                  </a:lnTo>
                  <a:lnTo>
                    <a:pt x="293997" y="165394"/>
                  </a:lnTo>
                  <a:lnTo>
                    <a:pt x="259056" y="194664"/>
                  </a:lnTo>
                  <a:lnTo>
                    <a:pt x="225915" y="225915"/>
                  </a:lnTo>
                  <a:lnTo>
                    <a:pt x="194664" y="259056"/>
                  </a:lnTo>
                  <a:lnTo>
                    <a:pt x="165394" y="293997"/>
                  </a:lnTo>
                  <a:lnTo>
                    <a:pt x="138196" y="330648"/>
                  </a:lnTo>
                  <a:lnTo>
                    <a:pt x="113158" y="368918"/>
                  </a:lnTo>
                  <a:lnTo>
                    <a:pt x="90373" y="408717"/>
                  </a:lnTo>
                  <a:lnTo>
                    <a:pt x="69929" y="449955"/>
                  </a:lnTo>
                  <a:lnTo>
                    <a:pt x="51919" y="492541"/>
                  </a:lnTo>
                  <a:lnTo>
                    <a:pt x="36431" y="536385"/>
                  </a:lnTo>
                  <a:lnTo>
                    <a:pt x="23557" y="581396"/>
                  </a:lnTo>
                  <a:lnTo>
                    <a:pt x="13386" y="627484"/>
                  </a:lnTo>
                  <a:lnTo>
                    <a:pt x="6009" y="674559"/>
                  </a:lnTo>
                  <a:lnTo>
                    <a:pt x="1517" y="722531"/>
                  </a:lnTo>
                  <a:lnTo>
                    <a:pt x="0" y="771309"/>
                  </a:lnTo>
                  <a:lnTo>
                    <a:pt x="0" y="774204"/>
                  </a:lnTo>
                  <a:lnTo>
                    <a:pt x="190" y="777036"/>
                  </a:lnTo>
                  <a:lnTo>
                    <a:pt x="215" y="779932"/>
                  </a:lnTo>
                  <a:lnTo>
                    <a:pt x="1542414" y="779932"/>
                  </a:lnTo>
                  <a:lnTo>
                    <a:pt x="1542440" y="777036"/>
                  </a:lnTo>
                  <a:lnTo>
                    <a:pt x="1542630" y="774204"/>
                  </a:lnTo>
                  <a:lnTo>
                    <a:pt x="1542630" y="771309"/>
                  </a:lnTo>
                  <a:lnTo>
                    <a:pt x="1541113" y="722531"/>
                  </a:lnTo>
                  <a:lnTo>
                    <a:pt x="1536621" y="674559"/>
                  </a:lnTo>
                  <a:lnTo>
                    <a:pt x="1529244" y="627484"/>
                  </a:lnTo>
                  <a:lnTo>
                    <a:pt x="1519073" y="581396"/>
                  </a:lnTo>
                  <a:lnTo>
                    <a:pt x="1506199" y="536385"/>
                  </a:lnTo>
                  <a:lnTo>
                    <a:pt x="1490711" y="492541"/>
                  </a:lnTo>
                  <a:lnTo>
                    <a:pt x="1472700" y="449955"/>
                  </a:lnTo>
                  <a:lnTo>
                    <a:pt x="1452257" y="408717"/>
                  </a:lnTo>
                  <a:lnTo>
                    <a:pt x="1429471" y="368918"/>
                  </a:lnTo>
                  <a:lnTo>
                    <a:pt x="1404434" y="330648"/>
                  </a:lnTo>
                  <a:lnTo>
                    <a:pt x="1377235" y="293997"/>
                  </a:lnTo>
                  <a:lnTo>
                    <a:pt x="1347964" y="259056"/>
                  </a:lnTo>
                  <a:lnTo>
                    <a:pt x="1316713" y="225915"/>
                  </a:lnTo>
                  <a:lnTo>
                    <a:pt x="1283572" y="194664"/>
                  </a:lnTo>
                  <a:lnTo>
                    <a:pt x="1248630" y="165394"/>
                  </a:lnTo>
                  <a:lnTo>
                    <a:pt x="1211979" y="138196"/>
                  </a:lnTo>
                  <a:lnTo>
                    <a:pt x="1173708" y="113158"/>
                  </a:lnTo>
                  <a:lnTo>
                    <a:pt x="1133908" y="90373"/>
                  </a:lnTo>
                  <a:lnTo>
                    <a:pt x="1092670" y="69929"/>
                  </a:lnTo>
                  <a:lnTo>
                    <a:pt x="1050083" y="51919"/>
                  </a:lnTo>
                  <a:lnTo>
                    <a:pt x="1006238" y="36431"/>
                  </a:lnTo>
                  <a:lnTo>
                    <a:pt x="961226" y="23557"/>
                  </a:lnTo>
                  <a:lnTo>
                    <a:pt x="915137" y="13386"/>
                  </a:lnTo>
                  <a:lnTo>
                    <a:pt x="868060" y="6009"/>
                  </a:lnTo>
                  <a:lnTo>
                    <a:pt x="820088" y="1517"/>
                  </a:lnTo>
                  <a:lnTo>
                    <a:pt x="771309" y="0"/>
                  </a:lnTo>
                  <a:close/>
                </a:path>
              </a:pathLst>
            </a:custGeom>
            <a:solidFill>
              <a:srgbClr val="0CB14B"/>
            </a:solidFill>
          </p:spPr>
          <p:txBody>
            <a:bodyPr wrap="square" lIns="0" tIns="0" rIns="0" bIns="0" rtlCol="0"/>
            <a:lstStyle/>
            <a:p>
              <a:endParaRPr/>
            </a:p>
          </p:txBody>
        </p:sp>
        <p:sp>
          <p:nvSpPr>
            <p:cNvPr id="27" name="object 27"/>
            <p:cNvSpPr txBox="1"/>
            <p:nvPr/>
          </p:nvSpPr>
          <p:spPr>
            <a:xfrm>
              <a:off x="2630932" y="5164670"/>
              <a:ext cx="997585" cy="534035"/>
            </a:xfrm>
            <a:prstGeom prst="rect">
              <a:avLst/>
            </a:prstGeom>
          </p:spPr>
          <p:txBody>
            <a:bodyPr vert="horz" wrap="square" lIns="0" tIns="11430" rIns="0" bIns="0" rtlCol="0">
              <a:spAutoFit/>
            </a:bodyPr>
            <a:lstStyle/>
            <a:p>
              <a:pPr marL="12700" marR="5080" indent="3810" algn="ctr">
                <a:lnSpc>
                  <a:spcPct val="104200"/>
                </a:lnSpc>
                <a:spcBef>
                  <a:spcPts val="90"/>
                </a:spcBef>
              </a:pPr>
              <a:r>
                <a:rPr sz="800" spc="-85" dirty="0">
                  <a:solidFill>
                    <a:srgbClr val="FFFFFF"/>
                  </a:solidFill>
                  <a:latin typeface="Verdana"/>
                  <a:cs typeface="Verdana"/>
                </a:rPr>
                <a:t>Delegation </a:t>
              </a:r>
              <a:r>
                <a:rPr sz="800" spc="-60" dirty="0">
                  <a:solidFill>
                    <a:srgbClr val="FFFFFF"/>
                  </a:solidFill>
                  <a:latin typeface="Verdana"/>
                  <a:cs typeface="Verdana"/>
                </a:rPr>
                <a:t>of </a:t>
              </a:r>
              <a:r>
                <a:rPr sz="800" spc="-105" dirty="0">
                  <a:solidFill>
                    <a:srgbClr val="FFFFFF"/>
                  </a:solidFill>
                  <a:latin typeface="Verdana"/>
                  <a:cs typeface="Verdana"/>
                </a:rPr>
                <a:t>authority,  </a:t>
              </a:r>
              <a:r>
                <a:rPr sz="800" spc="-80" dirty="0">
                  <a:solidFill>
                    <a:srgbClr val="FFFFFF"/>
                  </a:solidFill>
                  <a:latin typeface="Verdana"/>
                  <a:cs typeface="Verdana"/>
                </a:rPr>
                <a:t>forecast </a:t>
              </a:r>
              <a:r>
                <a:rPr sz="800" spc="-100" dirty="0">
                  <a:solidFill>
                    <a:srgbClr val="FFFFFF"/>
                  </a:solidFill>
                  <a:latin typeface="Verdana"/>
                  <a:cs typeface="Verdana"/>
                </a:rPr>
                <a:t>returns,</a:t>
              </a:r>
              <a:r>
                <a:rPr sz="800" spc="-160" dirty="0">
                  <a:solidFill>
                    <a:srgbClr val="FFFFFF"/>
                  </a:solidFill>
                  <a:latin typeface="Verdana"/>
                  <a:cs typeface="Verdana"/>
                </a:rPr>
                <a:t> </a:t>
              </a:r>
              <a:r>
                <a:rPr sz="800" spc="-85" dirty="0">
                  <a:solidFill>
                    <a:srgbClr val="FFFFFF"/>
                  </a:solidFill>
                  <a:latin typeface="Verdana"/>
                  <a:cs typeface="Verdana"/>
                </a:rPr>
                <a:t>project  </a:t>
              </a:r>
              <a:r>
                <a:rPr sz="800" spc="-90" dirty="0">
                  <a:solidFill>
                    <a:srgbClr val="FFFFFF"/>
                  </a:solidFill>
                  <a:latin typeface="Verdana"/>
                  <a:cs typeface="Verdana"/>
                </a:rPr>
                <a:t>costs, </a:t>
              </a:r>
              <a:r>
                <a:rPr sz="800" spc="-85" dirty="0">
                  <a:solidFill>
                    <a:srgbClr val="FFFFFF"/>
                  </a:solidFill>
                  <a:latin typeface="Verdana"/>
                  <a:cs typeface="Verdana"/>
                </a:rPr>
                <a:t>funding </a:t>
              </a:r>
              <a:r>
                <a:rPr sz="800" spc="-90" dirty="0">
                  <a:solidFill>
                    <a:srgbClr val="FFFFFF"/>
                  </a:solidFill>
                  <a:latin typeface="Verdana"/>
                  <a:cs typeface="Verdana"/>
                </a:rPr>
                <a:t>and </a:t>
              </a:r>
              <a:r>
                <a:rPr sz="800" spc="-80" dirty="0">
                  <a:solidFill>
                    <a:srgbClr val="FFFFFF"/>
                  </a:solidFill>
                  <a:latin typeface="Verdana"/>
                  <a:cs typeface="Verdana"/>
                </a:rPr>
                <a:t>into  </a:t>
              </a:r>
              <a:r>
                <a:rPr sz="800" spc="-85" dirty="0">
                  <a:solidFill>
                    <a:srgbClr val="FFFFFF"/>
                  </a:solidFill>
                  <a:latin typeface="Verdana"/>
                  <a:cs typeface="Verdana"/>
                </a:rPr>
                <a:t>operating</a:t>
              </a:r>
              <a:r>
                <a:rPr sz="800" spc="-95" dirty="0">
                  <a:solidFill>
                    <a:srgbClr val="FFFFFF"/>
                  </a:solidFill>
                  <a:latin typeface="Verdana"/>
                  <a:cs typeface="Verdana"/>
                </a:rPr>
                <a:t> </a:t>
              </a:r>
              <a:r>
                <a:rPr sz="800" spc="-80" dirty="0">
                  <a:solidFill>
                    <a:srgbClr val="FFFFFF"/>
                  </a:solidFill>
                  <a:latin typeface="Verdana"/>
                  <a:cs typeface="Verdana"/>
                </a:rPr>
                <a:t>P&amp;L.</a:t>
              </a:r>
              <a:endParaRPr sz="800">
                <a:latin typeface="Verdana"/>
                <a:cs typeface="Verdana"/>
              </a:endParaRPr>
            </a:p>
          </p:txBody>
        </p:sp>
        <p:sp>
          <p:nvSpPr>
            <p:cNvPr id="28" name="object 28"/>
            <p:cNvSpPr txBox="1"/>
            <p:nvPr/>
          </p:nvSpPr>
          <p:spPr>
            <a:xfrm>
              <a:off x="2786633" y="4549195"/>
              <a:ext cx="686435" cy="408940"/>
            </a:xfrm>
            <a:prstGeom prst="rect">
              <a:avLst/>
            </a:prstGeom>
          </p:spPr>
          <p:txBody>
            <a:bodyPr vert="horz" wrap="square" lIns="0" tIns="37465" rIns="0" bIns="0" rtlCol="0">
              <a:spAutoFit/>
            </a:bodyPr>
            <a:lstStyle/>
            <a:p>
              <a:pPr marL="12700" marR="5080" indent="28575">
                <a:lnSpc>
                  <a:spcPts val="1420"/>
                </a:lnSpc>
                <a:spcBef>
                  <a:spcPts val="295"/>
                </a:spcBef>
              </a:pPr>
              <a:r>
                <a:rPr sz="1300" b="1" spc="-10" dirty="0">
                  <a:solidFill>
                    <a:srgbClr val="FFFFFF"/>
                  </a:solidFill>
                  <a:latin typeface="Calibri"/>
                  <a:cs typeface="Calibri"/>
                </a:rPr>
                <a:t>Financial  </a:t>
              </a:r>
              <a:r>
                <a:rPr sz="1300" b="1" spc="-20" dirty="0">
                  <a:solidFill>
                    <a:srgbClr val="FFFFFF"/>
                  </a:solidFill>
                  <a:latin typeface="Calibri"/>
                  <a:cs typeface="Calibri"/>
                </a:rPr>
                <a:t>Repo</a:t>
              </a:r>
              <a:r>
                <a:rPr sz="1300" b="1" spc="5" dirty="0">
                  <a:solidFill>
                    <a:srgbClr val="FFFFFF"/>
                  </a:solidFill>
                  <a:latin typeface="Calibri"/>
                  <a:cs typeface="Calibri"/>
                </a:rPr>
                <a:t>r</a:t>
              </a:r>
              <a:r>
                <a:rPr sz="1300" b="1" spc="-20" dirty="0">
                  <a:solidFill>
                    <a:srgbClr val="FFFFFF"/>
                  </a:solidFill>
                  <a:latin typeface="Calibri"/>
                  <a:cs typeface="Calibri"/>
                </a:rPr>
                <a:t>ting</a:t>
              </a:r>
              <a:endParaRPr sz="1300">
                <a:latin typeface="Calibri"/>
                <a:cs typeface="Calibri"/>
              </a:endParaRPr>
            </a:p>
          </p:txBody>
        </p:sp>
        <p:sp>
          <p:nvSpPr>
            <p:cNvPr id="29" name="object 29"/>
            <p:cNvSpPr/>
            <p:nvPr/>
          </p:nvSpPr>
          <p:spPr>
            <a:xfrm>
              <a:off x="2359266" y="2858160"/>
              <a:ext cx="1541145" cy="732790"/>
            </a:xfrm>
            <a:custGeom>
              <a:avLst/>
              <a:gdLst/>
              <a:ahLst/>
              <a:cxnLst/>
              <a:rect l="l" t="t" r="r" b="b"/>
              <a:pathLst>
                <a:path w="1541145" h="732789">
                  <a:moveTo>
                    <a:pt x="1540675" y="0"/>
                  </a:moveTo>
                  <a:lnTo>
                    <a:pt x="0" y="0"/>
                  </a:lnTo>
                  <a:lnTo>
                    <a:pt x="3921" y="48546"/>
                  </a:lnTo>
                  <a:lnTo>
                    <a:pt x="10795" y="96199"/>
                  </a:lnTo>
                  <a:lnTo>
                    <a:pt x="20526" y="142867"/>
                  </a:lnTo>
                  <a:lnTo>
                    <a:pt x="33023" y="188457"/>
                  </a:lnTo>
                  <a:lnTo>
                    <a:pt x="48194" y="232876"/>
                  </a:lnTo>
                  <a:lnTo>
                    <a:pt x="65945" y="276032"/>
                  </a:lnTo>
                  <a:lnTo>
                    <a:pt x="86184" y="317832"/>
                  </a:lnTo>
                  <a:lnTo>
                    <a:pt x="108819" y="358182"/>
                  </a:lnTo>
                  <a:lnTo>
                    <a:pt x="133756" y="396992"/>
                  </a:lnTo>
                  <a:lnTo>
                    <a:pt x="160903" y="434167"/>
                  </a:lnTo>
                  <a:lnTo>
                    <a:pt x="190168" y="469616"/>
                  </a:lnTo>
                  <a:lnTo>
                    <a:pt x="221457" y="503245"/>
                  </a:lnTo>
                  <a:lnTo>
                    <a:pt x="254679" y="534962"/>
                  </a:lnTo>
                  <a:lnTo>
                    <a:pt x="289740" y="564675"/>
                  </a:lnTo>
                  <a:lnTo>
                    <a:pt x="326548" y="592289"/>
                  </a:lnTo>
                  <a:lnTo>
                    <a:pt x="365011" y="617714"/>
                  </a:lnTo>
                  <a:lnTo>
                    <a:pt x="405035" y="640856"/>
                  </a:lnTo>
                  <a:lnTo>
                    <a:pt x="446528" y="661622"/>
                  </a:lnTo>
                  <a:lnTo>
                    <a:pt x="489397" y="679920"/>
                  </a:lnTo>
                  <a:lnTo>
                    <a:pt x="533550" y="695658"/>
                  </a:lnTo>
                  <a:lnTo>
                    <a:pt x="578895" y="708741"/>
                  </a:lnTo>
                  <a:lnTo>
                    <a:pt x="625337" y="719079"/>
                  </a:lnTo>
                  <a:lnTo>
                    <a:pt x="672786" y="726578"/>
                  </a:lnTo>
                  <a:lnTo>
                    <a:pt x="721148" y="731145"/>
                  </a:lnTo>
                  <a:lnTo>
                    <a:pt x="770331" y="732688"/>
                  </a:lnTo>
                  <a:lnTo>
                    <a:pt x="819515" y="731145"/>
                  </a:lnTo>
                  <a:lnTo>
                    <a:pt x="867878" y="726578"/>
                  </a:lnTo>
                  <a:lnTo>
                    <a:pt x="915328" y="719079"/>
                  </a:lnTo>
                  <a:lnTo>
                    <a:pt x="961772" y="708741"/>
                  </a:lnTo>
                  <a:lnTo>
                    <a:pt x="1007117" y="695658"/>
                  </a:lnTo>
                  <a:lnTo>
                    <a:pt x="1051271" y="679920"/>
                  </a:lnTo>
                  <a:lnTo>
                    <a:pt x="1094142" y="661622"/>
                  </a:lnTo>
                  <a:lnTo>
                    <a:pt x="1135636" y="640856"/>
                  </a:lnTo>
                  <a:lnTo>
                    <a:pt x="1175660" y="617714"/>
                  </a:lnTo>
                  <a:lnTo>
                    <a:pt x="1214123" y="592289"/>
                  </a:lnTo>
                  <a:lnTo>
                    <a:pt x="1250932" y="564675"/>
                  </a:lnTo>
                  <a:lnTo>
                    <a:pt x="1285993" y="534962"/>
                  </a:lnTo>
                  <a:lnTo>
                    <a:pt x="1319215" y="503245"/>
                  </a:lnTo>
                  <a:lnTo>
                    <a:pt x="1350505" y="469616"/>
                  </a:lnTo>
                  <a:lnTo>
                    <a:pt x="1379770" y="434167"/>
                  </a:lnTo>
                  <a:lnTo>
                    <a:pt x="1406918" y="396992"/>
                  </a:lnTo>
                  <a:lnTo>
                    <a:pt x="1431855" y="358182"/>
                  </a:lnTo>
                  <a:lnTo>
                    <a:pt x="1454489" y="317832"/>
                  </a:lnTo>
                  <a:lnTo>
                    <a:pt x="1474729" y="276032"/>
                  </a:lnTo>
                  <a:lnTo>
                    <a:pt x="1492480" y="232876"/>
                  </a:lnTo>
                  <a:lnTo>
                    <a:pt x="1507651" y="188457"/>
                  </a:lnTo>
                  <a:lnTo>
                    <a:pt x="1520148" y="142867"/>
                  </a:lnTo>
                  <a:lnTo>
                    <a:pt x="1529880" y="96199"/>
                  </a:lnTo>
                  <a:lnTo>
                    <a:pt x="1536753" y="48546"/>
                  </a:lnTo>
                  <a:lnTo>
                    <a:pt x="1540675" y="0"/>
                  </a:lnTo>
                  <a:close/>
                </a:path>
              </a:pathLst>
            </a:custGeom>
            <a:solidFill>
              <a:srgbClr val="62BB46"/>
            </a:solidFill>
          </p:spPr>
          <p:txBody>
            <a:bodyPr wrap="square" lIns="0" tIns="0" rIns="0" bIns="0" rtlCol="0"/>
            <a:lstStyle/>
            <a:p>
              <a:endParaRPr/>
            </a:p>
          </p:txBody>
        </p:sp>
        <p:sp>
          <p:nvSpPr>
            <p:cNvPr id="30" name="object 30"/>
            <p:cNvSpPr/>
            <p:nvPr/>
          </p:nvSpPr>
          <p:spPr>
            <a:xfrm>
              <a:off x="2358288" y="2048205"/>
              <a:ext cx="1543050" cy="780415"/>
            </a:xfrm>
            <a:custGeom>
              <a:avLst/>
              <a:gdLst/>
              <a:ahLst/>
              <a:cxnLst/>
              <a:rect l="l" t="t" r="r" b="b"/>
              <a:pathLst>
                <a:path w="1543050" h="780414">
                  <a:moveTo>
                    <a:pt x="771309" y="0"/>
                  </a:moveTo>
                  <a:lnTo>
                    <a:pt x="722531" y="1517"/>
                  </a:lnTo>
                  <a:lnTo>
                    <a:pt x="674559" y="6009"/>
                  </a:lnTo>
                  <a:lnTo>
                    <a:pt x="627484" y="13386"/>
                  </a:lnTo>
                  <a:lnTo>
                    <a:pt x="581396" y="23557"/>
                  </a:lnTo>
                  <a:lnTo>
                    <a:pt x="536385" y="36431"/>
                  </a:lnTo>
                  <a:lnTo>
                    <a:pt x="492541" y="51919"/>
                  </a:lnTo>
                  <a:lnTo>
                    <a:pt x="449955" y="69930"/>
                  </a:lnTo>
                  <a:lnTo>
                    <a:pt x="408717" y="90373"/>
                  </a:lnTo>
                  <a:lnTo>
                    <a:pt x="368918" y="113159"/>
                  </a:lnTo>
                  <a:lnTo>
                    <a:pt x="330648" y="138196"/>
                  </a:lnTo>
                  <a:lnTo>
                    <a:pt x="293997" y="165395"/>
                  </a:lnTo>
                  <a:lnTo>
                    <a:pt x="259056" y="194666"/>
                  </a:lnTo>
                  <a:lnTo>
                    <a:pt x="225915" y="225917"/>
                  </a:lnTo>
                  <a:lnTo>
                    <a:pt x="194664" y="259058"/>
                  </a:lnTo>
                  <a:lnTo>
                    <a:pt x="165394" y="294000"/>
                  </a:lnTo>
                  <a:lnTo>
                    <a:pt x="138196" y="330651"/>
                  </a:lnTo>
                  <a:lnTo>
                    <a:pt x="113158" y="368922"/>
                  </a:lnTo>
                  <a:lnTo>
                    <a:pt x="90373" y="408722"/>
                  </a:lnTo>
                  <a:lnTo>
                    <a:pt x="69929" y="449960"/>
                  </a:lnTo>
                  <a:lnTo>
                    <a:pt x="51919" y="492547"/>
                  </a:lnTo>
                  <a:lnTo>
                    <a:pt x="36431" y="536391"/>
                  </a:lnTo>
                  <a:lnTo>
                    <a:pt x="23557" y="581404"/>
                  </a:lnTo>
                  <a:lnTo>
                    <a:pt x="13386" y="627493"/>
                  </a:lnTo>
                  <a:lnTo>
                    <a:pt x="6009" y="674569"/>
                  </a:lnTo>
                  <a:lnTo>
                    <a:pt x="1517" y="722542"/>
                  </a:lnTo>
                  <a:lnTo>
                    <a:pt x="0" y="771321"/>
                  </a:lnTo>
                  <a:lnTo>
                    <a:pt x="0" y="774204"/>
                  </a:lnTo>
                  <a:lnTo>
                    <a:pt x="190" y="777049"/>
                  </a:lnTo>
                  <a:lnTo>
                    <a:pt x="215" y="779932"/>
                  </a:lnTo>
                  <a:lnTo>
                    <a:pt x="1542414" y="779932"/>
                  </a:lnTo>
                  <a:lnTo>
                    <a:pt x="1542440" y="777049"/>
                  </a:lnTo>
                  <a:lnTo>
                    <a:pt x="1542630" y="774204"/>
                  </a:lnTo>
                  <a:lnTo>
                    <a:pt x="1542630" y="771321"/>
                  </a:lnTo>
                  <a:lnTo>
                    <a:pt x="1541113" y="722542"/>
                  </a:lnTo>
                  <a:lnTo>
                    <a:pt x="1536621" y="674569"/>
                  </a:lnTo>
                  <a:lnTo>
                    <a:pt x="1529244" y="627493"/>
                  </a:lnTo>
                  <a:lnTo>
                    <a:pt x="1519073" y="581404"/>
                  </a:lnTo>
                  <a:lnTo>
                    <a:pt x="1506199" y="536391"/>
                  </a:lnTo>
                  <a:lnTo>
                    <a:pt x="1490711" y="492547"/>
                  </a:lnTo>
                  <a:lnTo>
                    <a:pt x="1472700" y="449960"/>
                  </a:lnTo>
                  <a:lnTo>
                    <a:pt x="1452257" y="408722"/>
                  </a:lnTo>
                  <a:lnTo>
                    <a:pt x="1429471" y="368922"/>
                  </a:lnTo>
                  <a:lnTo>
                    <a:pt x="1404434" y="330651"/>
                  </a:lnTo>
                  <a:lnTo>
                    <a:pt x="1377235" y="294000"/>
                  </a:lnTo>
                  <a:lnTo>
                    <a:pt x="1347964" y="259058"/>
                  </a:lnTo>
                  <a:lnTo>
                    <a:pt x="1316713" y="225917"/>
                  </a:lnTo>
                  <a:lnTo>
                    <a:pt x="1283572" y="194666"/>
                  </a:lnTo>
                  <a:lnTo>
                    <a:pt x="1248630" y="165395"/>
                  </a:lnTo>
                  <a:lnTo>
                    <a:pt x="1211979" y="138196"/>
                  </a:lnTo>
                  <a:lnTo>
                    <a:pt x="1173708" y="113159"/>
                  </a:lnTo>
                  <a:lnTo>
                    <a:pt x="1133908" y="90373"/>
                  </a:lnTo>
                  <a:lnTo>
                    <a:pt x="1092670" y="69930"/>
                  </a:lnTo>
                  <a:lnTo>
                    <a:pt x="1050083" y="51919"/>
                  </a:lnTo>
                  <a:lnTo>
                    <a:pt x="1006238" y="36431"/>
                  </a:lnTo>
                  <a:lnTo>
                    <a:pt x="961226" y="23557"/>
                  </a:lnTo>
                  <a:lnTo>
                    <a:pt x="915137" y="13386"/>
                  </a:lnTo>
                  <a:lnTo>
                    <a:pt x="868060" y="6009"/>
                  </a:lnTo>
                  <a:lnTo>
                    <a:pt x="820088" y="1517"/>
                  </a:lnTo>
                  <a:lnTo>
                    <a:pt x="771309" y="0"/>
                  </a:lnTo>
                  <a:close/>
                </a:path>
              </a:pathLst>
            </a:custGeom>
            <a:solidFill>
              <a:srgbClr val="0CB14B"/>
            </a:solidFill>
          </p:spPr>
          <p:txBody>
            <a:bodyPr wrap="square" lIns="0" tIns="0" rIns="0" bIns="0" rtlCol="0"/>
            <a:lstStyle/>
            <a:p>
              <a:endParaRPr/>
            </a:p>
          </p:txBody>
        </p:sp>
        <p:sp>
          <p:nvSpPr>
            <p:cNvPr id="31" name="object 31"/>
            <p:cNvSpPr txBox="1"/>
            <p:nvPr/>
          </p:nvSpPr>
          <p:spPr>
            <a:xfrm>
              <a:off x="2617647" y="2912414"/>
              <a:ext cx="996315" cy="534035"/>
            </a:xfrm>
            <a:prstGeom prst="rect">
              <a:avLst/>
            </a:prstGeom>
          </p:spPr>
          <p:txBody>
            <a:bodyPr vert="horz" wrap="square" lIns="0" tIns="11430" rIns="0" bIns="0" rtlCol="0">
              <a:spAutoFit/>
            </a:bodyPr>
            <a:lstStyle/>
            <a:p>
              <a:pPr marL="12065" marR="5080" indent="-635" algn="ctr">
                <a:lnSpc>
                  <a:spcPct val="104200"/>
                </a:lnSpc>
                <a:spcBef>
                  <a:spcPts val="90"/>
                </a:spcBef>
              </a:pPr>
              <a:r>
                <a:rPr sz="800" spc="-80" dirty="0">
                  <a:solidFill>
                    <a:srgbClr val="FFFFFF"/>
                  </a:solidFill>
                  <a:latin typeface="Verdana"/>
                  <a:cs typeface="Verdana"/>
                </a:rPr>
                <a:t>Local, </a:t>
              </a:r>
              <a:r>
                <a:rPr sz="800" spc="-90" dirty="0">
                  <a:solidFill>
                    <a:srgbClr val="FFFFFF"/>
                  </a:solidFill>
                  <a:latin typeface="Verdana"/>
                  <a:cs typeface="Verdana"/>
                </a:rPr>
                <a:t>regional, </a:t>
              </a:r>
              <a:r>
                <a:rPr sz="800" spc="-75" dirty="0">
                  <a:solidFill>
                    <a:srgbClr val="FFFFFF"/>
                  </a:solidFill>
                  <a:latin typeface="Verdana"/>
                  <a:cs typeface="Verdana"/>
                </a:rPr>
                <a:t>global  </a:t>
              </a:r>
              <a:r>
                <a:rPr sz="800" spc="-80" dirty="0">
                  <a:solidFill>
                    <a:srgbClr val="FFFFFF"/>
                  </a:solidFill>
                  <a:latin typeface="Verdana"/>
                  <a:cs typeface="Verdana"/>
                </a:rPr>
                <a:t>sustainability</a:t>
              </a:r>
              <a:r>
                <a:rPr sz="800" spc="-125" dirty="0">
                  <a:solidFill>
                    <a:srgbClr val="FFFFFF"/>
                  </a:solidFill>
                  <a:latin typeface="Verdana"/>
                  <a:cs typeface="Verdana"/>
                </a:rPr>
                <a:t> </a:t>
              </a:r>
              <a:r>
                <a:rPr sz="800" spc="-85" dirty="0">
                  <a:solidFill>
                    <a:srgbClr val="FFFFFF"/>
                  </a:solidFill>
                  <a:latin typeface="Verdana"/>
                  <a:cs typeface="Verdana"/>
                </a:rPr>
                <a:t>standards  </a:t>
              </a:r>
              <a:r>
                <a:rPr sz="800" spc="-90" dirty="0">
                  <a:solidFill>
                    <a:srgbClr val="FFFFFF"/>
                  </a:solidFill>
                  <a:latin typeface="Verdana"/>
                  <a:cs typeface="Verdana"/>
                </a:rPr>
                <a:t>and system  development.</a:t>
              </a:r>
              <a:endParaRPr sz="800">
                <a:latin typeface="Verdana"/>
                <a:cs typeface="Verdana"/>
              </a:endParaRPr>
            </a:p>
          </p:txBody>
        </p:sp>
        <p:sp>
          <p:nvSpPr>
            <p:cNvPr id="32" name="object 32"/>
            <p:cNvSpPr txBox="1"/>
            <p:nvPr/>
          </p:nvSpPr>
          <p:spPr>
            <a:xfrm>
              <a:off x="2503855" y="2296952"/>
              <a:ext cx="1216660" cy="408940"/>
            </a:xfrm>
            <a:prstGeom prst="rect">
              <a:avLst/>
            </a:prstGeom>
          </p:spPr>
          <p:txBody>
            <a:bodyPr vert="horz" wrap="square" lIns="0" tIns="37465" rIns="0" bIns="0" rtlCol="0">
              <a:spAutoFit/>
            </a:bodyPr>
            <a:lstStyle/>
            <a:p>
              <a:pPr marL="12700" marR="5080" indent="173990">
                <a:lnSpc>
                  <a:spcPts val="1420"/>
                </a:lnSpc>
                <a:spcBef>
                  <a:spcPts val="295"/>
                </a:spcBef>
              </a:pPr>
              <a:r>
                <a:rPr sz="1300" b="1" spc="-25" dirty="0">
                  <a:solidFill>
                    <a:srgbClr val="FFFFFF"/>
                  </a:solidFill>
                  <a:latin typeface="Calibri"/>
                  <a:cs typeface="Calibri"/>
                </a:rPr>
                <a:t>Government  </a:t>
              </a:r>
              <a:r>
                <a:rPr sz="1300" b="1" spc="-30" dirty="0">
                  <a:solidFill>
                    <a:srgbClr val="FFFFFF"/>
                  </a:solidFill>
                  <a:latin typeface="Calibri"/>
                  <a:cs typeface="Calibri"/>
                </a:rPr>
                <a:t>and </a:t>
              </a:r>
              <a:r>
                <a:rPr sz="1300" b="1" spc="-5" dirty="0">
                  <a:solidFill>
                    <a:srgbClr val="FFFFFF"/>
                  </a:solidFill>
                  <a:latin typeface="Calibri"/>
                  <a:cs typeface="Calibri"/>
                </a:rPr>
                <a:t>Public</a:t>
              </a:r>
              <a:r>
                <a:rPr sz="1300" b="1" spc="-15" dirty="0">
                  <a:solidFill>
                    <a:srgbClr val="FFFFFF"/>
                  </a:solidFill>
                  <a:latin typeface="Calibri"/>
                  <a:cs typeface="Calibri"/>
                </a:rPr>
                <a:t> </a:t>
              </a:r>
              <a:r>
                <a:rPr sz="1300" b="1" spc="5" dirty="0">
                  <a:solidFill>
                    <a:srgbClr val="FFFFFF"/>
                  </a:solidFill>
                  <a:latin typeface="Calibri"/>
                  <a:cs typeface="Calibri"/>
                </a:rPr>
                <a:t>Aflairs</a:t>
              </a:r>
              <a:endParaRPr sz="1300">
                <a:latin typeface="Calibri"/>
                <a:cs typeface="Calibri"/>
              </a:endParaRPr>
            </a:p>
          </p:txBody>
        </p:sp>
        <p:pic>
          <p:nvPicPr>
            <p:cNvPr id="37" name="Picture 36"/>
            <p:cNvPicPr>
              <a:picLocks noChangeAspect="1"/>
            </p:cNvPicPr>
            <p:nvPr/>
          </p:nvPicPr>
          <p:blipFill>
            <a:blip r:embed="rId3"/>
            <a:stretch>
              <a:fillRect/>
            </a:stretch>
          </p:blipFill>
          <p:spPr>
            <a:xfrm>
              <a:off x="3763072" y="3195180"/>
              <a:ext cx="2761068" cy="1570825"/>
            </a:xfrm>
            <a:prstGeom prst="rect">
              <a:avLst/>
            </a:prstGeom>
          </p:spPr>
        </p:pic>
      </p:grpSp>
    </p:spTree>
    <p:extLst>
      <p:ext uri="{BB962C8B-B14F-4D97-AF65-F5344CB8AC3E}">
        <p14:creationId xmlns:p14="http://schemas.microsoft.com/office/powerpoint/2010/main" val="1647199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7958" y="279679"/>
            <a:ext cx="2407941" cy="397545"/>
          </a:xfrm>
          <a:prstGeom prst="rect">
            <a:avLst/>
          </a:prstGeom>
        </p:spPr>
        <p:txBody>
          <a:bodyPr vert="horz" wrap="square" lIns="0" tIns="12700" rIns="0" bIns="0" rtlCol="0">
            <a:spAutoFit/>
          </a:bodyPr>
          <a:lstStyle/>
          <a:p>
            <a:pPr marL="12700">
              <a:lnSpc>
                <a:spcPct val="100000"/>
              </a:lnSpc>
              <a:spcBef>
                <a:spcPts val="100"/>
              </a:spcBef>
            </a:pPr>
            <a:r>
              <a:rPr lang="en-GB" spc="-105" dirty="0"/>
              <a:t>OFTEC</a:t>
            </a:r>
            <a:endParaRPr spc="-70" dirty="0"/>
          </a:p>
        </p:txBody>
      </p:sp>
      <p:sp>
        <p:nvSpPr>
          <p:cNvPr id="3" name="object 3"/>
          <p:cNvSpPr/>
          <p:nvPr/>
        </p:nvSpPr>
        <p:spPr>
          <a:xfrm>
            <a:off x="359995" y="868921"/>
            <a:ext cx="250190" cy="0"/>
          </a:xfrm>
          <a:custGeom>
            <a:avLst/>
            <a:gdLst/>
            <a:ahLst/>
            <a:cxnLst/>
            <a:rect l="l" t="t" r="r" b="b"/>
            <a:pathLst>
              <a:path w="250190">
                <a:moveTo>
                  <a:pt x="250088" y="0"/>
                </a:moveTo>
                <a:lnTo>
                  <a:pt x="0" y="0"/>
                </a:lnTo>
              </a:path>
            </a:pathLst>
          </a:custGeom>
          <a:ln w="12700">
            <a:solidFill>
              <a:srgbClr val="0CB14B"/>
            </a:solidFill>
          </a:ln>
        </p:spPr>
        <p:txBody>
          <a:bodyPr wrap="square" lIns="0" tIns="0" rIns="0" bIns="0" rtlCol="0"/>
          <a:lstStyle/>
          <a:p>
            <a:endParaRPr/>
          </a:p>
        </p:txBody>
      </p:sp>
      <p:sp>
        <p:nvSpPr>
          <p:cNvPr id="4" name="object 4"/>
          <p:cNvSpPr txBox="1"/>
          <p:nvPr/>
        </p:nvSpPr>
        <p:spPr>
          <a:xfrm>
            <a:off x="347959" y="1077429"/>
            <a:ext cx="9418341" cy="474489"/>
          </a:xfrm>
          <a:prstGeom prst="rect">
            <a:avLst/>
          </a:prstGeom>
        </p:spPr>
        <p:txBody>
          <a:bodyPr vert="horz" wrap="square" lIns="0" tIns="12700" rIns="0" bIns="0" rtlCol="0">
            <a:spAutoFit/>
          </a:bodyPr>
          <a:lstStyle/>
          <a:p>
            <a:pPr marL="12700">
              <a:lnSpc>
                <a:spcPct val="100000"/>
              </a:lnSpc>
              <a:spcBef>
                <a:spcPts val="100"/>
              </a:spcBef>
            </a:pPr>
            <a:r>
              <a:rPr lang="en-US" sz="3000" b="1" spc="250" dirty="0">
                <a:solidFill>
                  <a:srgbClr val="0CB14B"/>
                </a:solidFill>
                <a:latin typeface="Calibri" charset="0"/>
                <a:ea typeface="Calibri" charset="0"/>
                <a:cs typeface="Calibri" charset="0"/>
              </a:rPr>
              <a:t>roadmap to a sustainable future</a:t>
            </a:r>
            <a:endParaRPr sz="3000" dirty="0">
              <a:latin typeface="Calibri" charset="0"/>
              <a:ea typeface="Calibri" charset="0"/>
              <a:cs typeface="Calibri" charset="0"/>
            </a:endParaRPr>
          </a:p>
        </p:txBody>
      </p:sp>
      <p:sp>
        <p:nvSpPr>
          <p:cNvPr id="6" name="object 6"/>
          <p:cNvSpPr txBox="1">
            <a:spLocks noGrp="1"/>
          </p:cNvSpPr>
          <p:nvPr>
            <p:ph type="ftr" sz="quarter" idx="5"/>
          </p:nvPr>
        </p:nvSpPr>
        <p:spPr>
          <a:prstGeom prst="rect">
            <a:avLst/>
          </a:prstGeom>
        </p:spPr>
        <p:txBody>
          <a:bodyPr vert="horz" wrap="square" lIns="0" tIns="14604" rIns="0" bIns="0" rtlCol="0">
            <a:spAutoFit/>
          </a:bodyPr>
          <a:lstStyle/>
          <a:p>
            <a:pPr marL="12700">
              <a:lnSpc>
                <a:spcPct val="100000"/>
              </a:lnSpc>
              <a:spcBef>
                <a:spcPts val="114"/>
              </a:spcBef>
              <a:tabLst>
                <a:tab pos="8946515" algn="l"/>
              </a:tabLst>
            </a:pPr>
            <a:r>
              <a:rPr spc="-10" dirty="0"/>
              <a:t>sustainable </a:t>
            </a:r>
            <a:r>
              <a:rPr spc="-5" dirty="0"/>
              <a:t>business </a:t>
            </a:r>
            <a:r>
              <a:rPr spc="-25" dirty="0"/>
              <a:t>and </a:t>
            </a:r>
            <a:r>
              <a:rPr spc="-15" dirty="0"/>
              <a:t>investment</a:t>
            </a:r>
            <a:r>
              <a:rPr spc="-20" dirty="0"/>
              <a:t> </a:t>
            </a:r>
            <a:r>
              <a:rPr spc="-10" dirty="0"/>
              <a:t>solutions    </a:t>
            </a:r>
            <a:r>
              <a:rPr b="0" u="sng" spc="-10" dirty="0">
                <a:uFill>
                  <a:solidFill>
                    <a:srgbClr val="E6E7E8"/>
                  </a:solidFill>
                </a:uFill>
                <a:latin typeface="Times New Roman"/>
                <a:cs typeface="Times New Roman"/>
              </a:rPr>
              <a:t> 	</a:t>
            </a:r>
          </a:p>
        </p:txBody>
      </p:sp>
      <p:sp>
        <p:nvSpPr>
          <p:cNvPr id="7" name="Rectangle 6"/>
          <p:cNvSpPr/>
          <p:nvPr/>
        </p:nvSpPr>
        <p:spPr>
          <a:xfrm>
            <a:off x="347629" y="2032021"/>
            <a:ext cx="8428071" cy="4154984"/>
          </a:xfrm>
          <a:prstGeom prst="rect">
            <a:avLst/>
          </a:prstGeom>
        </p:spPr>
        <p:txBody>
          <a:bodyPr wrap="square">
            <a:spAutoFit/>
          </a:bodyPr>
          <a:lstStyle/>
          <a:p>
            <a:r>
              <a:rPr lang="en-US" sz="2000" dirty="0"/>
              <a:t>In light of BEIS intention to eliminate liquid fossil fuels, OFTEC </a:t>
            </a:r>
            <a:r>
              <a:rPr lang="en-US" sz="2000" dirty="0" err="1"/>
              <a:t>recognises</a:t>
            </a:r>
            <a:r>
              <a:rPr lang="en-US" sz="2000" dirty="0"/>
              <a:t> the potential demise of the oil heating sector unless an alternate feedstock is found. OFTEC and its members face potential loss of market and subsequent loss of income and business uncertainty without an alternate. Liquid biofuels may be an alternate. However, some work is needed to convince BEIS that they offer a sustainable and available solution given the policy uncertainty and flip flop around use of liquid biofuels in the transport energy sector. </a:t>
            </a:r>
          </a:p>
          <a:p>
            <a:r>
              <a:rPr lang="en-US" sz="2000" dirty="0"/>
              <a:t> </a:t>
            </a:r>
          </a:p>
          <a:p>
            <a:r>
              <a:rPr lang="en-US" sz="2000" dirty="0"/>
              <a:t>OFTEC intends to present to BEIS a roadmap of how to get to sustainable liquid biofuels in the off-gas heating network. This will be, by adopting In </a:t>
            </a:r>
            <a:r>
              <a:rPr lang="en-US" sz="2000" dirty="0" err="1"/>
              <a:t>Perpetuum’s</a:t>
            </a:r>
            <a:r>
              <a:rPr lang="en-US" sz="2000" dirty="0"/>
              <a:t> approach to a robust analysis of the sector to underpin policy options. The approach will consider in full the following seven factors: Sustainability / Feedstocks / Technology / Logistics / Markets / Policy &amp; Economics.  </a:t>
            </a:r>
          </a:p>
        </p:txBody>
      </p:sp>
    </p:spTree>
    <p:extLst>
      <p:ext uri="{BB962C8B-B14F-4D97-AF65-F5344CB8AC3E}">
        <p14:creationId xmlns:p14="http://schemas.microsoft.com/office/powerpoint/2010/main" val="966557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7958" y="279679"/>
            <a:ext cx="2407941" cy="397545"/>
          </a:xfrm>
          <a:prstGeom prst="rect">
            <a:avLst/>
          </a:prstGeom>
        </p:spPr>
        <p:txBody>
          <a:bodyPr vert="horz" wrap="square" lIns="0" tIns="12700" rIns="0" bIns="0" rtlCol="0">
            <a:spAutoFit/>
          </a:bodyPr>
          <a:lstStyle/>
          <a:p>
            <a:pPr marL="12700">
              <a:lnSpc>
                <a:spcPct val="100000"/>
              </a:lnSpc>
              <a:spcBef>
                <a:spcPts val="100"/>
              </a:spcBef>
            </a:pPr>
            <a:r>
              <a:rPr lang="en-GB" spc="-105" dirty="0"/>
              <a:t>OFTEC</a:t>
            </a:r>
            <a:endParaRPr spc="-70" dirty="0"/>
          </a:p>
        </p:txBody>
      </p:sp>
      <p:sp>
        <p:nvSpPr>
          <p:cNvPr id="3" name="object 3"/>
          <p:cNvSpPr/>
          <p:nvPr/>
        </p:nvSpPr>
        <p:spPr>
          <a:xfrm>
            <a:off x="359995" y="868921"/>
            <a:ext cx="250190" cy="0"/>
          </a:xfrm>
          <a:custGeom>
            <a:avLst/>
            <a:gdLst/>
            <a:ahLst/>
            <a:cxnLst/>
            <a:rect l="l" t="t" r="r" b="b"/>
            <a:pathLst>
              <a:path w="250190">
                <a:moveTo>
                  <a:pt x="250088" y="0"/>
                </a:moveTo>
                <a:lnTo>
                  <a:pt x="0" y="0"/>
                </a:lnTo>
              </a:path>
            </a:pathLst>
          </a:custGeom>
          <a:ln w="12700">
            <a:solidFill>
              <a:srgbClr val="0CB14B"/>
            </a:solidFill>
          </a:ln>
        </p:spPr>
        <p:txBody>
          <a:bodyPr wrap="square" lIns="0" tIns="0" rIns="0" bIns="0" rtlCol="0"/>
          <a:lstStyle/>
          <a:p>
            <a:endParaRPr/>
          </a:p>
        </p:txBody>
      </p:sp>
      <p:sp>
        <p:nvSpPr>
          <p:cNvPr id="4" name="object 4"/>
          <p:cNvSpPr txBox="1"/>
          <p:nvPr/>
        </p:nvSpPr>
        <p:spPr>
          <a:xfrm>
            <a:off x="347959" y="1077429"/>
            <a:ext cx="9418341" cy="474489"/>
          </a:xfrm>
          <a:prstGeom prst="rect">
            <a:avLst/>
          </a:prstGeom>
        </p:spPr>
        <p:txBody>
          <a:bodyPr vert="horz" wrap="square" lIns="0" tIns="12700" rIns="0" bIns="0" rtlCol="0">
            <a:spAutoFit/>
          </a:bodyPr>
          <a:lstStyle/>
          <a:p>
            <a:pPr marL="12700">
              <a:lnSpc>
                <a:spcPct val="100000"/>
              </a:lnSpc>
              <a:spcBef>
                <a:spcPts val="100"/>
              </a:spcBef>
            </a:pPr>
            <a:r>
              <a:rPr lang="en-US" sz="3000" b="1" spc="250" dirty="0">
                <a:solidFill>
                  <a:srgbClr val="0CB14B"/>
                </a:solidFill>
                <a:latin typeface="Calibri" charset="0"/>
                <a:ea typeface="Calibri" charset="0"/>
                <a:cs typeface="Calibri" charset="0"/>
              </a:rPr>
              <a:t>methodology</a:t>
            </a:r>
            <a:endParaRPr sz="3000" dirty="0">
              <a:latin typeface="Calibri" charset="0"/>
              <a:ea typeface="Calibri" charset="0"/>
              <a:cs typeface="Calibri" charset="0"/>
            </a:endParaRPr>
          </a:p>
        </p:txBody>
      </p:sp>
      <p:sp>
        <p:nvSpPr>
          <p:cNvPr id="6" name="object 6"/>
          <p:cNvSpPr txBox="1">
            <a:spLocks noGrp="1"/>
          </p:cNvSpPr>
          <p:nvPr>
            <p:ph type="ftr" sz="quarter" idx="5"/>
          </p:nvPr>
        </p:nvSpPr>
        <p:spPr>
          <a:prstGeom prst="rect">
            <a:avLst/>
          </a:prstGeom>
        </p:spPr>
        <p:txBody>
          <a:bodyPr vert="horz" wrap="square" lIns="0" tIns="14604" rIns="0" bIns="0" rtlCol="0">
            <a:spAutoFit/>
          </a:bodyPr>
          <a:lstStyle/>
          <a:p>
            <a:pPr marL="12700">
              <a:lnSpc>
                <a:spcPct val="100000"/>
              </a:lnSpc>
              <a:spcBef>
                <a:spcPts val="114"/>
              </a:spcBef>
              <a:tabLst>
                <a:tab pos="8946515" algn="l"/>
              </a:tabLst>
            </a:pPr>
            <a:r>
              <a:rPr spc="-10" dirty="0"/>
              <a:t>sustainable </a:t>
            </a:r>
            <a:r>
              <a:rPr spc="-5" dirty="0"/>
              <a:t>business </a:t>
            </a:r>
            <a:r>
              <a:rPr spc="-25" dirty="0"/>
              <a:t>and </a:t>
            </a:r>
            <a:r>
              <a:rPr spc="-15" dirty="0"/>
              <a:t>investment</a:t>
            </a:r>
            <a:r>
              <a:rPr spc="-20" dirty="0"/>
              <a:t> </a:t>
            </a:r>
            <a:r>
              <a:rPr spc="-10" dirty="0"/>
              <a:t>solutions    </a:t>
            </a:r>
            <a:r>
              <a:rPr b="0" u="sng" spc="-10" dirty="0">
                <a:uFill>
                  <a:solidFill>
                    <a:srgbClr val="E6E7E8"/>
                  </a:solidFill>
                </a:uFill>
                <a:latin typeface="Times New Roman"/>
                <a:cs typeface="Times New Roman"/>
              </a:rPr>
              <a:t> 	</a:t>
            </a:r>
          </a:p>
        </p:txBody>
      </p:sp>
      <p:pic>
        <p:nvPicPr>
          <p:cNvPr id="5" name="Picture 4"/>
          <p:cNvPicPr>
            <a:picLocks noChangeAspect="1"/>
          </p:cNvPicPr>
          <p:nvPr/>
        </p:nvPicPr>
        <p:blipFill>
          <a:blip r:embed="rId2"/>
          <a:stretch>
            <a:fillRect/>
          </a:stretch>
        </p:blipFill>
        <p:spPr>
          <a:xfrm>
            <a:off x="241300" y="1269127"/>
            <a:ext cx="10210800" cy="5809125"/>
          </a:xfrm>
          <a:prstGeom prst="rect">
            <a:avLst/>
          </a:prstGeom>
        </p:spPr>
      </p:pic>
    </p:spTree>
    <p:extLst>
      <p:ext uri="{BB962C8B-B14F-4D97-AF65-F5344CB8AC3E}">
        <p14:creationId xmlns:p14="http://schemas.microsoft.com/office/powerpoint/2010/main" val="1880981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04800" y="200025"/>
            <a:ext cx="10833100" cy="6845300"/>
          </a:xfrm>
          <a:prstGeom prst="rect">
            <a:avLst/>
          </a:prstGeom>
        </p:spPr>
      </p:pic>
    </p:spTree>
    <p:extLst>
      <p:ext uri="{BB962C8B-B14F-4D97-AF65-F5344CB8AC3E}">
        <p14:creationId xmlns:p14="http://schemas.microsoft.com/office/powerpoint/2010/main" val="1299859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4"/>
          <p:cNvSpPr txBox="1"/>
          <p:nvPr/>
        </p:nvSpPr>
        <p:spPr>
          <a:xfrm>
            <a:off x="347628" y="428625"/>
            <a:ext cx="9418341" cy="474489"/>
          </a:xfrm>
          <a:prstGeom prst="rect">
            <a:avLst/>
          </a:prstGeom>
        </p:spPr>
        <p:txBody>
          <a:bodyPr vert="horz" wrap="square" lIns="0" tIns="12700" rIns="0" bIns="0" rtlCol="0">
            <a:spAutoFit/>
          </a:bodyPr>
          <a:lstStyle/>
          <a:p>
            <a:pPr marL="12700">
              <a:lnSpc>
                <a:spcPct val="100000"/>
              </a:lnSpc>
              <a:spcBef>
                <a:spcPts val="100"/>
              </a:spcBef>
            </a:pPr>
            <a:r>
              <a:rPr lang="en-US" sz="3000" b="1" spc="250" dirty="0">
                <a:solidFill>
                  <a:srgbClr val="0CB14B"/>
                </a:solidFill>
                <a:latin typeface="Calibri" charset="0"/>
                <a:ea typeface="Calibri" charset="0"/>
                <a:cs typeface="Calibri" charset="0"/>
              </a:rPr>
              <a:t>        Overview of the technical methodology: </a:t>
            </a:r>
          </a:p>
        </p:txBody>
      </p:sp>
      <p:grpSp>
        <p:nvGrpSpPr>
          <p:cNvPr id="7" name="Group 6"/>
          <p:cNvGrpSpPr/>
          <p:nvPr/>
        </p:nvGrpSpPr>
        <p:grpSpPr>
          <a:xfrm>
            <a:off x="331630" y="158190"/>
            <a:ext cx="816153" cy="814985"/>
            <a:chOff x="9107766" y="4180801"/>
            <a:chExt cx="816153" cy="814985"/>
          </a:xfrm>
        </p:grpSpPr>
        <p:sp>
          <p:nvSpPr>
            <p:cNvPr id="9" name="object 25"/>
            <p:cNvSpPr/>
            <p:nvPr/>
          </p:nvSpPr>
          <p:spPr>
            <a:xfrm>
              <a:off x="9312427" y="4366501"/>
              <a:ext cx="407034" cy="629285"/>
            </a:xfrm>
            <a:custGeom>
              <a:avLst/>
              <a:gdLst/>
              <a:ahLst/>
              <a:cxnLst/>
              <a:rect l="l" t="t" r="r" b="b"/>
              <a:pathLst>
                <a:path w="407034" h="629285">
                  <a:moveTo>
                    <a:pt x="157543" y="569252"/>
                  </a:moveTo>
                  <a:lnTo>
                    <a:pt x="132651" y="569252"/>
                  </a:lnTo>
                  <a:lnTo>
                    <a:pt x="141166" y="592795"/>
                  </a:lnTo>
                  <a:lnTo>
                    <a:pt x="156870" y="611679"/>
                  </a:lnTo>
                  <a:lnTo>
                    <a:pt x="178117" y="624233"/>
                  </a:lnTo>
                  <a:lnTo>
                    <a:pt x="203263" y="628789"/>
                  </a:lnTo>
                  <a:lnTo>
                    <a:pt x="228403" y="624233"/>
                  </a:lnTo>
                  <a:lnTo>
                    <a:pt x="249647" y="611679"/>
                  </a:lnTo>
                  <a:lnTo>
                    <a:pt x="255661" y="604443"/>
                  </a:lnTo>
                  <a:lnTo>
                    <a:pt x="203263" y="604443"/>
                  </a:lnTo>
                  <a:lnTo>
                    <a:pt x="187641" y="601790"/>
                  </a:lnTo>
                  <a:lnTo>
                    <a:pt x="174217" y="594434"/>
                  </a:lnTo>
                  <a:lnTo>
                    <a:pt x="163885" y="583285"/>
                  </a:lnTo>
                  <a:lnTo>
                    <a:pt x="157543" y="569252"/>
                  </a:lnTo>
                  <a:close/>
                </a:path>
                <a:path w="407034" h="629285">
                  <a:moveTo>
                    <a:pt x="273837" y="569252"/>
                  </a:moveTo>
                  <a:lnTo>
                    <a:pt x="248970" y="569252"/>
                  </a:lnTo>
                  <a:lnTo>
                    <a:pt x="242630" y="583285"/>
                  </a:lnTo>
                  <a:lnTo>
                    <a:pt x="232303" y="594434"/>
                  </a:lnTo>
                  <a:lnTo>
                    <a:pt x="218883" y="601790"/>
                  </a:lnTo>
                  <a:lnTo>
                    <a:pt x="203263" y="604443"/>
                  </a:lnTo>
                  <a:lnTo>
                    <a:pt x="255661" y="604443"/>
                  </a:lnTo>
                  <a:lnTo>
                    <a:pt x="265342" y="592795"/>
                  </a:lnTo>
                  <a:lnTo>
                    <a:pt x="273837" y="569252"/>
                  </a:lnTo>
                  <a:close/>
                </a:path>
                <a:path w="407034" h="629285">
                  <a:moveTo>
                    <a:pt x="203238" y="0"/>
                  </a:moveTo>
                  <a:lnTo>
                    <a:pt x="156694" y="5377"/>
                  </a:lnTo>
                  <a:lnTo>
                    <a:pt x="113938" y="20691"/>
                  </a:lnTo>
                  <a:lnTo>
                    <a:pt x="76198" y="44711"/>
                  </a:lnTo>
                  <a:lnTo>
                    <a:pt x="44705" y="76208"/>
                  </a:lnTo>
                  <a:lnTo>
                    <a:pt x="20688" y="113952"/>
                  </a:lnTo>
                  <a:lnTo>
                    <a:pt x="5377" y="156714"/>
                  </a:lnTo>
                  <a:lnTo>
                    <a:pt x="0" y="203263"/>
                  </a:lnTo>
                  <a:lnTo>
                    <a:pt x="10718" y="261477"/>
                  </a:lnTo>
                  <a:lnTo>
                    <a:pt x="35463" y="313034"/>
                  </a:lnTo>
                  <a:lnTo>
                    <a:pt x="63120" y="352730"/>
                  </a:lnTo>
                  <a:lnTo>
                    <a:pt x="82575" y="375361"/>
                  </a:lnTo>
                  <a:lnTo>
                    <a:pt x="87884" y="428066"/>
                  </a:lnTo>
                  <a:lnTo>
                    <a:pt x="75842" y="433951"/>
                  </a:lnTo>
                  <a:lnTo>
                    <a:pt x="66316" y="442983"/>
                  </a:lnTo>
                  <a:lnTo>
                    <a:pt x="60051" y="454485"/>
                  </a:lnTo>
                  <a:lnTo>
                    <a:pt x="57797" y="467779"/>
                  </a:lnTo>
                  <a:lnTo>
                    <a:pt x="59292" y="478652"/>
                  </a:lnTo>
                  <a:lnTo>
                    <a:pt x="63506" y="488441"/>
                  </a:lnTo>
                  <a:lnTo>
                    <a:pt x="70034" y="496793"/>
                  </a:lnTo>
                  <a:lnTo>
                    <a:pt x="78473" y="503351"/>
                  </a:lnTo>
                  <a:lnTo>
                    <a:pt x="73736" y="510184"/>
                  </a:lnTo>
                  <a:lnTo>
                    <a:pt x="70956" y="518287"/>
                  </a:lnTo>
                  <a:lnTo>
                    <a:pt x="70891" y="527481"/>
                  </a:lnTo>
                  <a:lnTo>
                    <a:pt x="74180" y="543727"/>
                  </a:lnTo>
                  <a:lnTo>
                    <a:pt x="83143" y="557006"/>
                  </a:lnTo>
                  <a:lnTo>
                    <a:pt x="96426" y="565965"/>
                  </a:lnTo>
                  <a:lnTo>
                    <a:pt x="112674" y="569252"/>
                  </a:lnTo>
                  <a:lnTo>
                    <a:pt x="293852" y="569252"/>
                  </a:lnTo>
                  <a:lnTo>
                    <a:pt x="310092" y="565959"/>
                  </a:lnTo>
                  <a:lnTo>
                    <a:pt x="323372" y="556963"/>
                  </a:lnTo>
                  <a:lnTo>
                    <a:pt x="331447" y="544906"/>
                  </a:lnTo>
                  <a:lnTo>
                    <a:pt x="103073" y="544906"/>
                  </a:lnTo>
                  <a:lnTo>
                    <a:pt x="95250" y="537082"/>
                  </a:lnTo>
                  <a:lnTo>
                    <a:pt x="95250" y="517525"/>
                  </a:lnTo>
                  <a:lnTo>
                    <a:pt x="103073" y="509714"/>
                  </a:lnTo>
                  <a:lnTo>
                    <a:pt x="332550" y="509714"/>
                  </a:lnTo>
                  <a:lnTo>
                    <a:pt x="328091" y="503326"/>
                  </a:lnTo>
                  <a:lnTo>
                    <a:pt x="336509" y="496763"/>
                  </a:lnTo>
                  <a:lnTo>
                    <a:pt x="343017" y="488415"/>
                  </a:lnTo>
                  <a:lnTo>
                    <a:pt x="344325" y="485368"/>
                  </a:lnTo>
                  <a:lnTo>
                    <a:pt x="101155" y="485368"/>
                  </a:lnTo>
                  <a:lnTo>
                    <a:pt x="93766" y="483982"/>
                  </a:lnTo>
                  <a:lnTo>
                    <a:pt x="87726" y="480207"/>
                  </a:lnTo>
                  <a:lnTo>
                    <a:pt x="83651" y="474615"/>
                  </a:lnTo>
                  <a:lnTo>
                    <a:pt x="82156" y="467779"/>
                  </a:lnTo>
                  <a:lnTo>
                    <a:pt x="83651" y="460937"/>
                  </a:lnTo>
                  <a:lnTo>
                    <a:pt x="87726" y="455345"/>
                  </a:lnTo>
                  <a:lnTo>
                    <a:pt x="93766" y="451573"/>
                  </a:lnTo>
                  <a:lnTo>
                    <a:pt x="101155" y="450189"/>
                  </a:lnTo>
                  <a:lnTo>
                    <a:pt x="344114" y="450189"/>
                  </a:lnTo>
                  <a:lnTo>
                    <a:pt x="340185" y="442972"/>
                  </a:lnTo>
                  <a:lnTo>
                    <a:pt x="330658" y="433939"/>
                  </a:lnTo>
                  <a:lnTo>
                    <a:pt x="318617" y="428053"/>
                  </a:lnTo>
                  <a:lnTo>
                    <a:pt x="323951" y="375361"/>
                  </a:lnTo>
                  <a:lnTo>
                    <a:pt x="343386" y="352730"/>
                  </a:lnTo>
                  <a:lnTo>
                    <a:pt x="371036" y="313034"/>
                  </a:lnTo>
                  <a:lnTo>
                    <a:pt x="395782" y="261477"/>
                  </a:lnTo>
                  <a:lnTo>
                    <a:pt x="406501" y="203263"/>
                  </a:lnTo>
                  <a:lnTo>
                    <a:pt x="401124" y="156714"/>
                  </a:lnTo>
                  <a:lnTo>
                    <a:pt x="385812" y="113952"/>
                  </a:lnTo>
                  <a:lnTo>
                    <a:pt x="361793" y="76208"/>
                  </a:lnTo>
                  <a:lnTo>
                    <a:pt x="330298" y="44711"/>
                  </a:lnTo>
                  <a:lnTo>
                    <a:pt x="292554" y="20691"/>
                  </a:lnTo>
                  <a:lnTo>
                    <a:pt x="249791" y="5377"/>
                  </a:lnTo>
                  <a:lnTo>
                    <a:pt x="203238" y="0"/>
                  </a:lnTo>
                  <a:close/>
                </a:path>
                <a:path w="407034" h="629285">
                  <a:moveTo>
                    <a:pt x="332550" y="509714"/>
                  </a:moveTo>
                  <a:lnTo>
                    <a:pt x="303453" y="509714"/>
                  </a:lnTo>
                  <a:lnTo>
                    <a:pt x="311264" y="517525"/>
                  </a:lnTo>
                  <a:lnTo>
                    <a:pt x="311264" y="537082"/>
                  </a:lnTo>
                  <a:lnTo>
                    <a:pt x="303453" y="544906"/>
                  </a:lnTo>
                  <a:lnTo>
                    <a:pt x="331447" y="544906"/>
                  </a:lnTo>
                  <a:lnTo>
                    <a:pt x="332334" y="543582"/>
                  </a:lnTo>
                  <a:lnTo>
                    <a:pt x="335554" y="527481"/>
                  </a:lnTo>
                  <a:lnTo>
                    <a:pt x="335622" y="518287"/>
                  </a:lnTo>
                  <a:lnTo>
                    <a:pt x="332816" y="510095"/>
                  </a:lnTo>
                  <a:lnTo>
                    <a:pt x="332550" y="509714"/>
                  </a:lnTo>
                  <a:close/>
                </a:path>
                <a:path w="407034" h="629285">
                  <a:moveTo>
                    <a:pt x="344114" y="450189"/>
                  </a:moveTo>
                  <a:lnTo>
                    <a:pt x="305358" y="450189"/>
                  </a:lnTo>
                  <a:lnTo>
                    <a:pt x="312740" y="451573"/>
                  </a:lnTo>
                  <a:lnTo>
                    <a:pt x="318776" y="455345"/>
                  </a:lnTo>
                  <a:lnTo>
                    <a:pt x="322850" y="460937"/>
                  </a:lnTo>
                  <a:lnTo>
                    <a:pt x="324345" y="467779"/>
                  </a:lnTo>
                  <a:lnTo>
                    <a:pt x="322850" y="474615"/>
                  </a:lnTo>
                  <a:lnTo>
                    <a:pt x="318776" y="480207"/>
                  </a:lnTo>
                  <a:lnTo>
                    <a:pt x="312740" y="483982"/>
                  </a:lnTo>
                  <a:lnTo>
                    <a:pt x="305358" y="485368"/>
                  </a:lnTo>
                  <a:lnTo>
                    <a:pt x="344325" y="485368"/>
                  </a:lnTo>
                  <a:lnTo>
                    <a:pt x="347215" y="478635"/>
                  </a:lnTo>
                  <a:lnTo>
                    <a:pt x="348703" y="467779"/>
                  </a:lnTo>
                  <a:lnTo>
                    <a:pt x="346449" y="454478"/>
                  </a:lnTo>
                  <a:lnTo>
                    <a:pt x="344114" y="450189"/>
                  </a:lnTo>
                  <a:close/>
                </a:path>
              </a:pathLst>
            </a:custGeom>
            <a:solidFill>
              <a:srgbClr val="F173AC"/>
            </a:solidFill>
          </p:spPr>
          <p:txBody>
            <a:bodyPr wrap="square" lIns="0" tIns="0" rIns="0" bIns="0" rtlCol="0"/>
            <a:lstStyle/>
            <a:p>
              <a:endParaRPr/>
            </a:p>
          </p:txBody>
        </p:sp>
        <p:sp>
          <p:nvSpPr>
            <p:cNvPr id="10" name="object 26"/>
            <p:cNvSpPr/>
            <p:nvPr/>
          </p:nvSpPr>
          <p:spPr>
            <a:xfrm>
              <a:off x="9503511" y="4180801"/>
              <a:ext cx="24765" cy="150495"/>
            </a:xfrm>
            <a:custGeom>
              <a:avLst/>
              <a:gdLst/>
              <a:ahLst/>
              <a:cxnLst/>
              <a:rect l="l" t="t" r="r" b="b"/>
              <a:pathLst>
                <a:path w="24765" h="150495">
                  <a:moveTo>
                    <a:pt x="18897" y="0"/>
                  </a:moveTo>
                  <a:lnTo>
                    <a:pt x="5448" y="0"/>
                  </a:lnTo>
                  <a:lnTo>
                    <a:pt x="0" y="5448"/>
                  </a:lnTo>
                  <a:lnTo>
                    <a:pt x="0" y="144729"/>
                  </a:lnTo>
                  <a:lnTo>
                    <a:pt x="5448" y="150177"/>
                  </a:lnTo>
                  <a:lnTo>
                    <a:pt x="18897" y="150177"/>
                  </a:lnTo>
                  <a:lnTo>
                    <a:pt x="24345" y="144729"/>
                  </a:lnTo>
                  <a:lnTo>
                    <a:pt x="24345" y="5448"/>
                  </a:lnTo>
                  <a:lnTo>
                    <a:pt x="18897" y="0"/>
                  </a:lnTo>
                  <a:close/>
                </a:path>
              </a:pathLst>
            </a:custGeom>
            <a:solidFill>
              <a:srgbClr val="F173AC"/>
            </a:solidFill>
          </p:spPr>
          <p:txBody>
            <a:bodyPr wrap="square" lIns="0" tIns="0" rIns="0" bIns="0" rtlCol="0"/>
            <a:lstStyle/>
            <a:p>
              <a:endParaRPr/>
            </a:p>
          </p:txBody>
        </p:sp>
        <p:sp>
          <p:nvSpPr>
            <p:cNvPr id="11" name="object 27"/>
            <p:cNvSpPr/>
            <p:nvPr/>
          </p:nvSpPr>
          <p:spPr>
            <a:xfrm>
              <a:off x="9773424" y="4576546"/>
              <a:ext cx="150495" cy="24765"/>
            </a:xfrm>
            <a:custGeom>
              <a:avLst/>
              <a:gdLst/>
              <a:ahLst/>
              <a:cxnLst/>
              <a:rect l="l" t="t" r="r" b="b"/>
              <a:pathLst>
                <a:path w="150495" h="24764">
                  <a:moveTo>
                    <a:pt x="144729" y="0"/>
                  </a:moveTo>
                  <a:lnTo>
                    <a:pt x="5460" y="0"/>
                  </a:lnTo>
                  <a:lnTo>
                    <a:pt x="0" y="5448"/>
                  </a:lnTo>
                  <a:lnTo>
                    <a:pt x="0" y="18897"/>
                  </a:lnTo>
                  <a:lnTo>
                    <a:pt x="5460" y="24358"/>
                  </a:lnTo>
                  <a:lnTo>
                    <a:pt x="144729" y="24358"/>
                  </a:lnTo>
                  <a:lnTo>
                    <a:pt x="150177" y="18897"/>
                  </a:lnTo>
                  <a:lnTo>
                    <a:pt x="150177" y="5448"/>
                  </a:lnTo>
                  <a:lnTo>
                    <a:pt x="144729" y="0"/>
                  </a:lnTo>
                  <a:close/>
                </a:path>
              </a:pathLst>
            </a:custGeom>
            <a:solidFill>
              <a:srgbClr val="F173AC"/>
            </a:solidFill>
          </p:spPr>
          <p:txBody>
            <a:bodyPr wrap="square" lIns="0" tIns="0" rIns="0" bIns="0" rtlCol="0"/>
            <a:lstStyle/>
            <a:p>
              <a:endParaRPr/>
            </a:p>
          </p:txBody>
        </p:sp>
        <p:sp>
          <p:nvSpPr>
            <p:cNvPr id="12" name="object 28"/>
            <p:cNvSpPr/>
            <p:nvPr/>
          </p:nvSpPr>
          <p:spPr>
            <a:xfrm>
              <a:off x="9107766" y="4576546"/>
              <a:ext cx="150495" cy="24765"/>
            </a:xfrm>
            <a:custGeom>
              <a:avLst/>
              <a:gdLst/>
              <a:ahLst/>
              <a:cxnLst/>
              <a:rect l="l" t="t" r="r" b="b"/>
              <a:pathLst>
                <a:path w="150495" h="24764">
                  <a:moveTo>
                    <a:pt x="144729" y="0"/>
                  </a:moveTo>
                  <a:lnTo>
                    <a:pt x="5448" y="0"/>
                  </a:lnTo>
                  <a:lnTo>
                    <a:pt x="0" y="5448"/>
                  </a:lnTo>
                  <a:lnTo>
                    <a:pt x="0" y="18897"/>
                  </a:lnTo>
                  <a:lnTo>
                    <a:pt x="5448" y="24358"/>
                  </a:lnTo>
                  <a:lnTo>
                    <a:pt x="144729" y="24358"/>
                  </a:lnTo>
                  <a:lnTo>
                    <a:pt x="150190" y="18897"/>
                  </a:lnTo>
                  <a:lnTo>
                    <a:pt x="150190" y="5448"/>
                  </a:lnTo>
                  <a:lnTo>
                    <a:pt x="144729" y="0"/>
                  </a:lnTo>
                  <a:close/>
                </a:path>
              </a:pathLst>
            </a:custGeom>
            <a:solidFill>
              <a:srgbClr val="F173AC"/>
            </a:solidFill>
          </p:spPr>
          <p:txBody>
            <a:bodyPr wrap="square" lIns="0" tIns="0" rIns="0" bIns="0" rtlCol="0"/>
            <a:lstStyle/>
            <a:p>
              <a:endParaRPr/>
            </a:p>
          </p:txBody>
        </p:sp>
        <p:sp>
          <p:nvSpPr>
            <p:cNvPr id="13" name="object 29"/>
            <p:cNvSpPr/>
            <p:nvPr/>
          </p:nvSpPr>
          <p:spPr>
            <a:xfrm>
              <a:off x="9693185" y="4295521"/>
              <a:ext cx="115709" cy="114515"/>
            </a:xfrm>
            <a:prstGeom prst="rect">
              <a:avLst/>
            </a:prstGeom>
            <a:blipFill>
              <a:blip r:embed="rId2" cstate="print"/>
              <a:stretch>
                <a:fillRect/>
              </a:stretch>
            </a:blipFill>
          </p:spPr>
          <p:txBody>
            <a:bodyPr wrap="square" lIns="0" tIns="0" rIns="0" bIns="0" rtlCol="0"/>
            <a:lstStyle/>
            <a:p>
              <a:endParaRPr/>
            </a:p>
          </p:txBody>
        </p:sp>
        <p:sp>
          <p:nvSpPr>
            <p:cNvPr id="14" name="object 30"/>
            <p:cNvSpPr/>
            <p:nvPr/>
          </p:nvSpPr>
          <p:spPr>
            <a:xfrm>
              <a:off x="9222499" y="4295521"/>
              <a:ext cx="115697" cy="114515"/>
            </a:xfrm>
            <a:prstGeom prst="rect">
              <a:avLst/>
            </a:prstGeom>
            <a:blipFill>
              <a:blip r:embed="rId3" cstate="print"/>
              <a:stretch>
                <a:fillRect/>
              </a:stretch>
            </a:blipFill>
          </p:spPr>
          <p:txBody>
            <a:bodyPr wrap="square" lIns="0" tIns="0" rIns="0" bIns="0" rtlCol="0"/>
            <a:lstStyle/>
            <a:p>
              <a:endParaRPr/>
            </a:p>
          </p:txBody>
        </p:sp>
      </p:grpSp>
      <p:pic>
        <p:nvPicPr>
          <p:cNvPr id="2" name="Picture 1"/>
          <p:cNvPicPr>
            <a:picLocks noChangeAspect="1"/>
          </p:cNvPicPr>
          <p:nvPr/>
        </p:nvPicPr>
        <p:blipFill>
          <a:blip r:embed="rId4"/>
          <a:stretch>
            <a:fillRect/>
          </a:stretch>
        </p:blipFill>
        <p:spPr>
          <a:xfrm>
            <a:off x="233168" y="1876425"/>
            <a:ext cx="10066532" cy="4152900"/>
          </a:xfrm>
          <a:prstGeom prst="rect">
            <a:avLst/>
          </a:prstGeom>
        </p:spPr>
      </p:pic>
    </p:spTree>
    <p:extLst>
      <p:ext uri="{BB962C8B-B14F-4D97-AF65-F5344CB8AC3E}">
        <p14:creationId xmlns:p14="http://schemas.microsoft.com/office/powerpoint/2010/main" val="1466641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4"/>
          <p:cNvSpPr txBox="1"/>
          <p:nvPr/>
        </p:nvSpPr>
        <p:spPr>
          <a:xfrm>
            <a:off x="347628" y="428625"/>
            <a:ext cx="9418341" cy="474489"/>
          </a:xfrm>
          <a:prstGeom prst="rect">
            <a:avLst/>
          </a:prstGeom>
        </p:spPr>
        <p:txBody>
          <a:bodyPr vert="horz" wrap="square" lIns="0" tIns="12700" rIns="0" bIns="0" rtlCol="0">
            <a:spAutoFit/>
          </a:bodyPr>
          <a:lstStyle/>
          <a:p>
            <a:pPr marL="12700">
              <a:lnSpc>
                <a:spcPct val="100000"/>
              </a:lnSpc>
              <a:spcBef>
                <a:spcPts val="100"/>
              </a:spcBef>
            </a:pPr>
            <a:r>
              <a:rPr lang="en-US" sz="3000" b="1" spc="250" dirty="0">
                <a:solidFill>
                  <a:srgbClr val="0CB14B"/>
                </a:solidFill>
                <a:latin typeface="Calibri" charset="0"/>
                <a:ea typeface="Calibri" charset="0"/>
                <a:cs typeface="Calibri" charset="0"/>
              </a:rPr>
              <a:t>        Current housing stock </a:t>
            </a:r>
            <a:r>
              <a:rPr lang="en-US" sz="2000" b="1" spc="250" dirty="0">
                <a:solidFill>
                  <a:srgbClr val="0CB14B"/>
                </a:solidFill>
                <a:latin typeface="Calibri" charset="0"/>
                <a:ea typeface="Calibri" charset="0"/>
                <a:cs typeface="Calibri" charset="0"/>
              </a:rPr>
              <a:t>(England):</a:t>
            </a:r>
            <a:endParaRPr lang="en-US" sz="3000" b="1" spc="250" dirty="0">
              <a:solidFill>
                <a:srgbClr val="0CB14B"/>
              </a:solidFill>
              <a:latin typeface="Calibri" charset="0"/>
              <a:ea typeface="Calibri" charset="0"/>
              <a:cs typeface="Calibri" charset="0"/>
            </a:endParaRPr>
          </a:p>
        </p:txBody>
      </p:sp>
      <p:pic>
        <p:nvPicPr>
          <p:cNvPr id="8" name="Picture 7"/>
          <p:cNvPicPr>
            <a:picLocks noChangeAspect="1"/>
          </p:cNvPicPr>
          <p:nvPr/>
        </p:nvPicPr>
        <p:blipFill>
          <a:blip r:embed="rId2"/>
          <a:stretch>
            <a:fillRect/>
          </a:stretch>
        </p:blipFill>
        <p:spPr>
          <a:xfrm>
            <a:off x="347628" y="1125189"/>
            <a:ext cx="4389472" cy="6085235"/>
          </a:xfrm>
          <a:prstGeom prst="rect">
            <a:avLst/>
          </a:prstGeom>
        </p:spPr>
      </p:pic>
      <p:grpSp>
        <p:nvGrpSpPr>
          <p:cNvPr id="7" name="Group 6"/>
          <p:cNvGrpSpPr/>
          <p:nvPr/>
        </p:nvGrpSpPr>
        <p:grpSpPr>
          <a:xfrm>
            <a:off x="331630" y="158190"/>
            <a:ext cx="816153" cy="814985"/>
            <a:chOff x="9107766" y="4180801"/>
            <a:chExt cx="816153" cy="814985"/>
          </a:xfrm>
        </p:grpSpPr>
        <p:sp>
          <p:nvSpPr>
            <p:cNvPr id="9" name="object 25"/>
            <p:cNvSpPr/>
            <p:nvPr/>
          </p:nvSpPr>
          <p:spPr>
            <a:xfrm>
              <a:off x="9312427" y="4366501"/>
              <a:ext cx="407034" cy="629285"/>
            </a:xfrm>
            <a:custGeom>
              <a:avLst/>
              <a:gdLst/>
              <a:ahLst/>
              <a:cxnLst/>
              <a:rect l="l" t="t" r="r" b="b"/>
              <a:pathLst>
                <a:path w="407034" h="629285">
                  <a:moveTo>
                    <a:pt x="157543" y="569252"/>
                  </a:moveTo>
                  <a:lnTo>
                    <a:pt x="132651" y="569252"/>
                  </a:lnTo>
                  <a:lnTo>
                    <a:pt x="141166" y="592795"/>
                  </a:lnTo>
                  <a:lnTo>
                    <a:pt x="156870" y="611679"/>
                  </a:lnTo>
                  <a:lnTo>
                    <a:pt x="178117" y="624233"/>
                  </a:lnTo>
                  <a:lnTo>
                    <a:pt x="203263" y="628789"/>
                  </a:lnTo>
                  <a:lnTo>
                    <a:pt x="228403" y="624233"/>
                  </a:lnTo>
                  <a:lnTo>
                    <a:pt x="249647" y="611679"/>
                  </a:lnTo>
                  <a:lnTo>
                    <a:pt x="255661" y="604443"/>
                  </a:lnTo>
                  <a:lnTo>
                    <a:pt x="203263" y="604443"/>
                  </a:lnTo>
                  <a:lnTo>
                    <a:pt x="187641" y="601790"/>
                  </a:lnTo>
                  <a:lnTo>
                    <a:pt x="174217" y="594434"/>
                  </a:lnTo>
                  <a:lnTo>
                    <a:pt x="163885" y="583285"/>
                  </a:lnTo>
                  <a:lnTo>
                    <a:pt x="157543" y="569252"/>
                  </a:lnTo>
                  <a:close/>
                </a:path>
                <a:path w="407034" h="629285">
                  <a:moveTo>
                    <a:pt x="273837" y="569252"/>
                  </a:moveTo>
                  <a:lnTo>
                    <a:pt x="248970" y="569252"/>
                  </a:lnTo>
                  <a:lnTo>
                    <a:pt x="242630" y="583285"/>
                  </a:lnTo>
                  <a:lnTo>
                    <a:pt x="232303" y="594434"/>
                  </a:lnTo>
                  <a:lnTo>
                    <a:pt x="218883" y="601790"/>
                  </a:lnTo>
                  <a:lnTo>
                    <a:pt x="203263" y="604443"/>
                  </a:lnTo>
                  <a:lnTo>
                    <a:pt x="255661" y="604443"/>
                  </a:lnTo>
                  <a:lnTo>
                    <a:pt x="265342" y="592795"/>
                  </a:lnTo>
                  <a:lnTo>
                    <a:pt x="273837" y="569252"/>
                  </a:lnTo>
                  <a:close/>
                </a:path>
                <a:path w="407034" h="629285">
                  <a:moveTo>
                    <a:pt x="203238" y="0"/>
                  </a:moveTo>
                  <a:lnTo>
                    <a:pt x="156694" y="5377"/>
                  </a:lnTo>
                  <a:lnTo>
                    <a:pt x="113938" y="20691"/>
                  </a:lnTo>
                  <a:lnTo>
                    <a:pt x="76198" y="44711"/>
                  </a:lnTo>
                  <a:lnTo>
                    <a:pt x="44705" y="76208"/>
                  </a:lnTo>
                  <a:lnTo>
                    <a:pt x="20688" y="113952"/>
                  </a:lnTo>
                  <a:lnTo>
                    <a:pt x="5377" y="156714"/>
                  </a:lnTo>
                  <a:lnTo>
                    <a:pt x="0" y="203263"/>
                  </a:lnTo>
                  <a:lnTo>
                    <a:pt x="10718" y="261477"/>
                  </a:lnTo>
                  <a:lnTo>
                    <a:pt x="35463" y="313034"/>
                  </a:lnTo>
                  <a:lnTo>
                    <a:pt x="63120" y="352730"/>
                  </a:lnTo>
                  <a:lnTo>
                    <a:pt x="82575" y="375361"/>
                  </a:lnTo>
                  <a:lnTo>
                    <a:pt x="87884" y="428066"/>
                  </a:lnTo>
                  <a:lnTo>
                    <a:pt x="75842" y="433951"/>
                  </a:lnTo>
                  <a:lnTo>
                    <a:pt x="66316" y="442983"/>
                  </a:lnTo>
                  <a:lnTo>
                    <a:pt x="60051" y="454485"/>
                  </a:lnTo>
                  <a:lnTo>
                    <a:pt x="57797" y="467779"/>
                  </a:lnTo>
                  <a:lnTo>
                    <a:pt x="59292" y="478652"/>
                  </a:lnTo>
                  <a:lnTo>
                    <a:pt x="63506" y="488441"/>
                  </a:lnTo>
                  <a:lnTo>
                    <a:pt x="70034" y="496793"/>
                  </a:lnTo>
                  <a:lnTo>
                    <a:pt x="78473" y="503351"/>
                  </a:lnTo>
                  <a:lnTo>
                    <a:pt x="73736" y="510184"/>
                  </a:lnTo>
                  <a:lnTo>
                    <a:pt x="70956" y="518287"/>
                  </a:lnTo>
                  <a:lnTo>
                    <a:pt x="70891" y="527481"/>
                  </a:lnTo>
                  <a:lnTo>
                    <a:pt x="74180" y="543727"/>
                  </a:lnTo>
                  <a:lnTo>
                    <a:pt x="83143" y="557006"/>
                  </a:lnTo>
                  <a:lnTo>
                    <a:pt x="96426" y="565965"/>
                  </a:lnTo>
                  <a:lnTo>
                    <a:pt x="112674" y="569252"/>
                  </a:lnTo>
                  <a:lnTo>
                    <a:pt x="293852" y="569252"/>
                  </a:lnTo>
                  <a:lnTo>
                    <a:pt x="310092" y="565959"/>
                  </a:lnTo>
                  <a:lnTo>
                    <a:pt x="323372" y="556963"/>
                  </a:lnTo>
                  <a:lnTo>
                    <a:pt x="331447" y="544906"/>
                  </a:lnTo>
                  <a:lnTo>
                    <a:pt x="103073" y="544906"/>
                  </a:lnTo>
                  <a:lnTo>
                    <a:pt x="95250" y="537082"/>
                  </a:lnTo>
                  <a:lnTo>
                    <a:pt x="95250" y="517525"/>
                  </a:lnTo>
                  <a:lnTo>
                    <a:pt x="103073" y="509714"/>
                  </a:lnTo>
                  <a:lnTo>
                    <a:pt x="332550" y="509714"/>
                  </a:lnTo>
                  <a:lnTo>
                    <a:pt x="328091" y="503326"/>
                  </a:lnTo>
                  <a:lnTo>
                    <a:pt x="336509" y="496763"/>
                  </a:lnTo>
                  <a:lnTo>
                    <a:pt x="343017" y="488415"/>
                  </a:lnTo>
                  <a:lnTo>
                    <a:pt x="344325" y="485368"/>
                  </a:lnTo>
                  <a:lnTo>
                    <a:pt x="101155" y="485368"/>
                  </a:lnTo>
                  <a:lnTo>
                    <a:pt x="93766" y="483982"/>
                  </a:lnTo>
                  <a:lnTo>
                    <a:pt x="87726" y="480207"/>
                  </a:lnTo>
                  <a:lnTo>
                    <a:pt x="83651" y="474615"/>
                  </a:lnTo>
                  <a:lnTo>
                    <a:pt x="82156" y="467779"/>
                  </a:lnTo>
                  <a:lnTo>
                    <a:pt x="83651" y="460937"/>
                  </a:lnTo>
                  <a:lnTo>
                    <a:pt x="87726" y="455345"/>
                  </a:lnTo>
                  <a:lnTo>
                    <a:pt x="93766" y="451573"/>
                  </a:lnTo>
                  <a:lnTo>
                    <a:pt x="101155" y="450189"/>
                  </a:lnTo>
                  <a:lnTo>
                    <a:pt x="344114" y="450189"/>
                  </a:lnTo>
                  <a:lnTo>
                    <a:pt x="340185" y="442972"/>
                  </a:lnTo>
                  <a:lnTo>
                    <a:pt x="330658" y="433939"/>
                  </a:lnTo>
                  <a:lnTo>
                    <a:pt x="318617" y="428053"/>
                  </a:lnTo>
                  <a:lnTo>
                    <a:pt x="323951" y="375361"/>
                  </a:lnTo>
                  <a:lnTo>
                    <a:pt x="343386" y="352730"/>
                  </a:lnTo>
                  <a:lnTo>
                    <a:pt x="371036" y="313034"/>
                  </a:lnTo>
                  <a:lnTo>
                    <a:pt x="395782" y="261477"/>
                  </a:lnTo>
                  <a:lnTo>
                    <a:pt x="406501" y="203263"/>
                  </a:lnTo>
                  <a:lnTo>
                    <a:pt x="401124" y="156714"/>
                  </a:lnTo>
                  <a:lnTo>
                    <a:pt x="385812" y="113952"/>
                  </a:lnTo>
                  <a:lnTo>
                    <a:pt x="361793" y="76208"/>
                  </a:lnTo>
                  <a:lnTo>
                    <a:pt x="330298" y="44711"/>
                  </a:lnTo>
                  <a:lnTo>
                    <a:pt x="292554" y="20691"/>
                  </a:lnTo>
                  <a:lnTo>
                    <a:pt x="249791" y="5377"/>
                  </a:lnTo>
                  <a:lnTo>
                    <a:pt x="203238" y="0"/>
                  </a:lnTo>
                  <a:close/>
                </a:path>
                <a:path w="407034" h="629285">
                  <a:moveTo>
                    <a:pt x="332550" y="509714"/>
                  </a:moveTo>
                  <a:lnTo>
                    <a:pt x="303453" y="509714"/>
                  </a:lnTo>
                  <a:lnTo>
                    <a:pt x="311264" y="517525"/>
                  </a:lnTo>
                  <a:lnTo>
                    <a:pt x="311264" y="537082"/>
                  </a:lnTo>
                  <a:lnTo>
                    <a:pt x="303453" y="544906"/>
                  </a:lnTo>
                  <a:lnTo>
                    <a:pt x="331447" y="544906"/>
                  </a:lnTo>
                  <a:lnTo>
                    <a:pt x="332334" y="543582"/>
                  </a:lnTo>
                  <a:lnTo>
                    <a:pt x="335554" y="527481"/>
                  </a:lnTo>
                  <a:lnTo>
                    <a:pt x="335622" y="518287"/>
                  </a:lnTo>
                  <a:lnTo>
                    <a:pt x="332816" y="510095"/>
                  </a:lnTo>
                  <a:lnTo>
                    <a:pt x="332550" y="509714"/>
                  </a:lnTo>
                  <a:close/>
                </a:path>
                <a:path w="407034" h="629285">
                  <a:moveTo>
                    <a:pt x="344114" y="450189"/>
                  </a:moveTo>
                  <a:lnTo>
                    <a:pt x="305358" y="450189"/>
                  </a:lnTo>
                  <a:lnTo>
                    <a:pt x="312740" y="451573"/>
                  </a:lnTo>
                  <a:lnTo>
                    <a:pt x="318776" y="455345"/>
                  </a:lnTo>
                  <a:lnTo>
                    <a:pt x="322850" y="460937"/>
                  </a:lnTo>
                  <a:lnTo>
                    <a:pt x="324345" y="467779"/>
                  </a:lnTo>
                  <a:lnTo>
                    <a:pt x="322850" y="474615"/>
                  </a:lnTo>
                  <a:lnTo>
                    <a:pt x="318776" y="480207"/>
                  </a:lnTo>
                  <a:lnTo>
                    <a:pt x="312740" y="483982"/>
                  </a:lnTo>
                  <a:lnTo>
                    <a:pt x="305358" y="485368"/>
                  </a:lnTo>
                  <a:lnTo>
                    <a:pt x="344325" y="485368"/>
                  </a:lnTo>
                  <a:lnTo>
                    <a:pt x="347215" y="478635"/>
                  </a:lnTo>
                  <a:lnTo>
                    <a:pt x="348703" y="467779"/>
                  </a:lnTo>
                  <a:lnTo>
                    <a:pt x="346449" y="454478"/>
                  </a:lnTo>
                  <a:lnTo>
                    <a:pt x="344114" y="450189"/>
                  </a:lnTo>
                  <a:close/>
                </a:path>
              </a:pathLst>
            </a:custGeom>
            <a:solidFill>
              <a:srgbClr val="F173AC"/>
            </a:solidFill>
          </p:spPr>
          <p:txBody>
            <a:bodyPr wrap="square" lIns="0" tIns="0" rIns="0" bIns="0" rtlCol="0"/>
            <a:lstStyle/>
            <a:p>
              <a:endParaRPr/>
            </a:p>
          </p:txBody>
        </p:sp>
        <p:sp>
          <p:nvSpPr>
            <p:cNvPr id="10" name="object 26"/>
            <p:cNvSpPr/>
            <p:nvPr/>
          </p:nvSpPr>
          <p:spPr>
            <a:xfrm>
              <a:off x="9503511" y="4180801"/>
              <a:ext cx="24765" cy="150495"/>
            </a:xfrm>
            <a:custGeom>
              <a:avLst/>
              <a:gdLst/>
              <a:ahLst/>
              <a:cxnLst/>
              <a:rect l="l" t="t" r="r" b="b"/>
              <a:pathLst>
                <a:path w="24765" h="150495">
                  <a:moveTo>
                    <a:pt x="18897" y="0"/>
                  </a:moveTo>
                  <a:lnTo>
                    <a:pt x="5448" y="0"/>
                  </a:lnTo>
                  <a:lnTo>
                    <a:pt x="0" y="5448"/>
                  </a:lnTo>
                  <a:lnTo>
                    <a:pt x="0" y="144729"/>
                  </a:lnTo>
                  <a:lnTo>
                    <a:pt x="5448" y="150177"/>
                  </a:lnTo>
                  <a:lnTo>
                    <a:pt x="18897" y="150177"/>
                  </a:lnTo>
                  <a:lnTo>
                    <a:pt x="24345" y="144729"/>
                  </a:lnTo>
                  <a:lnTo>
                    <a:pt x="24345" y="5448"/>
                  </a:lnTo>
                  <a:lnTo>
                    <a:pt x="18897" y="0"/>
                  </a:lnTo>
                  <a:close/>
                </a:path>
              </a:pathLst>
            </a:custGeom>
            <a:solidFill>
              <a:srgbClr val="F173AC"/>
            </a:solidFill>
          </p:spPr>
          <p:txBody>
            <a:bodyPr wrap="square" lIns="0" tIns="0" rIns="0" bIns="0" rtlCol="0"/>
            <a:lstStyle/>
            <a:p>
              <a:endParaRPr/>
            </a:p>
          </p:txBody>
        </p:sp>
        <p:sp>
          <p:nvSpPr>
            <p:cNvPr id="11" name="object 27"/>
            <p:cNvSpPr/>
            <p:nvPr/>
          </p:nvSpPr>
          <p:spPr>
            <a:xfrm>
              <a:off x="9773424" y="4576546"/>
              <a:ext cx="150495" cy="24765"/>
            </a:xfrm>
            <a:custGeom>
              <a:avLst/>
              <a:gdLst/>
              <a:ahLst/>
              <a:cxnLst/>
              <a:rect l="l" t="t" r="r" b="b"/>
              <a:pathLst>
                <a:path w="150495" h="24764">
                  <a:moveTo>
                    <a:pt x="144729" y="0"/>
                  </a:moveTo>
                  <a:lnTo>
                    <a:pt x="5460" y="0"/>
                  </a:lnTo>
                  <a:lnTo>
                    <a:pt x="0" y="5448"/>
                  </a:lnTo>
                  <a:lnTo>
                    <a:pt x="0" y="18897"/>
                  </a:lnTo>
                  <a:lnTo>
                    <a:pt x="5460" y="24358"/>
                  </a:lnTo>
                  <a:lnTo>
                    <a:pt x="144729" y="24358"/>
                  </a:lnTo>
                  <a:lnTo>
                    <a:pt x="150177" y="18897"/>
                  </a:lnTo>
                  <a:lnTo>
                    <a:pt x="150177" y="5448"/>
                  </a:lnTo>
                  <a:lnTo>
                    <a:pt x="144729" y="0"/>
                  </a:lnTo>
                  <a:close/>
                </a:path>
              </a:pathLst>
            </a:custGeom>
            <a:solidFill>
              <a:srgbClr val="F173AC"/>
            </a:solidFill>
          </p:spPr>
          <p:txBody>
            <a:bodyPr wrap="square" lIns="0" tIns="0" rIns="0" bIns="0" rtlCol="0"/>
            <a:lstStyle/>
            <a:p>
              <a:endParaRPr/>
            </a:p>
          </p:txBody>
        </p:sp>
        <p:sp>
          <p:nvSpPr>
            <p:cNvPr id="12" name="object 28"/>
            <p:cNvSpPr/>
            <p:nvPr/>
          </p:nvSpPr>
          <p:spPr>
            <a:xfrm>
              <a:off x="9107766" y="4576546"/>
              <a:ext cx="150495" cy="24765"/>
            </a:xfrm>
            <a:custGeom>
              <a:avLst/>
              <a:gdLst/>
              <a:ahLst/>
              <a:cxnLst/>
              <a:rect l="l" t="t" r="r" b="b"/>
              <a:pathLst>
                <a:path w="150495" h="24764">
                  <a:moveTo>
                    <a:pt x="144729" y="0"/>
                  </a:moveTo>
                  <a:lnTo>
                    <a:pt x="5448" y="0"/>
                  </a:lnTo>
                  <a:lnTo>
                    <a:pt x="0" y="5448"/>
                  </a:lnTo>
                  <a:lnTo>
                    <a:pt x="0" y="18897"/>
                  </a:lnTo>
                  <a:lnTo>
                    <a:pt x="5448" y="24358"/>
                  </a:lnTo>
                  <a:lnTo>
                    <a:pt x="144729" y="24358"/>
                  </a:lnTo>
                  <a:lnTo>
                    <a:pt x="150190" y="18897"/>
                  </a:lnTo>
                  <a:lnTo>
                    <a:pt x="150190" y="5448"/>
                  </a:lnTo>
                  <a:lnTo>
                    <a:pt x="144729" y="0"/>
                  </a:lnTo>
                  <a:close/>
                </a:path>
              </a:pathLst>
            </a:custGeom>
            <a:solidFill>
              <a:srgbClr val="F173AC"/>
            </a:solidFill>
          </p:spPr>
          <p:txBody>
            <a:bodyPr wrap="square" lIns="0" tIns="0" rIns="0" bIns="0" rtlCol="0"/>
            <a:lstStyle/>
            <a:p>
              <a:endParaRPr/>
            </a:p>
          </p:txBody>
        </p:sp>
        <p:sp>
          <p:nvSpPr>
            <p:cNvPr id="13" name="object 29"/>
            <p:cNvSpPr/>
            <p:nvPr/>
          </p:nvSpPr>
          <p:spPr>
            <a:xfrm>
              <a:off x="9693185" y="4295521"/>
              <a:ext cx="115709" cy="114515"/>
            </a:xfrm>
            <a:prstGeom prst="rect">
              <a:avLst/>
            </a:prstGeom>
            <a:blipFill>
              <a:blip r:embed="rId3" cstate="print"/>
              <a:stretch>
                <a:fillRect/>
              </a:stretch>
            </a:blipFill>
          </p:spPr>
          <p:txBody>
            <a:bodyPr wrap="square" lIns="0" tIns="0" rIns="0" bIns="0" rtlCol="0"/>
            <a:lstStyle/>
            <a:p>
              <a:endParaRPr/>
            </a:p>
          </p:txBody>
        </p:sp>
        <p:sp>
          <p:nvSpPr>
            <p:cNvPr id="14" name="object 30"/>
            <p:cNvSpPr/>
            <p:nvPr/>
          </p:nvSpPr>
          <p:spPr>
            <a:xfrm>
              <a:off x="9222499" y="4295521"/>
              <a:ext cx="115697" cy="114515"/>
            </a:xfrm>
            <a:prstGeom prst="rect">
              <a:avLst/>
            </a:prstGeom>
            <a:blipFill>
              <a:blip r:embed="rId4" cstate="print"/>
              <a:stretch>
                <a:fillRect/>
              </a:stretch>
            </a:blipFill>
          </p:spPr>
          <p:txBody>
            <a:bodyPr wrap="square" lIns="0" tIns="0" rIns="0" bIns="0" rtlCol="0"/>
            <a:lstStyle/>
            <a:p>
              <a:endParaRPr/>
            </a:p>
          </p:txBody>
        </p:sp>
      </p:grpSp>
      <p:pic>
        <p:nvPicPr>
          <p:cNvPr id="2" name="Picture 1"/>
          <p:cNvPicPr>
            <a:picLocks noChangeAspect="1"/>
          </p:cNvPicPr>
          <p:nvPr/>
        </p:nvPicPr>
        <p:blipFill>
          <a:blip r:embed="rId5"/>
          <a:stretch>
            <a:fillRect/>
          </a:stretch>
        </p:blipFill>
        <p:spPr>
          <a:xfrm>
            <a:off x="4889500" y="2257425"/>
            <a:ext cx="5346700" cy="2895600"/>
          </a:xfrm>
          <a:prstGeom prst="rect">
            <a:avLst/>
          </a:prstGeom>
        </p:spPr>
      </p:pic>
    </p:spTree>
    <p:extLst>
      <p:ext uri="{BB962C8B-B14F-4D97-AF65-F5344CB8AC3E}">
        <p14:creationId xmlns:p14="http://schemas.microsoft.com/office/powerpoint/2010/main" val="10357571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1BD63DBDC3EFF4E9EDEC329560E0CF2" ma:contentTypeVersion="2" ma:contentTypeDescription="Create a new document." ma:contentTypeScope="" ma:versionID="eb485b362f2172146b88a3ad4d6c5bf2">
  <xsd:schema xmlns:xsd="http://www.w3.org/2001/XMLSchema" xmlns:xs="http://www.w3.org/2001/XMLSchema" xmlns:p="http://schemas.microsoft.com/office/2006/metadata/properties" xmlns:ns2="0505b822-1d67-4560-8610-37dee4de86c9" targetNamespace="http://schemas.microsoft.com/office/2006/metadata/properties" ma:root="true" ma:fieldsID="b20925c6ef8c64635722f4f6fed20795" ns2:_="">
    <xsd:import namespace="0505b822-1d67-4560-8610-37dee4de86c9"/>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05b822-1d67-4560-8610-37dee4de86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AA54EF9-C0AE-4F1A-AFDB-16F2170633BD}">
  <ds:schemaRefs>
    <ds:schemaRef ds:uri="http://purl.org/dc/terms/"/>
    <ds:schemaRef ds:uri="http://schemas.openxmlformats.org/package/2006/metadata/core-properties"/>
    <ds:schemaRef ds:uri="http://schemas.microsoft.com/office/2006/documentManagement/types"/>
    <ds:schemaRef ds:uri="0505b822-1d67-4560-8610-37dee4de86c9"/>
    <ds:schemaRef ds:uri="http://purl.org/dc/elements/1.1/"/>
    <ds:schemaRef ds:uri="http://schemas.microsoft.com/office/infopath/2007/PartnerControl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08A8C0A5-E529-4583-8A65-6F98D4AA5050}">
  <ds:schemaRefs>
    <ds:schemaRef ds:uri="http://schemas.microsoft.com/office/2006/metadata/contentType"/>
    <ds:schemaRef ds:uri="http://schemas.microsoft.com/office/2006/metadata/properties/metaAttributes"/>
    <ds:schemaRef ds:uri="http://www.w3.org/2000/xmlns/"/>
    <ds:schemaRef ds:uri="http://www.w3.org/2001/XMLSchema"/>
    <ds:schemaRef ds:uri="0505b822-1d67-4560-8610-37dee4de86c9"/>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4D43DA2-38F0-4559-8A63-1D043ABFE65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2347</TotalTime>
  <Words>976</Words>
  <Application>Microsoft Office PowerPoint</Application>
  <PresentationFormat>Custom</PresentationFormat>
  <Paragraphs>135</Paragraphs>
  <Slides>28</Slides>
  <Notes>1</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is your  business  sustainable?</vt:lpstr>
      <vt:lpstr>who we are</vt:lpstr>
      <vt:lpstr>how we do it</vt:lpstr>
      <vt:lpstr>development activities</vt:lpstr>
      <vt:lpstr>OFTEC</vt:lpstr>
      <vt:lpstr>OFTEC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OFTEC</vt:lpstr>
      <vt:lpstr>PowerPoint Presentation</vt:lpstr>
      <vt:lpstr>PowerPoint Presentation</vt:lpstr>
      <vt:lpstr>PowerPoint Presentation</vt:lpstr>
      <vt:lpstr>PowerPoint Presentation</vt:lpstr>
      <vt:lpstr>REA thought leadership</vt:lpstr>
      <vt:lpstr>is your  business  sustainable?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Layout 1</dc:title>
  <dc:creator>Mark Sommerfeld</dc:creator>
  <cp:lastModifiedBy>Mark Sommerfeld</cp:lastModifiedBy>
  <cp:revision>141</cp:revision>
  <cp:lastPrinted>2019-10-21T12:37:57Z</cp:lastPrinted>
  <dcterms:created xsi:type="dcterms:W3CDTF">2017-12-13T16:49:45Z</dcterms:created>
  <dcterms:modified xsi:type="dcterms:W3CDTF">2020-02-20T19:09:13Z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2017-03-28T00:00:00Z</vt:filetime>
  </property>
  <property fmtid="{D5CDD505-2E9C-101B-9397-08002B2CF9AE}" pid="3" name="Creator">
    <vt:lpwstr>QuarkXPress(R) 8.5</vt:lpwstr>
  </property>
  <property fmtid="{D5CDD505-2E9C-101B-9397-08002B2CF9AE}" pid="4" name="LastSaved">
    <vt:filetime>2017-12-13T00:00:00Z</vt:filetime>
  </property>
  <property fmtid="{D5CDD505-2E9C-101B-9397-08002B2CF9AE}" pid="5" name="ContentTypeId">
    <vt:lpwstr>0x01010061BD63DBDC3EFF4E9EDEC329560E0CF2</vt:lpwstr>
  </property>
  <property fmtid="{D5CDD505-2E9C-101B-9397-08002B2CF9AE}" pid="6" name="AuthorIds_UIVersion_8192">
    <vt:lpwstr>6</vt:lpwstr>
  </property>
  <property fmtid="{D5CDD505-2E9C-101B-9397-08002B2CF9AE}" pid="7" name="Order">
    <vt:r8>5600</vt:r8>
  </property>
  <property fmtid="{D5CDD505-2E9C-101B-9397-08002B2CF9AE}" pid="8" name="xd_Signature">
    <vt:bool>false</vt:bool>
  </property>
  <property fmtid="{D5CDD505-2E9C-101B-9397-08002B2CF9AE}" pid="9" name="xd_ProgID">
    <vt:lpwstr/>
  </property>
  <property fmtid="{D5CDD505-2E9C-101B-9397-08002B2CF9AE}" pid="10" name="_SourceUrl">
    <vt:lpwstr/>
  </property>
  <property fmtid="{D5CDD505-2E9C-101B-9397-08002B2CF9AE}" pid="11" name="_SharedFileIndex">
    <vt:lpwstr/>
  </property>
  <property fmtid="{D5CDD505-2E9C-101B-9397-08002B2CF9AE}" pid="12" name="ComplianceAssetId">
    <vt:lpwstr/>
  </property>
  <property fmtid="{D5CDD505-2E9C-101B-9397-08002B2CF9AE}" pid="13" name="TemplateUrl">
    <vt:lpwstr/>
  </property>
</Properties>
</file>