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handoutMasterIdLst>
    <p:handoutMasterId r:id="rId11"/>
  </p:handoutMasterIdLst>
  <p:sldIdLst>
    <p:sldId id="262" r:id="rId4"/>
    <p:sldId id="263" r:id="rId5"/>
    <p:sldId id="259" r:id="rId6"/>
    <p:sldId id="278" r:id="rId7"/>
    <p:sldId id="267" r:id="rId8"/>
    <p:sldId id="271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3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scurlock\AppData\Local\Microsoft\Windows\INetCache\Content.Outlook\0DM5LYRW\190308%20shadow%20inven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00386444442066"/>
          <c:y val="5.9440441891945035E-2"/>
          <c:w val="0.72260958005249343"/>
          <c:h val="0.897198891805190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FFC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final!$D$3:$E$3</c:f>
              <c:numCache>
                <c:formatCode>General</c:formatCode>
                <c:ptCount val="2"/>
                <c:pt idx="0" formatCode="0.0">
                  <c:v>22.8</c:v>
                </c:pt>
                <c:pt idx="1">
                  <c:v>0.184</c:v>
                </c:pt>
              </c:numCache>
            </c:numRef>
          </c:val>
        </c:ser>
        <c:ser>
          <c:idx val="1"/>
          <c:order val="1"/>
          <c:spPr>
            <a:solidFill>
              <a:srgbClr val="FF9966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</c:dPt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final!$D$4:$E$4</c:f>
              <c:numCache>
                <c:formatCode>General</c:formatCode>
                <c:ptCount val="2"/>
                <c:pt idx="0" formatCode="0.0">
                  <c:v>18.25</c:v>
                </c:pt>
                <c:pt idx="1">
                  <c:v>0.06</c:v>
                </c:pt>
              </c:numCache>
            </c:numRef>
          </c:val>
        </c:ser>
        <c:ser>
          <c:idx val="2"/>
          <c:order val="2"/>
          <c:spPr>
            <a:solidFill>
              <a:srgbClr val="FFCCCC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final!$D$5:$E$5</c:f>
              <c:numCache>
                <c:formatCode>General</c:formatCode>
                <c:ptCount val="2"/>
                <c:pt idx="0" formatCode="0.0">
                  <c:v>4.5999999999999996</c:v>
                </c:pt>
                <c:pt idx="1">
                  <c:v>0.20799999999999999</c:v>
                </c:pt>
              </c:numCache>
            </c:numRef>
          </c:val>
        </c:ser>
        <c:ser>
          <c:idx val="3"/>
          <c:order val="3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final!$D$6:$E$6</c:f>
              <c:numCache>
                <c:formatCode>General</c:formatCode>
                <c:ptCount val="2"/>
                <c:pt idx="1">
                  <c:v>7.8E-2</c:v>
                </c:pt>
              </c:numCache>
            </c:numRef>
          </c:val>
        </c:ser>
        <c:ser>
          <c:idx val="4"/>
          <c:order val="4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final!$D$7:$E$7</c:f>
              <c:numCache>
                <c:formatCode>General</c:formatCode>
                <c:ptCount val="2"/>
                <c:pt idx="1">
                  <c:v>3.4000000000000002E-2</c:v>
                </c:pt>
              </c:numCache>
            </c:numRef>
          </c:val>
        </c:ser>
        <c:ser>
          <c:idx val="5"/>
          <c:order val="5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final!$D$8:$E$8</c:f>
              <c:numCache>
                <c:formatCode>General</c:formatCode>
                <c:ptCount val="2"/>
                <c:pt idx="1">
                  <c:v>1.337</c:v>
                </c:pt>
              </c:numCache>
            </c:numRef>
          </c:val>
        </c:ser>
        <c:ser>
          <c:idx val="6"/>
          <c:order val="6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final!$D$9:$E$9</c:f>
              <c:numCache>
                <c:formatCode>General</c:formatCode>
                <c:ptCount val="2"/>
                <c:pt idx="1">
                  <c:v>0.33900000000000002</c:v>
                </c:pt>
              </c:numCache>
            </c:numRef>
          </c:val>
        </c:ser>
        <c:ser>
          <c:idx val="7"/>
          <c:order val="7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final!$D$10:$E$10</c:f>
              <c:numCache>
                <c:formatCode>General</c:formatCode>
                <c:ptCount val="2"/>
                <c:pt idx="1">
                  <c:v>0.88</c:v>
                </c:pt>
              </c:numCache>
            </c:numRef>
          </c:val>
        </c:ser>
        <c:ser>
          <c:idx val="8"/>
          <c:order val="8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final!$D$11:$E$11</c:f>
              <c:numCache>
                <c:formatCode>General</c:formatCode>
                <c:ptCount val="2"/>
                <c:pt idx="1">
                  <c:v>0.47699999999999998</c:v>
                </c:pt>
              </c:numCache>
            </c:numRef>
          </c:val>
        </c:ser>
        <c:ser>
          <c:idx val="9"/>
          <c:order val="9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final!$D$12:$E$12</c:f>
              <c:numCache>
                <c:formatCode>General</c:formatCode>
                <c:ptCount val="2"/>
                <c:pt idx="1">
                  <c:v>0.50600000000000001</c:v>
                </c:pt>
              </c:numCache>
            </c:numRef>
          </c:val>
        </c:ser>
        <c:ser>
          <c:idx val="10"/>
          <c:order val="10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final!$D$13:$E$13</c:f>
              <c:numCache>
                <c:formatCode>General</c:formatCode>
                <c:ptCount val="2"/>
                <c:pt idx="1">
                  <c:v>0.42399999999999999</c:v>
                </c:pt>
              </c:numCache>
            </c:numRef>
          </c:val>
        </c:ser>
        <c:ser>
          <c:idx val="11"/>
          <c:order val="11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final!$D$14:$E$14</c:f>
              <c:numCache>
                <c:formatCode>General</c:formatCode>
                <c:ptCount val="2"/>
                <c:pt idx="1">
                  <c:v>0.126</c:v>
                </c:pt>
              </c:numCache>
            </c:numRef>
          </c:val>
        </c:ser>
        <c:ser>
          <c:idx val="12"/>
          <c:order val="12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final!$D$15:$E$15</c:f>
              <c:numCache>
                <c:formatCode>General</c:formatCode>
                <c:ptCount val="2"/>
                <c:pt idx="1">
                  <c:v>0.13800000000000001</c:v>
                </c:pt>
              </c:numCache>
            </c:numRef>
          </c:val>
        </c:ser>
        <c:ser>
          <c:idx val="13"/>
          <c:order val="13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final!$D$16:$E$16</c:f>
              <c:numCache>
                <c:formatCode>General</c:formatCode>
                <c:ptCount val="2"/>
                <c:pt idx="1">
                  <c:v>1.103</c:v>
                </c:pt>
              </c:numCache>
            </c:numRef>
          </c:val>
        </c:ser>
        <c:ser>
          <c:idx val="14"/>
          <c:order val="14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final!$D$17:$E$17</c:f>
              <c:numCache>
                <c:formatCode>General</c:formatCode>
                <c:ptCount val="2"/>
                <c:pt idx="1">
                  <c:v>0.56200000000000006</c:v>
                </c:pt>
              </c:numCache>
            </c:numRef>
          </c:val>
        </c:ser>
        <c:ser>
          <c:idx val="15"/>
          <c:order val="15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final!$D$18:$E$18</c:f>
              <c:numCache>
                <c:formatCode>General</c:formatCode>
                <c:ptCount val="2"/>
                <c:pt idx="1">
                  <c:v>0.95799999999999996</c:v>
                </c:pt>
              </c:numCache>
            </c:numRef>
          </c:val>
        </c:ser>
        <c:ser>
          <c:idx val="16"/>
          <c:order val="16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final!$D$19:$E$19</c:f>
              <c:numCache>
                <c:formatCode>General</c:formatCode>
                <c:ptCount val="2"/>
                <c:pt idx="1">
                  <c:v>0.44500000000000001</c:v>
                </c:pt>
              </c:numCache>
            </c:numRef>
          </c:val>
        </c:ser>
        <c:ser>
          <c:idx val="17"/>
          <c:order val="17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final!$D$20:$E$20</c:f>
              <c:numCache>
                <c:formatCode>General</c:formatCode>
                <c:ptCount val="2"/>
                <c:pt idx="1">
                  <c:v>0.57699999999999996</c:v>
                </c:pt>
              </c:numCache>
            </c:numRef>
          </c:val>
        </c:ser>
        <c:ser>
          <c:idx val="18"/>
          <c:order val="18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final!$D$21:$E$21</c:f>
              <c:numCache>
                <c:formatCode>General</c:formatCode>
                <c:ptCount val="2"/>
                <c:pt idx="1">
                  <c:v>0.56399999999999995</c:v>
                </c:pt>
              </c:numCache>
            </c:numRef>
          </c:val>
        </c:ser>
        <c:ser>
          <c:idx val="19"/>
          <c:order val="19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final!$D$22:$E$22</c:f>
              <c:numCache>
                <c:formatCode>General</c:formatCode>
                <c:ptCount val="2"/>
                <c:pt idx="1">
                  <c:v>0.36099999999999999</c:v>
                </c:pt>
              </c:numCache>
            </c:numRef>
          </c:val>
        </c:ser>
        <c:ser>
          <c:idx val="20"/>
          <c:order val="20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final!$D$23:$E$23</c:f>
              <c:numCache>
                <c:formatCode>General</c:formatCode>
                <c:ptCount val="2"/>
                <c:pt idx="1">
                  <c:v>0.183</c:v>
                </c:pt>
              </c:numCache>
            </c:numRef>
          </c:val>
        </c:ser>
        <c:ser>
          <c:idx val="21"/>
          <c:order val="21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final!$D$24:$E$24</c:f>
              <c:numCache>
                <c:formatCode>General</c:formatCode>
                <c:ptCount val="2"/>
                <c:pt idx="1">
                  <c:v>8.4000000000000005E-2</c:v>
                </c:pt>
              </c:numCache>
            </c:numRef>
          </c:val>
        </c:ser>
        <c:ser>
          <c:idx val="22"/>
          <c:order val="22"/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final!$D$25:$E$25</c:f>
              <c:numCache>
                <c:formatCode>General</c:formatCode>
                <c:ptCount val="2"/>
                <c:pt idx="1">
                  <c:v>1.8340000000000001</c:v>
                </c:pt>
              </c:numCache>
            </c:numRef>
          </c:val>
        </c:ser>
        <c:ser>
          <c:idx val="23"/>
          <c:order val="23"/>
          <c:spPr>
            <a:solidFill>
              <a:srgbClr val="808000"/>
            </a:solidFill>
          </c:spPr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final!$D$26:$E$26</c:f>
              <c:numCache>
                <c:formatCode>General</c:formatCode>
                <c:ptCount val="2"/>
                <c:pt idx="1">
                  <c:v>2</c:v>
                </c:pt>
              </c:numCache>
            </c:numRef>
          </c:val>
        </c:ser>
        <c:ser>
          <c:idx val="24"/>
          <c:order val="24"/>
          <c:spPr>
            <a:solidFill>
              <a:srgbClr val="663300"/>
            </a:solidFill>
          </c:spPr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final!$D$27:$E$27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ser>
          <c:idx val="25"/>
          <c:order val="25"/>
          <c:spPr>
            <a:solidFill>
              <a:srgbClr val="993300"/>
            </a:solidFill>
          </c:spPr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final!$D$28:$E$28</c:f>
              <c:numCache>
                <c:formatCode>General</c:formatCode>
                <c:ptCount val="2"/>
                <c:pt idx="1">
                  <c:v>5</c:v>
                </c:pt>
              </c:numCache>
            </c:numRef>
          </c:val>
        </c:ser>
        <c:ser>
          <c:idx val="26"/>
          <c:order val="26"/>
          <c:spPr>
            <a:solidFill>
              <a:srgbClr val="FF9900"/>
            </a:solidFill>
          </c:spPr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final!$D$29:$E$29</c:f>
              <c:numCache>
                <c:formatCode>General</c:formatCode>
                <c:ptCount val="2"/>
                <c:pt idx="1">
                  <c:v>0.7</c:v>
                </c:pt>
              </c:numCache>
            </c:numRef>
          </c:val>
        </c:ser>
        <c:ser>
          <c:idx val="27"/>
          <c:order val="27"/>
          <c:spPr>
            <a:solidFill>
              <a:srgbClr val="996600"/>
            </a:solidFill>
          </c:spPr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final!$D$30:$E$30</c:f>
              <c:numCache>
                <c:formatCode>General</c:formatCode>
                <c:ptCount val="2"/>
                <c:pt idx="1">
                  <c:v>0.5</c:v>
                </c:pt>
              </c:numCache>
            </c:numRef>
          </c:val>
        </c:ser>
        <c:ser>
          <c:idx val="28"/>
          <c:order val="28"/>
          <c:spPr>
            <a:solidFill>
              <a:srgbClr val="00FF00"/>
            </a:solidFill>
          </c:spPr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final!$D$31:$E$31</c:f>
              <c:numCache>
                <c:formatCode>General</c:formatCode>
                <c:ptCount val="2"/>
                <c:pt idx="1">
                  <c:v>22</c:v>
                </c:pt>
              </c:numCache>
            </c:numRef>
          </c:val>
        </c:ser>
        <c:ser>
          <c:idx val="29"/>
          <c:order val="29"/>
          <c:spPr>
            <a:solidFill>
              <a:srgbClr val="008000"/>
            </a:solidFill>
          </c:spPr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final!$D$32:$E$32</c:f>
              <c:numCache>
                <c:formatCode>General</c:formatCode>
                <c:ptCount val="2"/>
                <c:pt idx="1">
                  <c:v>2.5</c:v>
                </c:pt>
              </c:numCache>
            </c:numRef>
          </c:val>
        </c:ser>
        <c:ser>
          <c:idx val="30"/>
          <c:order val="30"/>
          <c:spPr>
            <a:solidFill>
              <a:srgbClr val="33CC33"/>
            </a:solidFill>
          </c:spPr>
          <c:invertIfNegative val="0"/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final!$D$33:$E$33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ser>
          <c:idx val="31"/>
          <c:order val="31"/>
          <c:invertIfNegative val="0"/>
          <c:dPt>
            <c:idx val="1"/>
            <c:invertIfNegative val="0"/>
            <c:bubble3D val="0"/>
            <c:spPr>
              <a:solidFill>
                <a:srgbClr val="336600"/>
              </a:solidFill>
            </c:spPr>
          </c:dPt>
          <c:cat>
            <c:numRef>
              <c:f>final!$D$2:$E$2</c:f>
              <c:numCache>
                <c:formatCode>General</c:formatCode>
                <c:ptCount val="2"/>
              </c:numCache>
            </c:numRef>
          </c:cat>
          <c:val>
            <c:numRef>
              <c:f>final!$D$34:$E$34</c:f>
              <c:numCache>
                <c:formatCode>General</c:formatCode>
                <c:ptCount val="2"/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416064"/>
        <c:axId val="155417600"/>
      </c:barChart>
      <c:catAx>
        <c:axId val="155416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417600"/>
        <c:crosses val="autoZero"/>
        <c:auto val="1"/>
        <c:lblAlgn val="ctr"/>
        <c:lblOffset val="100"/>
        <c:noMultiLvlLbl val="0"/>
      </c:catAx>
      <c:valAx>
        <c:axId val="155417600"/>
        <c:scaling>
          <c:orientation val="minMax"/>
          <c:max val="6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5416064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0.1827</cdr:y>
    </cdr:from>
    <cdr:to>
      <cdr:x>0.08333</cdr:x>
      <cdr:y>0.61236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5535281" y="576064"/>
          <a:ext cx="288032" cy="1354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GB" sz="1400" dirty="0"/>
            <a:t>Mt</a:t>
          </a:r>
          <a:r>
            <a:rPr lang="en-GB" sz="1400" baseline="0" dirty="0"/>
            <a:t> CO2eq / year</a:t>
          </a:r>
          <a:endParaRPr lang="en-GB" sz="1400" dirty="0"/>
        </a:p>
      </cdr:txBody>
    </cdr:sp>
  </cdr:relSizeAnchor>
  <cdr:relSizeAnchor xmlns:cdr="http://schemas.openxmlformats.org/drawingml/2006/chartDrawing">
    <cdr:from>
      <cdr:x>0.3463</cdr:x>
      <cdr:y>0.73082</cdr:y>
    </cdr:from>
    <cdr:to>
      <cdr:x>0.47632</cdr:x>
      <cdr:y>0.78786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96959" y="2304256"/>
          <a:ext cx="449399" cy="179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CH4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0.32547</cdr:x>
      <cdr:y>0.45676</cdr:y>
    </cdr:from>
    <cdr:to>
      <cdr:x>0.46993</cdr:x>
      <cdr:y>0.58413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24951" y="1440160"/>
          <a:ext cx="499309" cy="401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100" dirty="0" smtClean="0"/>
            <a:t>N2O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0.3463</cdr:x>
      <cdr:y>0.27406</cdr:y>
    </cdr:from>
    <cdr:to>
      <cdr:x>0.49214</cdr:x>
      <cdr:y>0.33109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96959" y="864096"/>
          <a:ext cx="504056" cy="179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/>
            <a:t>CO2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58625-66CB-47ED-BE5D-E95A74F3E3AD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A7845-491F-4637-88E8-E398C51E1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064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E0A7-37F2-4CC8-955B-9FA71FF85D25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E5889-5C4D-46F2-AC8C-F8AEA09633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81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E7F2B6-9C9C-49F7-8702-84886D59401E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4338-D66A-4817-9C26-EF3B3733C685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89D2-183B-4660-882E-012894AB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69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4338-D66A-4817-9C26-EF3B3733C685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89D2-183B-4660-882E-012894AB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28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4338-D66A-4817-9C26-EF3B3733C685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89D2-183B-4660-882E-012894AB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8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B0D0-B21F-47C6-BEF0-113C9BB6DB90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BF16-39B2-4AD8-B881-38292204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4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B0D0-B21F-47C6-BEF0-113C9BB6DB90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BF16-39B2-4AD8-B881-38292204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10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B0D0-B21F-47C6-BEF0-113C9BB6DB90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BF16-39B2-4AD8-B881-38292204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7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B0D0-B21F-47C6-BEF0-113C9BB6DB90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BF16-39B2-4AD8-B881-38292204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B0D0-B21F-47C6-BEF0-113C9BB6DB90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BF16-39B2-4AD8-B881-38292204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B0D0-B21F-47C6-BEF0-113C9BB6DB90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BF16-39B2-4AD8-B881-38292204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057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B0D0-B21F-47C6-BEF0-113C9BB6DB90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BF16-39B2-4AD8-B881-38292204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72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B0D0-B21F-47C6-BEF0-113C9BB6DB90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BF16-39B2-4AD8-B881-38292204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4338-D66A-4817-9C26-EF3B3733C685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89D2-183B-4660-882E-012894AB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51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B0D0-B21F-47C6-BEF0-113C9BB6DB90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BF16-39B2-4AD8-B881-38292204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102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B0D0-B21F-47C6-BEF0-113C9BB6DB90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BF16-39B2-4AD8-B881-38292204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9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B0D0-B21F-47C6-BEF0-113C9BB6DB90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BF16-39B2-4AD8-B881-38292204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95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018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84338-D66A-4817-9C26-EF3B3733C685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F89D2-183B-4660-882E-012894AB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5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4338-D66A-4817-9C26-EF3B3733C685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89D2-183B-4660-882E-012894AB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3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4338-D66A-4817-9C26-EF3B3733C685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89D2-183B-4660-882E-012894AB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7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4338-D66A-4817-9C26-EF3B3733C685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89D2-183B-4660-882E-012894AB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4338-D66A-4817-9C26-EF3B3733C685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89D2-183B-4660-882E-012894AB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4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4338-D66A-4817-9C26-EF3B3733C685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89D2-183B-4660-882E-012894AB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6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4338-D66A-4817-9C26-EF3B3733C685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89D2-183B-4660-882E-012894AB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87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4338-D66A-4817-9C26-EF3B3733C685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89D2-183B-4660-882E-012894AB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9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4338-D66A-4817-9C26-EF3B3733C685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F89D2-183B-4660-882E-012894ABA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3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B0D0-B21F-47C6-BEF0-113C9BB6DB90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DBF16-39B2-4AD8-B881-38292204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74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15875"/>
            <a:ext cx="7046912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2"/>
          <a:stretch>
            <a:fillRect/>
          </a:stretch>
        </p:blipFill>
        <p:spPr bwMode="auto">
          <a:xfrm>
            <a:off x="0" y="6048375"/>
            <a:ext cx="91440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237288"/>
            <a:ext cx="14398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6237288"/>
            <a:ext cx="13350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N:\Group Network &amp; Sales (KS &amp; RS)\Current Post-Cleanse docs\Marketing\Logos and Templates\NFU CURRENT LOGOS\NFU Logo\NFU_RGB white backgroun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16212" r="8173" b="13896"/>
          <a:stretch>
            <a:fillRect/>
          </a:stretch>
        </p:blipFill>
        <p:spPr bwMode="auto">
          <a:xfrm>
            <a:off x="7092950" y="6237288"/>
            <a:ext cx="17541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28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6938"/>
          </a:solidFill>
          <a:latin typeface="+mn-lt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938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938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938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938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938"/>
          </a:solidFill>
          <a:latin typeface="Calibri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938"/>
          </a:solidFill>
          <a:latin typeface="Calibri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938"/>
          </a:solidFill>
          <a:latin typeface="Calibri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938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96300" cy="108804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 dirty="0" smtClean="0">
                <a:solidFill>
                  <a:srgbClr val="006938"/>
                </a:solidFill>
                <a:latin typeface="Arial" pitchFamily="34" charset="0"/>
              </a:rPr>
              <a:t>Achieving Net Zero: </a:t>
            </a:r>
            <a:r>
              <a:rPr lang="en-GB" altLang="en-US" sz="3600" b="1" dirty="0" smtClean="0">
                <a:solidFill>
                  <a:srgbClr val="006938"/>
                </a:solidFill>
                <a:latin typeface="Arial" pitchFamily="34" charset="0"/>
              </a:rPr>
              <a:t/>
            </a:r>
            <a:br>
              <a:rPr lang="en-GB" altLang="en-US" sz="3600" b="1" dirty="0" smtClean="0">
                <a:solidFill>
                  <a:srgbClr val="006938"/>
                </a:solidFill>
                <a:latin typeface="Arial" pitchFamily="34" charset="0"/>
              </a:rPr>
            </a:br>
            <a:r>
              <a:rPr lang="en-GB" altLang="en-US" sz="3600" b="1" dirty="0" smtClean="0">
                <a:solidFill>
                  <a:srgbClr val="006938"/>
                </a:solidFill>
                <a:latin typeface="Arial" pitchFamily="34" charset="0"/>
              </a:rPr>
              <a:t>farming and the </a:t>
            </a:r>
            <a:r>
              <a:rPr lang="en-GB" altLang="en-US" sz="3600" b="1" dirty="0" err="1" smtClean="0">
                <a:solidFill>
                  <a:srgbClr val="006938"/>
                </a:solidFill>
                <a:latin typeface="Arial" pitchFamily="34" charset="0"/>
              </a:rPr>
              <a:t>bioeconomy</a:t>
            </a:r>
            <a:endParaRPr lang="en-GB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4399454"/>
            <a:ext cx="8785225" cy="79181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lang="en-GB" sz="1800" kern="0" dirty="0" smtClean="0">
                <a:solidFill>
                  <a:srgbClr val="016938"/>
                </a:solidFill>
                <a:latin typeface="Arial"/>
              </a:rPr>
              <a:t>Dr Jonathan Scurlock</a:t>
            </a:r>
          </a:p>
          <a:p>
            <a:pPr algn="l" defTabSz="457200">
              <a:spcBef>
                <a:spcPts val="0"/>
              </a:spcBef>
              <a:defRPr/>
            </a:pPr>
            <a:r>
              <a:rPr lang="en-GB" sz="1800" kern="0" dirty="0">
                <a:solidFill>
                  <a:srgbClr val="016938"/>
                </a:solidFill>
                <a:latin typeface="Arial"/>
              </a:rPr>
              <a:t>Chief Adviser, Renewable Energy </a:t>
            </a:r>
            <a:endParaRPr lang="en-GB" sz="1800" kern="0" dirty="0" smtClean="0">
              <a:solidFill>
                <a:srgbClr val="016938"/>
              </a:solidFill>
              <a:latin typeface="Arial"/>
            </a:endParaRPr>
          </a:p>
          <a:p>
            <a:pPr algn="l" defTabSz="457200">
              <a:spcBef>
                <a:spcPts val="0"/>
              </a:spcBef>
              <a:defRPr/>
            </a:pPr>
            <a:r>
              <a:rPr lang="en-GB" sz="1800" kern="0" dirty="0" smtClean="0">
                <a:solidFill>
                  <a:srgbClr val="016938"/>
                </a:solidFill>
                <a:latin typeface="Arial"/>
              </a:rPr>
              <a:t>   and </a:t>
            </a:r>
            <a:r>
              <a:rPr lang="en-GB" sz="1800" kern="0" dirty="0">
                <a:solidFill>
                  <a:srgbClr val="016938"/>
                </a:solidFill>
                <a:latin typeface="Arial"/>
              </a:rPr>
              <a:t>Climate Change </a:t>
            </a:r>
            <a:endParaRPr lang="en-GB" sz="1800" kern="0" dirty="0" smtClean="0">
              <a:solidFill>
                <a:srgbClr val="016938"/>
              </a:solidFill>
              <a:latin typeface="Arial"/>
            </a:endParaRPr>
          </a:p>
          <a:p>
            <a:pPr algn="l" defTabSz="457200">
              <a:spcBef>
                <a:spcPts val="0"/>
              </a:spcBef>
              <a:defRPr/>
            </a:pPr>
            <a:r>
              <a:rPr lang="en-GB" sz="1800" kern="0" dirty="0" smtClean="0">
                <a:solidFill>
                  <a:srgbClr val="016938"/>
                </a:solidFill>
                <a:latin typeface="Arial"/>
              </a:rPr>
              <a:t>National Farmers’ Union of England and Wales</a:t>
            </a:r>
            <a:endParaRPr lang="en-GB" sz="18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/>
              <a:buNone/>
              <a:defRPr/>
            </a:pPr>
            <a:endParaRPr lang="en-GB" dirty="0"/>
          </a:p>
        </p:txBody>
      </p:sp>
      <p:pic>
        <p:nvPicPr>
          <p:cNvPr id="2052" name="Picture 10" descr="H:\my documents\NFUworking\Images\Biogas-Compost\HarperAdamsAD_F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5008"/>
            <a:ext cx="467995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jscurlock\Documents\my documents\NFUworking\Images\SardiniaMay15\IMG_20150527_170715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4" y="1605008"/>
            <a:ext cx="3960689" cy="31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3027" y="480503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err="1" smtClean="0"/>
              <a:t>Novamont</a:t>
            </a:r>
            <a:r>
              <a:rPr lang="en-GB" sz="1200" dirty="0" smtClean="0"/>
              <a:t> </a:t>
            </a:r>
            <a:r>
              <a:rPr lang="en-GB" sz="1200" dirty="0" err="1" smtClean="0"/>
              <a:t>Matrol</a:t>
            </a:r>
            <a:r>
              <a:rPr lang="en-GB" sz="1200" dirty="0" smtClean="0"/>
              <a:t>-Bi products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72209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6156176" y="404664"/>
            <a:ext cx="2987824" cy="1728738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b="1" dirty="0" smtClean="0"/>
              <a:t>NFU </a:t>
            </a:r>
            <a:br>
              <a:rPr lang="en-GB" altLang="en-US" sz="3600" b="1" dirty="0" smtClean="0"/>
            </a:br>
            <a:r>
              <a:rPr lang="en-GB" altLang="en-US" sz="3600" b="1" dirty="0" smtClean="0"/>
              <a:t>‘</a:t>
            </a:r>
            <a:r>
              <a:rPr lang="en-GB" altLang="en-US" sz="3600" b="1" dirty="0"/>
              <a:t>White Paper</a:t>
            </a:r>
            <a:r>
              <a:rPr lang="en-GB" altLang="en-US" sz="3600" b="1" dirty="0" smtClean="0"/>
              <a:t>’</a:t>
            </a:r>
          </a:p>
        </p:txBody>
      </p:sp>
      <p:sp>
        <p:nvSpPr>
          <p:cNvPr id="2053" name="TextBox 11"/>
          <p:cNvSpPr txBox="1">
            <a:spLocks noChangeArrowheads="1"/>
          </p:cNvSpPr>
          <p:nvPr/>
        </p:nvSpPr>
        <p:spPr bwMode="auto">
          <a:xfrm>
            <a:off x="6444208" y="2064707"/>
            <a:ext cx="2520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2400" b="1" dirty="0" smtClean="0"/>
              <a:t>September 2019</a:t>
            </a:r>
            <a:endParaRPr lang="en-GB" altLang="en-US" sz="2400" b="1" dirty="0"/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403648" y="3933056"/>
            <a:ext cx="668575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en-GB" altLang="en-US" sz="1800" dirty="0" smtClean="0"/>
              <a:t>The global challenge </a:t>
            </a:r>
          </a:p>
          <a:p>
            <a:pPr marL="285750" indent="-285750">
              <a:spcBef>
                <a:spcPct val="0"/>
              </a:spcBef>
            </a:pPr>
            <a:r>
              <a:rPr lang="en-GB" altLang="en-US" sz="1800" dirty="0" smtClean="0"/>
              <a:t>Current UK inventory</a:t>
            </a:r>
          </a:p>
          <a:p>
            <a:pPr marL="285750" indent="-285750">
              <a:spcBef>
                <a:spcPct val="0"/>
              </a:spcBef>
            </a:pPr>
            <a:r>
              <a:rPr lang="en-GB" altLang="en-US" sz="1800" dirty="0" smtClean="0"/>
              <a:t>Why agriculture is part of the solution</a:t>
            </a:r>
          </a:p>
          <a:p>
            <a:pPr marL="285750" indent="-285750">
              <a:spcBef>
                <a:spcPct val="0"/>
              </a:spcBef>
            </a:pPr>
            <a:r>
              <a:rPr lang="en-GB" altLang="en-US" sz="1800" dirty="0" smtClean="0"/>
              <a:t>Our approach</a:t>
            </a:r>
          </a:p>
          <a:p>
            <a:pPr marL="285750" indent="-285750">
              <a:spcBef>
                <a:spcPct val="0"/>
              </a:spcBef>
            </a:pPr>
            <a:r>
              <a:rPr lang="en-GB" altLang="en-US" sz="1800" dirty="0" smtClean="0"/>
              <a:t>Partnership working</a:t>
            </a:r>
          </a:p>
          <a:p>
            <a:pPr marL="285750" indent="-285750">
              <a:spcBef>
                <a:spcPct val="0"/>
              </a:spcBef>
            </a:pPr>
            <a:r>
              <a:rPr lang="en-GB" altLang="en-US" sz="1800" dirty="0" smtClean="0"/>
              <a:t>Measurement and reporting</a:t>
            </a: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pic>
        <p:nvPicPr>
          <p:cNvPr id="1028" name="Picture 4" descr="An image of the cover of the NFU report - Achieving Net Zero: Farming's 2040 go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5" y="260648"/>
            <a:ext cx="5436605" cy="30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478105"/>
              </p:ext>
            </p:extLst>
          </p:nvPr>
        </p:nvGraphicFramePr>
        <p:xfrm>
          <a:off x="5535281" y="2924944"/>
          <a:ext cx="3456383" cy="315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7260621" y="4948718"/>
            <a:ext cx="170386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7217115" y="5373216"/>
            <a:ext cx="174457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519295" y="550650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519295" y="5065439"/>
            <a:ext cx="24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519889" y="414908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689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2118"/>
            <a:ext cx="4896544" cy="18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7" y="2492896"/>
            <a:ext cx="5207139" cy="164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2" y="4221088"/>
            <a:ext cx="5207139" cy="232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69269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Wide variety of measures, from controlled release fertilisers and inhibitors to feed additives, advanced breeding, energy efficiency, on-farm AD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98122" y="271884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Enhanced hedgerows, increased tree planting, measures to boost soil organic matter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95162" y="4517458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BECCS/BECCUS – notably farm-scale technologies and supply chains, plus </a:t>
            </a:r>
            <a:r>
              <a:rPr lang="en-GB" b="1" dirty="0" smtClean="0"/>
              <a:t>bio-based materials</a:t>
            </a:r>
            <a:r>
              <a:rPr lang="en-GB" dirty="0" smtClean="0"/>
              <a:t>, further displacement of fossil fuel emissions by renewables, and novel soil amendments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4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96300" cy="792163"/>
          </a:xfrm>
        </p:spPr>
        <p:txBody>
          <a:bodyPr/>
          <a:lstStyle/>
          <a:p>
            <a:pPr algn="ctr" eaLnBrk="1" hangingPunct="1"/>
            <a:r>
              <a:rPr lang="en-GB" altLang="en-US" sz="3600" b="1" dirty="0" smtClean="0">
                <a:cs typeface="Arial" charset="0"/>
              </a:rPr>
              <a:t>GHG removal through bio-based materials</a:t>
            </a:r>
            <a:endParaRPr lang="en-US" altLang="en-US" sz="3600" b="1" dirty="0" smtClean="0">
              <a:cs typeface="Arial" charset="0"/>
            </a:endParaRP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214313" y="1125538"/>
            <a:ext cx="87153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altLang="en-US" sz="2000" dirty="0" smtClean="0">
                <a:latin typeface="+mn-lt"/>
              </a:rPr>
              <a:t>Not a new subject – NFU has worked previously on EU </a:t>
            </a:r>
            <a:r>
              <a:rPr lang="en-GB" altLang="en-US" sz="2000" dirty="0" err="1" smtClean="0">
                <a:latin typeface="+mn-lt"/>
              </a:rPr>
              <a:t>Bioeconomy</a:t>
            </a:r>
            <a:r>
              <a:rPr lang="en-GB" altLang="en-US" sz="2000" dirty="0" smtClean="0">
                <a:latin typeface="+mn-lt"/>
              </a:rPr>
              <a:t> Strategy, </a:t>
            </a:r>
            <a:r>
              <a:rPr lang="en-GB" altLang="en-US" sz="2000" dirty="0" err="1" smtClean="0">
                <a:latin typeface="+mn-lt"/>
              </a:rPr>
              <a:t>Bioeconomy</a:t>
            </a:r>
            <a:r>
              <a:rPr lang="en-GB" altLang="en-US" sz="2000" dirty="0">
                <a:latin typeface="+mn-lt"/>
              </a:rPr>
              <a:t> </a:t>
            </a:r>
            <a:r>
              <a:rPr lang="en-GB" altLang="en-US" sz="2000" dirty="0" smtClean="0">
                <a:latin typeface="+mn-lt"/>
              </a:rPr>
              <a:t>Manifesto, etc. – other initiatives include International </a:t>
            </a:r>
            <a:r>
              <a:rPr lang="en-GB" altLang="en-US" sz="2000" dirty="0" err="1">
                <a:latin typeface="+mn-lt"/>
              </a:rPr>
              <a:t>BioFuture</a:t>
            </a:r>
            <a:r>
              <a:rPr lang="en-GB" altLang="en-US" sz="2000" dirty="0">
                <a:latin typeface="+mn-lt"/>
              </a:rPr>
              <a:t> Platform, announced at COP23 in Bonn </a:t>
            </a:r>
            <a:r>
              <a:rPr lang="en-GB" altLang="en-US" sz="2000" dirty="0" smtClean="0">
                <a:latin typeface="+mn-lt"/>
              </a:rPr>
              <a:t>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90068"/>
            <a:ext cx="1824037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313" y="2132856"/>
            <a:ext cx="702198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altLang="en-US" sz="2000" dirty="0" err="1" smtClean="0">
                <a:latin typeface="+mn-lt"/>
              </a:rPr>
              <a:t>Bioeconomy</a:t>
            </a:r>
            <a:r>
              <a:rPr lang="en-GB" altLang="en-US" sz="2000" dirty="0" smtClean="0">
                <a:latin typeface="+mn-lt"/>
              </a:rPr>
              <a:t> includes all </a:t>
            </a:r>
            <a:r>
              <a:rPr lang="en-GB" altLang="en-US" sz="2000" dirty="0">
                <a:latin typeface="+mn-lt"/>
              </a:rPr>
              <a:t>renewable biological resources </a:t>
            </a:r>
            <a:r>
              <a:rPr lang="en-GB" altLang="en-US" sz="2000" dirty="0" smtClean="0">
                <a:latin typeface="+mn-lt"/>
              </a:rPr>
              <a:t>(crops</a:t>
            </a:r>
            <a:r>
              <a:rPr lang="en-GB" altLang="en-US" sz="2000" dirty="0">
                <a:latin typeface="+mn-lt"/>
              </a:rPr>
              <a:t>, forests, fish, </a:t>
            </a:r>
            <a:r>
              <a:rPr lang="en-GB" altLang="en-US" sz="2000" dirty="0" smtClean="0">
                <a:latin typeface="+mn-lt"/>
              </a:rPr>
              <a:t>animals, micro-organisms), i.e. primary </a:t>
            </a:r>
            <a:r>
              <a:rPr lang="en-GB" altLang="en-US" sz="2000" dirty="0">
                <a:latin typeface="+mn-lt"/>
              </a:rPr>
              <a:t>agricultural biomass and energy crops (ABEC) </a:t>
            </a:r>
            <a:r>
              <a:rPr lang="en-GB" altLang="en-US" sz="2000" dirty="0" smtClean="0">
                <a:latin typeface="+mn-lt"/>
              </a:rPr>
              <a:t>plus forest </a:t>
            </a:r>
            <a:r>
              <a:rPr lang="en-GB" altLang="en-US" sz="2000" dirty="0">
                <a:latin typeface="+mn-lt"/>
              </a:rPr>
              <a:t>and woodland resources, </a:t>
            </a:r>
            <a:r>
              <a:rPr lang="en-GB" altLang="en-US" sz="2000" dirty="0" smtClean="0">
                <a:latin typeface="+mn-lt"/>
              </a:rPr>
              <a:t>AND secondary co-products</a:t>
            </a:r>
            <a:r>
              <a:rPr lang="en-GB" altLang="en-US" sz="2000" dirty="0">
                <a:latin typeface="+mn-lt"/>
              </a:rPr>
              <a:t>, residues and wastes from both food and non-food </a:t>
            </a:r>
            <a:r>
              <a:rPr lang="en-GB" altLang="en-US" sz="2000" dirty="0" smtClean="0">
                <a:latin typeface="+mn-lt"/>
              </a:rPr>
              <a:t>production</a:t>
            </a:r>
            <a:endParaRPr lang="en-GB" altLang="en-US" sz="2000" dirty="0">
              <a:latin typeface="+mn-lt"/>
            </a:endParaRPr>
          </a:p>
          <a:p>
            <a:r>
              <a:rPr lang="en-GB" altLang="en-US" sz="2000" dirty="0" smtClean="0">
                <a:latin typeface="+mn-lt"/>
              </a:rPr>
              <a:t>Key stakeholders:</a:t>
            </a:r>
            <a:endParaRPr lang="en-GB" altLang="en-US" sz="2000" dirty="0">
              <a:latin typeface="+mn-lt"/>
            </a:endParaRPr>
          </a:p>
          <a:p>
            <a:pPr marL="400050" lvl="1" indent="0">
              <a:buNone/>
            </a:pPr>
            <a:r>
              <a:rPr lang="en-GB" altLang="en-US" sz="2000" b="1" dirty="0" err="1" smtClean="0">
                <a:latin typeface="+mn-lt"/>
              </a:rPr>
              <a:t>paper+pulp</a:t>
            </a:r>
            <a:r>
              <a:rPr lang="en-GB" altLang="en-US" sz="2000" b="1" dirty="0" smtClean="0">
                <a:latin typeface="+mn-lt"/>
              </a:rPr>
              <a:t>/timber </a:t>
            </a:r>
            <a:r>
              <a:rPr lang="en-GB" altLang="en-US" sz="2000" b="1" dirty="0">
                <a:latin typeface="+mn-lt"/>
              </a:rPr>
              <a:t>industry </a:t>
            </a:r>
            <a:r>
              <a:rPr lang="en-GB" altLang="en-US" sz="2000" dirty="0">
                <a:latin typeface="+mn-lt"/>
              </a:rPr>
              <a:t>- </a:t>
            </a:r>
            <a:r>
              <a:rPr lang="en-GB" altLang="en-US" sz="2000" dirty="0" smtClean="0">
                <a:latin typeface="+mn-lt"/>
              </a:rPr>
              <a:t>timber/fibre </a:t>
            </a:r>
            <a:r>
              <a:rPr lang="en-GB" altLang="en-US" sz="2000" dirty="0">
                <a:latin typeface="+mn-lt"/>
              </a:rPr>
              <a:t>based </a:t>
            </a:r>
            <a:r>
              <a:rPr lang="en-GB" altLang="en-US" sz="2000" dirty="0" err="1">
                <a:latin typeface="+mn-lt"/>
              </a:rPr>
              <a:t>biorefinery</a:t>
            </a:r>
            <a:r>
              <a:rPr lang="en-GB" altLang="en-US" sz="2000" dirty="0">
                <a:latin typeface="+mn-lt"/>
              </a:rPr>
              <a:t>, added value from CLT, </a:t>
            </a:r>
            <a:r>
              <a:rPr lang="en-GB" altLang="en-US" sz="2000" dirty="0" err="1">
                <a:latin typeface="+mn-lt"/>
              </a:rPr>
              <a:t>gluelam</a:t>
            </a:r>
            <a:r>
              <a:rPr lang="en-GB" altLang="en-US" sz="2000" dirty="0">
                <a:latin typeface="+mn-lt"/>
              </a:rPr>
              <a:t>, acetylated wood, potentially net energy positive and C negative</a:t>
            </a:r>
          </a:p>
          <a:p>
            <a:pPr marL="400050" lvl="1" indent="0">
              <a:buNone/>
            </a:pPr>
            <a:r>
              <a:rPr lang="en-GB" altLang="en-US" sz="2000" b="1" dirty="0" smtClean="0">
                <a:latin typeface="+mn-lt"/>
              </a:rPr>
              <a:t>petrochemicals </a:t>
            </a:r>
            <a:r>
              <a:rPr lang="en-GB" altLang="en-US" sz="2000" b="1" dirty="0">
                <a:latin typeface="+mn-lt"/>
              </a:rPr>
              <a:t>sector </a:t>
            </a:r>
            <a:r>
              <a:rPr lang="en-GB" altLang="en-US" sz="2000" dirty="0">
                <a:latin typeface="+mn-lt"/>
              </a:rPr>
              <a:t>- </a:t>
            </a:r>
            <a:r>
              <a:rPr lang="en-GB" altLang="en-US" sz="2000" dirty="0" smtClean="0">
                <a:latin typeface="+mn-lt"/>
              </a:rPr>
              <a:t>carbohydrate </a:t>
            </a:r>
            <a:r>
              <a:rPr lang="en-GB" altLang="en-US" sz="2000" dirty="0" err="1">
                <a:latin typeface="+mn-lt"/>
              </a:rPr>
              <a:t>biorefinery</a:t>
            </a:r>
            <a:r>
              <a:rPr lang="en-GB" altLang="en-US" sz="2000" dirty="0">
                <a:latin typeface="+mn-lt"/>
              </a:rPr>
              <a:t> replacing </a:t>
            </a:r>
            <a:r>
              <a:rPr lang="en-GB" altLang="en-US" sz="2000" dirty="0" smtClean="0">
                <a:latin typeface="+mn-lt"/>
              </a:rPr>
              <a:t>fossil-fuel inputs </a:t>
            </a:r>
            <a:r>
              <a:rPr lang="en-GB" altLang="en-US" sz="2000" dirty="0">
                <a:latin typeface="+mn-lt"/>
              </a:rPr>
              <a:t>(paint, lubricants, fine chemicals, carbon fibre, resins) </a:t>
            </a:r>
          </a:p>
          <a:p>
            <a:pPr marL="0" indent="0">
              <a:buNone/>
            </a:pPr>
            <a:endParaRPr lang="en-GB" altLang="en-US" sz="2000" dirty="0" smtClean="0">
              <a:latin typeface="+mn-lt"/>
            </a:endParaRPr>
          </a:p>
          <a:p>
            <a:pPr marL="0" indent="0">
              <a:buNone/>
            </a:pPr>
            <a:endParaRPr lang="en-GB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3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3" y="1087438"/>
            <a:ext cx="6038560" cy="349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8204" y="159123"/>
            <a:ext cx="8895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3600" b="1" dirty="0" smtClean="0">
                <a:solidFill>
                  <a:srgbClr val="006938"/>
                </a:solidFill>
              </a:rPr>
              <a:t>Synthetic fuels and materials: </a:t>
            </a:r>
            <a:r>
              <a:rPr lang="en-GB" altLang="en-US" sz="3600" b="1" dirty="0" smtClean="0">
                <a:solidFill>
                  <a:srgbClr val="006938"/>
                </a:solidFill>
              </a:rPr>
              <a:t>Power-to-Gas</a:t>
            </a:r>
            <a:endParaRPr lang="en-GB" altLang="en-US" sz="3600" b="1" dirty="0">
              <a:solidFill>
                <a:srgbClr val="006938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443663" y="987425"/>
            <a:ext cx="25209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1800" dirty="0" err="1">
                <a:latin typeface="+mn-lt"/>
              </a:rPr>
              <a:t>Allendorf</a:t>
            </a:r>
            <a:r>
              <a:rPr lang="en-GB" altLang="en-US" sz="1800" dirty="0">
                <a:latin typeface="+mn-lt"/>
              </a:rPr>
              <a:t>, Germany - </a:t>
            </a:r>
            <a:r>
              <a:rPr lang="en-GB" altLang="en-US" sz="1800" dirty="0" err="1">
                <a:latin typeface="+mn-lt"/>
              </a:rPr>
              <a:t>Schmack</a:t>
            </a:r>
            <a:r>
              <a:rPr lang="en-GB" altLang="en-US" sz="1800" dirty="0">
                <a:latin typeface="+mn-lt"/>
              </a:rPr>
              <a:t> + </a:t>
            </a:r>
            <a:r>
              <a:rPr lang="en-GB" altLang="en-US" sz="1800" dirty="0" err="1">
                <a:latin typeface="+mn-lt"/>
              </a:rPr>
              <a:t>MicrobEnergy</a:t>
            </a:r>
            <a:r>
              <a:rPr lang="en-GB" altLang="en-US" sz="1800" dirty="0">
                <a:latin typeface="+mn-lt"/>
              </a:rPr>
              <a:t> case study from IEA Task 37 (since 2016) </a:t>
            </a:r>
          </a:p>
          <a:p>
            <a:pPr>
              <a:buFont typeface="Arial" charset="0"/>
              <a:buNone/>
            </a:pPr>
            <a:endParaRPr lang="en-GB" altLang="en-US" sz="1800" dirty="0">
              <a:latin typeface="+mn-lt"/>
            </a:endParaRPr>
          </a:p>
          <a:p>
            <a:pPr>
              <a:buFont typeface="Arial" charset="0"/>
              <a:buNone/>
            </a:pPr>
            <a:r>
              <a:rPr lang="en-GB" altLang="en-US" sz="1800" dirty="0">
                <a:latin typeface="+mn-lt"/>
              </a:rPr>
              <a:t>small 5m3 high-temp, pressurised </a:t>
            </a:r>
            <a:r>
              <a:rPr lang="en-GB" altLang="en-US" sz="1800" dirty="0" smtClean="0">
                <a:latin typeface="+mn-lt"/>
              </a:rPr>
              <a:t>bioreactor </a:t>
            </a:r>
            <a:r>
              <a:rPr lang="en-GB" altLang="en-US" sz="1800" dirty="0">
                <a:latin typeface="+mn-lt"/>
              </a:rPr>
              <a:t>processing 30 m3/hour raw biogas, equivalent to about 72 </a:t>
            </a:r>
            <a:r>
              <a:rPr lang="en-GB" altLang="en-US" sz="1800" dirty="0" err="1">
                <a:latin typeface="+mn-lt"/>
              </a:rPr>
              <a:t>kWe</a:t>
            </a:r>
            <a:r>
              <a:rPr lang="en-GB" altLang="en-US" sz="1800" dirty="0">
                <a:latin typeface="+mn-lt"/>
              </a:rPr>
              <a:t> CHP</a:t>
            </a:r>
          </a:p>
          <a:p>
            <a:pPr>
              <a:buFont typeface="Arial" charset="0"/>
              <a:buNone/>
            </a:pPr>
            <a:endParaRPr lang="en-GB" altLang="en-US" sz="1800" dirty="0">
              <a:latin typeface="+mn-lt"/>
            </a:endParaRPr>
          </a:p>
          <a:p>
            <a:pPr>
              <a:buNone/>
            </a:pPr>
            <a:r>
              <a:rPr lang="en-GB" altLang="en-US" sz="1800" dirty="0"/>
              <a:t>Audi – P2G plant at </a:t>
            </a:r>
            <a:r>
              <a:rPr lang="en-GB" altLang="en-US" sz="1800" dirty="0" err="1"/>
              <a:t>Werlte</a:t>
            </a:r>
            <a:r>
              <a:rPr lang="en-GB" altLang="en-US" sz="1800" dirty="0"/>
              <a:t> since 2014</a:t>
            </a:r>
          </a:p>
          <a:p>
            <a:pPr>
              <a:buFont typeface="Arial" charset="0"/>
              <a:buNone/>
            </a:pPr>
            <a:endParaRPr lang="en-GB" altLang="en-US" sz="1800" dirty="0" smtClean="0">
              <a:latin typeface="+mn-lt"/>
            </a:endParaRPr>
          </a:p>
          <a:p>
            <a:pPr>
              <a:buFont typeface="Arial" charset="0"/>
              <a:buNone/>
            </a:pPr>
            <a:r>
              <a:rPr lang="en-GB" altLang="en-US" sz="1800" dirty="0" smtClean="0">
                <a:latin typeface="+mn-lt"/>
              </a:rPr>
              <a:t>Both German and UK aviation sector keen on synthetic fuels from CO2</a:t>
            </a:r>
          </a:p>
          <a:p>
            <a:pPr>
              <a:buFont typeface="Arial" charset="0"/>
              <a:buNone/>
            </a:pPr>
            <a:endParaRPr lang="en-GB" altLang="en-US" sz="1800" baseline="-25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4941168"/>
            <a:ext cx="5217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 smtClean="0">
                <a:cs typeface="Arial" charset="0"/>
              </a:rPr>
              <a:t>In coming years, bio-CO2 </a:t>
            </a:r>
            <a:r>
              <a:rPr lang="en-GB" altLang="en-US" sz="2400" b="1" dirty="0">
                <a:cs typeface="Arial" charset="0"/>
              </a:rPr>
              <a:t>will be a feedstock for BECCUS, too valuable to vent to </a:t>
            </a:r>
            <a:r>
              <a:rPr lang="en-GB" altLang="en-US" sz="2400" b="1" dirty="0" smtClean="0">
                <a:cs typeface="Arial" charset="0"/>
              </a:rPr>
              <a:t>atmosphere</a:t>
            </a:r>
          </a:p>
          <a:p>
            <a:r>
              <a:rPr lang="en-GB" altLang="en-US" sz="2400" b="1" dirty="0" smtClean="0">
                <a:cs typeface="Arial" charset="0"/>
              </a:rPr>
              <a:t>e.g. </a:t>
            </a:r>
            <a:r>
              <a:rPr lang="en-GB" altLang="en-US" sz="2400" b="1" dirty="0" err="1" smtClean="0">
                <a:cs typeface="Arial" charset="0"/>
              </a:rPr>
              <a:t>Econic</a:t>
            </a:r>
            <a:r>
              <a:rPr lang="en-GB" altLang="en-US" sz="2400" b="1" dirty="0" smtClean="0">
                <a:cs typeface="Arial" charset="0"/>
              </a:rPr>
              <a:t> CO2-based polyols for PU</a:t>
            </a:r>
            <a:endParaRPr lang="en-GB" altLang="en-US" sz="2400" b="1" dirty="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1499" y="3633203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adding value to CO</a:t>
            </a:r>
            <a:r>
              <a:rPr lang="en-GB" altLang="en-US" sz="1600" baseline="-25000" dirty="0">
                <a:solidFill>
                  <a:schemeClr val="bg1"/>
                </a:solidFill>
              </a:rPr>
              <a:t>2 </a:t>
            </a:r>
          </a:p>
          <a:p>
            <a:pPr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Solar PV power (or wind) </a:t>
            </a:r>
            <a:r>
              <a:rPr lang="en-GB" alt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GB" altLang="en-US" sz="1600" dirty="0" smtClean="0">
                <a:solidFill>
                  <a:schemeClr val="bg1"/>
                </a:solidFill>
              </a:rPr>
              <a:t>H</a:t>
            </a:r>
            <a:r>
              <a:rPr lang="en-GB" altLang="en-US" sz="1600" baseline="-25000" dirty="0" smtClean="0">
                <a:solidFill>
                  <a:schemeClr val="bg1"/>
                </a:solidFill>
              </a:rPr>
              <a:t>2</a:t>
            </a:r>
            <a:r>
              <a:rPr lang="en-GB" altLang="en-US" sz="1600" dirty="0" smtClean="0">
                <a:solidFill>
                  <a:schemeClr val="bg1"/>
                </a:solidFill>
              </a:rPr>
              <a:t> </a:t>
            </a:r>
            <a:r>
              <a:rPr lang="en-GB" altLang="en-US" sz="1600" dirty="0">
                <a:solidFill>
                  <a:schemeClr val="bg1"/>
                </a:solidFill>
              </a:rPr>
              <a:t>+ CO</a:t>
            </a:r>
            <a:r>
              <a:rPr lang="en-GB" altLang="en-US" sz="1600" baseline="-25000" dirty="0">
                <a:solidFill>
                  <a:schemeClr val="bg1"/>
                </a:solidFill>
              </a:rPr>
              <a:t>2</a:t>
            </a:r>
            <a:r>
              <a:rPr lang="en-GB" altLang="en-US" sz="1600" dirty="0">
                <a:solidFill>
                  <a:schemeClr val="bg1"/>
                </a:solidFill>
              </a:rPr>
              <a:t> = CH</a:t>
            </a:r>
            <a:r>
              <a:rPr lang="en-GB" altLang="en-US" sz="1600" baseline="-25000" dirty="0">
                <a:solidFill>
                  <a:schemeClr val="bg1"/>
                </a:solidFill>
              </a:rPr>
              <a:t>4</a:t>
            </a:r>
            <a:endParaRPr lang="en-GB" altLang="en-US" sz="16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323850" y="260350"/>
            <a:ext cx="85693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016938"/>
                </a:solidFill>
                <a:latin typeface="Arial" pitchFamily="34" charset="0"/>
              </a:rPr>
              <a:t>Take-home messages</a:t>
            </a:r>
            <a:endParaRPr lang="en-US" altLang="en-US" sz="3200" b="1" dirty="0">
              <a:solidFill>
                <a:srgbClr val="016938"/>
              </a:solidFill>
              <a:latin typeface="Arial" pitchFamily="34" charset="0"/>
            </a:endParaRP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1439862"/>
          </a:xfrm>
          <a:noFill/>
        </p:spPr>
        <p:txBody>
          <a:bodyPr>
            <a:noAutofit/>
          </a:bodyPr>
          <a:lstStyle/>
          <a:p>
            <a:r>
              <a:rPr lang="en-GB" altLang="en-US" sz="2000" dirty="0"/>
              <a:t>A strong domestic bioenergy supply chain is needed to realise GHG removals through the </a:t>
            </a:r>
            <a:r>
              <a:rPr lang="en-GB" altLang="en-US" sz="2000" dirty="0" err="1"/>
              <a:t>bioeconomy</a:t>
            </a:r>
            <a:r>
              <a:rPr lang="en-GB" altLang="en-US" sz="2000" dirty="0"/>
              <a:t>, avoiding venting bio-CO2, etc.</a:t>
            </a:r>
            <a:endParaRPr lang="en-US" altLang="en-US" sz="2000" dirty="0"/>
          </a:p>
          <a:p>
            <a:r>
              <a:rPr lang="en-GB" altLang="en-US" sz="2000" dirty="0" smtClean="0"/>
              <a:t>Bio-based methane, ethanol/ethylene, isobutene, acrylonitrile (C-fibre);   all likely </a:t>
            </a:r>
            <a:r>
              <a:rPr lang="en-GB" altLang="en-US" sz="2000" dirty="0"/>
              <a:t>to be important platform chemicals</a:t>
            </a:r>
          </a:p>
          <a:p>
            <a:r>
              <a:rPr lang="en-GB" altLang="en-US" sz="2000" dirty="0" smtClean="0"/>
              <a:t>Important distinction between </a:t>
            </a:r>
            <a:r>
              <a:rPr lang="en-GB" altLang="en-US" sz="2000" dirty="0"/>
              <a:t>environmental credentials </a:t>
            </a:r>
            <a:r>
              <a:rPr lang="en-GB" altLang="en-US" sz="2000" dirty="0" smtClean="0"/>
              <a:t>of (1) short-life </a:t>
            </a:r>
            <a:r>
              <a:rPr lang="en-GB" altLang="en-US" sz="2000" dirty="0" err="1" smtClean="0"/>
              <a:t>biodegradeable</a:t>
            </a:r>
            <a:r>
              <a:rPr lang="en-GB" altLang="en-US" sz="2000" dirty="0" smtClean="0"/>
              <a:t> products, replacing single-use plastics; (2) long-lived </a:t>
            </a:r>
            <a:r>
              <a:rPr lang="en-GB" altLang="en-US" sz="2000" dirty="0"/>
              <a:t>bio-based </a:t>
            </a:r>
            <a:r>
              <a:rPr lang="en-GB" altLang="en-US" sz="2000" dirty="0" smtClean="0"/>
              <a:t>products, creating GHG removal for decades</a:t>
            </a:r>
            <a:endParaRPr lang="en-GB" altLang="en-US" sz="2000" dirty="0"/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611560" y="3874286"/>
            <a:ext cx="3673475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dirty="0">
                <a:latin typeface="Arial" pitchFamily="34" charset="0"/>
              </a:rPr>
              <a:t>Dr Jonathan Scurlock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pitchFamily="34" charset="0"/>
              </a:rPr>
              <a:t>Chief Policy Adviser, Renewable Energy and Climate Change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pitchFamily="34" charset="0"/>
              </a:rPr>
              <a:t>National Farmers’ Union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pitchFamily="34" charset="0"/>
              </a:rPr>
              <a:t>Stoneleigh Park</a:t>
            </a:r>
          </a:p>
          <a:p>
            <a:pPr eaLnBrk="1" hangingPunct="1">
              <a:buFontTx/>
              <a:buNone/>
            </a:pPr>
            <a:r>
              <a:rPr lang="en-US" altLang="en-US" sz="1600" b="1" dirty="0" err="1">
                <a:latin typeface="Arial" pitchFamily="34" charset="0"/>
              </a:rPr>
              <a:t>Warwicks</a:t>
            </a:r>
            <a:r>
              <a:rPr lang="en-US" altLang="en-US" sz="1600" b="1" dirty="0">
                <a:latin typeface="Arial" pitchFamily="34" charset="0"/>
              </a:rPr>
              <a:t> CV8 2TZ 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Arial" pitchFamily="34" charset="0"/>
              </a:rPr>
              <a:t>jonathan.scurlock@nfu.org.uk</a:t>
            </a:r>
          </a:p>
        </p:txBody>
      </p:sp>
      <p:pic>
        <p:nvPicPr>
          <p:cNvPr id="7" name="Picture 2" descr="C:\Users\jscurlock\Documents\my documents\NFUworking\Images\EnergyCrops_Straw_arable\Eco2Stra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99493"/>
            <a:ext cx="3410000" cy="24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7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 Template - NFU &amp; NFU Cymr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452</Words>
  <Application>Microsoft Office PowerPoint</Application>
  <PresentationFormat>On-screen Show (4:3)</PresentationFormat>
  <Paragraphs>53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Custom Design</vt:lpstr>
      <vt:lpstr>PowerPoint Template - NFU &amp; NFU Cymru</vt:lpstr>
      <vt:lpstr>Achieving Net Zero:  farming and the bioeconomy</vt:lpstr>
      <vt:lpstr>NFU  ‘White Paper’</vt:lpstr>
      <vt:lpstr>PowerPoint Presentation</vt:lpstr>
      <vt:lpstr>GHG removal through bio-based materials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Scurlock</dc:creator>
  <cp:lastModifiedBy>Jonathan Scurlock</cp:lastModifiedBy>
  <cp:revision>43</cp:revision>
  <cp:lastPrinted>2019-11-27T11:46:44Z</cp:lastPrinted>
  <dcterms:created xsi:type="dcterms:W3CDTF">2019-03-01T17:03:46Z</dcterms:created>
  <dcterms:modified xsi:type="dcterms:W3CDTF">2020-02-15T22:29:14Z</dcterms:modified>
</cp:coreProperties>
</file>