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407" r:id="rId6"/>
    <p:sldId id="408" r:id="rId7"/>
    <p:sldId id="409" r:id="rId8"/>
    <p:sldId id="292" r:id="rId9"/>
    <p:sldId id="275" r:id="rId10"/>
    <p:sldId id="417" r:id="rId11"/>
    <p:sldId id="419" r:id="rId12"/>
    <p:sldId id="418" r:id="rId13"/>
    <p:sldId id="274" r:id="rId14"/>
    <p:sldId id="392" r:id="rId15"/>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01"/>
    <p:restoredTop sz="94583"/>
  </p:normalViewPr>
  <p:slideViewPr>
    <p:cSldViewPr>
      <p:cViewPr varScale="1">
        <p:scale>
          <a:sx n="73" d="100"/>
          <a:sy n="73" d="100"/>
        </p:scale>
        <p:origin x="835" y="10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Biomass availability</a:t>
            </a:r>
            <a:r>
              <a:rPr lang="en-US" sz="2400" b="1" baseline="0"/>
              <a:t> UK </a:t>
            </a:r>
            <a:r>
              <a:rPr lang="en-US" sz="1800" b="1" baseline="0"/>
              <a:t>(million tonnes per annum)</a:t>
            </a:r>
            <a:endParaRPr lang="en-US" sz="1800" b="1"/>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Grown Resource MT/yr</c:v>
                </c:pt>
              </c:strCache>
            </c:strRef>
          </c:tx>
          <c:spPr>
            <a:solidFill>
              <a:schemeClr val="accent2"/>
            </a:solidFill>
            <a:ln>
              <a:noFill/>
            </a:ln>
            <a:effectLst/>
          </c:spPr>
          <c:invertIfNegative val="0"/>
          <c:cat>
            <c:strRef>
              <c:f>Sheet1!$A$2:$A$7</c:f>
              <c:strCache>
                <c:ptCount val="6"/>
                <c:pt idx="0">
                  <c:v>Supergen 2050 - low</c:v>
                </c:pt>
                <c:pt idx="1">
                  <c:v>Supergen 2050 - high </c:v>
                </c:pt>
                <c:pt idx="2">
                  <c:v>Supergen 2050 (2) - Food focus</c:v>
                </c:pt>
                <c:pt idx="3">
                  <c:v>Supergen 2050 (2) - Economic focus</c:v>
                </c:pt>
                <c:pt idx="4">
                  <c:v>Supergen 2050 (2) - Conservation focus</c:v>
                </c:pt>
                <c:pt idx="5">
                  <c:v>Supergen 2050 (2) - Energy focus</c:v>
                </c:pt>
              </c:strCache>
            </c:strRef>
          </c:cat>
          <c:val>
            <c:numRef>
              <c:f>Sheet1!$B$2:$B$7</c:f>
              <c:numCache>
                <c:formatCode>General</c:formatCode>
                <c:ptCount val="6"/>
                <c:pt idx="0">
                  <c:v>18</c:v>
                </c:pt>
                <c:pt idx="1">
                  <c:v>31</c:v>
                </c:pt>
                <c:pt idx="2">
                  <c:v>67.722999999999999</c:v>
                </c:pt>
                <c:pt idx="3">
                  <c:v>49.718000000000004</c:v>
                </c:pt>
                <c:pt idx="4">
                  <c:v>53.22</c:v>
                </c:pt>
                <c:pt idx="5">
                  <c:v>80.034999999999997</c:v>
                </c:pt>
              </c:numCache>
            </c:numRef>
          </c:val>
          <c:extLst>
            <c:ext xmlns:c16="http://schemas.microsoft.com/office/drawing/2014/chart" uri="{C3380CC4-5D6E-409C-BE32-E72D297353CC}">
              <c16:uniqueId val="{00000000-320A-5D48-B4A9-4CA2E2DCC0A7}"/>
            </c:ext>
          </c:extLst>
        </c:ser>
        <c:ser>
          <c:idx val="2"/>
          <c:order val="1"/>
          <c:tx>
            <c:strRef>
              <c:f>Sheet1!$C$1</c:f>
              <c:strCache>
                <c:ptCount val="1"/>
                <c:pt idx="0">
                  <c:v>Residue Resource MT/yr</c:v>
                </c:pt>
              </c:strCache>
            </c:strRef>
          </c:tx>
          <c:spPr>
            <a:solidFill>
              <a:schemeClr val="accent3"/>
            </a:solidFill>
            <a:ln>
              <a:noFill/>
            </a:ln>
            <a:effectLst/>
          </c:spPr>
          <c:invertIfNegative val="0"/>
          <c:cat>
            <c:strRef>
              <c:f>Sheet1!$A$2:$A$7</c:f>
              <c:strCache>
                <c:ptCount val="6"/>
                <c:pt idx="0">
                  <c:v>Supergen 2050 - low</c:v>
                </c:pt>
                <c:pt idx="1">
                  <c:v>Supergen 2050 - high </c:v>
                </c:pt>
                <c:pt idx="2">
                  <c:v>Supergen 2050 (2) - Food focus</c:v>
                </c:pt>
                <c:pt idx="3">
                  <c:v>Supergen 2050 (2) - Economic focus</c:v>
                </c:pt>
                <c:pt idx="4">
                  <c:v>Supergen 2050 (2) - Conservation focus</c:v>
                </c:pt>
                <c:pt idx="5">
                  <c:v>Supergen 2050 (2) - Energy focus</c:v>
                </c:pt>
              </c:strCache>
            </c:strRef>
          </c:cat>
          <c:val>
            <c:numRef>
              <c:f>Sheet1!$C$2:$C$7</c:f>
              <c:numCache>
                <c:formatCode>General</c:formatCode>
                <c:ptCount val="6"/>
                <c:pt idx="0">
                  <c:v>24</c:v>
                </c:pt>
                <c:pt idx="1">
                  <c:v>29.8</c:v>
                </c:pt>
                <c:pt idx="2">
                  <c:v>26.123999999999999</c:v>
                </c:pt>
                <c:pt idx="3">
                  <c:v>25.512</c:v>
                </c:pt>
                <c:pt idx="4">
                  <c:v>25.172000000000001</c:v>
                </c:pt>
                <c:pt idx="5">
                  <c:v>26.266999999999999</c:v>
                </c:pt>
              </c:numCache>
            </c:numRef>
          </c:val>
          <c:extLst>
            <c:ext xmlns:c16="http://schemas.microsoft.com/office/drawing/2014/chart" uri="{C3380CC4-5D6E-409C-BE32-E72D297353CC}">
              <c16:uniqueId val="{00000001-320A-5D48-B4A9-4CA2E2DCC0A7}"/>
            </c:ext>
          </c:extLst>
        </c:ser>
        <c:ser>
          <c:idx val="4"/>
          <c:order val="2"/>
          <c:tx>
            <c:strRef>
              <c:f>Sheet1!$D$1</c:f>
              <c:strCache>
                <c:ptCount val="1"/>
                <c:pt idx="0">
                  <c:v>Waste Resource MT/yr</c:v>
                </c:pt>
              </c:strCache>
            </c:strRef>
          </c:tx>
          <c:spPr>
            <a:solidFill>
              <a:schemeClr val="accent4"/>
            </a:solidFill>
            <a:ln>
              <a:noFill/>
            </a:ln>
            <a:effectLst/>
          </c:spPr>
          <c:invertIfNegative val="0"/>
          <c:cat>
            <c:strRef>
              <c:f>Sheet1!$A$2:$A$7</c:f>
              <c:strCache>
                <c:ptCount val="6"/>
                <c:pt idx="0">
                  <c:v>Supergen 2050 - low</c:v>
                </c:pt>
                <c:pt idx="1">
                  <c:v>Supergen 2050 - high </c:v>
                </c:pt>
                <c:pt idx="2">
                  <c:v>Supergen 2050 (2) - Food focus</c:v>
                </c:pt>
                <c:pt idx="3">
                  <c:v>Supergen 2050 (2) - Economic focus</c:v>
                </c:pt>
                <c:pt idx="4">
                  <c:v>Supergen 2050 (2) - Conservation focus</c:v>
                </c:pt>
                <c:pt idx="5">
                  <c:v>Supergen 2050 (2) - Energy focus</c:v>
                </c:pt>
              </c:strCache>
            </c:strRef>
          </c:cat>
          <c:val>
            <c:numRef>
              <c:f>Sheet1!$D$2:$D$7</c:f>
              <c:numCache>
                <c:formatCode>General</c:formatCode>
                <c:ptCount val="6"/>
                <c:pt idx="0">
                  <c:v>10</c:v>
                </c:pt>
                <c:pt idx="1">
                  <c:v>89</c:v>
                </c:pt>
                <c:pt idx="2">
                  <c:v>16.571999999999999</c:v>
                </c:pt>
                <c:pt idx="3">
                  <c:v>15.253</c:v>
                </c:pt>
                <c:pt idx="4">
                  <c:v>1.8779999999999999</c:v>
                </c:pt>
                <c:pt idx="5">
                  <c:v>130.71600000000001</c:v>
                </c:pt>
              </c:numCache>
            </c:numRef>
          </c:val>
          <c:extLst>
            <c:ext xmlns:c16="http://schemas.microsoft.com/office/drawing/2014/chart" uri="{C3380CC4-5D6E-409C-BE32-E72D297353CC}">
              <c16:uniqueId val="{00000002-320A-5D48-B4A9-4CA2E2DCC0A7}"/>
            </c:ext>
          </c:extLst>
        </c:ser>
        <c:dLbls>
          <c:showLegendKey val="0"/>
          <c:showVal val="0"/>
          <c:showCatName val="0"/>
          <c:showSerName val="0"/>
          <c:showPercent val="0"/>
          <c:showBubbleSize val="0"/>
        </c:dLbls>
        <c:gapWidth val="56"/>
        <c:overlap val="100"/>
        <c:axId val="-152350144"/>
        <c:axId val="-152628976"/>
      </c:barChart>
      <c:lineChart>
        <c:grouping val="standard"/>
        <c:varyColors val="0"/>
        <c:ser>
          <c:idx val="5"/>
          <c:order val="3"/>
          <c:tx>
            <c:strRef>
              <c:f>Sheet1!$F$1</c:f>
              <c:strCache>
                <c:ptCount val="1"/>
                <c:pt idx="0">
                  <c:v>CCC - 2019</c:v>
                </c:pt>
              </c:strCache>
            </c:strRef>
          </c:tx>
          <c:spPr>
            <a:ln w="63500" cap="rnd">
              <a:solidFill>
                <a:srgbClr val="0070C0"/>
              </a:solidFill>
              <a:round/>
            </a:ln>
            <a:effectLst/>
          </c:spPr>
          <c:marker>
            <c:symbol val="none"/>
          </c:marker>
          <c:cat>
            <c:strRef>
              <c:f>Sheet1!$E$2:$E$7</c:f>
              <c:strCache>
                <c:ptCount val="6"/>
                <c:pt idx="0">
                  <c:v>Supergen 2050 - low</c:v>
                </c:pt>
                <c:pt idx="1">
                  <c:v>Supergen 2050 - high </c:v>
                </c:pt>
                <c:pt idx="2">
                  <c:v>Supergen 2050 (2) - Food focus</c:v>
                </c:pt>
                <c:pt idx="3">
                  <c:v>Supergen 2050 (2) - Economic focus</c:v>
                </c:pt>
                <c:pt idx="4">
                  <c:v>Supergen 2050 (2) - Conservation focus</c:v>
                </c:pt>
                <c:pt idx="5">
                  <c:v>Supergen 2050 (2) - Energy focus</c:v>
                </c:pt>
              </c:strCache>
            </c:strRef>
          </c:cat>
          <c:val>
            <c:numRef>
              <c:f>Sheet1!$F$2:$F$7</c:f>
              <c:numCache>
                <c:formatCode>General</c:formatCode>
                <c:ptCount val="6"/>
                <c:pt idx="0">
                  <c:v>39</c:v>
                </c:pt>
                <c:pt idx="1">
                  <c:v>39</c:v>
                </c:pt>
                <c:pt idx="2">
                  <c:v>39</c:v>
                </c:pt>
                <c:pt idx="3">
                  <c:v>39</c:v>
                </c:pt>
                <c:pt idx="4">
                  <c:v>39</c:v>
                </c:pt>
                <c:pt idx="5">
                  <c:v>39</c:v>
                </c:pt>
              </c:numCache>
            </c:numRef>
          </c:val>
          <c:smooth val="0"/>
          <c:extLst>
            <c:ext xmlns:c16="http://schemas.microsoft.com/office/drawing/2014/chart" uri="{C3380CC4-5D6E-409C-BE32-E72D297353CC}">
              <c16:uniqueId val="{00000003-320A-5D48-B4A9-4CA2E2DCC0A7}"/>
            </c:ext>
          </c:extLst>
        </c:ser>
        <c:ser>
          <c:idx val="3"/>
          <c:order val="4"/>
          <c:tx>
            <c:strRef>
              <c:f>Sheet1!$G$1</c:f>
              <c:strCache>
                <c:ptCount val="1"/>
                <c:pt idx="0">
                  <c:v>Average MT/yr</c:v>
                </c:pt>
              </c:strCache>
            </c:strRef>
          </c:tx>
          <c:spPr>
            <a:ln w="63500" cap="rnd">
              <a:solidFill>
                <a:srgbClr val="00B050"/>
              </a:solidFill>
              <a:round/>
            </a:ln>
            <a:effectLst/>
          </c:spPr>
          <c:marker>
            <c:symbol val="none"/>
          </c:marker>
          <c:cat>
            <c:strRef>
              <c:f>Sheet1!$E$2:$E$7</c:f>
              <c:strCache>
                <c:ptCount val="6"/>
                <c:pt idx="0">
                  <c:v>Supergen 2050 - low</c:v>
                </c:pt>
                <c:pt idx="1">
                  <c:v>Supergen 2050 - high </c:v>
                </c:pt>
                <c:pt idx="2">
                  <c:v>Supergen 2050 (2) - Food focus</c:v>
                </c:pt>
                <c:pt idx="3">
                  <c:v>Supergen 2050 (2) - Economic focus</c:v>
                </c:pt>
                <c:pt idx="4">
                  <c:v>Supergen 2050 (2) - Conservation focus</c:v>
                </c:pt>
                <c:pt idx="5">
                  <c:v>Supergen 2050 (2) - Energy focus</c:v>
                </c:pt>
              </c:strCache>
            </c:strRef>
          </c:cat>
          <c:val>
            <c:numRef>
              <c:f>Sheet1!$G$2:$G$7</c:f>
              <c:numCache>
                <c:formatCode>General</c:formatCode>
                <c:ptCount val="6"/>
                <c:pt idx="0">
                  <c:v>119.99833333333333</c:v>
                </c:pt>
                <c:pt idx="1">
                  <c:v>119.99833333333333</c:v>
                </c:pt>
                <c:pt idx="2">
                  <c:v>119.99833333333333</c:v>
                </c:pt>
                <c:pt idx="3">
                  <c:v>119.99833333333333</c:v>
                </c:pt>
                <c:pt idx="4">
                  <c:v>119.99833333333333</c:v>
                </c:pt>
                <c:pt idx="5">
                  <c:v>119.99833333333333</c:v>
                </c:pt>
              </c:numCache>
            </c:numRef>
          </c:val>
          <c:smooth val="0"/>
          <c:extLst>
            <c:ext xmlns:c16="http://schemas.microsoft.com/office/drawing/2014/chart" uri="{C3380CC4-5D6E-409C-BE32-E72D297353CC}">
              <c16:uniqueId val="{00000004-320A-5D48-B4A9-4CA2E2DCC0A7}"/>
            </c:ext>
          </c:extLst>
        </c:ser>
        <c:dLbls>
          <c:showLegendKey val="0"/>
          <c:showVal val="0"/>
          <c:showCatName val="0"/>
          <c:showSerName val="0"/>
          <c:showPercent val="0"/>
          <c:showBubbleSize val="0"/>
        </c:dLbls>
        <c:marker val="1"/>
        <c:smooth val="0"/>
        <c:axId val="-152350144"/>
        <c:axId val="-152628976"/>
      </c:lineChart>
      <c:catAx>
        <c:axId val="-15235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2628976"/>
        <c:crosses val="autoZero"/>
        <c:auto val="1"/>
        <c:lblAlgn val="ctr"/>
        <c:lblOffset val="100"/>
        <c:noMultiLvlLbl val="0"/>
      </c:catAx>
      <c:valAx>
        <c:axId val="-15262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52350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Biomass availability Global </a:t>
            </a:r>
            <a:r>
              <a:rPr lang="en-US" sz="1800" b="1"/>
              <a:t>(million tonnes per annum)</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strRef>
              <c:f>Sheet1!$B$1</c:f>
              <c:strCache>
                <c:ptCount val="1"/>
                <c:pt idx="0">
                  <c:v>Total MT/yr min</c:v>
                </c:pt>
              </c:strCache>
            </c:strRef>
          </c:tx>
          <c:spPr>
            <a:ln w="28575" cap="rnd">
              <a:solidFill>
                <a:schemeClr val="accent3"/>
              </a:solidFill>
              <a:round/>
            </a:ln>
            <a:effectLst/>
          </c:spPr>
          <c:marker>
            <c:symbol val="none"/>
          </c:marker>
          <c:cat>
            <c:strRef>
              <c:f>Sheet1!$A$2:$A$12</c:f>
              <c:strCache>
                <c:ptCount val="11"/>
                <c:pt idx="0">
                  <c:v>Fischer &amp; Schrattenholzer (2001</c:v>
                </c:pt>
                <c:pt idx="1">
                  <c:v>Yamamoto et al. (2001)</c:v>
                </c:pt>
                <c:pt idx="2">
                  <c:v>Wolf et al. (2003)</c:v>
                </c:pt>
                <c:pt idx="3">
                  <c:v>Hoogwijk et al. (2005)</c:v>
                </c:pt>
                <c:pt idx="4">
                  <c:v>Smeets et al. (2007)</c:v>
                </c:pt>
                <c:pt idx="5">
                  <c:v>Field et al. (2008)</c:v>
                </c:pt>
                <c:pt idx="6">
                  <c:v>Hoogwijk et al. (2009)</c:v>
                </c:pt>
                <c:pt idx="7">
                  <c:v>WBGU (2009)</c:v>
                </c:pt>
                <c:pt idx="8">
                  <c:v>Van Vuuren et al. (2009)</c:v>
                </c:pt>
                <c:pt idx="9">
                  <c:v>Beringer at al. (2011)</c:v>
                </c:pt>
                <c:pt idx="10">
                  <c:v>Searle &amp; Malins (2013)</c:v>
                </c:pt>
              </c:strCache>
            </c:strRef>
          </c:cat>
          <c:val>
            <c:numRef>
              <c:f>Sheet1!$B$2:$B$12</c:f>
              <c:numCache>
                <c:formatCode>General</c:formatCode>
                <c:ptCount val="11"/>
                <c:pt idx="0">
                  <c:v>7945.9459459459458</c:v>
                </c:pt>
                <c:pt idx="1">
                  <c:v>5945.9459459459458</c:v>
                </c:pt>
                <c:pt idx="2">
                  <c:v>0</c:v>
                </c:pt>
                <c:pt idx="3">
                  <c:v>16810.81081081081</c:v>
                </c:pt>
                <c:pt idx="4">
                  <c:v>11621.621621621622</c:v>
                </c:pt>
                <c:pt idx="5">
                  <c:v>1459.4594594594594</c:v>
                </c:pt>
                <c:pt idx="6">
                  <c:v>324.32432432432432</c:v>
                </c:pt>
                <c:pt idx="7">
                  <c:v>1837.8378378378379</c:v>
                </c:pt>
                <c:pt idx="8">
                  <c:v>8108.1081081081084</c:v>
                </c:pt>
                <c:pt idx="9">
                  <c:v>1405.4054054054054</c:v>
                </c:pt>
                <c:pt idx="10">
                  <c:v>2432.4324324324325</c:v>
                </c:pt>
              </c:numCache>
            </c:numRef>
          </c:val>
          <c:smooth val="0"/>
          <c:extLst>
            <c:ext xmlns:c16="http://schemas.microsoft.com/office/drawing/2014/chart" uri="{C3380CC4-5D6E-409C-BE32-E72D297353CC}">
              <c16:uniqueId val="{00000000-DE2A-EE46-B8DA-3677BFAE15FA}"/>
            </c:ext>
          </c:extLst>
        </c:ser>
        <c:ser>
          <c:idx val="0"/>
          <c:order val="1"/>
          <c:tx>
            <c:strRef>
              <c:f>Sheet1!$C$1</c:f>
              <c:strCache>
                <c:ptCount val="1"/>
                <c:pt idx="0">
                  <c:v>Total MT/yr max</c:v>
                </c:pt>
              </c:strCache>
            </c:strRef>
          </c:tx>
          <c:spPr>
            <a:ln w="28575" cap="rnd">
              <a:solidFill>
                <a:schemeClr val="accent1"/>
              </a:solidFill>
              <a:round/>
            </a:ln>
            <a:effectLst/>
          </c:spPr>
          <c:marker>
            <c:symbol val="none"/>
          </c:marker>
          <c:cat>
            <c:strRef>
              <c:f>Sheet1!$A$2:$A$12</c:f>
              <c:strCache>
                <c:ptCount val="11"/>
                <c:pt idx="0">
                  <c:v>Fischer &amp; Schrattenholzer (2001</c:v>
                </c:pt>
                <c:pt idx="1">
                  <c:v>Yamamoto et al. (2001)</c:v>
                </c:pt>
                <c:pt idx="2">
                  <c:v>Wolf et al. (2003)</c:v>
                </c:pt>
                <c:pt idx="3">
                  <c:v>Hoogwijk et al. (2005)</c:v>
                </c:pt>
                <c:pt idx="4">
                  <c:v>Smeets et al. (2007)</c:v>
                </c:pt>
                <c:pt idx="5">
                  <c:v>Field et al. (2008)</c:v>
                </c:pt>
                <c:pt idx="6">
                  <c:v>Hoogwijk et al. (2009)</c:v>
                </c:pt>
                <c:pt idx="7">
                  <c:v>WBGU (2009)</c:v>
                </c:pt>
                <c:pt idx="8">
                  <c:v>Van Vuuren et al. (2009)</c:v>
                </c:pt>
                <c:pt idx="9">
                  <c:v>Beringer at al. (2011)</c:v>
                </c:pt>
                <c:pt idx="10">
                  <c:v>Searle &amp; Malins (2013)</c:v>
                </c:pt>
              </c:strCache>
            </c:strRef>
          </c:cat>
          <c:val>
            <c:numRef>
              <c:f>Sheet1!$C$2:$C$12</c:f>
              <c:numCache>
                <c:formatCode>General</c:formatCode>
                <c:ptCount val="11"/>
                <c:pt idx="0">
                  <c:v>11189.18918918919</c:v>
                </c:pt>
                <c:pt idx="1">
                  <c:v>5945.9459459459458</c:v>
                </c:pt>
                <c:pt idx="2">
                  <c:v>35027.027027027027</c:v>
                </c:pt>
                <c:pt idx="3">
                  <c:v>60270.270270270274</c:v>
                </c:pt>
                <c:pt idx="4">
                  <c:v>68756.75675675676</c:v>
                </c:pt>
                <c:pt idx="5">
                  <c:v>1459.4594594594594</c:v>
                </c:pt>
                <c:pt idx="6">
                  <c:v>47297.2972972973</c:v>
                </c:pt>
                <c:pt idx="7">
                  <c:v>6486.4864864864867</c:v>
                </c:pt>
                <c:pt idx="8">
                  <c:v>8108.1081081081084</c:v>
                </c:pt>
                <c:pt idx="9">
                  <c:v>3513.5135135135133</c:v>
                </c:pt>
                <c:pt idx="10">
                  <c:v>6000</c:v>
                </c:pt>
              </c:numCache>
            </c:numRef>
          </c:val>
          <c:smooth val="0"/>
          <c:extLst>
            <c:ext xmlns:c16="http://schemas.microsoft.com/office/drawing/2014/chart" uri="{C3380CC4-5D6E-409C-BE32-E72D297353CC}">
              <c16:uniqueId val="{00000001-DE2A-EE46-B8DA-3677BFAE15FA}"/>
            </c:ext>
          </c:extLst>
        </c:ser>
        <c:ser>
          <c:idx val="1"/>
          <c:order val="2"/>
          <c:tx>
            <c:strRef>
              <c:f>Sheet1!$D$1</c:f>
              <c:strCache>
                <c:ptCount val="1"/>
                <c:pt idx="0">
                  <c:v>Mid point MT/yr</c:v>
                </c:pt>
              </c:strCache>
            </c:strRef>
          </c:tx>
          <c:spPr>
            <a:ln w="28575" cap="rnd">
              <a:solidFill>
                <a:schemeClr val="accent2"/>
              </a:solidFill>
              <a:round/>
            </a:ln>
            <a:effectLst/>
          </c:spPr>
          <c:marker>
            <c:symbol val="none"/>
          </c:marker>
          <c:cat>
            <c:strRef>
              <c:f>Sheet1!$A$2:$A$12</c:f>
              <c:strCache>
                <c:ptCount val="11"/>
                <c:pt idx="0">
                  <c:v>Fischer &amp; Schrattenholzer (2001</c:v>
                </c:pt>
                <c:pt idx="1">
                  <c:v>Yamamoto et al. (2001)</c:v>
                </c:pt>
                <c:pt idx="2">
                  <c:v>Wolf et al. (2003)</c:v>
                </c:pt>
                <c:pt idx="3">
                  <c:v>Hoogwijk et al. (2005)</c:v>
                </c:pt>
                <c:pt idx="4">
                  <c:v>Smeets et al. (2007)</c:v>
                </c:pt>
                <c:pt idx="5">
                  <c:v>Field et al. (2008)</c:v>
                </c:pt>
                <c:pt idx="6">
                  <c:v>Hoogwijk et al. (2009)</c:v>
                </c:pt>
                <c:pt idx="7">
                  <c:v>WBGU (2009)</c:v>
                </c:pt>
                <c:pt idx="8">
                  <c:v>Van Vuuren et al. (2009)</c:v>
                </c:pt>
                <c:pt idx="9">
                  <c:v>Beringer at al. (2011)</c:v>
                </c:pt>
                <c:pt idx="10">
                  <c:v>Searle &amp; Malins (2013)</c:v>
                </c:pt>
              </c:strCache>
            </c:strRef>
          </c:cat>
          <c:val>
            <c:numRef>
              <c:f>Sheet1!$D$2:$D$12</c:f>
              <c:numCache>
                <c:formatCode>General</c:formatCode>
                <c:ptCount val="11"/>
                <c:pt idx="0">
                  <c:v>9567.5675675675684</c:v>
                </c:pt>
                <c:pt idx="1">
                  <c:v>5945.9459459459458</c:v>
                </c:pt>
                <c:pt idx="2">
                  <c:v>17513.513513513513</c:v>
                </c:pt>
                <c:pt idx="3">
                  <c:v>38540.54054054054</c:v>
                </c:pt>
                <c:pt idx="4">
                  <c:v>40189.189189189194</c:v>
                </c:pt>
                <c:pt idx="5">
                  <c:v>1459.4594594594594</c:v>
                </c:pt>
                <c:pt idx="6">
                  <c:v>23810.810810810814</c:v>
                </c:pt>
                <c:pt idx="7">
                  <c:v>4162.1621621621625</c:v>
                </c:pt>
                <c:pt idx="8">
                  <c:v>8108.1081081081084</c:v>
                </c:pt>
                <c:pt idx="9">
                  <c:v>2459.4594594594591</c:v>
                </c:pt>
                <c:pt idx="10">
                  <c:v>4216.2162162162167</c:v>
                </c:pt>
              </c:numCache>
            </c:numRef>
          </c:val>
          <c:smooth val="0"/>
          <c:extLst>
            <c:ext xmlns:c16="http://schemas.microsoft.com/office/drawing/2014/chart" uri="{C3380CC4-5D6E-409C-BE32-E72D297353CC}">
              <c16:uniqueId val="{00000002-DE2A-EE46-B8DA-3677BFAE15FA}"/>
            </c:ext>
          </c:extLst>
        </c:ser>
        <c:ser>
          <c:idx val="3"/>
          <c:order val="3"/>
          <c:tx>
            <c:strRef>
              <c:f>Sheet1!$E$1</c:f>
              <c:strCache>
                <c:ptCount val="1"/>
                <c:pt idx="0">
                  <c:v>Average MT/yr</c:v>
                </c:pt>
              </c:strCache>
            </c:strRef>
          </c:tx>
          <c:spPr>
            <a:ln w="63500" cap="rnd">
              <a:solidFill>
                <a:srgbClr val="00B050"/>
              </a:solidFill>
              <a:round/>
            </a:ln>
            <a:effectLst/>
          </c:spPr>
          <c:marker>
            <c:symbol val="none"/>
          </c:marker>
          <c:cat>
            <c:strRef>
              <c:f>Sheet1!$A$2:$A$12</c:f>
              <c:strCache>
                <c:ptCount val="11"/>
                <c:pt idx="0">
                  <c:v>Fischer &amp; Schrattenholzer (2001</c:v>
                </c:pt>
                <c:pt idx="1">
                  <c:v>Yamamoto et al. (2001)</c:v>
                </c:pt>
                <c:pt idx="2">
                  <c:v>Wolf et al. (2003)</c:v>
                </c:pt>
                <c:pt idx="3">
                  <c:v>Hoogwijk et al. (2005)</c:v>
                </c:pt>
                <c:pt idx="4">
                  <c:v>Smeets et al. (2007)</c:v>
                </c:pt>
                <c:pt idx="5">
                  <c:v>Field et al. (2008)</c:v>
                </c:pt>
                <c:pt idx="6">
                  <c:v>Hoogwijk et al. (2009)</c:v>
                </c:pt>
                <c:pt idx="7">
                  <c:v>WBGU (2009)</c:v>
                </c:pt>
                <c:pt idx="8">
                  <c:v>Van Vuuren et al. (2009)</c:v>
                </c:pt>
                <c:pt idx="9">
                  <c:v>Beringer at al. (2011)</c:v>
                </c:pt>
                <c:pt idx="10">
                  <c:v>Searle &amp; Malins (2013)</c:v>
                </c:pt>
              </c:strCache>
            </c:strRef>
          </c:cat>
          <c:val>
            <c:numRef>
              <c:f>Sheet1!$E$2:$E$12</c:f>
              <c:numCache>
                <c:formatCode>General</c:formatCode>
                <c:ptCount val="11"/>
                <c:pt idx="0">
                  <c:v>14179.36117936118</c:v>
                </c:pt>
                <c:pt idx="1">
                  <c:v>14179.36117936118</c:v>
                </c:pt>
                <c:pt idx="2">
                  <c:v>14179.36117936118</c:v>
                </c:pt>
                <c:pt idx="3">
                  <c:v>14179.36117936118</c:v>
                </c:pt>
                <c:pt idx="4">
                  <c:v>14179.36117936118</c:v>
                </c:pt>
                <c:pt idx="5">
                  <c:v>14179.36117936118</c:v>
                </c:pt>
                <c:pt idx="6">
                  <c:v>14179.36117936118</c:v>
                </c:pt>
                <c:pt idx="7">
                  <c:v>14179.36117936118</c:v>
                </c:pt>
                <c:pt idx="8">
                  <c:v>14179.36117936118</c:v>
                </c:pt>
                <c:pt idx="9">
                  <c:v>14179.36117936118</c:v>
                </c:pt>
                <c:pt idx="10">
                  <c:v>14179.36117936118</c:v>
                </c:pt>
              </c:numCache>
            </c:numRef>
          </c:val>
          <c:smooth val="0"/>
          <c:extLst>
            <c:ext xmlns:c16="http://schemas.microsoft.com/office/drawing/2014/chart" uri="{C3380CC4-5D6E-409C-BE32-E72D297353CC}">
              <c16:uniqueId val="{00000003-DE2A-EE46-B8DA-3677BFAE15FA}"/>
            </c:ext>
          </c:extLst>
        </c:ser>
        <c:dLbls>
          <c:showLegendKey val="0"/>
          <c:showVal val="0"/>
          <c:showCatName val="0"/>
          <c:showSerName val="0"/>
          <c:showPercent val="0"/>
          <c:showBubbleSize val="0"/>
        </c:dLbls>
        <c:smooth val="0"/>
        <c:axId val="-161784640"/>
        <c:axId val="-162038464"/>
      </c:lineChart>
      <c:catAx>
        <c:axId val="-16178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038464"/>
        <c:crosses val="autoZero"/>
        <c:auto val="1"/>
        <c:lblAlgn val="ctr"/>
        <c:lblOffset val="100"/>
        <c:noMultiLvlLbl val="0"/>
      </c:catAx>
      <c:valAx>
        <c:axId val="-162038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61784640"/>
        <c:crosses val="autoZero"/>
        <c:crossBetween val="between"/>
      </c:valAx>
      <c:spPr>
        <a:noFill/>
        <a:ln>
          <a:noFill/>
        </a:ln>
        <a:effectLst/>
      </c:spPr>
    </c:plotArea>
    <c:legend>
      <c:legendPos val="b"/>
      <c:layout>
        <c:manualLayout>
          <c:xMode val="edge"/>
          <c:yMode val="edge"/>
          <c:x val="0.17339633225898601"/>
          <c:y val="0.90317948124131497"/>
          <c:w val="0.636367957243686"/>
          <c:h val="7.3291106993978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1540C48E-FF98-474A-8EA7-B0F2F6F7DDEF}" type="datetimeFigureOut">
              <a:rPr lang="en-US" smtClean="0"/>
              <a:t>4/27/2020</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F59ECB8F-D5AA-394F-850F-726ADC4BECC9}" type="slidenum">
              <a:rPr lang="en-US" smtClean="0"/>
              <a:t>‹#›</a:t>
            </a:fld>
            <a:endParaRPr lang="en-US"/>
          </a:p>
        </p:txBody>
      </p:sp>
    </p:spTree>
    <p:extLst>
      <p:ext uri="{BB962C8B-B14F-4D97-AF65-F5344CB8AC3E}">
        <p14:creationId xmlns:p14="http://schemas.microsoft.com/office/powerpoint/2010/main" val="67847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1" i="0">
                <a:solidFill>
                  <a:srgbClr val="A7A9AC"/>
                </a:solidFill>
                <a:latin typeface="Calibri"/>
                <a:cs typeface="Calibri"/>
              </a:defRPr>
            </a:lvl1p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58595B"/>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1" i="0">
                <a:solidFill>
                  <a:srgbClr val="A7A9AC"/>
                </a:solidFill>
                <a:latin typeface="Calibri"/>
                <a:cs typeface="Calibri"/>
              </a:defRPr>
            </a:lvl1p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58595B"/>
                </a:solidFill>
                <a:latin typeface="Calibri"/>
                <a:cs typeface="Calibri"/>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1" i="0">
                <a:solidFill>
                  <a:srgbClr val="A7A9AC"/>
                </a:solidFill>
                <a:latin typeface="Calibri"/>
                <a:cs typeface="Calibri"/>
              </a:defRPr>
            </a:lvl1p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338953" y="0"/>
            <a:ext cx="5353050" cy="7560309"/>
          </a:xfrm>
          <a:custGeom>
            <a:avLst/>
            <a:gdLst/>
            <a:ahLst/>
            <a:cxnLst/>
            <a:rect l="l" t="t" r="r" b="b"/>
            <a:pathLst>
              <a:path w="5353050" h="7560309">
                <a:moveTo>
                  <a:pt x="0" y="7560005"/>
                </a:moveTo>
                <a:lnTo>
                  <a:pt x="5353050" y="7560005"/>
                </a:lnTo>
                <a:lnTo>
                  <a:pt x="5353050" y="0"/>
                </a:lnTo>
                <a:lnTo>
                  <a:pt x="0" y="0"/>
                </a:lnTo>
                <a:lnTo>
                  <a:pt x="0" y="7560005"/>
                </a:lnTo>
                <a:close/>
              </a:path>
            </a:pathLst>
          </a:custGeom>
          <a:solidFill>
            <a:srgbClr val="0066B3"/>
          </a:solidFill>
        </p:spPr>
        <p:txBody>
          <a:bodyPr wrap="square" lIns="0" tIns="0" rIns="0" bIns="0" rtlCol="0"/>
          <a:lstStyle/>
          <a:p>
            <a:endParaRPr/>
          </a:p>
        </p:txBody>
      </p:sp>
      <p:sp>
        <p:nvSpPr>
          <p:cNvPr id="17" name="bk object 17"/>
          <p:cNvSpPr/>
          <p:nvPr/>
        </p:nvSpPr>
        <p:spPr>
          <a:xfrm>
            <a:off x="793870" y="183718"/>
            <a:ext cx="9898132" cy="737628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0" y="0"/>
            <a:ext cx="5339080" cy="7560309"/>
          </a:xfrm>
          <a:custGeom>
            <a:avLst/>
            <a:gdLst/>
            <a:ahLst/>
            <a:cxnLst/>
            <a:rect l="l" t="t" r="r" b="b"/>
            <a:pathLst>
              <a:path w="5339080" h="7560309">
                <a:moveTo>
                  <a:pt x="0" y="7560005"/>
                </a:moveTo>
                <a:lnTo>
                  <a:pt x="0" y="0"/>
                </a:lnTo>
                <a:lnTo>
                  <a:pt x="5338953" y="0"/>
                </a:lnTo>
                <a:lnTo>
                  <a:pt x="5338953" y="7560005"/>
                </a:lnTo>
                <a:lnTo>
                  <a:pt x="0" y="7560005"/>
                </a:lnTo>
                <a:close/>
              </a:path>
            </a:pathLst>
          </a:custGeom>
          <a:solidFill>
            <a:srgbClr val="FFE100"/>
          </a:solidFill>
        </p:spPr>
        <p:txBody>
          <a:bodyPr wrap="square" lIns="0" tIns="0" rIns="0" bIns="0" rtlCol="0"/>
          <a:lstStyle/>
          <a:p>
            <a:endParaRPr/>
          </a:p>
        </p:txBody>
      </p:sp>
      <p:sp>
        <p:nvSpPr>
          <p:cNvPr id="19" name="bk object 19"/>
          <p:cNvSpPr/>
          <p:nvPr/>
        </p:nvSpPr>
        <p:spPr>
          <a:xfrm>
            <a:off x="712943" y="1960575"/>
            <a:ext cx="3758637" cy="374650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00" b="1" i="0">
                <a:solidFill>
                  <a:srgbClr val="58595B"/>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800" b="1" i="0">
                <a:solidFill>
                  <a:srgbClr val="A7A9AC"/>
                </a:solidFill>
                <a:latin typeface="Calibri"/>
                <a:cs typeface="Calibri"/>
              </a:defRPr>
            </a:lvl1p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1" i="0">
                <a:solidFill>
                  <a:srgbClr val="A7A9AC"/>
                </a:solidFill>
                <a:latin typeface="Calibri"/>
                <a:cs typeface="Calibri"/>
              </a:defRPr>
            </a:lvl1p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91713" y="6830350"/>
            <a:ext cx="940130" cy="395015"/>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7959" y="279679"/>
            <a:ext cx="9997480" cy="406400"/>
          </a:xfrm>
          <a:prstGeom prst="rect">
            <a:avLst/>
          </a:prstGeom>
        </p:spPr>
        <p:txBody>
          <a:bodyPr wrap="square" lIns="0" tIns="0" rIns="0" bIns="0">
            <a:spAutoFit/>
          </a:bodyPr>
          <a:lstStyle>
            <a:lvl1pPr>
              <a:defRPr sz="2500" b="1" i="0">
                <a:solidFill>
                  <a:srgbClr val="58595B"/>
                </a:solidFill>
                <a:latin typeface="Calibri"/>
                <a:cs typeface="Calibri"/>
              </a:defRPr>
            </a:lvl1pPr>
          </a:lstStyle>
          <a:p>
            <a:endParaRPr/>
          </a:p>
        </p:txBody>
      </p:sp>
      <p:sp>
        <p:nvSpPr>
          <p:cNvPr id="3" name="Holder 3"/>
          <p:cNvSpPr>
            <a:spLocks noGrp="1"/>
          </p:cNvSpPr>
          <p:nvPr>
            <p:ph type="body" idx="1"/>
          </p:nvPr>
        </p:nvSpPr>
        <p:spPr>
          <a:xfrm>
            <a:off x="2689186" y="2519578"/>
            <a:ext cx="5315026" cy="29972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7629" y="7080138"/>
            <a:ext cx="8959850" cy="157479"/>
          </a:xfrm>
          <a:prstGeom prst="rect">
            <a:avLst/>
          </a:prstGeom>
        </p:spPr>
        <p:txBody>
          <a:bodyPr wrap="square" lIns="0" tIns="0" rIns="0" bIns="0">
            <a:spAutoFit/>
          </a:bodyPr>
          <a:lstStyle>
            <a:lvl1pPr>
              <a:defRPr sz="800" b="1" i="0">
                <a:solidFill>
                  <a:srgbClr val="A7A9AC"/>
                </a:solidFill>
                <a:latin typeface="Calibri"/>
                <a:cs typeface="Calibri"/>
              </a:defRPr>
            </a:lvl1p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inperpetuum.global/"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mailto:ian@inperpetuum.global" TargetMode="External"/><Relationship Id="rId4" Type="http://schemas.openxmlformats.org/officeDocument/2006/relationships/hyperlink" Target="mailto:jason@inperpetuum.globa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0CB14B"/>
          </a:solidFill>
        </p:spPr>
        <p:txBody>
          <a:bodyPr wrap="square" lIns="0" tIns="0" rIns="0" bIns="0" rtlCol="0"/>
          <a:lstStyle/>
          <a:p>
            <a:endParaRPr/>
          </a:p>
        </p:txBody>
      </p:sp>
      <p:sp>
        <p:nvSpPr>
          <p:cNvPr id="3" name="object 3"/>
          <p:cNvSpPr txBox="1">
            <a:spLocks noGrp="1"/>
          </p:cNvSpPr>
          <p:nvPr>
            <p:ph type="title"/>
          </p:nvPr>
        </p:nvSpPr>
        <p:spPr>
          <a:xfrm>
            <a:off x="885468" y="260426"/>
            <a:ext cx="7307580" cy="4702175"/>
          </a:xfrm>
          <a:prstGeom prst="rect">
            <a:avLst/>
          </a:prstGeom>
        </p:spPr>
        <p:txBody>
          <a:bodyPr vert="horz" wrap="square" lIns="0" tIns="316865" rIns="0" bIns="0" rtlCol="0">
            <a:spAutoFit/>
          </a:bodyPr>
          <a:lstStyle/>
          <a:p>
            <a:pPr marL="12700" marR="5080">
              <a:lnSpc>
                <a:spcPts val="11470"/>
              </a:lnSpc>
              <a:spcBef>
                <a:spcPts val="2495"/>
              </a:spcBef>
            </a:pPr>
            <a:r>
              <a:rPr sz="11550" spc="-35" dirty="0">
                <a:solidFill>
                  <a:srgbClr val="FFFFFF"/>
                </a:solidFill>
              </a:rPr>
              <a:t>is </a:t>
            </a:r>
            <a:r>
              <a:rPr sz="11550" spc="-459" dirty="0">
                <a:solidFill>
                  <a:srgbClr val="FFFFFF"/>
                </a:solidFill>
              </a:rPr>
              <a:t>your  </a:t>
            </a:r>
            <a:r>
              <a:rPr sz="11550" spc="-170" dirty="0">
                <a:solidFill>
                  <a:srgbClr val="FFFFFF"/>
                </a:solidFill>
              </a:rPr>
              <a:t>business  </a:t>
            </a:r>
            <a:r>
              <a:rPr sz="11550" spc="305" dirty="0">
                <a:solidFill>
                  <a:srgbClr val="FFFFFF"/>
                </a:solidFill>
              </a:rPr>
              <a:t>s</a:t>
            </a:r>
            <a:r>
              <a:rPr sz="11550" spc="-595" dirty="0">
                <a:solidFill>
                  <a:srgbClr val="FFFFFF"/>
                </a:solidFill>
              </a:rPr>
              <a:t>u</a:t>
            </a:r>
            <a:r>
              <a:rPr sz="11550" spc="305" dirty="0">
                <a:solidFill>
                  <a:srgbClr val="FFFFFF"/>
                </a:solidFill>
              </a:rPr>
              <a:t>s</a:t>
            </a:r>
            <a:r>
              <a:rPr sz="11550" spc="-470" dirty="0">
                <a:solidFill>
                  <a:srgbClr val="FFFFFF"/>
                </a:solidFill>
              </a:rPr>
              <a:t>t</a:t>
            </a:r>
            <a:r>
              <a:rPr sz="11550" spc="-240" dirty="0">
                <a:solidFill>
                  <a:srgbClr val="FFFFFF"/>
                </a:solidFill>
              </a:rPr>
              <a:t>a</a:t>
            </a:r>
            <a:r>
              <a:rPr sz="11550" spc="-375" dirty="0">
                <a:solidFill>
                  <a:srgbClr val="FFFFFF"/>
                </a:solidFill>
              </a:rPr>
              <a:t>i</a:t>
            </a:r>
            <a:r>
              <a:rPr sz="11550" spc="-430" dirty="0">
                <a:solidFill>
                  <a:srgbClr val="FFFFFF"/>
                </a:solidFill>
              </a:rPr>
              <a:t>n</a:t>
            </a:r>
            <a:r>
              <a:rPr sz="11550" spc="-240" dirty="0">
                <a:solidFill>
                  <a:srgbClr val="FFFFFF"/>
                </a:solidFill>
              </a:rPr>
              <a:t>a</a:t>
            </a:r>
            <a:r>
              <a:rPr sz="11550" spc="-525" dirty="0">
                <a:solidFill>
                  <a:srgbClr val="FFFFFF"/>
                </a:solidFill>
              </a:rPr>
              <a:t>b</a:t>
            </a:r>
            <a:r>
              <a:rPr sz="11550" spc="-25" dirty="0">
                <a:solidFill>
                  <a:srgbClr val="FFFFFF"/>
                </a:solidFill>
              </a:rPr>
              <a:t>l</a:t>
            </a:r>
            <a:r>
              <a:rPr sz="11550" spc="-370" dirty="0">
                <a:solidFill>
                  <a:srgbClr val="FFFFFF"/>
                </a:solidFill>
              </a:rPr>
              <a:t>e</a:t>
            </a:r>
            <a:r>
              <a:rPr sz="11550" spc="-110" dirty="0">
                <a:solidFill>
                  <a:srgbClr val="FFFFFF"/>
                </a:solidFill>
              </a:rPr>
              <a:t>?</a:t>
            </a:r>
            <a:endParaRPr sz="11550"/>
          </a:p>
        </p:txBody>
      </p:sp>
      <p:sp>
        <p:nvSpPr>
          <p:cNvPr id="4" name="object 4"/>
          <p:cNvSpPr/>
          <p:nvPr/>
        </p:nvSpPr>
        <p:spPr>
          <a:xfrm>
            <a:off x="5561937" y="4613264"/>
            <a:ext cx="5130165" cy="2947035"/>
          </a:xfrm>
          <a:custGeom>
            <a:avLst/>
            <a:gdLst/>
            <a:ahLst/>
            <a:cxnLst/>
            <a:rect l="l" t="t" r="r" b="b"/>
            <a:pathLst>
              <a:path w="5130165" h="2947034">
                <a:moveTo>
                  <a:pt x="5130065" y="0"/>
                </a:moveTo>
                <a:lnTo>
                  <a:pt x="0" y="2946740"/>
                </a:lnTo>
                <a:lnTo>
                  <a:pt x="5130065" y="2946740"/>
                </a:lnTo>
                <a:lnTo>
                  <a:pt x="5130065" y="0"/>
                </a:lnTo>
                <a:close/>
              </a:path>
            </a:pathLst>
          </a:custGeom>
          <a:solidFill>
            <a:srgbClr val="FFFFFF"/>
          </a:solidFill>
        </p:spPr>
        <p:txBody>
          <a:bodyPr wrap="square" lIns="0" tIns="0" rIns="0" bIns="0" rtlCol="0"/>
          <a:lstStyle/>
          <a:p>
            <a:endParaRPr/>
          </a:p>
        </p:txBody>
      </p:sp>
      <p:sp>
        <p:nvSpPr>
          <p:cNvPr id="5" name="object 5"/>
          <p:cNvSpPr/>
          <p:nvPr/>
        </p:nvSpPr>
        <p:spPr>
          <a:xfrm>
            <a:off x="7741691" y="6111697"/>
            <a:ext cx="2590076" cy="108826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692130" cy="6480175"/>
          </a:xfrm>
          <a:custGeom>
            <a:avLst/>
            <a:gdLst/>
            <a:ahLst/>
            <a:cxnLst/>
            <a:rect l="l" t="t" r="r" b="b"/>
            <a:pathLst>
              <a:path w="10692130" h="6480175">
                <a:moveTo>
                  <a:pt x="0" y="6480002"/>
                </a:moveTo>
                <a:lnTo>
                  <a:pt x="10692003" y="6480002"/>
                </a:lnTo>
                <a:lnTo>
                  <a:pt x="10692003" y="0"/>
                </a:lnTo>
                <a:lnTo>
                  <a:pt x="0" y="0"/>
                </a:lnTo>
                <a:lnTo>
                  <a:pt x="0" y="6480002"/>
                </a:lnTo>
                <a:close/>
              </a:path>
            </a:pathLst>
          </a:custGeom>
          <a:solidFill>
            <a:srgbClr val="0CB14B"/>
          </a:solidFill>
        </p:spPr>
        <p:txBody>
          <a:bodyPr wrap="square" lIns="0" tIns="0" rIns="0" bIns="0" rtlCol="0"/>
          <a:lstStyle/>
          <a:p>
            <a:endParaRPr/>
          </a:p>
        </p:txBody>
      </p:sp>
      <p:sp>
        <p:nvSpPr>
          <p:cNvPr id="3" name="object 3"/>
          <p:cNvSpPr/>
          <p:nvPr/>
        </p:nvSpPr>
        <p:spPr>
          <a:xfrm>
            <a:off x="0" y="4943705"/>
            <a:ext cx="10692130" cy="1548765"/>
          </a:xfrm>
          <a:custGeom>
            <a:avLst/>
            <a:gdLst/>
            <a:ahLst/>
            <a:cxnLst/>
            <a:rect l="l" t="t" r="r" b="b"/>
            <a:pathLst>
              <a:path w="10692130" h="1548764">
                <a:moveTo>
                  <a:pt x="10692003" y="0"/>
                </a:moveTo>
                <a:lnTo>
                  <a:pt x="0" y="1514185"/>
                </a:lnTo>
                <a:lnTo>
                  <a:pt x="0" y="1548228"/>
                </a:lnTo>
                <a:lnTo>
                  <a:pt x="10692003" y="1548228"/>
                </a:lnTo>
                <a:lnTo>
                  <a:pt x="10692003" y="0"/>
                </a:lnTo>
                <a:close/>
              </a:path>
            </a:pathLst>
          </a:custGeom>
          <a:solidFill>
            <a:srgbClr val="FFFFFF"/>
          </a:solidFill>
        </p:spPr>
        <p:txBody>
          <a:bodyPr wrap="square" lIns="0" tIns="0" rIns="0" bIns="0" rtlCol="0"/>
          <a:lstStyle/>
          <a:p>
            <a:endParaRPr/>
          </a:p>
        </p:txBody>
      </p:sp>
      <p:sp>
        <p:nvSpPr>
          <p:cNvPr id="4" name="object 4"/>
          <p:cNvSpPr/>
          <p:nvPr/>
        </p:nvSpPr>
        <p:spPr>
          <a:xfrm>
            <a:off x="0" y="6480002"/>
            <a:ext cx="10692130" cy="1080135"/>
          </a:xfrm>
          <a:custGeom>
            <a:avLst/>
            <a:gdLst/>
            <a:ahLst/>
            <a:cxnLst/>
            <a:rect l="l" t="t" r="r" b="b"/>
            <a:pathLst>
              <a:path w="10692130" h="1080134">
                <a:moveTo>
                  <a:pt x="0" y="1080002"/>
                </a:moveTo>
                <a:lnTo>
                  <a:pt x="0" y="0"/>
                </a:lnTo>
                <a:lnTo>
                  <a:pt x="10692003" y="0"/>
                </a:lnTo>
                <a:lnTo>
                  <a:pt x="10692003" y="1080002"/>
                </a:lnTo>
                <a:lnTo>
                  <a:pt x="0" y="1080002"/>
                </a:lnTo>
                <a:close/>
              </a:path>
            </a:pathLst>
          </a:custGeom>
          <a:solidFill>
            <a:srgbClr val="FFFFFF"/>
          </a:solidFill>
        </p:spPr>
        <p:txBody>
          <a:bodyPr wrap="square" lIns="0" tIns="0" rIns="0" bIns="0" rtlCol="0"/>
          <a:lstStyle/>
          <a:p>
            <a:endParaRPr/>
          </a:p>
        </p:txBody>
      </p:sp>
      <p:sp>
        <p:nvSpPr>
          <p:cNvPr id="5" name="object 5"/>
          <p:cNvSpPr/>
          <p:nvPr/>
        </p:nvSpPr>
        <p:spPr>
          <a:xfrm>
            <a:off x="8058848" y="5798146"/>
            <a:ext cx="2285644" cy="960353"/>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031340" y="6966039"/>
            <a:ext cx="2294890" cy="291465"/>
          </a:xfrm>
          <a:prstGeom prst="rect">
            <a:avLst/>
          </a:prstGeom>
        </p:spPr>
        <p:txBody>
          <a:bodyPr vert="horz" wrap="square" lIns="0" tIns="12065" rIns="0" bIns="0" rtlCol="0">
            <a:spAutoFit/>
          </a:bodyPr>
          <a:lstStyle/>
          <a:p>
            <a:pPr marL="12700">
              <a:lnSpc>
                <a:spcPct val="100000"/>
              </a:lnSpc>
              <a:spcBef>
                <a:spcPts val="95"/>
              </a:spcBef>
            </a:pPr>
            <a:r>
              <a:rPr sz="1750" b="1" spc="-55" dirty="0">
                <a:solidFill>
                  <a:srgbClr val="0CB14B"/>
                </a:solidFill>
                <a:latin typeface="Calibri"/>
                <a:cs typeface="Calibri"/>
                <a:hlinkClick r:id="rId3"/>
              </a:rPr>
              <a:t>www.inperpetuum.global</a:t>
            </a:r>
            <a:endParaRPr sz="1750">
              <a:latin typeface="Calibri"/>
              <a:cs typeface="Calibri"/>
            </a:endParaRPr>
          </a:p>
        </p:txBody>
      </p:sp>
      <p:sp>
        <p:nvSpPr>
          <p:cNvPr id="7" name="object 7"/>
          <p:cNvSpPr txBox="1"/>
          <p:nvPr/>
        </p:nvSpPr>
        <p:spPr>
          <a:xfrm>
            <a:off x="5653582" y="6363911"/>
            <a:ext cx="1656714" cy="878205"/>
          </a:xfrm>
          <a:prstGeom prst="rect">
            <a:avLst/>
          </a:prstGeom>
        </p:spPr>
        <p:txBody>
          <a:bodyPr vert="horz" wrap="square" lIns="0" tIns="135890" rIns="0" bIns="0" rtlCol="0">
            <a:spAutoFit/>
          </a:bodyPr>
          <a:lstStyle/>
          <a:p>
            <a:pPr marL="12700">
              <a:lnSpc>
                <a:spcPct val="100000"/>
              </a:lnSpc>
              <a:spcBef>
                <a:spcPts val="1070"/>
              </a:spcBef>
            </a:pPr>
            <a:r>
              <a:rPr sz="1600" b="1" dirty="0">
                <a:solidFill>
                  <a:srgbClr val="58595B"/>
                </a:solidFill>
                <a:latin typeface="Calibri"/>
                <a:cs typeface="Calibri"/>
              </a:rPr>
              <a:t>Jason</a:t>
            </a:r>
            <a:r>
              <a:rPr sz="1600" b="1" spc="-10" dirty="0">
                <a:solidFill>
                  <a:srgbClr val="58595B"/>
                </a:solidFill>
                <a:latin typeface="Calibri"/>
                <a:cs typeface="Calibri"/>
              </a:rPr>
              <a:t> </a:t>
            </a:r>
            <a:r>
              <a:rPr sz="1600" b="1" spc="-70" dirty="0">
                <a:solidFill>
                  <a:srgbClr val="58595B"/>
                </a:solidFill>
                <a:latin typeface="Calibri"/>
                <a:cs typeface="Calibri"/>
              </a:rPr>
              <a:t>Woods</a:t>
            </a:r>
            <a:endParaRPr sz="1600">
              <a:latin typeface="Calibri"/>
              <a:cs typeface="Calibri"/>
            </a:endParaRPr>
          </a:p>
          <a:p>
            <a:pPr marL="12700">
              <a:lnSpc>
                <a:spcPct val="100000"/>
              </a:lnSpc>
              <a:spcBef>
                <a:spcPts val="750"/>
              </a:spcBef>
            </a:pPr>
            <a:r>
              <a:rPr sz="1150" spc="-120" dirty="0">
                <a:solidFill>
                  <a:srgbClr val="58595B"/>
                </a:solidFill>
                <a:latin typeface="Verdana"/>
                <a:cs typeface="Verdana"/>
              </a:rPr>
              <a:t>+44(0)7880</a:t>
            </a:r>
            <a:r>
              <a:rPr sz="1150" spc="-80" dirty="0">
                <a:solidFill>
                  <a:srgbClr val="58595B"/>
                </a:solidFill>
                <a:latin typeface="Verdana"/>
                <a:cs typeface="Verdana"/>
              </a:rPr>
              <a:t> </a:t>
            </a:r>
            <a:r>
              <a:rPr sz="1150" spc="-90" dirty="0">
                <a:solidFill>
                  <a:srgbClr val="58595B"/>
                </a:solidFill>
                <a:latin typeface="Verdana"/>
                <a:cs typeface="Verdana"/>
              </a:rPr>
              <a:t>356767</a:t>
            </a:r>
            <a:endParaRPr sz="1150">
              <a:latin typeface="Verdana"/>
              <a:cs typeface="Verdana"/>
            </a:endParaRPr>
          </a:p>
          <a:p>
            <a:pPr marL="12700">
              <a:lnSpc>
                <a:spcPct val="100000"/>
              </a:lnSpc>
              <a:spcBef>
                <a:spcPts val="305"/>
              </a:spcBef>
            </a:pPr>
            <a:r>
              <a:rPr sz="1150" spc="-120" dirty="0">
                <a:solidFill>
                  <a:srgbClr val="58595B"/>
                </a:solidFill>
                <a:latin typeface="Verdana"/>
                <a:cs typeface="Verdana"/>
                <a:hlinkClick r:id="rId4"/>
              </a:rPr>
              <a:t>jason@inperpetuum.global</a:t>
            </a:r>
            <a:endParaRPr sz="1150">
              <a:latin typeface="Verdana"/>
              <a:cs typeface="Verdana"/>
            </a:endParaRPr>
          </a:p>
        </p:txBody>
      </p:sp>
      <p:sp>
        <p:nvSpPr>
          <p:cNvPr id="8" name="object 8"/>
          <p:cNvSpPr txBox="1"/>
          <p:nvPr/>
        </p:nvSpPr>
        <p:spPr>
          <a:xfrm>
            <a:off x="3594265" y="6373861"/>
            <a:ext cx="1513205" cy="878205"/>
          </a:xfrm>
          <a:prstGeom prst="rect">
            <a:avLst/>
          </a:prstGeom>
        </p:spPr>
        <p:txBody>
          <a:bodyPr vert="horz" wrap="square" lIns="0" tIns="135890" rIns="0" bIns="0" rtlCol="0">
            <a:spAutoFit/>
          </a:bodyPr>
          <a:lstStyle/>
          <a:p>
            <a:pPr marL="12700">
              <a:lnSpc>
                <a:spcPct val="100000"/>
              </a:lnSpc>
              <a:spcBef>
                <a:spcPts val="1070"/>
              </a:spcBef>
            </a:pPr>
            <a:r>
              <a:rPr sz="1600" b="1" spc="-50" dirty="0">
                <a:solidFill>
                  <a:srgbClr val="58595B"/>
                </a:solidFill>
                <a:latin typeface="Calibri"/>
                <a:cs typeface="Calibri"/>
              </a:rPr>
              <a:t>Ian</a:t>
            </a:r>
            <a:r>
              <a:rPr sz="1600" b="1" spc="-10" dirty="0">
                <a:solidFill>
                  <a:srgbClr val="58595B"/>
                </a:solidFill>
                <a:latin typeface="Calibri"/>
                <a:cs typeface="Calibri"/>
              </a:rPr>
              <a:t> </a:t>
            </a:r>
            <a:r>
              <a:rPr sz="1600" b="1" spc="-55" dirty="0">
                <a:solidFill>
                  <a:srgbClr val="58595B"/>
                </a:solidFill>
                <a:latin typeface="Calibri"/>
                <a:cs typeface="Calibri"/>
              </a:rPr>
              <a:t>Waller</a:t>
            </a:r>
            <a:endParaRPr sz="1600">
              <a:latin typeface="Calibri"/>
              <a:cs typeface="Calibri"/>
            </a:endParaRPr>
          </a:p>
          <a:p>
            <a:pPr marL="12700">
              <a:lnSpc>
                <a:spcPct val="100000"/>
              </a:lnSpc>
              <a:spcBef>
                <a:spcPts val="750"/>
              </a:spcBef>
            </a:pPr>
            <a:r>
              <a:rPr sz="1150" spc="-125" dirty="0">
                <a:solidFill>
                  <a:srgbClr val="58595B"/>
                </a:solidFill>
                <a:latin typeface="Verdana"/>
                <a:cs typeface="Verdana"/>
              </a:rPr>
              <a:t>+44(0)7720</a:t>
            </a:r>
            <a:r>
              <a:rPr sz="1150" spc="-85" dirty="0">
                <a:solidFill>
                  <a:srgbClr val="58595B"/>
                </a:solidFill>
                <a:latin typeface="Verdana"/>
                <a:cs typeface="Verdana"/>
              </a:rPr>
              <a:t> </a:t>
            </a:r>
            <a:r>
              <a:rPr sz="1150" spc="-180" dirty="0">
                <a:solidFill>
                  <a:srgbClr val="58595B"/>
                </a:solidFill>
                <a:latin typeface="Verdana"/>
                <a:cs typeface="Verdana"/>
              </a:rPr>
              <a:t>411779</a:t>
            </a:r>
            <a:endParaRPr sz="1150">
              <a:latin typeface="Verdana"/>
              <a:cs typeface="Verdana"/>
            </a:endParaRPr>
          </a:p>
          <a:p>
            <a:pPr marL="12700">
              <a:lnSpc>
                <a:spcPct val="100000"/>
              </a:lnSpc>
              <a:spcBef>
                <a:spcPts val="305"/>
              </a:spcBef>
            </a:pPr>
            <a:r>
              <a:rPr sz="1150" spc="-120" dirty="0">
                <a:solidFill>
                  <a:srgbClr val="58595B"/>
                </a:solidFill>
                <a:latin typeface="Verdana"/>
                <a:cs typeface="Verdana"/>
                <a:hlinkClick r:id="rId5"/>
              </a:rPr>
              <a:t>ian@inperpetuum.global</a:t>
            </a:r>
            <a:endParaRPr sz="1150">
              <a:latin typeface="Verdana"/>
              <a:cs typeface="Verdana"/>
            </a:endParaRPr>
          </a:p>
        </p:txBody>
      </p:sp>
      <p:sp>
        <p:nvSpPr>
          <p:cNvPr id="9" name="object 9"/>
          <p:cNvSpPr txBox="1"/>
          <p:nvPr/>
        </p:nvSpPr>
        <p:spPr>
          <a:xfrm>
            <a:off x="347632" y="6527633"/>
            <a:ext cx="2572385" cy="814705"/>
          </a:xfrm>
          <a:prstGeom prst="rect">
            <a:avLst/>
          </a:prstGeom>
        </p:spPr>
        <p:txBody>
          <a:bodyPr vert="horz" wrap="square" lIns="0" tIns="15875" rIns="0" bIns="0" rtlCol="0">
            <a:spAutoFit/>
          </a:bodyPr>
          <a:lstStyle/>
          <a:p>
            <a:pPr marL="12700">
              <a:lnSpc>
                <a:spcPct val="100000"/>
              </a:lnSpc>
              <a:spcBef>
                <a:spcPts val="125"/>
              </a:spcBef>
            </a:pPr>
            <a:r>
              <a:rPr sz="5150" b="1" spc="-160" dirty="0">
                <a:solidFill>
                  <a:srgbClr val="58595B"/>
                </a:solidFill>
                <a:latin typeface="Calibri"/>
                <a:cs typeface="Calibri"/>
              </a:rPr>
              <a:t>thank</a:t>
            </a:r>
            <a:r>
              <a:rPr sz="5150" b="1" spc="-70" dirty="0">
                <a:solidFill>
                  <a:srgbClr val="58595B"/>
                </a:solidFill>
                <a:latin typeface="Calibri"/>
                <a:cs typeface="Calibri"/>
              </a:rPr>
              <a:t> </a:t>
            </a:r>
            <a:r>
              <a:rPr sz="5150" b="1" spc="-215" dirty="0">
                <a:solidFill>
                  <a:srgbClr val="58595B"/>
                </a:solidFill>
                <a:latin typeface="Calibri"/>
                <a:cs typeface="Calibri"/>
              </a:rPr>
              <a:t>you</a:t>
            </a:r>
            <a:endParaRPr sz="5150">
              <a:latin typeface="Calibri"/>
              <a:cs typeface="Calibri"/>
            </a:endParaRPr>
          </a:p>
        </p:txBody>
      </p:sp>
      <p:sp>
        <p:nvSpPr>
          <p:cNvPr id="10" name="object 10"/>
          <p:cNvSpPr txBox="1">
            <a:spLocks noGrp="1"/>
          </p:cNvSpPr>
          <p:nvPr>
            <p:ph type="title"/>
          </p:nvPr>
        </p:nvSpPr>
        <p:spPr>
          <a:xfrm>
            <a:off x="885468" y="260426"/>
            <a:ext cx="7307580" cy="4702175"/>
          </a:xfrm>
          <a:prstGeom prst="rect">
            <a:avLst/>
          </a:prstGeom>
        </p:spPr>
        <p:txBody>
          <a:bodyPr vert="horz" wrap="square" lIns="0" tIns="316865" rIns="0" bIns="0" rtlCol="0">
            <a:spAutoFit/>
          </a:bodyPr>
          <a:lstStyle/>
          <a:p>
            <a:pPr marL="12700" marR="5080">
              <a:lnSpc>
                <a:spcPts val="11470"/>
              </a:lnSpc>
              <a:spcBef>
                <a:spcPts val="2495"/>
              </a:spcBef>
            </a:pPr>
            <a:r>
              <a:rPr sz="11550" spc="-35" dirty="0">
                <a:solidFill>
                  <a:srgbClr val="FFFFFF"/>
                </a:solidFill>
              </a:rPr>
              <a:t>is </a:t>
            </a:r>
            <a:r>
              <a:rPr sz="11550" spc="-459" dirty="0">
                <a:solidFill>
                  <a:srgbClr val="FFFFFF"/>
                </a:solidFill>
              </a:rPr>
              <a:t>your  </a:t>
            </a:r>
            <a:r>
              <a:rPr sz="11550" spc="-170" dirty="0">
                <a:solidFill>
                  <a:srgbClr val="FFFFFF"/>
                </a:solidFill>
              </a:rPr>
              <a:t>business  </a:t>
            </a:r>
            <a:r>
              <a:rPr sz="11550" spc="305" dirty="0">
                <a:solidFill>
                  <a:srgbClr val="FFFFFF"/>
                </a:solidFill>
              </a:rPr>
              <a:t>s</a:t>
            </a:r>
            <a:r>
              <a:rPr sz="11550" spc="-595" dirty="0">
                <a:solidFill>
                  <a:srgbClr val="FFFFFF"/>
                </a:solidFill>
              </a:rPr>
              <a:t>u</a:t>
            </a:r>
            <a:r>
              <a:rPr sz="11550" spc="305" dirty="0">
                <a:solidFill>
                  <a:srgbClr val="FFFFFF"/>
                </a:solidFill>
              </a:rPr>
              <a:t>s</a:t>
            </a:r>
            <a:r>
              <a:rPr sz="11550" spc="-470" dirty="0">
                <a:solidFill>
                  <a:srgbClr val="FFFFFF"/>
                </a:solidFill>
              </a:rPr>
              <a:t>t</a:t>
            </a:r>
            <a:r>
              <a:rPr sz="11550" spc="-240" dirty="0">
                <a:solidFill>
                  <a:srgbClr val="FFFFFF"/>
                </a:solidFill>
              </a:rPr>
              <a:t>a</a:t>
            </a:r>
            <a:r>
              <a:rPr sz="11550" spc="-375" dirty="0">
                <a:solidFill>
                  <a:srgbClr val="FFFFFF"/>
                </a:solidFill>
              </a:rPr>
              <a:t>i</a:t>
            </a:r>
            <a:r>
              <a:rPr sz="11550" spc="-430" dirty="0">
                <a:solidFill>
                  <a:srgbClr val="FFFFFF"/>
                </a:solidFill>
              </a:rPr>
              <a:t>n</a:t>
            </a:r>
            <a:r>
              <a:rPr sz="11550" spc="-240" dirty="0">
                <a:solidFill>
                  <a:srgbClr val="FFFFFF"/>
                </a:solidFill>
              </a:rPr>
              <a:t>a</a:t>
            </a:r>
            <a:r>
              <a:rPr sz="11550" spc="-525" dirty="0">
                <a:solidFill>
                  <a:srgbClr val="FFFFFF"/>
                </a:solidFill>
              </a:rPr>
              <a:t>b</a:t>
            </a:r>
            <a:r>
              <a:rPr sz="11550" spc="-25" dirty="0">
                <a:solidFill>
                  <a:srgbClr val="FFFFFF"/>
                </a:solidFill>
              </a:rPr>
              <a:t>l</a:t>
            </a:r>
            <a:r>
              <a:rPr sz="11550" spc="-370" dirty="0">
                <a:solidFill>
                  <a:srgbClr val="FFFFFF"/>
                </a:solidFill>
              </a:rPr>
              <a:t>e</a:t>
            </a:r>
            <a:r>
              <a:rPr sz="11550" spc="-110" dirty="0">
                <a:solidFill>
                  <a:srgbClr val="FFFFFF"/>
                </a:solidFill>
              </a:rPr>
              <a:t>?</a:t>
            </a:r>
            <a:endParaRPr sz="115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grpSp>
        <p:nvGrpSpPr>
          <p:cNvPr id="22" name="Group 21"/>
          <p:cNvGrpSpPr/>
          <p:nvPr/>
        </p:nvGrpSpPr>
        <p:grpSpPr>
          <a:xfrm>
            <a:off x="401677" y="356069"/>
            <a:ext cx="676160" cy="673557"/>
            <a:chOff x="9169527" y="1643519"/>
            <a:chExt cx="676160" cy="673557"/>
          </a:xfrm>
        </p:grpSpPr>
        <p:sp>
          <p:nvSpPr>
            <p:cNvPr id="23" name="object 13"/>
            <p:cNvSpPr/>
            <p:nvPr/>
          </p:nvSpPr>
          <p:spPr>
            <a:xfrm>
              <a:off x="9274276" y="2032787"/>
              <a:ext cx="365125" cy="129539"/>
            </a:xfrm>
            <a:custGeom>
              <a:avLst/>
              <a:gdLst/>
              <a:ahLst/>
              <a:cxnLst/>
              <a:rect l="l" t="t" r="r" b="b"/>
              <a:pathLst>
                <a:path w="365125" h="129539">
                  <a:moveTo>
                    <a:pt x="182422" y="0"/>
                  </a:moveTo>
                  <a:lnTo>
                    <a:pt x="111426" y="5086"/>
                  </a:lnTo>
                  <a:lnTo>
                    <a:pt x="53440" y="18957"/>
                  </a:lnTo>
                  <a:lnTo>
                    <a:pt x="14339" y="39529"/>
                  </a:lnTo>
                  <a:lnTo>
                    <a:pt x="0" y="64719"/>
                  </a:lnTo>
                  <a:lnTo>
                    <a:pt x="14339" y="89912"/>
                  </a:lnTo>
                  <a:lnTo>
                    <a:pt x="53440" y="110493"/>
                  </a:lnTo>
                  <a:lnTo>
                    <a:pt x="111426" y="124373"/>
                  </a:lnTo>
                  <a:lnTo>
                    <a:pt x="182422" y="129463"/>
                  </a:lnTo>
                  <a:lnTo>
                    <a:pt x="253441" y="124373"/>
                  </a:lnTo>
                  <a:lnTo>
                    <a:pt x="311453" y="110493"/>
                  </a:lnTo>
                  <a:lnTo>
                    <a:pt x="350574" y="89912"/>
                  </a:lnTo>
                  <a:lnTo>
                    <a:pt x="364921" y="64719"/>
                  </a:lnTo>
                  <a:lnTo>
                    <a:pt x="350574" y="39529"/>
                  </a:lnTo>
                  <a:lnTo>
                    <a:pt x="311453" y="18957"/>
                  </a:lnTo>
                  <a:lnTo>
                    <a:pt x="253441" y="5086"/>
                  </a:lnTo>
                  <a:lnTo>
                    <a:pt x="182422" y="0"/>
                  </a:lnTo>
                  <a:close/>
                </a:path>
              </a:pathLst>
            </a:custGeom>
            <a:solidFill>
              <a:srgbClr val="524FA1"/>
            </a:solidFill>
          </p:spPr>
          <p:txBody>
            <a:bodyPr wrap="square" lIns="0" tIns="0" rIns="0" bIns="0" rtlCol="0"/>
            <a:lstStyle/>
            <a:p>
              <a:endParaRPr/>
            </a:p>
          </p:txBody>
        </p:sp>
        <p:sp>
          <p:nvSpPr>
            <p:cNvPr id="28" name="object 14"/>
            <p:cNvSpPr/>
            <p:nvPr/>
          </p:nvSpPr>
          <p:spPr>
            <a:xfrm>
              <a:off x="9274276" y="2138311"/>
              <a:ext cx="365125" cy="101600"/>
            </a:xfrm>
            <a:custGeom>
              <a:avLst/>
              <a:gdLst/>
              <a:ahLst/>
              <a:cxnLst/>
              <a:rect l="l" t="t" r="r" b="b"/>
              <a:pathLst>
                <a:path w="365125" h="101600">
                  <a:moveTo>
                    <a:pt x="0" y="0"/>
                  </a:moveTo>
                  <a:lnTo>
                    <a:pt x="0" y="36360"/>
                  </a:lnTo>
                  <a:lnTo>
                    <a:pt x="14339" y="61569"/>
                  </a:lnTo>
                  <a:lnTo>
                    <a:pt x="53440" y="82148"/>
                  </a:lnTo>
                  <a:lnTo>
                    <a:pt x="111426" y="96019"/>
                  </a:lnTo>
                  <a:lnTo>
                    <a:pt x="182422" y="101104"/>
                  </a:lnTo>
                  <a:lnTo>
                    <a:pt x="253441" y="96019"/>
                  </a:lnTo>
                  <a:lnTo>
                    <a:pt x="311453" y="82148"/>
                  </a:lnTo>
                  <a:lnTo>
                    <a:pt x="344634" y="64693"/>
                  </a:lnTo>
                  <a:lnTo>
                    <a:pt x="182422" y="64693"/>
                  </a:lnTo>
                  <a:lnTo>
                    <a:pt x="111426" y="59609"/>
                  </a:lnTo>
                  <a:lnTo>
                    <a:pt x="53440" y="45743"/>
                  </a:lnTo>
                  <a:lnTo>
                    <a:pt x="14339" y="25179"/>
                  </a:lnTo>
                  <a:lnTo>
                    <a:pt x="0" y="0"/>
                  </a:lnTo>
                  <a:close/>
                </a:path>
                <a:path w="365125" h="101600">
                  <a:moveTo>
                    <a:pt x="364832" y="1003"/>
                  </a:moveTo>
                  <a:lnTo>
                    <a:pt x="349713" y="25833"/>
                  </a:lnTo>
                  <a:lnTo>
                    <a:pt x="310465" y="46074"/>
                  </a:lnTo>
                  <a:lnTo>
                    <a:pt x="252799" y="59701"/>
                  </a:lnTo>
                  <a:lnTo>
                    <a:pt x="182422" y="64693"/>
                  </a:lnTo>
                  <a:lnTo>
                    <a:pt x="344634" y="64693"/>
                  </a:lnTo>
                  <a:lnTo>
                    <a:pt x="350574" y="61569"/>
                  </a:lnTo>
                  <a:lnTo>
                    <a:pt x="364921" y="36360"/>
                  </a:lnTo>
                  <a:lnTo>
                    <a:pt x="364832" y="1003"/>
                  </a:lnTo>
                  <a:close/>
                </a:path>
              </a:pathLst>
            </a:custGeom>
            <a:solidFill>
              <a:srgbClr val="524FA1"/>
            </a:solidFill>
          </p:spPr>
          <p:txBody>
            <a:bodyPr wrap="square" lIns="0" tIns="0" rIns="0" bIns="0" rtlCol="0"/>
            <a:lstStyle/>
            <a:p>
              <a:endParaRPr/>
            </a:p>
          </p:txBody>
        </p:sp>
        <p:sp>
          <p:nvSpPr>
            <p:cNvPr id="29" name="object 15"/>
            <p:cNvSpPr/>
            <p:nvPr/>
          </p:nvSpPr>
          <p:spPr>
            <a:xfrm>
              <a:off x="9274276" y="2215476"/>
              <a:ext cx="365125" cy="101600"/>
            </a:xfrm>
            <a:custGeom>
              <a:avLst/>
              <a:gdLst/>
              <a:ahLst/>
              <a:cxnLst/>
              <a:rect l="l" t="t" r="r" b="b"/>
              <a:pathLst>
                <a:path w="365125" h="101600">
                  <a:moveTo>
                    <a:pt x="0" y="0"/>
                  </a:moveTo>
                  <a:lnTo>
                    <a:pt x="0" y="36410"/>
                  </a:lnTo>
                  <a:lnTo>
                    <a:pt x="14339" y="61594"/>
                  </a:lnTo>
                  <a:lnTo>
                    <a:pt x="53440" y="82153"/>
                  </a:lnTo>
                  <a:lnTo>
                    <a:pt x="111426" y="96011"/>
                  </a:lnTo>
                  <a:lnTo>
                    <a:pt x="182422" y="101091"/>
                  </a:lnTo>
                  <a:lnTo>
                    <a:pt x="253441" y="96011"/>
                  </a:lnTo>
                  <a:lnTo>
                    <a:pt x="311453" y="82153"/>
                  </a:lnTo>
                  <a:lnTo>
                    <a:pt x="344627" y="64719"/>
                  </a:lnTo>
                  <a:lnTo>
                    <a:pt x="182422" y="64719"/>
                  </a:lnTo>
                  <a:lnTo>
                    <a:pt x="111426" y="59632"/>
                  </a:lnTo>
                  <a:lnTo>
                    <a:pt x="53440" y="45761"/>
                  </a:lnTo>
                  <a:lnTo>
                    <a:pt x="14339" y="25189"/>
                  </a:lnTo>
                  <a:lnTo>
                    <a:pt x="0" y="0"/>
                  </a:lnTo>
                  <a:close/>
                </a:path>
                <a:path w="365125" h="101600">
                  <a:moveTo>
                    <a:pt x="364832" y="1015"/>
                  </a:moveTo>
                  <a:lnTo>
                    <a:pt x="349713" y="25842"/>
                  </a:lnTo>
                  <a:lnTo>
                    <a:pt x="310465" y="46088"/>
                  </a:lnTo>
                  <a:lnTo>
                    <a:pt x="252799" y="59723"/>
                  </a:lnTo>
                  <a:lnTo>
                    <a:pt x="182422" y="64719"/>
                  </a:lnTo>
                  <a:lnTo>
                    <a:pt x="344627" y="64719"/>
                  </a:lnTo>
                  <a:lnTo>
                    <a:pt x="350574" y="61594"/>
                  </a:lnTo>
                  <a:lnTo>
                    <a:pt x="364921" y="36410"/>
                  </a:lnTo>
                  <a:lnTo>
                    <a:pt x="364832" y="1015"/>
                  </a:lnTo>
                  <a:close/>
                </a:path>
              </a:pathLst>
            </a:custGeom>
            <a:solidFill>
              <a:srgbClr val="524FA1"/>
            </a:solidFill>
          </p:spPr>
          <p:txBody>
            <a:bodyPr wrap="square" lIns="0" tIns="0" rIns="0" bIns="0" rtlCol="0"/>
            <a:lstStyle/>
            <a:p>
              <a:endParaRPr/>
            </a:p>
          </p:txBody>
        </p:sp>
        <p:sp>
          <p:nvSpPr>
            <p:cNvPr id="30" name="object 16"/>
            <p:cNvSpPr/>
            <p:nvPr/>
          </p:nvSpPr>
          <p:spPr>
            <a:xfrm>
              <a:off x="9169527" y="2136571"/>
              <a:ext cx="79006" cy="89738"/>
            </a:xfrm>
            <a:prstGeom prst="rect">
              <a:avLst/>
            </a:prstGeom>
            <a:blipFill>
              <a:blip r:embed="rId2" cstate="print"/>
              <a:stretch>
                <a:fillRect/>
              </a:stretch>
            </a:blipFill>
          </p:spPr>
          <p:txBody>
            <a:bodyPr wrap="square" lIns="0" tIns="0" rIns="0" bIns="0" rtlCol="0"/>
            <a:lstStyle/>
            <a:p>
              <a:endParaRPr/>
            </a:p>
          </p:txBody>
        </p:sp>
        <p:sp>
          <p:nvSpPr>
            <p:cNvPr id="31" name="object 17"/>
            <p:cNvSpPr/>
            <p:nvPr/>
          </p:nvSpPr>
          <p:spPr>
            <a:xfrm>
              <a:off x="9169527" y="1799589"/>
              <a:ext cx="365125" cy="129539"/>
            </a:xfrm>
            <a:custGeom>
              <a:avLst/>
              <a:gdLst/>
              <a:ahLst/>
              <a:cxnLst/>
              <a:rect l="l" t="t" r="r" b="b"/>
              <a:pathLst>
                <a:path w="365125" h="129539">
                  <a:moveTo>
                    <a:pt x="182435" y="0"/>
                  </a:moveTo>
                  <a:lnTo>
                    <a:pt x="111426" y="5081"/>
                  </a:lnTo>
                  <a:lnTo>
                    <a:pt x="53436" y="18942"/>
                  </a:lnTo>
                  <a:lnTo>
                    <a:pt x="14337" y="39508"/>
                  </a:lnTo>
                  <a:lnTo>
                    <a:pt x="0" y="64706"/>
                  </a:lnTo>
                  <a:lnTo>
                    <a:pt x="14337" y="89897"/>
                  </a:lnTo>
                  <a:lnTo>
                    <a:pt x="53436" y="110474"/>
                  </a:lnTo>
                  <a:lnTo>
                    <a:pt x="111426" y="124349"/>
                  </a:lnTo>
                  <a:lnTo>
                    <a:pt x="182435" y="129438"/>
                  </a:lnTo>
                  <a:lnTo>
                    <a:pt x="253449" y="124349"/>
                  </a:lnTo>
                  <a:lnTo>
                    <a:pt x="311438" y="110474"/>
                  </a:lnTo>
                  <a:lnTo>
                    <a:pt x="350535" y="89897"/>
                  </a:lnTo>
                  <a:lnTo>
                    <a:pt x="364871" y="64706"/>
                  </a:lnTo>
                  <a:lnTo>
                    <a:pt x="350535" y="39508"/>
                  </a:lnTo>
                  <a:lnTo>
                    <a:pt x="311438" y="18942"/>
                  </a:lnTo>
                  <a:lnTo>
                    <a:pt x="253449" y="5081"/>
                  </a:lnTo>
                  <a:lnTo>
                    <a:pt x="182435" y="0"/>
                  </a:lnTo>
                  <a:close/>
                </a:path>
              </a:pathLst>
            </a:custGeom>
            <a:solidFill>
              <a:srgbClr val="524FA1"/>
            </a:solidFill>
          </p:spPr>
          <p:txBody>
            <a:bodyPr wrap="square" lIns="0" tIns="0" rIns="0" bIns="0" rtlCol="0"/>
            <a:lstStyle/>
            <a:p>
              <a:endParaRPr/>
            </a:p>
          </p:txBody>
        </p:sp>
        <p:sp>
          <p:nvSpPr>
            <p:cNvPr id="32" name="object 18"/>
            <p:cNvSpPr/>
            <p:nvPr/>
          </p:nvSpPr>
          <p:spPr>
            <a:xfrm>
              <a:off x="9169527" y="1982254"/>
              <a:ext cx="120345" cy="166877"/>
            </a:xfrm>
            <a:prstGeom prst="rect">
              <a:avLst/>
            </a:prstGeom>
            <a:blipFill>
              <a:blip r:embed="rId3" cstate="print"/>
              <a:stretch>
                <a:fillRect/>
              </a:stretch>
            </a:blipFill>
          </p:spPr>
          <p:txBody>
            <a:bodyPr wrap="square" lIns="0" tIns="0" rIns="0" bIns="0" rtlCol="0"/>
            <a:lstStyle/>
            <a:p>
              <a:endParaRPr/>
            </a:p>
          </p:txBody>
        </p:sp>
        <p:sp>
          <p:nvSpPr>
            <p:cNvPr id="33" name="object 19"/>
            <p:cNvSpPr/>
            <p:nvPr/>
          </p:nvSpPr>
          <p:spPr>
            <a:xfrm>
              <a:off x="9169527" y="1905050"/>
              <a:ext cx="365125" cy="101600"/>
            </a:xfrm>
            <a:custGeom>
              <a:avLst/>
              <a:gdLst/>
              <a:ahLst/>
              <a:cxnLst/>
              <a:rect l="l" t="t" r="r" b="b"/>
              <a:pathLst>
                <a:path w="365125" h="101600">
                  <a:moveTo>
                    <a:pt x="0" y="0"/>
                  </a:moveTo>
                  <a:lnTo>
                    <a:pt x="0" y="36410"/>
                  </a:lnTo>
                  <a:lnTo>
                    <a:pt x="14337" y="61614"/>
                  </a:lnTo>
                  <a:lnTo>
                    <a:pt x="53436" y="82194"/>
                  </a:lnTo>
                  <a:lnTo>
                    <a:pt x="111426" y="96068"/>
                  </a:lnTo>
                  <a:lnTo>
                    <a:pt x="182435" y="101155"/>
                  </a:lnTo>
                  <a:lnTo>
                    <a:pt x="253449" y="96068"/>
                  </a:lnTo>
                  <a:lnTo>
                    <a:pt x="311438" y="82194"/>
                  </a:lnTo>
                  <a:lnTo>
                    <a:pt x="344613" y="64731"/>
                  </a:lnTo>
                  <a:lnTo>
                    <a:pt x="182435" y="64731"/>
                  </a:lnTo>
                  <a:lnTo>
                    <a:pt x="111426" y="59646"/>
                  </a:lnTo>
                  <a:lnTo>
                    <a:pt x="53436" y="45777"/>
                  </a:lnTo>
                  <a:lnTo>
                    <a:pt x="14337" y="25201"/>
                  </a:lnTo>
                  <a:lnTo>
                    <a:pt x="0" y="0"/>
                  </a:lnTo>
                  <a:close/>
                </a:path>
                <a:path w="365125" h="101600">
                  <a:moveTo>
                    <a:pt x="364871" y="1054"/>
                  </a:moveTo>
                  <a:lnTo>
                    <a:pt x="349711" y="25882"/>
                  </a:lnTo>
                  <a:lnTo>
                    <a:pt x="310462" y="46118"/>
                  </a:lnTo>
                  <a:lnTo>
                    <a:pt x="252808" y="59741"/>
                  </a:lnTo>
                  <a:lnTo>
                    <a:pt x="182435" y="64731"/>
                  </a:lnTo>
                  <a:lnTo>
                    <a:pt x="344613" y="64731"/>
                  </a:lnTo>
                  <a:lnTo>
                    <a:pt x="350535" y="61614"/>
                  </a:lnTo>
                  <a:lnTo>
                    <a:pt x="364871" y="36410"/>
                  </a:lnTo>
                  <a:lnTo>
                    <a:pt x="364871" y="1054"/>
                  </a:lnTo>
                  <a:close/>
                </a:path>
              </a:pathLst>
            </a:custGeom>
            <a:solidFill>
              <a:srgbClr val="524FA1"/>
            </a:solidFill>
          </p:spPr>
          <p:txBody>
            <a:bodyPr wrap="square" lIns="0" tIns="0" rIns="0" bIns="0" rtlCol="0"/>
            <a:lstStyle/>
            <a:p>
              <a:endParaRPr/>
            </a:p>
          </p:txBody>
        </p:sp>
        <p:sp>
          <p:nvSpPr>
            <p:cNvPr id="34" name="object 20"/>
            <p:cNvSpPr/>
            <p:nvPr/>
          </p:nvSpPr>
          <p:spPr>
            <a:xfrm>
              <a:off x="9558667" y="1827225"/>
              <a:ext cx="287020" cy="100330"/>
            </a:xfrm>
            <a:custGeom>
              <a:avLst/>
              <a:gdLst/>
              <a:ahLst/>
              <a:cxnLst/>
              <a:rect l="l" t="t" r="r" b="b"/>
              <a:pathLst>
                <a:path w="287020" h="100330">
                  <a:moveTo>
                    <a:pt x="0" y="52146"/>
                  </a:moveTo>
                  <a:lnTo>
                    <a:pt x="0" y="88544"/>
                  </a:lnTo>
                  <a:lnTo>
                    <a:pt x="23242" y="93426"/>
                  </a:lnTo>
                  <a:lnTo>
                    <a:pt x="48540" y="97048"/>
                  </a:lnTo>
                  <a:lnTo>
                    <a:pt x="75546" y="99301"/>
                  </a:lnTo>
                  <a:lnTo>
                    <a:pt x="103911" y="100075"/>
                  </a:lnTo>
                  <a:lnTo>
                    <a:pt x="174955" y="94991"/>
                  </a:lnTo>
                  <a:lnTo>
                    <a:pt x="232959" y="81124"/>
                  </a:lnTo>
                  <a:lnTo>
                    <a:pt x="266103" y="63690"/>
                  </a:lnTo>
                  <a:lnTo>
                    <a:pt x="103911" y="63690"/>
                  </a:lnTo>
                  <a:lnTo>
                    <a:pt x="75546" y="62906"/>
                  </a:lnTo>
                  <a:lnTo>
                    <a:pt x="48540" y="60637"/>
                  </a:lnTo>
                  <a:lnTo>
                    <a:pt x="23242" y="57009"/>
                  </a:lnTo>
                  <a:lnTo>
                    <a:pt x="0" y="52146"/>
                  </a:lnTo>
                  <a:close/>
                </a:path>
                <a:path w="287020" h="100330">
                  <a:moveTo>
                    <a:pt x="286308" y="0"/>
                  </a:moveTo>
                  <a:lnTo>
                    <a:pt x="271201" y="24830"/>
                  </a:lnTo>
                  <a:lnTo>
                    <a:pt x="231976" y="45070"/>
                  </a:lnTo>
                  <a:lnTo>
                    <a:pt x="174318" y="58698"/>
                  </a:lnTo>
                  <a:lnTo>
                    <a:pt x="103911" y="63690"/>
                  </a:lnTo>
                  <a:lnTo>
                    <a:pt x="266103" y="63690"/>
                  </a:lnTo>
                  <a:lnTo>
                    <a:pt x="272060" y="60556"/>
                  </a:lnTo>
                  <a:lnTo>
                    <a:pt x="286397" y="35369"/>
                  </a:lnTo>
                  <a:lnTo>
                    <a:pt x="286308" y="0"/>
                  </a:lnTo>
                  <a:close/>
                </a:path>
              </a:pathLst>
            </a:custGeom>
            <a:solidFill>
              <a:srgbClr val="524FA1"/>
            </a:solidFill>
          </p:spPr>
          <p:txBody>
            <a:bodyPr wrap="square" lIns="0" tIns="0" rIns="0" bIns="0" rtlCol="0"/>
            <a:lstStyle/>
            <a:p>
              <a:endParaRPr/>
            </a:p>
          </p:txBody>
        </p:sp>
        <p:sp>
          <p:nvSpPr>
            <p:cNvPr id="35" name="object 21"/>
            <p:cNvSpPr/>
            <p:nvPr/>
          </p:nvSpPr>
          <p:spPr>
            <a:xfrm>
              <a:off x="9558667" y="1904403"/>
              <a:ext cx="287020" cy="100330"/>
            </a:xfrm>
            <a:custGeom>
              <a:avLst/>
              <a:gdLst/>
              <a:ahLst/>
              <a:cxnLst/>
              <a:rect l="l" t="t" r="r" b="b"/>
              <a:pathLst>
                <a:path w="287020" h="100330">
                  <a:moveTo>
                    <a:pt x="0" y="52133"/>
                  </a:moveTo>
                  <a:lnTo>
                    <a:pt x="0" y="88544"/>
                  </a:lnTo>
                  <a:lnTo>
                    <a:pt x="23242" y="93408"/>
                  </a:lnTo>
                  <a:lnTo>
                    <a:pt x="48540" y="97027"/>
                  </a:lnTo>
                  <a:lnTo>
                    <a:pt x="75546" y="99285"/>
                  </a:lnTo>
                  <a:lnTo>
                    <a:pt x="103911" y="100063"/>
                  </a:lnTo>
                  <a:lnTo>
                    <a:pt x="174955" y="94978"/>
                  </a:lnTo>
                  <a:lnTo>
                    <a:pt x="232959" y="81113"/>
                  </a:lnTo>
                  <a:lnTo>
                    <a:pt x="266136" y="63665"/>
                  </a:lnTo>
                  <a:lnTo>
                    <a:pt x="103911" y="63665"/>
                  </a:lnTo>
                  <a:lnTo>
                    <a:pt x="75546" y="62888"/>
                  </a:lnTo>
                  <a:lnTo>
                    <a:pt x="48540" y="60632"/>
                  </a:lnTo>
                  <a:lnTo>
                    <a:pt x="23242" y="57010"/>
                  </a:lnTo>
                  <a:lnTo>
                    <a:pt x="0" y="52133"/>
                  </a:lnTo>
                  <a:close/>
                </a:path>
                <a:path w="287020" h="100330">
                  <a:moveTo>
                    <a:pt x="286308" y="0"/>
                  </a:moveTo>
                  <a:lnTo>
                    <a:pt x="271201" y="24826"/>
                  </a:lnTo>
                  <a:lnTo>
                    <a:pt x="231976" y="45058"/>
                  </a:lnTo>
                  <a:lnTo>
                    <a:pt x="174318" y="58676"/>
                  </a:lnTo>
                  <a:lnTo>
                    <a:pt x="103911" y="63665"/>
                  </a:lnTo>
                  <a:lnTo>
                    <a:pt x="266136" y="63665"/>
                  </a:lnTo>
                  <a:lnTo>
                    <a:pt x="272060" y="60549"/>
                  </a:lnTo>
                  <a:lnTo>
                    <a:pt x="286397" y="35369"/>
                  </a:lnTo>
                  <a:lnTo>
                    <a:pt x="286308" y="0"/>
                  </a:lnTo>
                  <a:close/>
                </a:path>
              </a:pathLst>
            </a:custGeom>
            <a:solidFill>
              <a:srgbClr val="524FA1"/>
            </a:solidFill>
          </p:spPr>
          <p:txBody>
            <a:bodyPr wrap="square" lIns="0" tIns="0" rIns="0" bIns="0" rtlCol="0"/>
            <a:lstStyle/>
            <a:p>
              <a:endParaRPr/>
            </a:p>
          </p:txBody>
        </p:sp>
        <p:sp>
          <p:nvSpPr>
            <p:cNvPr id="36" name="object 22"/>
            <p:cNvSpPr/>
            <p:nvPr/>
          </p:nvSpPr>
          <p:spPr>
            <a:xfrm>
              <a:off x="9480168" y="1749018"/>
              <a:ext cx="365125" cy="101600"/>
            </a:xfrm>
            <a:custGeom>
              <a:avLst/>
              <a:gdLst/>
              <a:ahLst/>
              <a:cxnLst/>
              <a:rect l="l" t="t" r="r" b="b"/>
              <a:pathLst>
                <a:path w="365125" h="101600">
                  <a:moveTo>
                    <a:pt x="0" y="0"/>
                  </a:moveTo>
                  <a:lnTo>
                    <a:pt x="0" y="39331"/>
                  </a:lnTo>
                  <a:lnTo>
                    <a:pt x="558" y="42214"/>
                  </a:lnTo>
                  <a:lnTo>
                    <a:pt x="1612" y="45034"/>
                  </a:lnTo>
                  <a:lnTo>
                    <a:pt x="6324" y="46596"/>
                  </a:lnTo>
                  <a:lnTo>
                    <a:pt x="8597" y="47409"/>
                  </a:lnTo>
                  <a:lnTo>
                    <a:pt x="30587" y="56595"/>
                  </a:lnTo>
                  <a:lnTo>
                    <a:pt x="47524" y="66443"/>
                  </a:lnTo>
                  <a:lnTo>
                    <a:pt x="60016" y="76677"/>
                  </a:lnTo>
                  <a:lnTo>
                    <a:pt x="68668" y="87020"/>
                  </a:lnTo>
                  <a:lnTo>
                    <a:pt x="93554" y="92944"/>
                  </a:lnTo>
                  <a:lnTo>
                    <a:pt x="121124" y="97372"/>
                  </a:lnTo>
                  <a:lnTo>
                    <a:pt x="150902" y="100145"/>
                  </a:lnTo>
                  <a:lnTo>
                    <a:pt x="182410" y="101104"/>
                  </a:lnTo>
                  <a:lnTo>
                    <a:pt x="253453" y="96019"/>
                  </a:lnTo>
                  <a:lnTo>
                    <a:pt x="311457" y="82153"/>
                  </a:lnTo>
                  <a:lnTo>
                    <a:pt x="344602" y="64719"/>
                  </a:lnTo>
                  <a:lnTo>
                    <a:pt x="182410" y="64719"/>
                  </a:lnTo>
                  <a:lnTo>
                    <a:pt x="111404" y="59630"/>
                  </a:lnTo>
                  <a:lnTo>
                    <a:pt x="53424" y="45756"/>
                  </a:lnTo>
                  <a:lnTo>
                    <a:pt x="14333" y="25183"/>
                  </a:lnTo>
                  <a:lnTo>
                    <a:pt x="0" y="0"/>
                  </a:lnTo>
                  <a:close/>
                </a:path>
                <a:path w="365125" h="101600">
                  <a:moveTo>
                    <a:pt x="364807" y="1028"/>
                  </a:moveTo>
                  <a:lnTo>
                    <a:pt x="349700" y="25864"/>
                  </a:lnTo>
                  <a:lnTo>
                    <a:pt x="310475" y="46104"/>
                  </a:lnTo>
                  <a:lnTo>
                    <a:pt x="252816" y="59728"/>
                  </a:lnTo>
                  <a:lnTo>
                    <a:pt x="182410" y="64719"/>
                  </a:lnTo>
                  <a:lnTo>
                    <a:pt x="344602" y="64719"/>
                  </a:lnTo>
                  <a:lnTo>
                    <a:pt x="350559" y="61585"/>
                  </a:lnTo>
                  <a:lnTo>
                    <a:pt x="364896" y="36398"/>
                  </a:lnTo>
                  <a:lnTo>
                    <a:pt x="364807" y="1028"/>
                  </a:lnTo>
                  <a:close/>
                </a:path>
              </a:pathLst>
            </a:custGeom>
            <a:solidFill>
              <a:srgbClr val="524FA1"/>
            </a:solidFill>
          </p:spPr>
          <p:txBody>
            <a:bodyPr wrap="square" lIns="0" tIns="0" rIns="0" bIns="0" rtlCol="0"/>
            <a:lstStyle/>
            <a:p>
              <a:endParaRPr/>
            </a:p>
          </p:txBody>
        </p:sp>
        <p:sp>
          <p:nvSpPr>
            <p:cNvPr id="37" name="object 23"/>
            <p:cNvSpPr/>
            <p:nvPr/>
          </p:nvSpPr>
          <p:spPr>
            <a:xfrm>
              <a:off x="9480168" y="1643519"/>
              <a:ext cx="365125" cy="129539"/>
            </a:xfrm>
            <a:custGeom>
              <a:avLst/>
              <a:gdLst/>
              <a:ahLst/>
              <a:cxnLst/>
              <a:rect l="l" t="t" r="r" b="b"/>
              <a:pathLst>
                <a:path w="365125" h="129539">
                  <a:moveTo>
                    <a:pt x="182410" y="0"/>
                  </a:moveTo>
                  <a:lnTo>
                    <a:pt x="111404" y="5085"/>
                  </a:lnTo>
                  <a:lnTo>
                    <a:pt x="53424" y="18954"/>
                  </a:lnTo>
                  <a:lnTo>
                    <a:pt x="14333" y="39529"/>
                  </a:lnTo>
                  <a:lnTo>
                    <a:pt x="0" y="64731"/>
                  </a:lnTo>
                  <a:lnTo>
                    <a:pt x="14333" y="89921"/>
                  </a:lnTo>
                  <a:lnTo>
                    <a:pt x="53424" y="110493"/>
                  </a:lnTo>
                  <a:lnTo>
                    <a:pt x="111404" y="124364"/>
                  </a:lnTo>
                  <a:lnTo>
                    <a:pt x="182410" y="129451"/>
                  </a:lnTo>
                  <a:lnTo>
                    <a:pt x="253453" y="124364"/>
                  </a:lnTo>
                  <a:lnTo>
                    <a:pt x="311457" y="110493"/>
                  </a:lnTo>
                  <a:lnTo>
                    <a:pt x="350559" y="89921"/>
                  </a:lnTo>
                  <a:lnTo>
                    <a:pt x="364896" y="64731"/>
                  </a:lnTo>
                  <a:lnTo>
                    <a:pt x="350559" y="39529"/>
                  </a:lnTo>
                  <a:lnTo>
                    <a:pt x="311457" y="18954"/>
                  </a:lnTo>
                  <a:lnTo>
                    <a:pt x="253453" y="5085"/>
                  </a:lnTo>
                  <a:lnTo>
                    <a:pt x="182410" y="0"/>
                  </a:lnTo>
                  <a:close/>
                </a:path>
              </a:pathLst>
            </a:custGeom>
            <a:solidFill>
              <a:srgbClr val="524FA1"/>
            </a:solidFill>
          </p:spPr>
          <p:txBody>
            <a:bodyPr wrap="square" lIns="0" tIns="0" rIns="0" bIns="0" rtlCol="0"/>
            <a:lstStyle/>
            <a:p>
              <a:endParaRPr/>
            </a:p>
          </p:txBody>
        </p:sp>
        <p:sp>
          <p:nvSpPr>
            <p:cNvPr id="38" name="object 24"/>
            <p:cNvSpPr/>
            <p:nvPr/>
          </p:nvSpPr>
          <p:spPr>
            <a:xfrm>
              <a:off x="9624910" y="1981530"/>
              <a:ext cx="220154" cy="254469"/>
            </a:xfrm>
            <a:prstGeom prst="rect">
              <a:avLst/>
            </a:prstGeom>
            <a:blipFill>
              <a:blip r:embed="rId4" cstate="print"/>
              <a:stretch>
                <a:fillRect/>
              </a:stretch>
            </a:blipFill>
          </p:spPr>
          <p:txBody>
            <a:bodyPr wrap="square" lIns="0" tIns="0" rIns="0" bIns="0" rtlCol="0"/>
            <a:lstStyle/>
            <a:p>
              <a:endParaRPr/>
            </a:p>
          </p:txBody>
        </p:sp>
      </p:grpSp>
      <p:sp>
        <p:nvSpPr>
          <p:cNvPr id="19" name="object 4"/>
          <p:cNvSpPr txBox="1"/>
          <p:nvPr/>
        </p:nvSpPr>
        <p:spPr>
          <a:xfrm>
            <a:off x="347628" y="428625"/>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	Roadmap to truly low carbon power</a:t>
            </a:r>
          </a:p>
        </p:txBody>
      </p:sp>
      <p:pic>
        <p:nvPicPr>
          <p:cNvPr id="3" name="Picture 2"/>
          <p:cNvPicPr>
            <a:picLocks noChangeAspect="1"/>
          </p:cNvPicPr>
          <p:nvPr/>
        </p:nvPicPr>
        <p:blipFill>
          <a:blip r:embed="rId5"/>
          <a:stretch>
            <a:fillRect/>
          </a:stretch>
        </p:blipFill>
        <p:spPr>
          <a:xfrm>
            <a:off x="347628" y="1130718"/>
            <a:ext cx="9875872" cy="5637064"/>
          </a:xfrm>
          <a:prstGeom prst="rect">
            <a:avLst/>
          </a:prstGeom>
        </p:spPr>
      </p:pic>
    </p:spTree>
    <p:extLst>
      <p:ext uri="{BB962C8B-B14F-4D97-AF65-F5344CB8AC3E}">
        <p14:creationId xmlns:p14="http://schemas.microsoft.com/office/powerpoint/2010/main" val="204375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alphaModFix amt="27000"/>
          </a:blip>
          <a:stretch>
            <a:fillRect/>
          </a:stretch>
        </p:blipFill>
        <p:spPr>
          <a:xfrm>
            <a:off x="3594100" y="366066"/>
            <a:ext cx="6629400" cy="6615759"/>
          </a:xfrm>
          <a:prstGeom prst="rect">
            <a:avLst/>
          </a:prstGeom>
        </p:spPr>
      </p:pic>
      <p:sp>
        <p:nvSpPr>
          <p:cNvPr id="2" name="object 2"/>
          <p:cNvSpPr txBox="1">
            <a:spLocks noGrp="1"/>
          </p:cNvSpPr>
          <p:nvPr>
            <p:ph type="title"/>
          </p:nvPr>
        </p:nvSpPr>
        <p:spPr>
          <a:xfrm>
            <a:off x="347959" y="279679"/>
            <a:ext cx="1432560" cy="406400"/>
          </a:xfrm>
          <a:prstGeom prst="rect">
            <a:avLst/>
          </a:prstGeom>
        </p:spPr>
        <p:txBody>
          <a:bodyPr vert="horz" wrap="square" lIns="0" tIns="12700" rIns="0" bIns="0" rtlCol="0">
            <a:spAutoFit/>
          </a:bodyPr>
          <a:lstStyle/>
          <a:p>
            <a:pPr marL="12700">
              <a:lnSpc>
                <a:spcPct val="100000"/>
              </a:lnSpc>
              <a:spcBef>
                <a:spcPts val="100"/>
              </a:spcBef>
            </a:pPr>
            <a:r>
              <a:rPr spc="-160" dirty="0"/>
              <a:t>who </a:t>
            </a:r>
            <a:r>
              <a:rPr spc="-200" dirty="0"/>
              <a:t>we</a:t>
            </a:r>
            <a:r>
              <a:rPr spc="65" dirty="0"/>
              <a:t> </a:t>
            </a:r>
            <a:r>
              <a:rPr spc="-80" dirty="0"/>
              <a:t>are</a:t>
            </a:r>
          </a:p>
        </p:txBody>
      </p:sp>
      <p:sp>
        <p:nvSpPr>
          <p:cNvPr id="3" name="object 3"/>
          <p:cNvSpPr/>
          <p:nvPr/>
        </p:nvSpPr>
        <p:spPr>
          <a:xfrm>
            <a:off x="359995" y="862571"/>
            <a:ext cx="250190" cy="12700"/>
          </a:xfrm>
          <a:custGeom>
            <a:avLst/>
            <a:gdLst/>
            <a:ahLst/>
            <a:cxnLst/>
            <a:rect l="l" t="t" r="r" b="b"/>
            <a:pathLst>
              <a:path w="250190" h="12700">
                <a:moveTo>
                  <a:pt x="0" y="12700"/>
                </a:moveTo>
                <a:lnTo>
                  <a:pt x="250088" y="12700"/>
                </a:lnTo>
                <a:lnTo>
                  <a:pt x="250088" y="0"/>
                </a:lnTo>
                <a:lnTo>
                  <a:pt x="0" y="0"/>
                </a:lnTo>
                <a:lnTo>
                  <a:pt x="0" y="12700"/>
                </a:lnTo>
                <a:close/>
              </a:path>
            </a:pathLst>
          </a:custGeom>
          <a:solidFill>
            <a:srgbClr val="0CB14B"/>
          </a:solidFill>
        </p:spPr>
        <p:txBody>
          <a:bodyPr wrap="square" lIns="0" tIns="0" rIns="0" bIns="0" rtlCol="0"/>
          <a:lstStyle/>
          <a:p>
            <a:endParaRPr/>
          </a:p>
        </p:txBody>
      </p:sp>
      <p:sp>
        <p:nvSpPr>
          <p:cNvPr id="4" name="object 4"/>
          <p:cNvSpPr/>
          <p:nvPr/>
        </p:nvSpPr>
        <p:spPr>
          <a:xfrm>
            <a:off x="359995" y="862571"/>
            <a:ext cx="250190" cy="12700"/>
          </a:xfrm>
          <a:custGeom>
            <a:avLst/>
            <a:gdLst/>
            <a:ahLst/>
            <a:cxnLst/>
            <a:rect l="l" t="t" r="r" b="b"/>
            <a:pathLst>
              <a:path w="250190" h="12700">
                <a:moveTo>
                  <a:pt x="0" y="12700"/>
                </a:moveTo>
                <a:lnTo>
                  <a:pt x="250088" y="12700"/>
                </a:lnTo>
                <a:lnTo>
                  <a:pt x="250088" y="0"/>
                </a:lnTo>
                <a:lnTo>
                  <a:pt x="0" y="0"/>
                </a:lnTo>
                <a:lnTo>
                  <a:pt x="0" y="12700"/>
                </a:lnTo>
                <a:close/>
              </a:path>
            </a:pathLst>
          </a:custGeom>
          <a:solidFill>
            <a:srgbClr val="62BB46"/>
          </a:solidFill>
        </p:spPr>
        <p:txBody>
          <a:bodyPr wrap="square" lIns="0" tIns="0" rIns="0" bIns="0" rtlCol="0"/>
          <a:lstStyle/>
          <a:p>
            <a:endParaRPr/>
          </a:p>
        </p:txBody>
      </p:sp>
      <p:sp>
        <p:nvSpPr>
          <p:cNvPr id="5" name="object 5"/>
          <p:cNvSpPr txBox="1"/>
          <p:nvPr/>
        </p:nvSpPr>
        <p:spPr>
          <a:xfrm>
            <a:off x="347954" y="1104481"/>
            <a:ext cx="9289415" cy="647700"/>
          </a:xfrm>
          <a:prstGeom prst="rect">
            <a:avLst/>
          </a:prstGeom>
        </p:spPr>
        <p:txBody>
          <a:bodyPr vert="horz" wrap="square" lIns="0" tIns="0" rIns="0" bIns="0" rtlCol="0">
            <a:spAutoFit/>
          </a:bodyPr>
          <a:lstStyle/>
          <a:p>
            <a:pPr marL="12700" marR="5080">
              <a:lnSpc>
                <a:spcPct val="104200"/>
              </a:lnSpc>
            </a:pPr>
            <a:r>
              <a:rPr sz="2000" b="1" spc="-70" dirty="0">
                <a:solidFill>
                  <a:srgbClr val="0CB14B"/>
                </a:solidFill>
                <a:latin typeface="Calibri"/>
                <a:cs typeface="Calibri"/>
              </a:rPr>
              <a:t>In </a:t>
            </a:r>
            <a:r>
              <a:rPr sz="2000" b="1" spc="-65" dirty="0">
                <a:solidFill>
                  <a:srgbClr val="0CB14B"/>
                </a:solidFill>
                <a:latin typeface="Calibri"/>
                <a:cs typeface="Calibri"/>
              </a:rPr>
              <a:t>Perpetuum </a:t>
            </a:r>
            <a:r>
              <a:rPr sz="2000" b="1" spc="-10" dirty="0">
                <a:solidFill>
                  <a:srgbClr val="0CB14B"/>
                </a:solidFill>
                <a:latin typeface="Calibri"/>
                <a:cs typeface="Calibri"/>
              </a:rPr>
              <a:t>is </a:t>
            </a:r>
            <a:r>
              <a:rPr sz="2000" b="1" spc="-75" dirty="0">
                <a:solidFill>
                  <a:srgbClr val="0CB14B"/>
                </a:solidFill>
                <a:latin typeface="Calibri"/>
                <a:cs typeface="Calibri"/>
              </a:rPr>
              <a:t>the </a:t>
            </a:r>
            <a:r>
              <a:rPr sz="2000" b="1" spc="-85" dirty="0">
                <a:solidFill>
                  <a:srgbClr val="0CB14B"/>
                </a:solidFill>
                <a:latin typeface="Calibri"/>
                <a:cs typeface="Calibri"/>
              </a:rPr>
              <a:t>newly </a:t>
            </a:r>
            <a:r>
              <a:rPr sz="2000" b="1" spc="-55" dirty="0">
                <a:solidFill>
                  <a:srgbClr val="0CB14B"/>
                </a:solidFill>
                <a:latin typeface="Calibri"/>
                <a:cs typeface="Calibri"/>
              </a:rPr>
              <a:t>created </a:t>
            </a:r>
            <a:r>
              <a:rPr sz="2000" b="1" spc="-70" dirty="0">
                <a:solidFill>
                  <a:srgbClr val="0CB14B"/>
                </a:solidFill>
                <a:latin typeface="Calibri"/>
                <a:cs typeface="Calibri"/>
              </a:rPr>
              <a:t>entity </a:t>
            </a:r>
            <a:r>
              <a:rPr sz="2000" b="1" spc="-85" dirty="0">
                <a:solidFill>
                  <a:srgbClr val="0CB14B"/>
                </a:solidFill>
                <a:latin typeface="Calibri"/>
                <a:cs typeface="Calibri"/>
              </a:rPr>
              <a:t>to </a:t>
            </a:r>
            <a:r>
              <a:rPr sz="2000" b="1" spc="-60" dirty="0">
                <a:solidFill>
                  <a:srgbClr val="0CB14B"/>
                </a:solidFill>
                <a:latin typeface="Calibri"/>
                <a:cs typeface="Calibri"/>
              </a:rPr>
              <a:t>deliver </a:t>
            </a:r>
            <a:r>
              <a:rPr sz="2000" b="1" spc="-45" dirty="0">
                <a:solidFill>
                  <a:srgbClr val="0CB14B"/>
                </a:solidFill>
                <a:latin typeface="Calibri"/>
                <a:cs typeface="Calibri"/>
              </a:rPr>
              <a:t>a Bio </a:t>
            </a:r>
            <a:r>
              <a:rPr sz="2000" b="1" spc="-15" dirty="0">
                <a:solidFill>
                  <a:srgbClr val="0CB14B"/>
                </a:solidFill>
                <a:latin typeface="Calibri"/>
                <a:cs typeface="Calibri"/>
              </a:rPr>
              <a:t>Energy </a:t>
            </a:r>
            <a:r>
              <a:rPr sz="2000" b="1" spc="-10" dirty="0">
                <a:solidFill>
                  <a:srgbClr val="0CB14B"/>
                </a:solidFill>
                <a:latin typeface="Calibri"/>
                <a:cs typeface="Calibri"/>
              </a:rPr>
              <a:t>Cluster </a:t>
            </a:r>
            <a:r>
              <a:rPr sz="2000" b="1" spc="-60" dirty="0">
                <a:solidFill>
                  <a:srgbClr val="0CB14B"/>
                </a:solidFill>
                <a:latin typeface="Calibri"/>
                <a:cs typeface="Calibri"/>
              </a:rPr>
              <a:t>investment </a:t>
            </a:r>
            <a:r>
              <a:rPr sz="2000" b="1" spc="-55" dirty="0">
                <a:solidFill>
                  <a:srgbClr val="0CB14B"/>
                </a:solidFill>
                <a:latin typeface="Calibri"/>
                <a:cs typeface="Calibri"/>
              </a:rPr>
              <a:t>portfolio  </a:t>
            </a:r>
            <a:r>
              <a:rPr sz="2000" b="1" spc="-80" dirty="0">
                <a:solidFill>
                  <a:srgbClr val="0CB14B"/>
                </a:solidFill>
                <a:latin typeface="Calibri"/>
                <a:cs typeface="Calibri"/>
              </a:rPr>
              <a:t>around the </a:t>
            </a:r>
            <a:r>
              <a:rPr sz="2000" b="1" spc="-45" dirty="0">
                <a:solidFill>
                  <a:srgbClr val="0CB14B"/>
                </a:solidFill>
                <a:latin typeface="Calibri"/>
                <a:cs typeface="Calibri"/>
              </a:rPr>
              <a:t>Bio </a:t>
            </a:r>
            <a:r>
              <a:rPr sz="2000" b="1" spc="-114" dirty="0">
                <a:solidFill>
                  <a:srgbClr val="0CB14B"/>
                </a:solidFill>
                <a:latin typeface="Calibri"/>
                <a:cs typeface="Calibri"/>
              </a:rPr>
              <a:t>Power, </a:t>
            </a:r>
            <a:r>
              <a:rPr sz="2000" b="1" spc="-50" dirty="0">
                <a:solidFill>
                  <a:srgbClr val="0CB14B"/>
                </a:solidFill>
                <a:latin typeface="Calibri"/>
                <a:cs typeface="Calibri"/>
              </a:rPr>
              <a:t>Heat, </a:t>
            </a:r>
            <a:r>
              <a:rPr sz="2000" b="1" spc="-20" dirty="0">
                <a:solidFill>
                  <a:srgbClr val="0CB14B"/>
                </a:solidFill>
                <a:latin typeface="Calibri"/>
                <a:cs typeface="Calibri"/>
              </a:rPr>
              <a:t>Fuels </a:t>
            </a:r>
            <a:r>
              <a:rPr sz="2000" b="1" spc="-70" dirty="0">
                <a:solidFill>
                  <a:srgbClr val="0CB14B"/>
                </a:solidFill>
                <a:latin typeface="Calibri"/>
                <a:cs typeface="Calibri"/>
              </a:rPr>
              <a:t>and </a:t>
            </a:r>
            <a:r>
              <a:rPr sz="2000" b="1" spc="0" dirty="0">
                <a:solidFill>
                  <a:srgbClr val="0CB14B"/>
                </a:solidFill>
                <a:latin typeface="Calibri"/>
                <a:cs typeface="Calibri"/>
              </a:rPr>
              <a:t>Chemicals </a:t>
            </a:r>
            <a:r>
              <a:rPr sz="2000" b="1" spc="-45" dirty="0">
                <a:solidFill>
                  <a:srgbClr val="0CB14B"/>
                </a:solidFill>
                <a:latin typeface="Calibri"/>
                <a:cs typeface="Calibri"/>
              </a:rPr>
              <a:t>markets</a:t>
            </a:r>
            <a:r>
              <a:rPr sz="2000" b="1" spc="250" dirty="0">
                <a:solidFill>
                  <a:srgbClr val="0CB14B"/>
                </a:solidFill>
                <a:latin typeface="Calibri"/>
                <a:cs typeface="Calibri"/>
              </a:rPr>
              <a:t> </a:t>
            </a:r>
            <a:r>
              <a:rPr sz="2000" b="1" spc="-55" dirty="0">
                <a:solidFill>
                  <a:srgbClr val="0CB14B"/>
                </a:solidFill>
                <a:latin typeface="Calibri"/>
                <a:cs typeface="Calibri"/>
              </a:rPr>
              <a:t>globally.</a:t>
            </a:r>
            <a:endParaRPr sz="2000" dirty="0">
              <a:latin typeface="Calibri"/>
              <a:cs typeface="Calibri"/>
            </a:endParaRPr>
          </a:p>
        </p:txBody>
      </p:sp>
      <p:sp>
        <p:nvSpPr>
          <p:cNvPr id="7" name="object 7"/>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8" name="TextBox 7"/>
          <p:cNvSpPr txBox="1"/>
          <p:nvPr/>
        </p:nvSpPr>
        <p:spPr>
          <a:xfrm>
            <a:off x="597484" y="1800225"/>
            <a:ext cx="9473615" cy="1215717"/>
          </a:xfrm>
          <a:prstGeom prst="rect">
            <a:avLst/>
          </a:prstGeom>
          <a:noFill/>
        </p:spPr>
        <p:txBody>
          <a:bodyPr wrap="square" rtlCol="0">
            <a:spAutoFit/>
          </a:bodyPr>
          <a:lstStyle/>
          <a:p>
            <a:r>
              <a:rPr lang="en-US" sz="1600" dirty="0"/>
              <a:t>Biomass and Biofuels are highly regulated global B2B  commodity markets that have suﬀered from market  disturbances.</a:t>
            </a:r>
          </a:p>
          <a:p>
            <a:endParaRPr lang="en-US" sz="900" dirty="0"/>
          </a:p>
          <a:p>
            <a:r>
              <a:rPr lang="en-US" sz="1600" dirty="0"/>
              <a:t>Many have been constrained by market / country regulatory  regimes, leaving them distressed or with any growth limited  to short periods of proﬁtability followed by turmoil.</a:t>
            </a:r>
          </a:p>
        </p:txBody>
      </p:sp>
      <p:sp>
        <p:nvSpPr>
          <p:cNvPr id="9" name="object 2"/>
          <p:cNvSpPr txBox="1">
            <a:spLocks/>
          </p:cNvSpPr>
          <p:nvPr/>
        </p:nvSpPr>
        <p:spPr>
          <a:xfrm>
            <a:off x="342879" y="3244112"/>
            <a:ext cx="1437640" cy="406400"/>
          </a:xfrm>
          <a:prstGeom prst="rect">
            <a:avLst/>
          </a:prstGeom>
        </p:spPr>
        <p:txBody>
          <a:bodyPr vert="horz" wrap="square" lIns="0" tIns="12700" rIns="0" bIns="0" rtlCol="0">
            <a:spAutoFit/>
          </a:bodyPr>
          <a:lstStyle>
            <a:lvl1pPr>
              <a:defRPr sz="2500" b="1" i="0">
                <a:solidFill>
                  <a:srgbClr val="58595B"/>
                </a:solidFill>
                <a:latin typeface="Calibri"/>
                <a:ea typeface="+mj-ea"/>
                <a:cs typeface="Calibri"/>
              </a:defRPr>
            </a:lvl1pPr>
          </a:lstStyle>
          <a:p>
            <a:pPr marL="12700">
              <a:spcBef>
                <a:spcPts val="100"/>
              </a:spcBef>
            </a:pPr>
            <a:r>
              <a:rPr lang="en-US" kern="0" spc="-135" dirty="0"/>
              <a:t>what </a:t>
            </a:r>
            <a:r>
              <a:rPr lang="en-US" kern="0" spc="-200" dirty="0"/>
              <a:t>we</a:t>
            </a:r>
            <a:r>
              <a:rPr lang="en-US" kern="0" spc="50" dirty="0"/>
              <a:t> </a:t>
            </a:r>
            <a:r>
              <a:rPr lang="en-US" kern="0" spc="-105" dirty="0"/>
              <a:t>do</a:t>
            </a:r>
          </a:p>
        </p:txBody>
      </p:sp>
      <p:sp>
        <p:nvSpPr>
          <p:cNvPr id="10" name="object 3"/>
          <p:cNvSpPr/>
          <p:nvPr/>
        </p:nvSpPr>
        <p:spPr>
          <a:xfrm>
            <a:off x="347295" y="3887888"/>
            <a:ext cx="250190" cy="0"/>
          </a:xfrm>
          <a:custGeom>
            <a:avLst/>
            <a:gdLst/>
            <a:ahLst/>
            <a:cxnLst/>
            <a:rect l="l" t="t" r="r" b="b"/>
            <a:pathLst>
              <a:path w="250190">
                <a:moveTo>
                  <a:pt x="250088" y="0"/>
                </a:moveTo>
                <a:lnTo>
                  <a:pt x="0" y="0"/>
                </a:lnTo>
              </a:path>
            </a:pathLst>
          </a:custGeom>
          <a:ln w="12700">
            <a:solidFill>
              <a:srgbClr val="62BB46"/>
            </a:solidFill>
          </a:ln>
        </p:spPr>
        <p:txBody>
          <a:bodyPr wrap="square" lIns="0" tIns="0" rIns="0" bIns="0" rtlCol="0"/>
          <a:lstStyle/>
          <a:p>
            <a:endParaRPr/>
          </a:p>
        </p:txBody>
      </p:sp>
      <p:sp>
        <p:nvSpPr>
          <p:cNvPr id="11" name="object 4"/>
          <p:cNvSpPr txBox="1"/>
          <p:nvPr/>
        </p:nvSpPr>
        <p:spPr>
          <a:xfrm>
            <a:off x="342879" y="4133668"/>
            <a:ext cx="9860280" cy="1360372"/>
          </a:xfrm>
          <a:prstGeom prst="rect">
            <a:avLst/>
          </a:prstGeom>
        </p:spPr>
        <p:txBody>
          <a:bodyPr vert="horz" wrap="square" lIns="0" tIns="0" rIns="0" bIns="0" rtlCol="0">
            <a:spAutoFit/>
          </a:bodyPr>
          <a:lstStyle/>
          <a:p>
            <a:pPr marL="12700" marR="5080">
              <a:lnSpc>
                <a:spcPct val="104200"/>
              </a:lnSpc>
            </a:pPr>
            <a:r>
              <a:rPr sz="2000" b="1" spc="-70" dirty="0">
                <a:solidFill>
                  <a:srgbClr val="0CB14B"/>
                </a:solidFill>
                <a:latin typeface="Calibri"/>
                <a:cs typeface="Calibri"/>
              </a:rPr>
              <a:t>In </a:t>
            </a:r>
            <a:r>
              <a:rPr sz="2000" b="1" spc="-65" dirty="0">
                <a:solidFill>
                  <a:srgbClr val="0CB14B"/>
                </a:solidFill>
                <a:latin typeface="Calibri"/>
                <a:cs typeface="Calibri"/>
              </a:rPr>
              <a:t>Perpetuum </a:t>
            </a:r>
            <a:r>
              <a:rPr sz="2000" b="1" spc="-55" dirty="0">
                <a:solidFill>
                  <a:srgbClr val="0CB14B"/>
                </a:solidFill>
                <a:latin typeface="Calibri"/>
                <a:cs typeface="Calibri"/>
              </a:rPr>
              <a:t>provides </a:t>
            </a:r>
            <a:r>
              <a:rPr sz="2000" b="1" spc="-80" dirty="0">
                <a:solidFill>
                  <a:srgbClr val="0CB14B"/>
                </a:solidFill>
                <a:latin typeface="Calibri"/>
                <a:cs typeface="Calibri"/>
              </a:rPr>
              <a:t>both </a:t>
            </a:r>
            <a:r>
              <a:rPr sz="2000" b="1" spc="-45" dirty="0">
                <a:solidFill>
                  <a:srgbClr val="0CB14B"/>
                </a:solidFill>
                <a:latin typeface="Calibri"/>
                <a:cs typeface="Calibri"/>
              </a:rPr>
              <a:t>a </a:t>
            </a:r>
            <a:r>
              <a:rPr sz="2000" b="1" spc="-60" dirty="0">
                <a:solidFill>
                  <a:srgbClr val="0CB14B"/>
                </a:solidFill>
                <a:latin typeface="Calibri"/>
                <a:cs typeface="Calibri"/>
              </a:rPr>
              <a:t>development </a:t>
            </a:r>
            <a:r>
              <a:rPr sz="2000" b="1" spc="-55" dirty="0">
                <a:solidFill>
                  <a:srgbClr val="0CB14B"/>
                </a:solidFill>
                <a:latin typeface="Calibri"/>
                <a:cs typeface="Calibri"/>
              </a:rPr>
              <a:t>engine </a:t>
            </a:r>
            <a:r>
              <a:rPr sz="2000" b="1" spc="-70" dirty="0">
                <a:solidFill>
                  <a:srgbClr val="0CB14B"/>
                </a:solidFill>
                <a:latin typeface="Calibri"/>
                <a:cs typeface="Calibri"/>
              </a:rPr>
              <a:t>and </a:t>
            </a:r>
            <a:r>
              <a:rPr sz="2000" b="1" spc="-45" dirty="0">
                <a:solidFill>
                  <a:srgbClr val="0CB14B"/>
                </a:solidFill>
                <a:latin typeface="Calibri"/>
                <a:cs typeface="Calibri"/>
              </a:rPr>
              <a:t>a marketplace </a:t>
            </a:r>
            <a:r>
              <a:rPr sz="2000" b="1" spc="-50" dirty="0">
                <a:solidFill>
                  <a:srgbClr val="0CB14B"/>
                </a:solidFill>
                <a:latin typeface="Calibri"/>
                <a:cs typeface="Calibri"/>
              </a:rPr>
              <a:t>for </a:t>
            </a:r>
            <a:r>
              <a:rPr sz="2000" b="1" spc="-80" dirty="0">
                <a:solidFill>
                  <a:srgbClr val="0CB14B"/>
                </a:solidFill>
                <a:latin typeface="Calibri"/>
                <a:cs typeface="Calibri"/>
              </a:rPr>
              <a:t>the </a:t>
            </a:r>
            <a:r>
              <a:rPr sz="2000" b="1" spc="-50" dirty="0">
                <a:solidFill>
                  <a:srgbClr val="0CB14B"/>
                </a:solidFill>
                <a:latin typeface="Calibri"/>
                <a:cs typeface="Calibri"/>
              </a:rPr>
              <a:t>Bio </a:t>
            </a:r>
            <a:r>
              <a:rPr sz="2000" b="1" spc="-55" dirty="0">
                <a:solidFill>
                  <a:srgbClr val="0CB14B"/>
                </a:solidFill>
                <a:latin typeface="Calibri"/>
                <a:cs typeface="Calibri"/>
              </a:rPr>
              <a:t>Mass, </a:t>
            </a:r>
            <a:r>
              <a:rPr sz="2000" b="1" spc="-40" dirty="0">
                <a:solidFill>
                  <a:srgbClr val="0CB14B"/>
                </a:solidFill>
                <a:latin typeface="Calibri"/>
                <a:cs typeface="Calibri"/>
              </a:rPr>
              <a:t>Fuel </a:t>
            </a:r>
            <a:r>
              <a:rPr sz="2000" b="1" spc="-75" dirty="0">
                <a:solidFill>
                  <a:srgbClr val="0CB14B"/>
                </a:solidFill>
                <a:latin typeface="Calibri"/>
                <a:cs typeface="Calibri"/>
              </a:rPr>
              <a:t>or  </a:t>
            </a:r>
            <a:r>
              <a:rPr sz="2000" b="1" spc="-5" dirty="0">
                <a:solidFill>
                  <a:srgbClr val="0CB14B"/>
                </a:solidFill>
                <a:latin typeface="Calibri"/>
                <a:cs typeface="Calibri"/>
              </a:rPr>
              <a:t>Chemical </a:t>
            </a:r>
            <a:r>
              <a:rPr sz="2000" b="1" spc="-75" dirty="0">
                <a:solidFill>
                  <a:srgbClr val="0CB14B"/>
                </a:solidFill>
                <a:latin typeface="Calibri"/>
                <a:cs typeface="Calibri"/>
              </a:rPr>
              <a:t>outputs. </a:t>
            </a:r>
            <a:r>
              <a:rPr sz="2000" b="1" spc="0" dirty="0">
                <a:solidFill>
                  <a:srgbClr val="0CB14B"/>
                </a:solidFill>
                <a:latin typeface="Calibri"/>
                <a:cs typeface="Calibri"/>
              </a:rPr>
              <a:t>All </a:t>
            </a:r>
            <a:r>
              <a:rPr sz="2000" b="1" spc="-45" dirty="0">
                <a:solidFill>
                  <a:srgbClr val="0CB14B"/>
                </a:solidFill>
                <a:latin typeface="Calibri"/>
                <a:cs typeface="Calibri"/>
              </a:rPr>
              <a:t>products </a:t>
            </a:r>
            <a:r>
              <a:rPr sz="2000" b="1" spc="-70" dirty="0">
                <a:solidFill>
                  <a:srgbClr val="0CB14B"/>
                </a:solidFill>
                <a:latin typeface="Calibri"/>
                <a:cs typeface="Calibri"/>
              </a:rPr>
              <a:t>and </a:t>
            </a:r>
            <a:r>
              <a:rPr sz="2000" b="1" spc="-40" dirty="0">
                <a:solidFill>
                  <a:srgbClr val="0CB14B"/>
                </a:solidFill>
                <a:latin typeface="Calibri"/>
                <a:cs typeface="Calibri"/>
              </a:rPr>
              <a:t>projects </a:t>
            </a:r>
            <a:r>
              <a:rPr sz="2000" b="1" spc="-75" dirty="0">
                <a:solidFill>
                  <a:srgbClr val="0CB14B"/>
                </a:solidFill>
                <a:latin typeface="Calibri"/>
                <a:cs typeface="Calibri"/>
              </a:rPr>
              <a:t>will </a:t>
            </a:r>
            <a:r>
              <a:rPr sz="2000" b="1" spc="-60" dirty="0">
                <a:solidFill>
                  <a:srgbClr val="0CB14B"/>
                </a:solidFill>
                <a:latin typeface="Calibri"/>
                <a:cs typeface="Calibri"/>
              </a:rPr>
              <a:t>deliver </a:t>
            </a:r>
            <a:r>
              <a:rPr sz="2000" b="1" spc="-50" dirty="0">
                <a:solidFill>
                  <a:srgbClr val="0CB14B"/>
                </a:solidFill>
                <a:latin typeface="Calibri"/>
                <a:cs typeface="Calibri"/>
              </a:rPr>
              <a:t>measurable </a:t>
            </a:r>
            <a:r>
              <a:rPr sz="2000" b="1" spc="-45" dirty="0">
                <a:solidFill>
                  <a:srgbClr val="0CB14B"/>
                </a:solidFill>
                <a:latin typeface="Calibri"/>
                <a:cs typeface="Calibri"/>
              </a:rPr>
              <a:t>sustainable </a:t>
            </a:r>
            <a:r>
              <a:rPr sz="2000" b="1" spc="-55" dirty="0">
                <a:solidFill>
                  <a:srgbClr val="0CB14B"/>
                </a:solidFill>
                <a:latin typeface="Calibri"/>
                <a:cs typeface="Calibri"/>
              </a:rPr>
              <a:t>benefits, </a:t>
            </a:r>
            <a:r>
              <a:rPr sz="2000" b="1" spc="-45" dirty="0">
                <a:solidFill>
                  <a:srgbClr val="0CB14B"/>
                </a:solidFill>
                <a:latin typeface="Calibri"/>
                <a:cs typeface="Calibri"/>
              </a:rPr>
              <a:t>meaning  </a:t>
            </a:r>
            <a:r>
              <a:rPr sz="2000" b="1" spc="-70" dirty="0">
                <a:solidFill>
                  <a:srgbClr val="0CB14B"/>
                </a:solidFill>
                <a:latin typeface="Calibri"/>
                <a:cs typeface="Calibri"/>
              </a:rPr>
              <a:t>they</a:t>
            </a:r>
            <a:r>
              <a:rPr sz="2000" b="1" spc="-5" dirty="0">
                <a:solidFill>
                  <a:srgbClr val="0CB14B"/>
                </a:solidFill>
                <a:latin typeface="Calibri"/>
                <a:cs typeface="Calibri"/>
              </a:rPr>
              <a:t> </a:t>
            </a:r>
            <a:r>
              <a:rPr sz="2000" b="1" spc="-65" dirty="0">
                <a:solidFill>
                  <a:srgbClr val="0CB14B"/>
                </a:solidFill>
                <a:latin typeface="Calibri"/>
                <a:cs typeface="Calibri"/>
              </a:rPr>
              <a:t>have</a:t>
            </a:r>
            <a:r>
              <a:rPr sz="2000" b="1" spc="-5" dirty="0">
                <a:solidFill>
                  <a:srgbClr val="0CB14B"/>
                </a:solidFill>
                <a:latin typeface="Calibri"/>
                <a:cs typeface="Calibri"/>
              </a:rPr>
              <a:t> </a:t>
            </a:r>
            <a:r>
              <a:rPr sz="2000" b="1" spc="-45" dirty="0">
                <a:solidFill>
                  <a:srgbClr val="0CB14B"/>
                </a:solidFill>
                <a:latin typeface="Calibri"/>
                <a:cs typeface="Calibri"/>
              </a:rPr>
              <a:t>a</a:t>
            </a:r>
            <a:r>
              <a:rPr sz="2000" b="1" spc="-5" dirty="0">
                <a:solidFill>
                  <a:srgbClr val="0CB14B"/>
                </a:solidFill>
                <a:latin typeface="Calibri"/>
                <a:cs typeface="Calibri"/>
              </a:rPr>
              <a:t> </a:t>
            </a:r>
            <a:r>
              <a:rPr sz="2000" b="1" spc="-50" dirty="0">
                <a:solidFill>
                  <a:srgbClr val="0CB14B"/>
                </a:solidFill>
                <a:latin typeface="Calibri"/>
                <a:cs typeface="Calibri"/>
              </a:rPr>
              <a:t>positive</a:t>
            </a:r>
            <a:r>
              <a:rPr sz="2000" b="1" spc="-5" dirty="0">
                <a:solidFill>
                  <a:srgbClr val="0CB14B"/>
                </a:solidFill>
                <a:latin typeface="Calibri"/>
                <a:cs typeface="Calibri"/>
              </a:rPr>
              <a:t> </a:t>
            </a:r>
            <a:r>
              <a:rPr sz="2000" b="1" spc="-70" dirty="0">
                <a:solidFill>
                  <a:srgbClr val="0CB14B"/>
                </a:solidFill>
                <a:latin typeface="Calibri"/>
                <a:cs typeface="Calibri"/>
              </a:rPr>
              <a:t>and</a:t>
            </a:r>
            <a:r>
              <a:rPr sz="2000" b="1" spc="-5" dirty="0">
                <a:solidFill>
                  <a:srgbClr val="0CB14B"/>
                </a:solidFill>
                <a:latin typeface="Calibri"/>
                <a:cs typeface="Calibri"/>
              </a:rPr>
              <a:t> </a:t>
            </a:r>
            <a:r>
              <a:rPr sz="2000" b="1" spc="-60" dirty="0">
                <a:solidFill>
                  <a:srgbClr val="0CB14B"/>
                </a:solidFill>
                <a:latin typeface="Calibri"/>
                <a:cs typeface="Calibri"/>
              </a:rPr>
              <a:t>provable</a:t>
            </a:r>
            <a:r>
              <a:rPr sz="2000" b="1" spc="-5" dirty="0">
                <a:solidFill>
                  <a:srgbClr val="0CB14B"/>
                </a:solidFill>
                <a:latin typeface="Calibri"/>
                <a:cs typeface="Calibri"/>
              </a:rPr>
              <a:t> </a:t>
            </a:r>
            <a:r>
              <a:rPr sz="2000" b="1" spc="-15" dirty="0">
                <a:solidFill>
                  <a:srgbClr val="0CB14B"/>
                </a:solidFill>
                <a:latin typeface="Calibri"/>
                <a:cs typeface="Calibri"/>
              </a:rPr>
              <a:t>local</a:t>
            </a:r>
            <a:r>
              <a:rPr sz="2000" b="1" spc="-5" dirty="0">
                <a:solidFill>
                  <a:srgbClr val="0CB14B"/>
                </a:solidFill>
                <a:latin typeface="Calibri"/>
                <a:cs typeface="Calibri"/>
              </a:rPr>
              <a:t> </a:t>
            </a:r>
            <a:r>
              <a:rPr sz="2000" b="1" spc="-65" dirty="0">
                <a:solidFill>
                  <a:srgbClr val="0CB14B"/>
                </a:solidFill>
                <a:latin typeface="Calibri"/>
                <a:cs typeface="Calibri"/>
              </a:rPr>
              <a:t>and/or</a:t>
            </a:r>
            <a:r>
              <a:rPr sz="2000" b="1" spc="-5" dirty="0">
                <a:solidFill>
                  <a:srgbClr val="0CB14B"/>
                </a:solidFill>
                <a:latin typeface="Calibri"/>
                <a:cs typeface="Calibri"/>
              </a:rPr>
              <a:t> </a:t>
            </a:r>
            <a:r>
              <a:rPr sz="2000" b="1" spc="-30" dirty="0">
                <a:solidFill>
                  <a:srgbClr val="0CB14B"/>
                </a:solidFill>
                <a:latin typeface="Calibri"/>
                <a:cs typeface="Calibri"/>
              </a:rPr>
              <a:t>global</a:t>
            </a:r>
            <a:r>
              <a:rPr sz="2000" b="1" spc="-5" dirty="0">
                <a:solidFill>
                  <a:srgbClr val="0CB14B"/>
                </a:solidFill>
                <a:latin typeface="Calibri"/>
                <a:cs typeface="Calibri"/>
              </a:rPr>
              <a:t> </a:t>
            </a:r>
            <a:r>
              <a:rPr sz="2000" b="1" spc="-25" dirty="0">
                <a:solidFill>
                  <a:srgbClr val="0CB14B"/>
                </a:solidFill>
                <a:latin typeface="Calibri"/>
                <a:cs typeface="Calibri"/>
              </a:rPr>
              <a:t>effect</a:t>
            </a:r>
            <a:r>
              <a:rPr sz="2000" b="1" spc="-5" dirty="0">
                <a:solidFill>
                  <a:srgbClr val="0CB14B"/>
                </a:solidFill>
                <a:latin typeface="Calibri"/>
                <a:cs typeface="Calibri"/>
              </a:rPr>
              <a:t> </a:t>
            </a:r>
            <a:r>
              <a:rPr sz="2000" b="1" spc="-80" dirty="0">
                <a:solidFill>
                  <a:srgbClr val="0CB14B"/>
                </a:solidFill>
                <a:latin typeface="Calibri"/>
                <a:cs typeface="Calibri"/>
              </a:rPr>
              <a:t>on</a:t>
            </a:r>
            <a:r>
              <a:rPr sz="2000" b="1" spc="-5" dirty="0">
                <a:solidFill>
                  <a:srgbClr val="0CB14B"/>
                </a:solidFill>
                <a:latin typeface="Calibri"/>
                <a:cs typeface="Calibri"/>
              </a:rPr>
              <a:t> </a:t>
            </a:r>
            <a:r>
              <a:rPr sz="2000" b="1" spc="-35" dirty="0">
                <a:solidFill>
                  <a:srgbClr val="0CB14B"/>
                </a:solidFill>
                <a:latin typeface="Calibri"/>
                <a:cs typeface="Calibri"/>
              </a:rPr>
              <a:t>society</a:t>
            </a:r>
            <a:r>
              <a:rPr sz="2000" b="1" spc="-5" dirty="0">
                <a:solidFill>
                  <a:srgbClr val="0CB14B"/>
                </a:solidFill>
                <a:latin typeface="Calibri"/>
                <a:cs typeface="Calibri"/>
              </a:rPr>
              <a:t> </a:t>
            </a:r>
            <a:r>
              <a:rPr sz="2000" b="1" spc="-70" dirty="0">
                <a:solidFill>
                  <a:srgbClr val="0CB14B"/>
                </a:solidFill>
                <a:latin typeface="Calibri"/>
                <a:cs typeface="Calibri"/>
              </a:rPr>
              <a:t>and</a:t>
            </a:r>
            <a:r>
              <a:rPr sz="2000" b="1" spc="-5" dirty="0">
                <a:solidFill>
                  <a:srgbClr val="0CB14B"/>
                </a:solidFill>
                <a:latin typeface="Calibri"/>
                <a:cs typeface="Calibri"/>
              </a:rPr>
              <a:t> </a:t>
            </a:r>
            <a:r>
              <a:rPr sz="2000" b="1" spc="-75" dirty="0">
                <a:solidFill>
                  <a:srgbClr val="0CB14B"/>
                </a:solidFill>
                <a:latin typeface="Calibri"/>
                <a:cs typeface="Calibri"/>
              </a:rPr>
              <a:t>the</a:t>
            </a:r>
            <a:r>
              <a:rPr sz="2000" b="1" spc="-5" dirty="0">
                <a:solidFill>
                  <a:srgbClr val="0CB14B"/>
                </a:solidFill>
                <a:latin typeface="Calibri"/>
                <a:cs typeface="Calibri"/>
              </a:rPr>
              <a:t> </a:t>
            </a:r>
            <a:r>
              <a:rPr sz="2000" b="1" spc="-75" dirty="0">
                <a:solidFill>
                  <a:srgbClr val="0CB14B"/>
                </a:solidFill>
                <a:latin typeface="Calibri"/>
                <a:cs typeface="Calibri"/>
              </a:rPr>
              <a:t>environment.</a:t>
            </a:r>
            <a:endParaRPr sz="2000" dirty="0">
              <a:latin typeface="Calibri"/>
              <a:cs typeface="Calibri"/>
            </a:endParaRPr>
          </a:p>
          <a:p>
            <a:pPr>
              <a:lnSpc>
                <a:spcPct val="100000"/>
              </a:lnSpc>
            </a:pPr>
            <a:endParaRPr sz="2600" dirty="0">
              <a:latin typeface="Times New Roman"/>
              <a:cs typeface="Times New Roman"/>
            </a:endParaRPr>
          </a:p>
        </p:txBody>
      </p:sp>
      <p:sp>
        <p:nvSpPr>
          <p:cNvPr id="13" name="TextBox 12"/>
          <p:cNvSpPr txBox="1"/>
          <p:nvPr/>
        </p:nvSpPr>
        <p:spPr>
          <a:xfrm>
            <a:off x="597485" y="5211366"/>
            <a:ext cx="9473614" cy="1846659"/>
          </a:xfrm>
          <a:prstGeom prst="rect">
            <a:avLst/>
          </a:prstGeom>
          <a:noFill/>
        </p:spPr>
        <p:txBody>
          <a:bodyPr wrap="square" rtlCol="0">
            <a:spAutoFit/>
          </a:bodyPr>
          <a:lstStyle/>
          <a:p>
            <a:r>
              <a:rPr lang="en-US" sz="1600" dirty="0"/>
              <a:t>The Biochemical market is an emerging sector driven by  B2C demand and expectation that brands will “do the right thing” when it comes to looking after the planet.</a:t>
            </a:r>
          </a:p>
          <a:p>
            <a:endParaRPr lang="en-US" sz="900" dirty="0"/>
          </a:p>
          <a:p>
            <a:r>
              <a:rPr lang="en-US" sz="1600" dirty="0"/>
              <a:t>This creates an opportunity for commercially competitive  biogenic chemicals from established and novel feedstocks  or technology routes.</a:t>
            </a:r>
          </a:p>
          <a:p>
            <a:endParaRPr lang="en-US" sz="900" dirty="0"/>
          </a:p>
          <a:p>
            <a:r>
              <a:rPr lang="en-US" sz="1600" dirty="0"/>
              <a:t>Our analysis shows some of these opportunities will work  eﬃciently when clustered around existing </a:t>
            </a:r>
            <a:r>
              <a:rPr lang="en-US" sz="1600" dirty="0" err="1"/>
              <a:t>BioEnergy</a:t>
            </a:r>
            <a:r>
              <a:rPr lang="en-US" sz="1600" dirty="0"/>
              <a:t> assets.</a:t>
            </a:r>
          </a:p>
        </p:txBody>
      </p:sp>
    </p:spTree>
    <p:extLst>
      <p:ext uri="{BB962C8B-B14F-4D97-AF65-F5344CB8AC3E}">
        <p14:creationId xmlns:p14="http://schemas.microsoft.com/office/powerpoint/2010/main" val="87205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alphaModFix amt="27000"/>
          </a:blip>
          <a:stretch>
            <a:fillRect/>
          </a:stretch>
        </p:blipFill>
        <p:spPr>
          <a:xfrm>
            <a:off x="3594100" y="366066"/>
            <a:ext cx="6629400" cy="6615759"/>
          </a:xfrm>
          <a:prstGeom prst="rect">
            <a:avLst/>
          </a:prstGeom>
        </p:spPr>
      </p:pic>
      <p:sp>
        <p:nvSpPr>
          <p:cNvPr id="2" name="object 2"/>
          <p:cNvSpPr txBox="1">
            <a:spLocks noGrp="1"/>
          </p:cNvSpPr>
          <p:nvPr>
            <p:ph type="title"/>
          </p:nvPr>
        </p:nvSpPr>
        <p:spPr>
          <a:xfrm>
            <a:off x="347959" y="279679"/>
            <a:ext cx="1579880" cy="406400"/>
          </a:xfrm>
          <a:prstGeom prst="rect">
            <a:avLst/>
          </a:prstGeom>
        </p:spPr>
        <p:txBody>
          <a:bodyPr vert="horz" wrap="square" lIns="0" tIns="12700" rIns="0" bIns="0" rtlCol="0">
            <a:spAutoFit/>
          </a:bodyPr>
          <a:lstStyle/>
          <a:p>
            <a:pPr marL="12700">
              <a:lnSpc>
                <a:spcPct val="100000"/>
              </a:lnSpc>
              <a:spcBef>
                <a:spcPts val="100"/>
              </a:spcBef>
            </a:pPr>
            <a:r>
              <a:rPr spc="-175" dirty="0"/>
              <a:t>how </a:t>
            </a:r>
            <a:r>
              <a:rPr spc="-200" dirty="0"/>
              <a:t>we </a:t>
            </a:r>
            <a:r>
              <a:rPr spc="-105" dirty="0"/>
              <a:t>do</a:t>
            </a:r>
            <a:r>
              <a:rPr spc="-75" dirty="0"/>
              <a:t> </a:t>
            </a:r>
            <a:r>
              <a:rPr spc="-95" dirty="0"/>
              <a:t>it</a:t>
            </a:r>
          </a:p>
        </p:txBody>
      </p:sp>
      <p:sp>
        <p:nvSpPr>
          <p:cNvPr id="3" name="object 3"/>
          <p:cNvSpPr/>
          <p:nvPr/>
        </p:nvSpPr>
        <p:spPr>
          <a:xfrm>
            <a:off x="359995" y="868921"/>
            <a:ext cx="250190" cy="0"/>
          </a:xfrm>
          <a:custGeom>
            <a:avLst/>
            <a:gdLst/>
            <a:ahLst/>
            <a:cxnLst/>
            <a:rect l="l" t="t" r="r" b="b"/>
            <a:pathLst>
              <a:path w="250190">
                <a:moveTo>
                  <a:pt x="250088" y="0"/>
                </a:moveTo>
                <a:lnTo>
                  <a:pt x="0" y="0"/>
                </a:lnTo>
              </a:path>
            </a:pathLst>
          </a:custGeom>
          <a:ln w="12700">
            <a:solidFill>
              <a:srgbClr val="0CB14B"/>
            </a:solidFill>
          </a:ln>
        </p:spPr>
        <p:txBody>
          <a:bodyPr wrap="square" lIns="0" tIns="0" rIns="0" bIns="0" rtlCol="0"/>
          <a:lstStyle/>
          <a:p>
            <a:endParaRPr/>
          </a:p>
        </p:txBody>
      </p:sp>
      <p:sp>
        <p:nvSpPr>
          <p:cNvPr id="4" name="object 4"/>
          <p:cNvSpPr txBox="1"/>
          <p:nvPr/>
        </p:nvSpPr>
        <p:spPr>
          <a:xfrm>
            <a:off x="347952" y="1104481"/>
            <a:ext cx="9324975" cy="647700"/>
          </a:xfrm>
          <a:prstGeom prst="rect">
            <a:avLst/>
          </a:prstGeom>
        </p:spPr>
        <p:txBody>
          <a:bodyPr vert="horz" wrap="square" lIns="0" tIns="0" rIns="0" bIns="0" rtlCol="0">
            <a:spAutoFit/>
          </a:bodyPr>
          <a:lstStyle/>
          <a:p>
            <a:pPr marL="12700" marR="5080">
              <a:lnSpc>
                <a:spcPct val="104200"/>
              </a:lnSpc>
            </a:pPr>
            <a:r>
              <a:rPr sz="2000" b="1" spc="-60" dirty="0">
                <a:solidFill>
                  <a:srgbClr val="0CB14B"/>
                </a:solidFill>
                <a:latin typeface="Calibri"/>
                <a:cs typeface="Calibri"/>
              </a:rPr>
              <a:t>Immediate opportunities </a:t>
            </a:r>
            <a:r>
              <a:rPr sz="2000" b="1" spc="-50" dirty="0">
                <a:solidFill>
                  <a:srgbClr val="0CB14B"/>
                </a:solidFill>
                <a:latin typeface="Calibri"/>
                <a:cs typeface="Calibri"/>
              </a:rPr>
              <a:t>exist </a:t>
            </a:r>
            <a:r>
              <a:rPr sz="2000" b="1" spc="-80" dirty="0">
                <a:solidFill>
                  <a:srgbClr val="0CB14B"/>
                </a:solidFill>
                <a:latin typeface="Calibri"/>
                <a:cs typeface="Calibri"/>
              </a:rPr>
              <a:t>around </a:t>
            </a:r>
            <a:r>
              <a:rPr sz="2000" b="1" spc="-25" dirty="0">
                <a:solidFill>
                  <a:srgbClr val="0CB14B"/>
                </a:solidFill>
                <a:latin typeface="Calibri"/>
                <a:cs typeface="Calibri"/>
              </a:rPr>
              <a:t>BioEnergy </a:t>
            </a:r>
            <a:r>
              <a:rPr sz="2000" b="1" spc="-10" dirty="0">
                <a:solidFill>
                  <a:srgbClr val="0CB14B"/>
                </a:solidFill>
                <a:latin typeface="Calibri"/>
                <a:cs typeface="Calibri"/>
              </a:rPr>
              <a:t>assets </a:t>
            </a:r>
            <a:r>
              <a:rPr sz="2000" b="1" spc="-50" dirty="0">
                <a:solidFill>
                  <a:srgbClr val="0CB14B"/>
                </a:solidFill>
                <a:latin typeface="Calibri"/>
                <a:cs typeface="Calibri"/>
              </a:rPr>
              <a:t>from </a:t>
            </a:r>
            <a:r>
              <a:rPr sz="2000" b="1" spc="-45" dirty="0">
                <a:solidFill>
                  <a:srgbClr val="0CB14B"/>
                </a:solidFill>
                <a:latin typeface="Calibri"/>
                <a:cs typeface="Calibri"/>
              </a:rPr>
              <a:t>field </a:t>
            </a:r>
            <a:r>
              <a:rPr sz="2000" b="1" spc="-85" dirty="0">
                <a:solidFill>
                  <a:srgbClr val="0CB14B"/>
                </a:solidFill>
                <a:latin typeface="Calibri"/>
                <a:cs typeface="Calibri"/>
              </a:rPr>
              <a:t>to </a:t>
            </a:r>
            <a:r>
              <a:rPr sz="2000" b="1" spc="-45" dirty="0">
                <a:solidFill>
                  <a:srgbClr val="0CB14B"/>
                </a:solidFill>
                <a:latin typeface="Calibri"/>
                <a:cs typeface="Calibri"/>
              </a:rPr>
              <a:t>fuel </a:t>
            </a:r>
            <a:r>
              <a:rPr sz="2000" b="1" spc="-50" dirty="0">
                <a:solidFill>
                  <a:srgbClr val="0CB14B"/>
                </a:solidFill>
                <a:latin typeface="Calibri"/>
                <a:cs typeface="Calibri"/>
              </a:rPr>
              <a:t>for </a:t>
            </a:r>
            <a:r>
              <a:rPr sz="2000" b="1" spc="-70" dirty="0">
                <a:solidFill>
                  <a:srgbClr val="0CB14B"/>
                </a:solidFill>
                <a:latin typeface="Calibri"/>
                <a:cs typeface="Calibri"/>
              </a:rPr>
              <a:t>heat, </a:t>
            </a:r>
            <a:r>
              <a:rPr sz="2000" b="1" spc="-110" dirty="0">
                <a:solidFill>
                  <a:srgbClr val="0CB14B"/>
                </a:solidFill>
                <a:latin typeface="Calibri"/>
                <a:cs typeface="Calibri"/>
              </a:rPr>
              <a:t>power </a:t>
            </a:r>
            <a:r>
              <a:rPr sz="2000" b="1" spc="-70" dirty="0">
                <a:solidFill>
                  <a:srgbClr val="0CB14B"/>
                </a:solidFill>
                <a:latin typeface="Calibri"/>
                <a:cs typeface="Calibri"/>
              </a:rPr>
              <a:t>and  </a:t>
            </a:r>
            <a:r>
              <a:rPr sz="2000" b="1" spc="-55" dirty="0">
                <a:solidFill>
                  <a:srgbClr val="0CB14B"/>
                </a:solidFill>
                <a:latin typeface="Calibri"/>
                <a:cs typeface="Calibri"/>
              </a:rPr>
              <a:t>transport </a:t>
            </a:r>
            <a:r>
              <a:rPr sz="2000" b="1" spc="-50" dirty="0">
                <a:solidFill>
                  <a:srgbClr val="0CB14B"/>
                </a:solidFill>
                <a:latin typeface="Calibri"/>
                <a:cs typeface="Calibri"/>
              </a:rPr>
              <a:t>markets, </a:t>
            </a:r>
            <a:r>
              <a:rPr sz="2000" b="1" spc="-105" dirty="0">
                <a:solidFill>
                  <a:srgbClr val="0CB14B"/>
                </a:solidFill>
                <a:latin typeface="Calibri"/>
                <a:cs typeface="Calibri"/>
              </a:rPr>
              <a:t>where </a:t>
            </a:r>
            <a:r>
              <a:rPr sz="2000" b="1" spc="-10" dirty="0">
                <a:solidFill>
                  <a:srgbClr val="0CB14B"/>
                </a:solidFill>
                <a:latin typeface="Calibri"/>
                <a:cs typeface="Calibri"/>
              </a:rPr>
              <a:t>assets </a:t>
            </a:r>
            <a:r>
              <a:rPr sz="2000" b="1" spc="-65" dirty="0">
                <a:solidFill>
                  <a:srgbClr val="0CB14B"/>
                </a:solidFill>
                <a:latin typeface="Calibri"/>
                <a:cs typeface="Calibri"/>
              </a:rPr>
              <a:t>have </a:t>
            </a:r>
            <a:r>
              <a:rPr sz="2000" b="1" spc="-45" dirty="0">
                <a:solidFill>
                  <a:srgbClr val="0CB14B"/>
                </a:solidFill>
                <a:latin typeface="Calibri"/>
                <a:cs typeface="Calibri"/>
              </a:rPr>
              <a:t>become </a:t>
            </a:r>
            <a:r>
              <a:rPr sz="2000" b="1" spc="-40" dirty="0">
                <a:solidFill>
                  <a:srgbClr val="0CB14B"/>
                </a:solidFill>
                <a:latin typeface="Calibri"/>
                <a:cs typeface="Calibri"/>
              </a:rPr>
              <a:t>distressed </a:t>
            </a:r>
            <a:r>
              <a:rPr sz="2000" b="1" spc="-75" dirty="0">
                <a:solidFill>
                  <a:srgbClr val="0CB14B"/>
                </a:solidFill>
                <a:latin typeface="Calibri"/>
                <a:cs typeface="Calibri"/>
              </a:rPr>
              <a:t>in </a:t>
            </a:r>
            <a:r>
              <a:rPr sz="2000" b="1" spc="-35" dirty="0">
                <a:solidFill>
                  <a:srgbClr val="0CB14B"/>
                </a:solidFill>
                <a:latin typeface="Calibri"/>
                <a:cs typeface="Calibri"/>
              </a:rPr>
              <a:t>some</a:t>
            </a:r>
            <a:r>
              <a:rPr sz="2000" b="1" spc="325" dirty="0">
                <a:solidFill>
                  <a:srgbClr val="0CB14B"/>
                </a:solidFill>
                <a:latin typeface="Calibri"/>
                <a:cs typeface="Calibri"/>
              </a:rPr>
              <a:t> </a:t>
            </a:r>
            <a:r>
              <a:rPr sz="2000" b="1" spc="-150" dirty="0">
                <a:solidFill>
                  <a:srgbClr val="0CB14B"/>
                </a:solidFill>
                <a:latin typeface="Calibri"/>
                <a:cs typeface="Calibri"/>
              </a:rPr>
              <a:t>way.</a:t>
            </a:r>
            <a:endParaRPr sz="2000" dirty="0">
              <a:latin typeface="Calibri"/>
              <a:cs typeface="Calibri"/>
            </a:endParaRPr>
          </a:p>
        </p:txBody>
      </p:sp>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7" name="TextBox 6"/>
          <p:cNvSpPr txBox="1"/>
          <p:nvPr/>
        </p:nvSpPr>
        <p:spPr>
          <a:xfrm>
            <a:off x="597484" y="1800225"/>
            <a:ext cx="9473615" cy="1261884"/>
          </a:xfrm>
          <a:prstGeom prst="rect">
            <a:avLst/>
          </a:prstGeom>
          <a:noFill/>
        </p:spPr>
        <p:txBody>
          <a:bodyPr wrap="square" rtlCol="0">
            <a:spAutoFit/>
          </a:bodyPr>
          <a:lstStyle/>
          <a:p>
            <a:r>
              <a:rPr lang="en-US" sz="1600" dirty="0"/>
              <a:t>The precise investment / development solutions can only be deﬁned following detailed investigation, analysis, “</a:t>
            </a:r>
            <a:r>
              <a:rPr lang="en-US" sz="1600" dirty="0" err="1"/>
              <a:t>optioneering</a:t>
            </a:r>
            <a:r>
              <a:rPr lang="en-US" sz="1600" dirty="0"/>
              <a:t>” and critical decision making to identify the most appropriate  returns and societal beneﬁts.</a:t>
            </a:r>
          </a:p>
          <a:p>
            <a:endParaRPr lang="en-US" sz="900" dirty="0"/>
          </a:p>
          <a:p>
            <a:r>
              <a:rPr lang="en-US" sz="1600" dirty="0" err="1"/>
              <a:t>Optioneering</a:t>
            </a:r>
            <a:r>
              <a:rPr lang="en-US" sz="1600" dirty="0"/>
              <a:t> will lead into consideration of a broad range of opportunities, including Bio chemicals as well as Biomass for heat and power and Biofuels for transport and power.</a:t>
            </a:r>
          </a:p>
        </p:txBody>
      </p:sp>
      <p:sp>
        <p:nvSpPr>
          <p:cNvPr id="8" name="object 2"/>
          <p:cNvSpPr txBox="1">
            <a:spLocks/>
          </p:cNvSpPr>
          <p:nvPr/>
        </p:nvSpPr>
        <p:spPr>
          <a:xfrm>
            <a:off x="359995" y="3248025"/>
            <a:ext cx="1878964" cy="406400"/>
          </a:xfrm>
          <a:prstGeom prst="rect">
            <a:avLst/>
          </a:prstGeom>
        </p:spPr>
        <p:txBody>
          <a:bodyPr vert="horz" wrap="square" lIns="0" tIns="12700" rIns="0" bIns="0" rtlCol="0">
            <a:spAutoFit/>
          </a:bodyPr>
          <a:lstStyle>
            <a:lvl1pPr>
              <a:defRPr sz="2500" b="1" i="0">
                <a:solidFill>
                  <a:srgbClr val="58595B"/>
                </a:solidFill>
                <a:latin typeface="Calibri"/>
                <a:ea typeface="+mj-ea"/>
                <a:cs typeface="Calibri"/>
              </a:defRPr>
            </a:lvl1pPr>
          </a:lstStyle>
          <a:p>
            <a:pPr marL="12700">
              <a:spcBef>
                <a:spcPts val="100"/>
              </a:spcBef>
            </a:pPr>
            <a:r>
              <a:rPr lang="en-US" kern="0" spc="-105"/>
              <a:t>our</a:t>
            </a:r>
            <a:r>
              <a:rPr lang="en-US" kern="0" spc="-50"/>
              <a:t> </a:t>
            </a:r>
            <a:r>
              <a:rPr lang="en-US" kern="0" spc="-70"/>
              <a:t>experience</a:t>
            </a:r>
            <a:endParaRPr lang="en-US" kern="0" spc="-70" dirty="0"/>
          </a:p>
        </p:txBody>
      </p:sp>
      <p:sp>
        <p:nvSpPr>
          <p:cNvPr id="9" name="object 3"/>
          <p:cNvSpPr/>
          <p:nvPr/>
        </p:nvSpPr>
        <p:spPr>
          <a:xfrm>
            <a:off x="372031" y="3837267"/>
            <a:ext cx="250190" cy="0"/>
          </a:xfrm>
          <a:custGeom>
            <a:avLst/>
            <a:gdLst/>
            <a:ahLst/>
            <a:cxnLst/>
            <a:rect l="l" t="t" r="r" b="b"/>
            <a:pathLst>
              <a:path w="250190">
                <a:moveTo>
                  <a:pt x="250088" y="0"/>
                </a:moveTo>
                <a:lnTo>
                  <a:pt x="0" y="0"/>
                </a:lnTo>
              </a:path>
            </a:pathLst>
          </a:custGeom>
          <a:ln w="12700">
            <a:solidFill>
              <a:srgbClr val="0CB14B"/>
            </a:solidFill>
          </a:ln>
        </p:spPr>
        <p:txBody>
          <a:bodyPr wrap="square" lIns="0" tIns="0" rIns="0" bIns="0" rtlCol="0"/>
          <a:lstStyle/>
          <a:p>
            <a:endParaRPr/>
          </a:p>
        </p:txBody>
      </p:sp>
      <p:sp>
        <p:nvSpPr>
          <p:cNvPr id="10" name="object 4"/>
          <p:cNvSpPr txBox="1"/>
          <p:nvPr/>
        </p:nvSpPr>
        <p:spPr>
          <a:xfrm>
            <a:off x="359995" y="4045775"/>
            <a:ext cx="8260715" cy="320601"/>
          </a:xfrm>
          <a:prstGeom prst="rect">
            <a:avLst/>
          </a:prstGeom>
        </p:spPr>
        <p:txBody>
          <a:bodyPr vert="horz" wrap="square" lIns="0" tIns="12700" rIns="0" bIns="0" rtlCol="0">
            <a:spAutoFit/>
          </a:bodyPr>
          <a:lstStyle/>
          <a:p>
            <a:pPr marL="12700">
              <a:lnSpc>
                <a:spcPct val="100000"/>
              </a:lnSpc>
              <a:spcBef>
                <a:spcPts val="100"/>
              </a:spcBef>
            </a:pPr>
            <a:r>
              <a:rPr sz="2000" b="1" spc="250" dirty="0">
                <a:solidFill>
                  <a:srgbClr val="0CB14B"/>
                </a:solidFill>
                <a:latin typeface="Calibri"/>
                <a:cs typeface="Calibri"/>
              </a:rPr>
              <a:t>50 </a:t>
            </a:r>
            <a:r>
              <a:rPr sz="2000" b="1" spc="-65" dirty="0">
                <a:solidFill>
                  <a:srgbClr val="0CB14B"/>
                </a:solidFill>
                <a:latin typeface="Calibri"/>
                <a:cs typeface="Calibri"/>
              </a:rPr>
              <a:t>years </a:t>
            </a:r>
            <a:r>
              <a:rPr sz="2000" b="1" spc="-55" dirty="0">
                <a:solidFill>
                  <a:srgbClr val="0CB14B"/>
                </a:solidFill>
                <a:latin typeface="Calibri"/>
                <a:cs typeface="Calibri"/>
              </a:rPr>
              <a:t>of </a:t>
            </a:r>
            <a:r>
              <a:rPr sz="2000" b="1" spc="-80" dirty="0">
                <a:solidFill>
                  <a:srgbClr val="0CB14B"/>
                </a:solidFill>
                <a:latin typeface="Calibri"/>
                <a:cs typeface="Calibri"/>
              </a:rPr>
              <a:t>combined experience </a:t>
            </a:r>
            <a:r>
              <a:rPr sz="2000" b="1" spc="-110" dirty="0">
                <a:solidFill>
                  <a:srgbClr val="0CB14B"/>
                </a:solidFill>
                <a:latin typeface="Calibri"/>
                <a:cs typeface="Calibri"/>
              </a:rPr>
              <a:t>in </a:t>
            </a:r>
            <a:r>
              <a:rPr sz="2000" b="1" spc="-65" dirty="0">
                <a:solidFill>
                  <a:srgbClr val="0CB14B"/>
                </a:solidFill>
                <a:latin typeface="Calibri"/>
                <a:cs typeface="Calibri"/>
              </a:rPr>
              <a:t>this </a:t>
            </a:r>
            <a:r>
              <a:rPr sz="2000" b="1" spc="-90" dirty="0">
                <a:solidFill>
                  <a:srgbClr val="0CB14B"/>
                </a:solidFill>
                <a:latin typeface="Calibri"/>
                <a:cs typeface="Calibri"/>
              </a:rPr>
              <a:t>market</a:t>
            </a:r>
            <a:r>
              <a:rPr sz="2000" b="1" spc="165" dirty="0">
                <a:solidFill>
                  <a:srgbClr val="0CB14B"/>
                </a:solidFill>
                <a:latin typeface="Calibri"/>
                <a:cs typeface="Calibri"/>
              </a:rPr>
              <a:t> </a:t>
            </a:r>
            <a:r>
              <a:rPr sz="2000" b="1" spc="-45" dirty="0">
                <a:solidFill>
                  <a:srgbClr val="0CB14B"/>
                </a:solidFill>
                <a:latin typeface="Calibri"/>
                <a:cs typeface="Calibri"/>
              </a:rPr>
              <a:t>sector</a:t>
            </a:r>
            <a:endParaRPr sz="2000" dirty="0">
              <a:latin typeface="Calibri"/>
              <a:cs typeface="Calibri"/>
            </a:endParaRPr>
          </a:p>
        </p:txBody>
      </p:sp>
      <p:sp>
        <p:nvSpPr>
          <p:cNvPr id="12" name="TextBox 11"/>
          <p:cNvSpPr txBox="1"/>
          <p:nvPr/>
        </p:nvSpPr>
        <p:spPr>
          <a:xfrm>
            <a:off x="622221" y="4488549"/>
            <a:ext cx="9473615" cy="1569660"/>
          </a:xfrm>
          <a:prstGeom prst="rect">
            <a:avLst/>
          </a:prstGeom>
          <a:noFill/>
        </p:spPr>
        <p:txBody>
          <a:bodyPr wrap="square" rtlCol="0">
            <a:spAutoFit/>
          </a:bodyPr>
          <a:lstStyle/>
          <a:p>
            <a:pPr marL="285750" indent="-285750">
              <a:buFont typeface="Arial" charset="0"/>
              <a:buChar char="•"/>
            </a:pPr>
            <a:r>
              <a:rPr lang="en-US" sz="1600" dirty="0"/>
              <a:t>Bio Mass / Fuels and Chemical markets</a:t>
            </a:r>
          </a:p>
          <a:p>
            <a:pPr marL="285750" indent="-285750">
              <a:buFont typeface="Arial" charset="0"/>
              <a:buChar char="•"/>
            </a:pPr>
            <a:r>
              <a:rPr lang="en-US" sz="1600" dirty="0"/>
              <a:t>New team / Market development</a:t>
            </a:r>
          </a:p>
          <a:p>
            <a:pPr marL="285750" indent="-285750">
              <a:buFont typeface="Arial" charset="0"/>
              <a:buChar char="•"/>
            </a:pPr>
            <a:r>
              <a:rPr lang="en-US" sz="1600" dirty="0"/>
              <a:t>Project evaluation &amp; delivery</a:t>
            </a:r>
          </a:p>
          <a:p>
            <a:pPr marL="285750" indent="-285750">
              <a:buFont typeface="Arial" charset="0"/>
              <a:buChar char="•"/>
            </a:pPr>
            <a:r>
              <a:rPr lang="en-US" sz="1600" dirty="0"/>
              <a:t>Sustainability systems</a:t>
            </a:r>
          </a:p>
          <a:p>
            <a:pPr marL="285750" indent="-285750">
              <a:buFont typeface="Arial" charset="0"/>
              <a:buChar char="•"/>
            </a:pPr>
            <a:r>
              <a:rPr lang="en-US" sz="1600" dirty="0"/>
              <a:t>Price / value discovery and Trading</a:t>
            </a:r>
          </a:p>
          <a:p>
            <a:pPr marL="285750" indent="-285750">
              <a:buFont typeface="Arial" charset="0"/>
              <a:buChar char="•"/>
            </a:pPr>
            <a:r>
              <a:rPr lang="en-US" sz="1600" dirty="0"/>
              <a:t>Government and Public Aﬀairs</a:t>
            </a:r>
          </a:p>
        </p:txBody>
      </p:sp>
    </p:spTree>
    <p:extLst>
      <p:ext uri="{BB962C8B-B14F-4D97-AF65-F5344CB8AC3E}">
        <p14:creationId xmlns:p14="http://schemas.microsoft.com/office/powerpoint/2010/main" val="167827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959" y="279679"/>
            <a:ext cx="4347845" cy="406400"/>
          </a:xfrm>
          <a:prstGeom prst="rect">
            <a:avLst/>
          </a:prstGeom>
        </p:spPr>
        <p:txBody>
          <a:bodyPr vert="horz" wrap="square" lIns="0" tIns="12700" rIns="0" bIns="0" rtlCol="0">
            <a:spAutoFit/>
          </a:bodyPr>
          <a:lstStyle/>
          <a:p>
            <a:pPr marL="12700">
              <a:lnSpc>
                <a:spcPct val="100000"/>
              </a:lnSpc>
              <a:spcBef>
                <a:spcPts val="100"/>
              </a:spcBef>
            </a:pPr>
            <a:r>
              <a:rPr spc="-75" dirty="0"/>
              <a:t>development</a:t>
            </a:r>
            <a:r>
              <a:rPr spc="-10" dirty="0"/>
              <a:t> </a:t>
            </a:r>
            <a:r>
              <a:rPr spc="-50" dirty="0"/>
              <a:t>activities</a:t>
            </a:r>
          </a:p>
        </p:txBody>
      </p:sp>
      <p:sp>
        <p:nvSpPr>
          <p:cNvPr id="3" name="object 3"/>
          <p:cNvSpPr/>
          <p:nvPr/>
        </p:nvSpPr>
        <p:spPr>
          <a:xfrm>
            <a:off x="359995" y="868921"/>
            <a:ext cx="250190" cy="0"/>
          </a:xfrm>
          <a:custGeom>
            <a:avLst/>
            <a:gdLst/>
            <a:ahLst/>
            <a:cxnLst/>
            <a:rect l="l" t="t" r="r" b="b"/>
            <a:pathLst>
              <a:path w="250190">
                <a:moveTo>
                  <a:pt x="250088" y="0"/>
                </a:moveTo>
                <a:lnTo>
                  <a:pt x="0" y="0"/>
                </a:lnTo>
              </a:path>
            </a:pathLst>
          </a:custGeom>
          <a:ln w="12700">
            <a:solidFill>
              <a:srgbClr val="0CB14B"/>
            </a:solidFill>
          </a:ln>
        </p:spPr>
        <p:txBody>
          <a:bodyPr wrap="square" lIns="0" tIns="0" rIns="0" bIns="0" rtlCol="0"/>
          <a:lstStyle/>
          <a:p>
            <a:endParaRPr/>
          </a:p>
        </p:txBody>
      </p:sp>
      <p:sp>
        <p:nvSpPr>
          <p:cNvPr id="33" name="object 33"/>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grpSp>
        <p:nvGrpSpPr>
          <p:cNvPr id="34" name="Group 33"/>
          <p:cNvGrpSpPr/>
          <p:nvPr/>
        </p:nvGrpSpPr>
        <p:grpSpPr>
          <a:xfrm>
            <a:off x="1765300" y="428626"/>
            <a:ext cx="6934200" cy="6858000"/>
            <a:chOff x="1765300" y="670866"/>
            <a:chExt cx="6629400" cy="6615759"/>
          </a:xfrm>
        </p:grpSpPr>
        <p:pic>
          <p:nvPicPr>
            <p:cNvPr id="36" name="Picture 35"/>
            <p:cNvPicPr>
              <a:picLocks noChangeAspect="1"/>
            </p:cNvPicPr>
            <p:nvPr/>
          </p:nvPicPr>
          <p:blipFill>
            <a:blip r:embed="rId2">
              <a:alphaModFix amt="27000"/>
            </a:blip>
            <a:stretch>
              <a:fillRect/>
            </a:stretch>
          </p:blipFill>
          <p:spPr>
            <a:xfrm>
              <a:off x="1765300" y="670866"/>
              <a:ext cx="6629400" cy="6615759"/>
            </a:xfrm>
            <a:prstGeom prst="rect">
              <a:avLst/>
            </a:prstGeom>
          </p:spPr>
        </p:pic>
        <p:sp>
          <p:nvSpPr>
            <p:cNvPr id="4" name="object 4"/>
            <p:cNvSpPr/>
            <p:nvPr/>
          </p:nvSpPr>
          <p:spPr>
            <a:xfrm>
              <a:off x="6872681" y="3739197"/>
              <a:ext cx="323215" cy="370840"/>
            </a:xfrm>
            <a:custGeom>
              <a:avLst/>
              <a:gdLst/>
              <a:ahLst/>
              <a:cxnLst/>
              <a:rect l="l" t="t" r="r" b="b"/>
              <a:pathLst>
                <a:path w="323215" h="370839">
                  <a:moveTo>
                    <a:pt x="323113" y="209054"/>
                  </a:moveTo>
                  <a:lnTo>
                    <a:pt x="0" y="209054"/>
                  </a:lnTo>
                  <a:lnTo>
                    <a:pt x="161556" y="370624"/>
                  </a:lnTo>
                  <a:lnTo>
                    <a:pt x="323113" y="209054"/>
                  </a:lnTo>
                  <a:close/>
                </a:path>
                <a:path w="323215" h="370839">
                  <a:moveTo>
                    <a:pt x="232168" y="0"/>
                  </a:moveTo>
                  <a:lnTo>
                    <a:pt x="90932" y="0"/>
                  </a:lnTo>
                  <a:lnTo>
                    <a:pt x="90932" y="209054"/>
                  </a:lnTo>
                  <a:lnTo>
                    <a:pt x="232168" y="209054"/>
                  </a:lnTo>
                  <a:lnTo>
                    <a:pt x="232168" y="0"/>
                  </a:lnTo>
                  <a:close/>
                </a:path>
              </a:pathLst>
            </a:custGeom>
            <a:solidFill>
              <a:srgbClr val="31C5F4"/>
            </a:solidFill>
          </p:spPr>
          <p:txBody>
            <a:bodyPr wrap="square" lIns="0" tIns="0" rIns="0" bIns="0" rtlCol="0"/>
            <a:lstStyle/>
            <a:p>
              <a:endParaRPr/>
            </a:p>
          </p:txBody>
        </p:sp>
        <p:sp>
          <p:nvSpPr>
            <p:cNvPr id="5" name="object 5"/>
            <p:cNvSpPr/>
            <p:nvPr/>
          </p:nvSpPr>
          <p:spPr>
            <a:xfrm>
              <a:off x="2954045" y="3739184"/>
              <a:ext cx="323215" cy="370840"/>
            </a:xfrm>
            <a:custGeom>
              <a:avLst/>
              <a:gdLst/>
              <a:ahLst/>
              <a:cxnLst/>
              <a:rect l="l" t="t" r="r" b="b"/>
              <a:pathLst>
                <a:path w="323214" h="370839">
                  <a:moveTo>
                    <a:pt x="232168" y="161569"/>
                  </a:moveTo>
                  <a:lnTo>
                    <a:pt x="90931" y="161569"/>
                  </a:lnTo>
                  <a:lnTo>
                    <a:pt x="90931" y="370636"/>
                  </a:lnTo>
                  <a:lnTo>
                    <a:pt x="232168" y="370636"/>
                  </a:lnTo>
                  <a:lnTo>
                    <a:pt x="232168" y="161569"/>
                  </a:lnTo>
                  <a:close/>
                </a:path>
                <a:path w="323214" h="370839">
                  <a:moveTo>
                    <a:pt x="161556" y="0"/>
                  </a:moveTo>
                  <a:lnTo>
                    <a:pt x="0" y="161569"/>
                  </a:lnTo>
                  <a:lnTo>
                    <a:pt x="323113" y="161569"/>
                  </a:lnTo>
                  <a:lnTo>
                    <a:pt x="161556" y="0"/>
                  </a:lnTo>
                  <a:close/>
                </a:path>
              </a:pathLst>
            </a:custGeom>
            <a:solidFill>
              <a:srgbClr val="00C0F3"/>
            </a:solidFill>
          </p:spPr>
          <p:txBody>
            <a:bodyPr wrap="square" lIns="0" tIns="0" rIns="0" bIns="0" rtlCol="0"/>
            <a:lstStyle/>
            <a:p>
              <a:endParaRPr/>
            </a:p>
          </p:txBody>
        </p:sp>
        <p:sp>
          <p:nvSpPr>
            <p:cNvPr id="6" name="object 6"/>
            <p:cNvSpPr/>
            <p:nvPr/>
          </p:nvSpPr>
          <p:spPr>
            <a:xfrm>
              <a:off x="5880112" y="5499823"/>
              <a:ext cx="357505" cy="305435"/>
            </a:xfrm>
            <a:custGeom>
              <a:avLst/>
              <a:gdLst/>
              <a:ahLst/>
              <a:cxnLst/>
              <a:rect l="l" t="t" r="r" b="b"/>
              <a:pathLst>
                <a:path w="357504" h="305435">
                  <a:moveTo>
                    <a:pt x="60858" y="24002"/>
                  </a:moveTo>
                  <a:lnTo>
                    <a:pt x="0" y="244246"/>
                  </a:lnTo>
                  <a:lnTo>
                    <a:pt x="220218" y="305079"/>
                  </a:lnTo>
                  <a:lnTo>
                    <a:pt x="175374" y="225971"/>
                  </a:lnTo>
                  <a:lnTo>
                    <a:pt x="357238" y="122847"/>
                  </a:lnTo>
                  <a:lnTo>
                    <a:pt x="346054" y="103124"/>
                  </a:lnTo>
                  <a:lnTo>
                    <a:pt x="105714" y="103124"/>
                  </a:lnTo>
                  <a:lnTo>
                    <a:pt x="60858" y="24002"/>
                  </a:lnTo>
                  <a:close/>
                </a:path>
                <a:path w="357504" h="305435">
                  <a:moveTo>
                    <a:pt x="287578" y="0"/>
                  </a:moveTo>
                  <a:lnTo>
                    <a:pt x="105714" y="103124"/>
                  </a:lnTo>
                  <a:lnTo>
                    <a:pt x="346054" y="103124"/>
                  </a:lnTo>
                  <a:lnTo>
                    <a:pt x="287578" y="0"/>
                  </a:lnTo>
                  <a:close/>
                </a:path>
              </a:pathLst>
            </a:custGeom>
            <a:solidFill>
              <a:srgbClr val="00C0F3"/>
            </a:solidFill>
          </p:spPr>
          <p:txBody>
            <a:bodyPr wrap="square" lIns="0" tIns="0" rIns="0" bIns="0" rtlCol="0"/>
            <a:lstStyle/>
            <a:p>
              <a:endParaRPr/>
            </a:p>
          </p:txBody>
        </p:sp>
        <p:sp>
          <p:nvSpPr>
            <p:cNvPr id="7" name="object 7"/>
            <p:cNvSpPr/>
            <p:nvPr/>
          </p:nvSpPr>
          <p:spPr>
            <a:xfrm>
              <a:off x="3912489" y="2091575"/>
              <a:ext cx="357505" cy="305435"/>
            </a:xfrm>
            <a:custGeom>
              <a:avLst/>
              <a:gdLst/>
              <a:ahLst/>
              <a:cxnLst/>
              <a:rect l="l" t="t" r="r" b="b"/>
              <a:pathLst>
                <a:path w="357504" h="305435">
                  <a:moveTo>
                    <a:pt x="137007" y="0"/>
                  </a:moveTo>
                  <a:lnTo>
                    <a:pt x="181851" y="79120"/>
                  </a:lnTo>
                  <a:lnTo>
                    <a:pt x="0" y="182219"/>
                  </a:lnTo>
                  <a:lnTo>
                    <a:pt x="69659" y="305092"/>
                  </a:lnTo>
                  <a:lnTo>
                    <a:pt x="251523" y="201980"/>
                  </a:lnTo>
                  <a:lnTo>
                    <a:pt x="318226" y="201980"/>
                  </a:lnTo>
                  <a:lnTo>
                    <a:pt x="357225" y="60845"/>
                  </a:lnTo>
                  <a:lnTo>
                    <a:pt x="137007" y="0"/>
                  </a:lnTo>
                  <a:close/>
                </a:path>
                <a:path w="357504" h="305435">
                  <a:moveTo>
                    <a:pt x="318226" y="201980"/>
                  </a:moveTo>
                  <a:lnTo>
                    <a:pt x="251523" y="201980"/>
                  </a:lnTo>
                  <a:lnTo>
                    <a:pt x="296367" y="281089"/>
                  </a:lnTo>
                  <a:lnTo>
                    <a:pt x="318226" y="201980"/>
                  </a:lnTo>
                  <a:close/>
                </a:path>
              </a:pathLst>
            </a:custGeom>
            <a:solidFill>
              <a:srgbClr val="00C0F3"/>
            </a:solidFill>
          </p:spPr>
          <p:txBody>
            <a:bodyPr wrap="square" lIns="0" tIns="0" rIns="0" bIns="0" rtlCol="0"/>
            <a:lstStyle/>
            <a:p>
              <a:endParaRPr/>
            </a:p>
          </p:txBody>
        </p:sp>
        <p:sp>
          <p:nvSpPr>
            <p:cNvPr id="8" name="object 8"/>
            <p:cNvSpPr/>
            <p:nvPr/>
          </p:nvSpPr>
          <p:spPr>
            <a:xfrm>
              <a:off x="3935336" y="5493613"/>
              <a:ext cx="356870" cy="306070"/>
            </a:xfrm>
            <a:custGeom>
              <a:avLst/>
              <a:gdLst/>
              <a:ahLst/>
              <a:cxnLst/>
              <a:rect l="l" t="t" r="r" b="b"/>
              <a:pathLst>
                <a:path w="356870" h="306070">
                  <a:moveTo>
                    <a:pt x="346029" y="201104"/>
                  </a:moveTo>
                  <a:lnTo>
                    <a:pt x="104686" y="201104"/>
                  </a:lnTo>
                  <a:lnTo>
                    <a:pt x="285775" y="305561"/>
                  </a:lnTo>
                  <a:lnTo>
                    <a:pt x="346029" y="201104"/>
                  </a:lnTo>
                  <a:close/>
                </a:path>
                <a:path w="356870" h="306070">
                  <a:moveTo>
                    <a:pt x="220687" y="0"/>
                  </a:moveTo>
                  <a:lnTo>
                    <a:pt x="0" y="59207"/>
                  </a:lnTo>
                  <a:lnTo>
                    <a:pt x="59232" y="279882"/>
                  </a:lnTo>
                  <a:lnTo>
                    <a:pt x="104686" y="201104"/>
                  </a:lnTo>
                  <a:lnTo>
                    <a:pt x="346029" y="201104"/>
                  </a:lnTo>
                  <a:lnTo>
                    <a:pt x="356336" y="183235"/>
                  </a:lnTo>
                  <a:lnTo>
                    <a:pt x="175259" y="78765"/>
                  </a:lnTo>
                  <a:lnTo>
                    <a:pt x="220687" y="0"/>
                  </a:lnTo>
                  <a:close/>
                </a:path>
              </a:pathLst>
            </a:custGeom>
            <a:solidFill>
              <a:srgbClr val="00C0F3"/>
            </a:solidFill>
          </p:spPr>
          <p:txBody>
            <a:bodyPr wrap="square" lIns="0" tIns="0" rIns="0" bIns="0" rtlCol="0"/>
            <a:lstStyle/>
            <a:p>
              <a:endParaRPr/>
            </a:p>
          </p:txBody>
        </p:sp>
        <p:sp>
          <p:nvSpPr>
            <p:cNvPr id="9" name="object 9"/>
            <p:cNvSpPr/>
            <p:nvPr/>
          </p:nvSpPr>
          <p:spPr>
            <a:xfrm>
              <a:off x="5858167" y="2097303"/>
              <a:ext cx="356870" cy="306070"/>
            </a:xfrm>
            <a:custGeom>
              <a:avLst/>
              <a:gdLst/>
              <a:ahLst/>
              <a:cxnLst/>
              <a:rect l="l" t="t" r="r" b="b"/>
              <a:pathLst>
                <a:path w="356870" h="306069">
                  <a:moveTo>
                    <a:pt x="70573" y="0"/>
                  </a:moveTo>
                  <a:lnTo>
                    <a:pt x="0" y="122351"/>
                  </a:lnTo>
                  <a:lnTo>
                    <a:pt x="181076" y="226809"/>
                  </a:lnTo>
                  <a:lnTo>
                    <a:pt x="135648" y="305587"/>
                  </a:lnTo>
                  <a:lnTo>
                    <a:pt x="356336" y="246367"/>
                  </a:lnTo>
                  <a:lnTo>
                    <a:pt x="318249" y="104470"/>
                  </a:lnTo>
                  <a:lnTo>
                    <a:pt x="251663" y="104470"/>
                  </a:lnTo>
                  <a:lnTo>
                    <a:pt x="70573" y="0"/>
                  </a:lnTo>
                  <a:close/>
                </a:path>
                <a:path w="356870" h="306069">
                  <a:moveTo>
                    <a:pt x="297103" y="25692"/>
                  </a:moveTo>
                  <a:lnTo>
                    <a:pt x="251663" y="104470"/>
                  </a:lnTo>
                  <a:lnTo>
                    <a:pt x="318249" y="104470"/>
                  </a:lnTo>
                  <a:lnTo>
                    <a:pt x="297103" y="25692"/>
                  </a:lnTo>
                  <a:close/>
                </a:path>
              </a:pathLst>
            </a:custGeom>
            <a:solidFill>
              <a:srgbClr val="00C0F3"/>
            </a:solidFill>
          </p:spPr>
          <p:txBody>
            <a:bodyPr wrap="square" lIns="0" tIns="0" rIns="0" bIns="0" rtlCol="0"/>
            <a:lstStyle/>
            <a:p>
              <a:endParaRPr/>
            </a:p>
          </p:txBody>
        </p:sp>
        <p:sp>
          <p:nvSpPr>
            <p:cNvPr id="10" name="object 10"/>
            <p:cNvSpPr/>
            <p:nvPr/>
          </p:nvSpPr>
          <p:spPr>
            <a:xfrm>
              <a:off x="4325594" y="1730743"/>
              <a:ext cx="1541145" cy="732790"/>
            </a:xfrm>
            <a:custGeom>
              <a:avLst/>
              <a:gdLst/>
              <a:ahLst/>
              <a:cxnLst/>
              <a:rect l="l" t="t" r="r" b="b"/>
              <a:pathLst>
                <a:path w="1541145" h="732789">
                  <a:moveTo>
                    <a:pt x="1540675" y="0"/>
                  </a:moveTo>
                  <a:lnTo>
                    <a:pt x="0" y="0"/>
                  </a:lnTo>
                  <a:lnTo>
                    <a:pt x="3922" y="48548"/>
                  </a:lnTo>
                  <a:lnTo>
                    <a:pt x="10795" y="96204"/>
                  </a:lnTo>
                  <a:lnTo>
                    <a:pt x="20527" y="142875"/>
                  </a:lnTo>
                  <a:lnTo>
                    <a:pt x="33024" y="188466"/>
                  </a:lnTo>
                  <a:lnTo>
                    <a:pt x="48195" y="232887"/>
                  </a:lnTo>
                  <a:lnTo>
                    <a:pt x="65947" y="276044"/>
                  </a:lnTo>
                  <a:lnTo>
                    <a:pt x="86187" y="317845"/>
                  </a:lnTo>
                  <a:lnTo>
                    <a:pt x="108822" y="358197"/>
                  </a:lnTo>
                  <a:lnTo>
                    <a:pt x="133759" y="397007"/>
                  </a:lnTo>
                  <a:lnTo>
                    <a:pt x="160907" y="434183"/>
                  </a:lnTo>
                  <a:lnTo>
                    <a:pt x="190172" y="469632"/>
                  </a:lnTo>
                  <a:lnTo>
                    <a:pt x="221462" y="503261"/>
                  </a:lnTo>
                  <a:lnTo>
                    <a:pt x="254684" y="534978"/>
                  </a:lnTo>
                  <a:lnTo>
                    <a:pt x="289745" y="564690"/>
                  </a:lnTo>
                  <a:lnTo>
                    <a:pt x="326554" y="592305"/>
                  </a:lnTo>
                  <a:lnTo>
                    <a:pt x="365016" y="617729"/>
                  </a:lnTo>
                  <a:lnTo>
                    <a:pt x="405040" y="640871"/>
                  </a:lnTo>
                  <a:lnTo>
                    <a:pt x="446533" y="661637"/>
                  </a:lnTo>
                  <a:lnTo>
                    <a:pt x="489402" y="679934"/>
                  </a:lnTo>
                  <a:lnTo>
                    <a:pt x="533555" y="695671"/>
                  </a:lnTo>
                  <a:lnTo>
                    <a:pt x="578899" y="708755"/>
                  </a:lnTo>
                  <a:lnTo>
                    <a:pt x="625341" y="719092"/>
                  </a:lnTo>
                  <a:lnTo>
                    <a:pt x="672789" y="726591"/>
                  </a:lnTo>
                  <a:lnTo>
                    <a:pt x="721150" y="731158"/>
                  </a:lnTo>
                  <a:lnTo>
                    <a:pt x="770331" y="732701"/>
                  </a:lnTo>
                  <a:lnTo>
                    <a:pt x="819515" y="731158"/>
                  </a:lnTo>
                  <a:lnTo>
                    <a:pt x="867878" y="726591"/>
                  </a:lnTo>
                  <a:lnTo>
                    <a:pt x="915328" y="719092"/>
                  </a:lnTo>
                  <a:lnTo>
                    <a:pt x="961773" y="708755"/>
                  </a:lnTo>
                  <a:lnTo>
                    <a:pt x="1007119" y="695671"/>
                  </a:lnTo>
                  <a:lnTo>
                    <a:pt x="1051273" y="679934"/>
                  </a:lnTo>
                  <a:lnTo>
                    <a:pt x="1094144" y="661637"/>
                  </a:lnTo>
                  <a:lnTo>
                    <a:pt x="1135638" y="640871"/>
                  </a:lnTo>
                  <a:lnTo>
                    <a:pt x="1175663" y="617729"/>
                  </a:lnTo>
                  <a:lnTo>
                    <a:pt x="1214127" y="592305"/>
                  </a:lnTo>
                  <a:lnTo>
                    <a:pt x="1250936" y="564690"/>
                  </a:lnTo>
                  <a:lnTo>
                    <a:pt x="1285998" y="534978"/>
                  </a:lnTo>
                  <a:lnTo>
                    <a:pt x="1319220" y="503261"/>
                  </a:lnTo>
                  <a:lnTo>
                    <a:pt x="1350510" y="469632"/>
                  </a:lnTo>
                  <a:lnTo>
                    <a:pt x="1379776" y="434183"/>
                  </a:lnTo>
                  <a:lnTo>
                    <a:pt x="1406923" y="397007"/>
                  </a:lnTo>
                  <a:lnTo>
                    <a:pt x="1431860" y="358197"/>
                  </a:lnTo>
                  <a:lnTo>
                    <a:pt x="1454495" y="317845"/>
                  </a:lnTo>
                  <a:lnTo>
                    <a:pt x="1474734" y="276044"/>
                  </a:lnTo>
                  <a:lnTo>
                    <a:pt x="1492485" y="232887"/>
                  </a:lnTo>
                  <a:lnTo>
                    <a:pt x="1507655" y="188466"/>
                  </a:lnTo>
                  <a:lnTo>
                    <a:pt x="1520152" y="142875"/>
                  </a:lnTo>
                  <a:lnTo>
                    <a:pt x="1529882" y="96204"/>
                  </a:lnTo>
                  <a:lnTo>
                    <a:pt x="1536754" y="48548"/>
                  </a:lnTo>
                  <a:lnTo>
                    <a:pt x="1540675" y="0"/>
                  </a:lnTo>
                  <a:close/>
                </a:path>
              </a:pathLst>
            </a:custGeom>
            <a:solidFill>
              <a:srgbClr val="62BB46"/>
            </a:solidFill>
          </p:spPr>
          <p:txBody>
            <a:bodyPr wrap="square" lIns="0" tIns="0" rIns="0" bIns="0" rtlCol="0"/>
            <a:lstStyle/>
            <a:p>
              <a:endParaRPr/>
            </a:p>
          </p:txBody>
        </p:sp>
        <p:sp>
          <p:nvSpPr>
            <p:cNvPr id="11" name="object 11"/>
            <p:cNvSpPr/>
            <p:nvPr/>
          </p:nvSpPr>
          <p:spPr>
            <a:xfrm>
              <a:off x="4324616" y="920800"/>
              <a:ext cx="1543050" cy="780415"/>
            </a:xfrm>
            <a:custGeom>
              <a:avLst/>
              <a:gdLst/>
              <a:ahLst/>
              <a:cxnLst/>
              <a:rect l="l" t="t" r="r" b="b"/>
              <a:pathLst>
                <a:path w="1543050" h="780414">
                  <a:moveTo>
                    <a:pt x="771309" y="0"/>
                  </a:moveTo>
                  <a:lnTo>
                    <a:pt x="722532" y="1517"/>
                  </a:lnTo>
                  <a:lnTo>
                    <a:pt x="674562" y="6009"/>
                  </a:lnTo>
                  <a:lnTo>
                    <a:pt x="627488" y="13386"/>
                  </a:lnTo>
                  <a:lnTo>
                    <a:pt x="581400" y="23557"/>
                  </a:lnTo>
                  <a:lnTo>
                    <a:pt x="536390" y="36432"/>
                  </a:lnTo>
                  <a:lnTo>
                    <a:pt x="492546" y="51921"/>
                  </a:lnTo>
                  <a:lnTo>
                    <a:pt x="449961" y="69932"/>
                  </a:lnTo>
                  <a:lnTo>
                    <a:pt x="408723" y="90376"/>
                  </a:lnTo>
                  <a:lnTo>
                    <a:pt x="368924" y="113162"/>
                  </a:lnTo>
                  <a:lnTo>
                    <a:pt x="330654" y="138200"/>
                  </a:lnTo>
                  <a:lnTo>
                    <a:pt x="294003" y="165399"/>
                  </a:lnTo>
                  <a:lnTo>
                    <a:pt x="259061" y="194670"/>
                  </a:lnTo>
                  <a:lnTo>
                    <a:pt x="225920" y="225921"/>
                  </a:lnTo>
                  <a:lnTo>
                    <a:pt x="194669" y="259063"/>
                  </a:lnTo>
                  <a:lnTo>
                    <a:pt x="165398" y="294005"/>
                  </a:lnTo>
                  <a:lnTo>
                    <a:pt x="138199" y="330657"/>
                  </a:lnTo>
                  <a:lnTo>
                    <a:pt x="113161" y="368928"/>
                  </a:lnTo>
                  <a:lnTo>
                    <a:pt x="90375" y="408727"/>
                  </a:lnTo>
                  <a:lnTo>
                    <a:pt x="69931" y="449966"/>
                  </a:lnTo>
                  <a:lnTo>
                    <a:pt x="51920" y="492552"/>
                  </a:lnTo>
                  <a:lnTo>
                    <a:pt x="36432" y="536396"/>
                  </a:lnTo>
                  <a:lnTo>
                    <a:pt x="23557" y="581408"/>
                  </a:lnTo>
                  <a:lnTo>
                    <a:pt x="13386" y="627497"/>
                  </a:lnTo>
                  <a:lnTo>
                    <a:pt x="6009" y="674572"/>
                  </a:lnTo>
                  <a:lnTo>
                    <a:pt x="1517" y="722544"/>
                  </a:lnTo>
                  <a:lnTo>
                    <a:pt x="0" y="771321"/>
                  </a:lnTo>
                  <a:lnTo>
                    <a:pt x="0" y="774217"/>
                  </a:lnTo>
                  <a:lnTo>
                    <a:pt x="190" y="777049"/>
                  </a:lnTo>
                  <a:lnTo>
                    <a:pt x="215" y="779945"/>
                  </a:lnTo>
                  <a:lnTo>
                    <a:pt x="1542414" y="779945"/>
                  </a:lnTo>
                  <a:lnTo>
                    <a:pt x="1542453" y="777049"/>
                  </a:lnTo>
                  <a:lnTo>
                    <a:pt x="1542643" y="774217"/>
                  </a:lnTo>
                  <a:lnTo>
                    <a:pt x="1542643" y="771321"/>
                  </a:lnTo>
                  <a:lnTo>
                    <a:pt x="1541126" y="722544"/>
                  </a:lnTo>
                  <a:lnTo>
                    <a:pt x="1536633" y="674572"/>
                  </a:lnTo>
                  <a:lnTo>
                    <a:pt x="1529257" y="627497"/>
                  </a:lnTo>
                  <a:lnTo>
                    <a:pt x="1519086" y="581408"/>
                  </a:lnTo>
                  <a:lnTo>
                    <a:pt x="1506211" y="536396"/>
                  </a:lnTo>
                  <a:lnTo>
                    <a:pt x="1490723" y="492552"/>
                  </a:lnTo>
                  <a:lnTo>
                    <a:pt x="1472713" y="449966"/>
                  </a:lnTo>
                  <a:lnTo>
                    <a:pt x="1452269" y="408727"/>
                  </a:lnTo>
                  <a:lnTo>
                    <a:pt x="1429483" y="368928"/>
                  </a:lnTo>
                  <a:lnTo>
                    <a:pt x="1404446" y="330657"/>
                  </a:lnTo>
                  <a:lnTo>
                    <a:pt x="1377246" y="294005"/>
                  </a:lnTo>
                  <a:lnTo>
                    <a:pt x="1347976" y="259063"/>
                  </a:lnTo>
                  <a:lnTo>
                    <a:pt x="1316724" y="225921"/>
                  </a:lnTo>
                  <a:lnTo>
                    <a:pt x="1283582" y="194670"/>
                  </a:lnTo>
                  <a:lnTo>
                    <a:pt x="1248640" y="165399"/>
                  </a:lnTo>
                  <a:lnTo>
                    <a:pt x="1211989" y="138200"/>
                  </a:lnTo>
                  <a:lnTo>
                    <a:pt x="1173717" y="113162"/>
                  </a:lnTo>
                  <a:lnTo>
                    <a:pt x="1133917" y="90376"/>
                  </a:lnTo>
                  <a:lnTo>
                    <a:pt x="1092678" y="69932"/>
                  </a:lnTo>
                  <a:lnTo>
                    <a:pt x="1050090" y="51921"/>
                  </a:lnTo>
                  <a:lnTo>
                    <a:pt x="1006244" y="36432"/>
                  </a:lnTo>
                  <a:lnTo>
                    <a:pt x="961231" y="23557"/>
                  </a:lnTo>
                  <a:lnTo>
                    <a:pt x="915141" y="13386"/>
                  </a:lnTo>
                  <a:lnTo>
                    <a:pt x="868063" y="6009"/>
                  </a:lnTo>
                  <a:lnTo>
                    <a:pt x="820089" y="1517"/>
                  </a:lnTo>
                  <a:lnTo>
                    <a:pt x="771309" y="0"/>
                  </a:lnTo>
                  <a:close/>
                </a:path>
              </a:pathLst>
            </a:custGeom>
            <a:solidFill>
              <a:srgbClr val="0CB14B"/>
            </a:solidFill>
          </p:spPr>
          <p:txBody>
            <a:bodyPr wrap="square" lIns="0" tIns="0" rIns="0" bIns="0" rtlCol="0"/>
            <a:lstStyle/>
            <a:p>
              <a:endParaRPr/>
            </a:p>
          </p:txBody>
        </p:sp>
        <p:sp>
          <p:nvSpPr>
            <p:cNvPr id="12" name="object 12"/>
            <p:cNvSpPr txBox="1"/>
            <p:nvPr/>
          </p:nvSpPr>
          <p:spPr>
            <a:xfrm>
              <a:off x="4512525" y="1785188"/>
              <a:ext cx="1155700" cy="407034"/>
            </a:xfrm>
            <a:prstGeom prst="rect">
              <a:avLst/>
            </a:prstGeom>
          </p:spPr>
          <p:txBody>
            <a:bodyPr vert="horz" wrap="square" lIns="0" tIns="11430" rIns="0" bIns="0" rtlCol="0">
              <a:spAutoFit/>
            </a:bodyPr>
            <a:lstStyle/>
            <a:p>
              <a:pPr marL="12700" marR="5080" algn="ctr">
                <a:lnSpc>
                  <a:spcPct val="104200"/>
                </a:lnSpc>
                <a:spcBef>
                  <a:spcPts val="90"/>
                </a:spcBef>
              </a:pPr>
              <a:r>
                <a:rPr sz="800" spc="-90" dirty="0">
                  <a:solidFill>
                    <a:srgbClr val="FFFFFF"/>
                  </a:solidFill>
                  <a:latin typeface="Verdana"/>
                  <a:cs typeface="Verdana"/>
                </a:rPr>
                <a:t>Identification, </a:t>
              </a:r>
              <a:r>
                <a:rPr sz="800" spc="-95" dirty="0">
                  <a:solidFill>
                    <a:srgbClr val="FFFFFF"/>
                  </a:solidFill>
                  <a:latin typeface="Verdana"/>
                  <a:cs typeface="Verdana"/>
                </a:rPr>
                <a:t>development,  technology, due </a:t>
              </a:r>
              <a:r>
                <a:rPr sz="800" spc="-85" dirty="0">
                  <a:solidFill>
                    <a:srgbClr val="FFFFFF"/>
                  </a:solidFill>
                  <a:latin typeface="Verdana"/>
                  <a:cs typeface="Verdana"/>
                </a:rPr>
                <a:t>dilligence,  partnering </a:t>
              </a:r>
              <a:r>
                <a:rPr sz="800" spc="-90" dirty="0">
                  <a:solidFill>
                    <a:srgbClr val="FFFFFF"/>
                  </a:solidFill>
                  <a:latin typeface="Verdana"/>
                  <a:cs typeface="Verdana"/>
                </a:rPr>
                <a:t>and</a:t>
              </a:r>
              <a:r>
                <a:rPr sz="800" spc="-110" dirty="0">
                  <a:solidFill>
                    <a:srgbClr val="FFFFFF"/>
                  </a:solidFill>
                  <a:latin typeface="Verdana"/>
                  <a:cs typeface="Verdana"/>
                </a:rPr>
                <a:t> </a:t>
              </a:r>
              <a:r>
                <a:rPr sz="800" spc="-90" dirty="0">
                  <a:solidFill>
                    <a:srgbClr val="FFFFFF"/>
                  </a:solidFill>
                  <a:latin typeface="Verdana"/>
                  <a:cs typeface="Verdana"/>
                </a:rPr>
                <a:t>funding.</a:t>
              </a:r>
              <a:endParaRPr sz="800">
                <a:latin typeface="Verdana"/>
                <a:cs typeface="Verdana"/>
              </a:endParaRPr>
            </a:p>
          </p:txBody>
        </p:sp>
        <p:sp>
          <p:nvSpPr>
            <p:cNvPr id="13" name="object 13"/>
            <p:cNvSpPr txBox="1"/>
            <p:nvPr/>
          </p:nvSpPr>
          <p:spPr>
            <a:xfrm>
              <a:off x="4723104" y="1169700"/>
              <a:ext cx="730250" cy="408940"/>
            </a:xfrm>
            <a:prstGeom prst="rect">
              <a:avLst/>
            </a:prstGeom>
          </p:spPr>
          <p:txBody>
            <a:bodyPr vert="horz" wrap="square" lIns="0" tIns="37465" rIns="0" bIns="0" rtlCol="0">
              <a:spAutoFit/>
            </a:bodyPr>
            <a:lstStyle/>
            <a:p>
              <a:pPr marL="12700" marR="5080" indent="114300">
                <a:lnSpc>
                  <a:spcPts val="1420"/>
                </a:lnSpc>
                <a:spcBef>
                  <a:spcPts val="295"/>
                </a:spcBef>
              </a:pPr>
              <a:r>
                <a:rPr sz="1300" b="1" spc="-20" dirty="0">
                  <a:solidFill>
                    <a:srgbClr val="FFFFFF"/>
                  </a:solidFill>
                  <a:latin typeface="Calibri"/>
                  <a:cs typeface="Calibri"/>
                </a:rPr>
                <a:t>Project  Evaluation</a:t>
              </a:r>
              <a:endParaRPr sz="1300">
                <a:latin typeface="Calibri"/>
                <a:cs typeface="Calibri"/>
              </a:endParaRPr>
            </a:p>
          </p:txBody>
        </p:sp>
        <p:sp>
          <p:nvSpPr>
            <p:cNvPr id="14" name="object 14"/>
            <p:cNvSpPr/>
            <p:nvPr/>
          </p:nvSpPr>
          <p:spPr>
            <a:xfrm>
              <a:off x="6288811" y="2860586"/>
              <a:ext cx="1541145" cy="732790"/>
            </a:xfrm>
            <a:custGeom>
              <a:avLst/>
              <a:gdLst/>
              <a:ahLst/>
              <a:cxnLst/>
              <a:rect l="l" t="t" r="r" b="b"/>
              <a:pathLst>
                <a:path w="1541145" h="732789">
                  <a:moveTo>
                    <a:pt x="1540675" y="0"/>
                  </a:moveTo>
                  <a:lnTo>
                    <a:pt x="0" y="0"/>
                  </a:lnTo>
                  <a:lnTo>
                    <a:pt x="3921" y="48547"/>
                  </a:lnTo>
                  <a:lnTo>
                    <a:pt x="10795" y="96202"/>
                  </a:lnTo>
                  <a:lnTo>
                    <a:pt x="20526" y="142870"/>
                  </a:lnTo>
                  <a:lnTo>
                    <a:pt x="33024" y="188461"/>
                  </a:lnTo>
                  <a:lnTo>
                    <a:pt x="48194" y="232881"/>
                  </a:lnTo>
                  <a:lnTo>
                    <a:pt x="65945" y="276037"/>
                  </a:lnTo>
                  <a:lnTo>
                    <a:pt x="86185" y="317837"/>
                  </a:lnTo>
                  <a:lnTo>
                    <a:pt x="108819" y="358188"/>
                  </a:lnTo>
                  <a:lnTo>
                    <a:pt x="133757" y="396998"/>
                  </a:lnTo>
                  <a:lnTo>
                    <a:pt x="160904" y="434173"/>
                  </a:lnTo>
                  <a:lnTo>
                    <a:pt x="190169" y="469621"/>
                  </a:lnTo>
                  <a:lnTo>
                    <a:pt x="221459" y="503250"/>
                  </a:lnTo>
                  <a:lnTo>
                    <a:pt x="254681" y="534967"/>
                  </a:lnTo>
                  <a:lnTo>
                    <a:pt x="289742" y="564679"/>
                  </a:lnTo>
                  <a:lnTo>
                    <a:pt x="326551" y="592293"/>
                  </a:lnTo>
                  <a:lnTo>
                    <a:pt x="365014" y="617717"/>
                  </a:lnTo>
                  <a:lnTo>
                    <a:pt x="405039" y="640858"/>
                  </a:lnTo>
                  <a:lnTo>
                    <a:pt x="446532" y="661624"/>
                  </a:lnTo>
                  <a:lnTo>
                    <a:pt x="489403" y="679922"/>
                  </a:lnTo>
                  <a:lnTo>
                    <a:pt x="533557" y="695659"/>
                  </a:lnTo>
                  <a:lnTo>
                    <a:pt x="578902" y="708742"/>
                  </a:lnTo>
                  <a:lnTo>
                    <a:pt x="625346" y="719079"/>
                  </a:lnTo>
                  <a:lnTo>
                    <a:pt x="672796" y="726578"/>
                  </a:lnTo>
                  <a:lnTo>
                    <a:pt x="721159" y="731145"/>
                  </a:lnTo>
                  <a:lnTo>
                    <a:pt x="770343" y="732688"/>
                  </a:lnTo>
                  <a:lnTo>
                    <a:pt x="819526" y="731145"/>
                  </a:lnTo>
                  <a:lnTo>
                    <a:pt x="867888" y="726578"/>
                  </a:lnTo>
                  <a:lnTo>
                    <a:pt x="915337" y="719079"/>
                  </a:lnTo>
                  <a:lnTo>
                    <a:pt x="961780" y="708742"/>
                  </a:lnTo>
                  <a:lnTo>
                    <a:pt x="1007125" y="695659"/>
                  </a:lnTo>
                  <a:lnTo>
                    <a:pt x="1051279" y="679922"/>
                  </a:lnTo>
                  <a:lnTo>
                    <a:pt x="1094149" y="661624"/>
                  </a:lnTo>
                  <a:lnTo>
                    <a:pt x="1135642" y="640858"/>
                  </a:lnTo>
                  <a:lnTo>
                    <a:pt x="1175667" y="617717"/>
                  </a:lnTo>
                  <a:lnTo>
                    <a:pt x="1214130" y="592293"/>
                  </a:lnTo>
                  <a:lnTo>
                    <a:pt x="1250938" y="564679"/>
                  </a:lnTo>
                  <a:lnTo>
                    <a:pt x="1286000" y="534967"/>
                  </a:lnTo>
                  <a:lnTo>
                    <a:pt x="1319222" y="503250"/>
                  </a:lnTo>
                  <a:lnTo>
                    <a:pt x="1350511" y="469621"/>
                  </a:lnTo>
                  <a:lnTo>
                    <a:pt x="1379776" y="434173"/>
                  </a:lnTo>
                  <a:lnTo>
                    <a:pt x="1406924" y="396998"/>
                  </a:lnTo>
                  <a:lnTo>
                    <a:pt x="1431861" y="358188"/>
                  </a:lnTo>
                  <a:lnTo>
                    <a:pt x="1454495" y="317837"/>
                  </a:lnTo>
                  <a:lnTo>
                    <a:pt x="1474734" y="276037"/>
                  </a:lnTo>
                  <a:lnTo>
                    <a:pt x="1492485" y="232881"/>
                  </a:lnTo>
                  <a:lnTo>
                    <a:pt x="1507655" y="188461"/>
                  </a:lnTo>
                  <a:lnTo>
                    <a:pt x="1520152" y="142870"/>
                  </a:lnTo>
                  <a:lnTo>
                    <a:pt x="1529882" y="96202"/>
                  </a:lnTo>
                  <a:lnTo>
                    <a:pt x="1536754" y="48547"/>
                  </a:lnTo>
                  <a:lnTo>
                    <a:pt x="1540675" y="0"/>
                  </a:lnTo>
                  <a:close/>
                </a:path>
              </a:pathLst>
            </a:custGeom>
            <a:solidFill>
              <a:srgbClr val="62BB46"/>
            </a:solidFill>
          </p:spPr>
          <p:txBody>
            <a:bodyPr wrap="square" lIns="0" tIns="0" rIns="0" bIns="0" rtlCol="0"/>
            <a:lstStyle/>
            <a:p>
              <a:endParaRPr/>
            </a:p>
          </p:txBody>
        </p:sp>
        <p:sp>
          <p:nvSpPr>
            <p:cNvPr id="15" name="object 15"/>
            <p:cNvSpPr/>
            <p:nvPr/>
          </p:nvSpPr>
          <p:spPr>
            <a:xfrm>
              <a:off x="6287833" y="2050643"/>
              <a:ext cx="1543050" cy="780415"/>
            </a:xfrm>
            <a:custGeom>
              <a:avLst/>
              <a:gdLst/>
              <a:ahLst/>
              <a:cxnLst/>
              <a:rect l="l" t="t" r="r" b="b"/>
              <a:pathLst>
                <a:path w="1543050" h="780414">
                  <a:moveTo>
                    <a:pt x="771321" y="0"/>
                  </a:moveTo>
                  <a:lnTo>
                    <a:pt x="722542" y="1517"/>
                  </a:lnTo>
                  <a:lnTo>
                    <a:pt x="674569" y="6009"/>
                  </a:lnTo>
                  <a:lnTo>
                    <a:pt x="627493" y="13386"/>
                  </a:lnTo>
                  <a:lnTo>
                    <a:pt x="581404" y="23557"/>
                  </a:lnTo>
                  <a:lnTo>
                    <a:pt x="536391" y="36431"/>
                  </a:lnTo>
                  <a:lnTo>
                    <a:pt x="492547" y="51919"/>
                  </a:lnTo>
                  <a:lnTo>
                    <a:pt x="449960" y="69929"/>
                  </a:lnTo>
                  <a:lnTo>
                    <a:pt x="408722" y="90373"/>
                  </a:lnTo>
                  <a:lnTo>
                    <a:pt x="368922" y="113158"/>
                  </a:lnTo>
                  <a:lnTo>
                    <a:pt x="330651" y="138196"/>
                  </a:lnTo>
                  <a:lnTo>
                    <a:pt x="294000" y="165394"/>
                  </a:lnTo>
                  <a:lnTo>
                    <a:pt x="259058" y="194664"/>
                  </a:lnTo>
                  <a:lnTo>
                    <a:pt x="225917" y="225915"/>
                  </a:lnTo>
                  <a:lnTo>
                    <a:pt x="194666" y="259056"/>
                  </a:lnTo>
                  <a:lnTo>
                    <a:pt x="165395" y="293997"/>
                  </a:lnTo>
                  <a:lnTo>
                    <a:pt x="138196" y="330648"/>
                  </a:lnTo>
                  <a:lnTo>
                    <a:pt x="113159" y="368918"/>
                  </a:lnTo>
                  <a:lnTo>
                    <a:pt x="90373" y="408717"/>
                  </a:lnTo>
                  <a:lnTo>
                    <a:pt x="69930" y="449955"/>
                  </a:lnTo>
                  <a:lnTo>
                    <a:pt x="51919" y="492541"/>
                  </a:lnTo>
                  <a:lnTo>
                    <a:pt x="36431" y="536385"/>
                  </a:lnTo>
                  <a:lnTo>
                    <a:pt x="23557" y="581396"/>
                  </a:lnTo>
                  <a:lnTo>
                    <a:pt x="13386" y="627484"/>
                  </a:lnTo>
                  <a:lnTo>
                    <a:pt x="6009" y="674559"/>
                  </a:lnTo>
                  <a:lnTo>
                    <a:pt x="1517" y="722531"/>
                  </a:lnTo>
                  <a:lnTo>
                    <a:pt x="0" y="771309"/>
                  </a:lnTo>
                  <a:lnTo>
                    <a:pt x="0" y="774204"/>
                  </a:lnTo>
                  <a:lnTo>
                    <a:pt x="190" y="777049"/>
                  </a:lnTo>
                  <a:lnTo>
                    <a:pt x="228" y="779932"/>
                  </a:lnTo>
                  <a:lnTo>
                    <a:pt x="1542427" y="779932"/>
                  </a:lnTo>
                  <a:lnTo>
                    <a:pt x="1542453" y="777049"/>
                  </a:lnTo>
                  <a:lnTo>
                    <a:pt x="1542630" y="774204"/>
                  </a:lnTo>
                  <a:lnTo>
                    <a:pt x="1542630" y="771309"/>
                  </a:lnTo>
                  <a:lnTo>
                    <a:pt x="1541113" y="722531"/>
                  </a:lnTo>
                  <a:lnTo>
                    <a:pt x="1536621" y="674559"/>
                  </a:lnTo>
                  <a:lnTo>
                    <a:pt x="1529244" y="627484"/>
                  </a:lnTo>
                  <a:lnTo>
                    <a:pt x="1519073" y="581396"/>
                  </a:lnTo>
                  <a:lnTo>
                    <a:pt x="1506199" y="536385"/>
                  </a:lnTo>
                  <a:lnTo>
                    <a:pt x="1490711" y="492541"/>
                  </a:lnTo>
                  <a:lnTo>
                    <a:pt x="1472700" y="449955"/>
                  </a:lnTo>
                  <a:lnTo>
                    <a:pt x="1452257" y="408717"/>
                  </a:lnTo>
                  <a:lnTo>
                    <a:pt x="1429472" y="368918"/>
                  </a:lnTo>
                  <a:lnTo>
                    <a:pt x="1404434" y="330648"/>
                  </a:lnTo>
                  <a:lnTo>
                    <a:pt x="1377236" y="293997"/>
                  </a:lnTo>
                  <a:lnTo>
                    <a:pt x="1347966" y="259056"/>
                  </a:lnTo>
                  <a:lnTo>
                    <a:pt x="1316715" y="225915"/>
                  </a:lnTo>
                  <a:lnTo>
                    <a:pt x="1283574" y="194664"/>
                  </a:lnTo>
                  <a:lnTo>
                    <a:pt x="1248633" y="165394"/>
                  </a:lnTo>
                  <a:lnTo>
                    <a:pt x="1211982" y="138196"/>
                  </a:lnTo>
                  <a:lnTo>
                    <a:pt x="1173712" y="113158"/>
                  </a:lnTo>
                  <a:lnTo>
                    <a:pt x="1133912" y="90373"/>
                  </a:lnTo>
                  <a:lnTo>
                    <a:pt x="1092675" y="69929"/>
                  </a:lnTo>
                  <a:lnTo>
                    <a:pt x="1050089" y="51919"/>
                  </a:lnTo>
                  <a:lnTo>
                    <a:pt x="1006245" y="36431"/>
                  </a:lnTo>
                  <a:lnTo>
                    <a:pt x="961234" y="23557"/>
                  </a:lnTo>
                  <a:lnTo>
                    <a:pt x="915146" y="13386"/>
                  </a:lnTo>
                  <a:lnTo>
                    <a:pt x="868070" y="6009"/>
                  </a:lnTo>
                  <a:lnTo>
                    <a:pt x="820099" y="1517"/>
                  </a:lnTo>
                  <a:lnTo>
                    <a:pt x="771321" y="0"/>
                  </a:lnTo>
                  <a:close/>
                </a:path>
              </a:pathLst>
            </a:custGeom>
            <a:solidFill>
              <a:srgbClr val="0CB14B"/>
            </a:solidFill>
          </p:spPr>
          <p:txBody>
            <a:bodyPr wrap="square" lIns="0" tIns="0" rIns="0" bIns="0" rtlCol="0"/>
            <a:lstStyle/>
            <a:p>
              <a:endParaRPr/>
            </a:p>
          </p:txBody>
        </p:sp>
        <p:sp>
          <p:nvSpPr>
            <p:cNvPr id="16" name="object 16"/>
            <p:cNvSpPr txBox="1"/>
            <p:nvPr/>
          </p:nvSpPr>
          <p:spPr>
            <a:xfrm>
              <a:off x="6452298" y="2925610"/>
              <a:ext cx="1198880" cy="407034"/>
            </a:xfrm>
            <a:prstGeom prst="rect">
              <a:avLst/>
            </a:prstGeom>
          </p:spPr>
          <p:txBody>
            <a:bodyPr vert="horz" wrap="square" lIns="0" tIns="11430" rIns="0" bIns="0" rtlCol="0">
              <a:spAutoFit/>
            </a:bodyPr>
            <a:lstStyle/>
            <a:p>
              <a:pPr marL="115570" marR="5080" indent="-103505">
                <a:lnSpc>
                  <a:spcPct val="104200"/>
                </a:lnSpc>
                <a:spcBef>
                  <a:spcPts val="90"/>
                </a:spcBef>
              </a:pPr>
              <a:r>
                <a:rPr sz="800" spc="-80" dirty="0">
                  <a:solidFill>
                    <a:srgbClr val="FFFFFF"/>
                  </a:solidFill>
                  <a:latin typeface="Verdana"/>
                  <a:cs typeface="Verdana"/>
                </a:rPr>
                <a:t>Corporate </a:t>
              </a:r>
              <a:r>
                <a:rPr sz="800" spc="-95" dirty="0">
                  <a:solidFill>
                    <a:srgbClr val="FFFFFF"/>
                  </a:solidFill>
                  <a:latin typeface="Verdana"/>
                  <a:cs typeface="Verdana"/>
                </a:rPr>
                <a:t>standards,</a:t>
              </a:r>
              <a:r>
                <a:rPr sz="800" spc="-150" dirty="0">
                  <a:solidFill>
                    <a:srgbClr val="FFFFFF"/>
                  </a:solidFill>
                  <a:latin typeface="Verdana"/>
                  <a:cs typeface="Verdana"/>
                </a:rPr>
                <a:t> </a:t>
              </a:r>
              <a:r>
                <a:rPr sz="800" spc="-85" dirty="0">
                  <a:solidFill>
                    <a:srgbClr val="FFFFFF"/>
                  </a:solidFill>
                  <a:latin typeface="Verdana"/>
                  <a:cs typeface="Verdana"/>
                </a:rPr>
                <a:t>project  </a:t>
              </a:r>
              <a:r>
                <a:rPr sz="800" spc="-95" dirty="0">
                  <a:solidFill>
                    <a:srgbClr val="FFFFFF"/>
                  </a:solidFill>
                  <a:latin typeface="Verdana"/>
                  <a:cs typeface="Verdana"/>
                </a:rPr>
                <a:t>standards, </a:t>
              </a:r>
              <a:r>
                <a:rPr sz="800" spc="-100" dirty="0">
                  <a:solidFill>
                    <a:srgbClr val="FFFFFF"/>
                  </a:solidFill>
                  <a:latin typeface="Verdana"/>
                  <a:cs typeface="Verdana"/>
                </a:rPr>
                <a:t>governance,  </a:t>
              </a:r>
              <a:r>
                <a:rPr sz="800" spc="-75" dirty="0">
                  <a:solidFill>
                    <a:srgbClr val="FFFFFF"/>
                  </a:solidFill>
                  <a:latin typeface="Verdana"/>
                  <a:cs typeface="Verdana"/>
                </a:rPr>
                <a:t>certification for</a:t>
              </a:r>
              <a:r>
                <a:rPr sz="800" spc="-105" dirty="0">
                  <a:solidFill>
                    <a:srgbClr val="FFFFFF"/>
                  </a:solidFill>
                  <a:latin typeface="Verdana"/>
                  <a:cs typeface="Verdana"/>
                </a:rPr>
                <a:t> </a:t>
              </a:r>
              <a:r>
                <a:rPr sz="800" spc="-95" dirty="0">
                  <a:solidFill>
                    <a:srgbClr val="FFFFFF"/>
                  </a:solidFill>
                  <a:latin typeface="Verdana"/>
                  <a:cs typeface="Verdana"/>
                </a:rPr>
                <a:t>impac</a:t>
              </a:r>
              <a:r>
                <a:rPr lang="en-GB" sz="800" spc="-95" dirty="0">
                  <a:solidFill>
                    <a:srgbClr val="FFFFFF"/>
                  </a:solidFill>
                  <a:latin typeface="Verdana"/>
                  <a:cs typeface="Verdana"/>
                </a:rPr>
                <a:t>t</a:t>
              </a:r>
              <a:r>
                <a:rPr sz="800" spc="-95" dirty="0">
                  <a:solidFill>
                    <a:srgbClr val="FFFFFF"/>
                  </a:solidFill>
                  <a:latin typeface="Verdana"/>
                  <a:cs typeface="Verdana"/>
                </a:rPr>
                <a:t>.</a:t>
              </a:r>
              <a:endParaRPr sz="800" dirty="0">
                <a:latin typeface="Verdana"/>
                <a:cs typeface="Verdana"/>
              </a:endParaRPr>
            </a:p>
          </p:txBody>
        </p:sp>
        <p:sp>
          <p:nvSpPr>
            <p:cNvPr id="17" name="object 17"/>
            <p:cNvSpPr txBox="1"/>
            <p:nvPr/>
          </p:nvSpPr>
          <p:spPr>
            <a:xfrm>
              <a:off x="6583680" y="2299543"/>
              <a:ext cx="935990" cy="408940"/>
            </a:xfrm>
            <a:prstGeom prst="rect">
              <a:avLst/>
            </a:prstGeom>
          </p:spPr>
          <p:txBody>
            <a:bodyPr vert="horz" wrap="square" lIns="0" tIns="37465" rIns="0" bIns="0" rtlCol="0">
              <a:spAutoFit/>
            </a:bodyPr>
            <a:lstStyle/>
            <a:p>
              <a:pPr marL="176530" marR="5080" indent="-164465">
                <a:lnSpc>
                  <a:spcPts val="1420"/>
                </a:lnSpc>
                <a:spcBef>
                  <a:spcPts val="295"/>
                </a:spcBef>
              </a:pPr>
              <a:r>
                <a:rPr sz="1300" b="1" spc="-10" dirty="0">
                  <a:solidFill>
                    <a:srgbClr val="FFFFFF"/>
                  </a:solidFill>
                  <a:latin typeface="Calibri"/>
                  <a:cs typeface="Calibri"/>
                </a:rPr>
                <a:t>Sustainability  </a:t>
              </a:r>
              <a:r>
                <a:rPr sz="1300" b="1" spc="15" dirty="0">
                  <a:solidFill>
                    <a:srgbClr val="FFFFFF"/>
                  </a:solidFill>
                  <a:latin typeface="Calibri"/>
                  <a:cs typeface="Calibri"/>
                </a:rPr>
                <a:t>Systems</a:t>
              </a:r>
              <a:endParaRPr sz="1300">
                <a:latin typeface="Calibri"/>
                <a:cs typeface="Calibri"/>
              </a:endParaRPr>
            </a:p>
          </p:txBody>
        </p:sp>
        <p:sp>
          <p:nvSpPr>
            <p:cNvPr id="18" name="object 18"/>
            <p:cNvSpPr/>
            <p:nvPr/>
          </p:nvSpPr>
          <p:spPr>
            <a:xfrm>
              <a:off x="6263894" y="5107190"/>
              <a:ext cx="1541145" cy="732790"/>
            </a:xfrm>
            <a:custGeom>
              <a:avLst/>
              <a:gdLst/>
              <a:ahLst/>
              <a:cxnLst/>
              <a:rect l="l" t="t" r="r" b="b"/>
              <a:pathLst>
                <a:path w="1541145" h="732789">
                  <a:moveTo>
                    <a:pt x="1540675" y="0"/>
                  </a:moveTo>
                  <a:lnTo>
                    <a:pt x="0" y="0"/>
                  </a:lnTo>
                  <a:lnTo>
                    <a:pt x="3923" y="48547"/>
                  </a:lnTo>
                  <a:lnTo>
                    <a:pt x="10797" y="96202"/>
                  </a:lnTo>
                  <a:lnTo>
                    <a:pt x="20530" y="142870"/>
                  </a:lnTo>
                  <a:lnTo>
                    <a:pt x="33028" y="188461"/>
                  </a:lnTo>
                  <a:lnTo>
                    <a:pt x="48199" y="232881"/>
                  </a:lnTo>
                  <a:lnTo>
                    <a:pt x="65951" y="276037"/>
                  </a:lnTo>
                  <a:lnTo>
                    <a:pt x="86190" y="317837"/>
                  </a:lnTo>
                  <a:lnTo>
                    <a:pt x="108824" y="358188"/>
                  </a:lnTo>
                  <a:lnTo>
                    <a:pt x="133762" y="396998"/>
                  </a:lnTo>
                  <a:lnTo>
                    <a:pt x="160909" y="434173"/>
                  </a:lnTo>
                  <a:lnTo>
                    <a:pt x="190173" y="469621"/>
                  </a:lnTo>
                  <a:lnTo>
                    <a:pt x="221462" y="503250"/>
                  </a:lnTo>
                  <a:lnTo>
                    <a:pt x="254684" y="534967"/>
                  </a:lnTo>
                  <a:lnTo>
                    <a:pt x="289744" y="564679"/>
                  </a:lnTo>
                  <a:lnTo>
                    <a:pt x="326552" y="592293"/>
                  </a:lnTo>
                  <a:lnTo>
                    <a:pt x="365014" y="617717"/>
                  </a:lnTo>
                  <a:lnTo>
                    <a:pt x="405037" y="640858"/>
                  </a:lnTo>
                  <a:lnTo>
                    <a:pt x="446530" y="661624"/>
                  </a:lnTo>
                  <a:lnTo>
                    <a:pt x="489399" y="679922"/>
                  </a:lnTo>
                  <a:lnTo>
                    <a:pt x="533551" y="695659"/>
                  </a:lnTo>
                  <a:lnTo>
                    <a:pt x="578895" y="708742"/>
                  </a:lnTo>
                  <a:lnTo>
                    <a:pt x="625338" y="719079"/>
                  </a:lnTo>
                  <a:lnTo>
                    <a:pt x="672786" y="726578"/>
                  </a:lnTo>
                  <a:lnTo>
                    <a:pt x="721148" y="731145"/>
                  </a:lnTo>
                  <a:lnTo>
                    <a:pt x="770331" y="732688"/>
                  </a:lnTo>
                  <a:lnTo>
                    <a:pt x="819516" y="731145"/>
                  </a:lnTo>
                  <a:lnTo>
                    <a:pt x="867881" y="726578"/>
                  </a:lnTo>
                  <a:lnTo>
                    <a:pt x="915332" y="719079"/>
                  </a:lnTo>
                  <a:lnTo>
                    <a:pt x="961777" y="708742"/>
                  </a:lnTo>
                  <a:lnTo>
                    <a:pt x="1007123" y="695659"/>
                  </a:lnTo>
                  <a:lnTo>
                    <a:pt x="1051278" y="679922"/>
                  </a:lnTo>
                  <a:lnTo>
                    <a:pt x="1094149" y="661624"/>
                  </a:lnTo>
                  <a:lnTo>
                    <a:pt x="1135644" y="640858"/>
                  </a:lnTo>
                  <a:lnTo>
                    <a:pt x="1175669" y="617717"/>
                  </a:lnTo>
                  <a:lnTo>
                    <a:pt x="1214132" y="592293"/>
                  </a:lnTo>
                  <a:lnTo>
                    <a:pt x="1250941" y="564679"/>
                  </a:lnTo>
                  <a:lnTo>
                    <a:pt x="1286003" y="534967"/>
                  </a:lnTo>
                  <a:lnTo>
                    <a:pt x="1319225" y="503250"/>
                  </a:lnTo>
                  <a:lnTo>
                    <a:pt x="1350515" y="469621"/>
                  </a:lnTo>
                  <a:lnTo>
                    <a:pt x="1379779" y="434173"/>
                  </a:lnTo>
                  <a:lnTo>
                    <a:pt x="1406926" y="396998"/>
                  </a:lnTo>
                  <a:lnTo>
                    <a:pt x="1431863" y="358188"/>
                  </a:lnTo>
                  <a:lnTo>
                    <a:pt x="1454497" y="317837"/>
                  </a:lnTo>
                  <a:lnTo>
                    <a:pt x="1474736" y="276037"/>
                  </a:lnTo>
                  <a:lnTo>
                    <a:pt x="1492486" y="232881"/>
                  </a:lnTo>
                  <a:lnTo>
                    <a:pt x="1507656" y="188461"/>
                  </a:lnTo>
                  <a:lnTo>
                    <a:pt x="1520152" y="142870"/>
                  </a:lnTo>
                  <a:lnTo>
                    <a:pt x="1529882" y="96202"/>
                  </a:lnTo>
                  <a:lnTo>
                    <a:pt x="1536754" y="48547"/>
                  </a:lnTo>
                  <a:lnTo>
                    <a:pt x="1540675" y="0"/>
                  </a:lnTo>
                  <a:close/>
                </a:path>
              </a:pathLst>
            </a:custGeom>
            <a:solidFill>
              <a:srgbClr val="62BB46"/>
            </a:solidFill>
          </p:spPr>
          <p:txBody>
            <a:bodyPr wrap="square" lIns="0" tIns="0" rIns="0" bIns="0" rtlCol="0"/>
            <a:lstStyle/>
            <a:p>
              <a:endParaRPr/>
            </a:p>
          </p:txBody>
        </p:sp>
        <p:sp>
          <p:nvSpPr>
            <p:cNvPr id="19" name="object 19"/>
            <p:cNvSpPr/>
            <p:nvPr/>
          </p:nvSpPr>
          <p:spPr>
            <a:xfrm>
              <a:off x="6262928" y="4297248"/>
              <a:ext cx="1543050" cy="780415"/>
            </a:xfrm>
            <a:custGeom>
              <a:avLst/>
              <a:gdLst/>
              <a:ahLst/>
              <a:cxnLst/>
              <a:rect l="l" t="t" r="r" b="b"/>
              <a:pathLst>
                <a:path w="1543050" h="780414">
                  <a:moveTo>
                    <a:pt x="771296" y="0"/>
                  </a:moveTo>
                  <a:lnTo>
                    <a:pt x="722520" y="1517"/>
                  </a:lnTo>
                  <a:lnTo>
                    <a:pt x="674550" y="6009"/>
                  </a:lnTo>
                  <a:lnTo>
                    <a:pt x="627476" y="13386"/>
                  </a:lnTo>
                  <a:lnTo>
                    <a:pt x="581388" y="23556"/>
                  </a:lnTo>
                  <a:lnTo>
                    <a:pt x="536378" y="36430"/>
                  </a:lnTo>
                  <a:lnTo>
                    <a:pt x="492535" y="51917"/>
                  </a:lnTo>
                  <a:lnTo>
                    <a:pt x="449950" y="69928"/>
                  </a:lnTo>
                  <a:lnTo>
                    <a:pt x="408713" y="90371"/>
                  </a:lnTo>
                  <a:lnTo>
                    <a:pt x="368915" y="113156"/>
                  </a:lnTo>
                  <a:lnTo>
                    <a:pt x="330645" y="138193"/>
                  </a:lnTo>
                  <a:lnTo>
                    <a:pt x="293995" y="165391"/>
                  </a:lnTo>
                  <a:lnTo>
                    <a:pt x="259054" y="194661"/>
                  </a:lnTo>
                  <a:lnTo>
                    <a:pt x="225913" y="225912"/>
                  </a:lnTo>
                  <a:lnTo>
                    <a:pt x="194663" y="259053"/>
                  </a:lnTo>
                  <a:lnTo>
                    <a:pt x="165393" y="293994"/>
                  </a:lnTo>
                  <a:lnTo>
                    <a:pt x="138195" y="330646"/>
                  </a:lnTo>
                  <a:lnTo>
                    <a:pt x="113158" y="368916"/>
                  </a:lnTo>
                  <a:lnTo>
                    <a:pt x="90372" y="408716"/>
                  </a:lnTo>
                  <a:lnTo>
                    <a:pt x="69929" y="449955"/>
                  </a:lnTo>
                  <a:lnTo>
                    <a:pt x="51919" y="492542"/>
                  </a:lnTo>
                  <a:lnTo>
                    <a:pt x="36431" y="536387"/>
                  </a:lnTo>
                  <a:lnTo>
                    <a:pt x="23557" y="581399"/>
                  </a:lnTo>
                  <a:lnTo>
                    <a:pt x="13386" y="627490"/>
                  </a:lnTo>
                  <a:lnTo>
                    <a:pt x="6009" y="674567"/>
                  </a:lnTo>
                  <a:lnTo>
                    <a:pt x="1517" y="722541"/>
                  </a:lnTo>
                  <a:lnTo>
                    <a:pt x="0" y="771321"/>
                  </a:lnTo>
                  <a:lnTo>
                    <a:pt x="0" y="774204"/>
                  </a:lnTo>
                  <a:lnTo>
                    <a:pt x="177" y="777062"/>
                  </a:lnTo>
                  <a:lnTo>
                    <a:pt x="203" y="779919"/>
                  </a:lnTo>
                  <a:lnTo>
                    <a:pt x="1542402" y="779919"/>
                  </a:lnTo>
                  <a:lnTo>
                    <a:pt x="1542440" y="777062"/>
                  </a:lnTo>
                  <a:lnTo>
                    <a:pt x="1542630" y="774204"/>
                  </a:lnTo>
                  <a:lnTo>
                    <a:pt x="1542630" y="771321"/>
                  </a:lnTo>
                  <a:lnTo>
                    <a:pt x="1541113" y="722541"/>
                  </a:lnTo>
                  <a:lnTo>
                    <a:pt x="1536620" y="674567"/>
                  </a:lnTo>
                  <a:lnTo>
                    <a:pt x="1529243" y="627490"/>
                  </a:lnTo>
                  <a:lnTo>
                    <a:pt x="1519072" y="581399"/>
                  </a:lnTo>
                  <a:lnTo>
                    <a:pt x="1506197" y="536387"/>
                  </a:lnTo>
                  <a:lnTo>
                    <a:pt x="1490709" y="492542"/>
                  </a:lnTo>
                  <a:lnTo>
                    <a:pt x="1472698" y="449955"/>
                  </a:lnTo>
                  <a:lnTo>
                    <a:pt x="1452254" y="408716"/>
                  </a:lnTo>
                  <a:lnTo>
                    <a:pt x="1429468" y="368916"/>
                  </a:lnTo>
                  <a:lnTo>
                    <a:pt x="1404429" y="330646"/>
                  </a:lnTo>
                  <a:lnTo>
                    <a:pt x="1377230" y="293994"/>
                  </a:lnTo>
                  <a:lnTo>
                    <a:pt x="1347959" y="259053"/>
                  </a:lnTo>
                  <a:lnTo>
                    <a:pt x="1316707" y="225912"/>
                  </a:lnTo>
                  <a:lnTo>
                    <a:pt x="1283565" y="194661"/>
                  </a:lnTo>
                  <a:lnTo>
                    <a:pt x="1248622" y="165391"/>
                  </a:lnTo>
                  <a:lnTo>
                    <a:pt x="1211970" y="138193"/>
                  </a:lnTo>
                  <a:lnTo>
                    <a:pt x="1173699" y="113156"/>
                  </a:lnTo>
                  <a:lnTo>
                    <a:pt x="1133898" y="90371"/>
                  </a:lnTo>
                  <a:lnTo>
                    <a:pt x="1092659" y="69928"/>
                  </a:lnTo>
                  <a:lnTo>
                    <a:pt x="1050072" y="51917"/>
                  </a:lnTo>
                  <a:lnTo>
                    <a:pt x="1006227" y="36430"/>
                  </a:lnTo>
                  <a:lnTo>
                    <a:pt x="961214" y="23556"/>
                  </a:lnTo>
                  <a:lnTo>
                    <a:pt x="915125" y="13386"/>
                  </a:lnTo>
                  <a:lnTo>
                    <a:pt x="868048" y="6009"/>
                  </a:lnTo>
                  <a:lnTo>
                    <a:pt x="820075" y="1517"/>
                  </a:lnTo>
                  <a:lnTo>
                    <a:pt x="771296" y="0"/>
                  </a:lnTo>
                  <a:close/>
                </a:path>
              </a:pathLst>
            </a:custGeom>
            <a:solidFill>
              <a:srgbClr val="0CB14B"/>
            </a:solidFill>
          </p:spPr>
          <p:txBody>
            <a:bodyPr wrap="square" lIns="0" tIns="0" rIns="0" bIns="0" rtlCol="0"/>
            <a:lstStyle/>
            <a:p>
              <a:endParaRPr/>
            </a:p>
          </p:txBody>
        </p:sp>
        <p:sp>
          <p:nvSpPr>
            <p:cNvPr id="20" name="object 20"/>
            <p:cNvSpPr txBox="1"/>
            <p:nvPr/>
          </p:nvSpPr>
          <p:spPr>
            <a:xfrm>
              <a:off x="6546672" y="4440191"/>
              <a:ext cx="975360" cy="1138555"/>
            </a:xfrm>
            <a:prstGeom prst="rect">
              <a:avLst/>
            </a:prstGeom>
          </p:spPr>
          <p:txBody>
            <a:bodyPr vert="horz" wrap="square" lIns="0" tIns="37465" rIns="0" bIns="0" rtlCol="0">
              <a:spAutoFit/>
            </a:bodyPr>
            <a:lstStyle/>
            <a:p>
              <a:pPr marL="12700" marR="5080" algn="ctr">
                <a:lnSpc>
                  <a:spcPts val="1420"/>
                </a:lnSpc>
                <a:spcBef>
                  <a:spcPts val="295"/>
                </a:spcBef>
              </a:pPr>
              <a:r>
                <a:rPr sz="1300" b="1" dirty="0">
                  <a:solidFill>
                    <a:srgbClr val="FFFFFF"/>
                  </a:solidFill>
                  <a:latin typeface="Calibri"/>
                  <a:cs typeface="Calibri"/>
                </a:rPr>
                <a:t>Price / </a:t>
              </a:r>
              <a:r>
                <a:rPr sz="1300" b="1" spc="-25" dirty="0">
                  <a:solidFill>
                    <a:srgbClr val="FFFFFF"/>
                  </a:solidFill>
                  <a:latin typeface="Calibri"/>
                  <a:cs typeface="Calibri"/>
                </a:rPr>
                <a:t>Value  </a:t>
              </a:r>
              <a:r>
                <a:rPr sz="1300" b="1" spc="-5" dirty="0">
                  <a:solidFill>
                    <a:srgbClr val="FFFFFF"/>
                  </a:solidFill>
                  <a:latin typeface="Calibri"/>
                  <a:cs typeface="Calibri"/>
                </a:rPr>
                <a:t>Discovery</a:t>
              </a:r>
              <a:r>
                <a:rPr sz="1300" b="1" spc="-80" dirty="0">
                  <a:solidFill>
                    <a:srgbClr val="FFFFFF"/>
                  </a:solidFill>
                  <a:latin typeface="Calibri"/>
                  <a:cs typeface="Calibri"/>
                </a:rPr>
                <a:t> </a:t>
              </a:r>
              <a:r>
                <a:rPr sz="1300" b="1" spc="-30" dirty="0">
                  <a:solidFill>
                    <a:srgbClr val="FFFFFF"/>
                  </a:solidFill>
                  <a:latin typeface="Calibri"/>
                  <a:cs typeface="Calibri"/>
                </a:rPr>
                <a:t>and </a:t>
              </a:r>
              <a:r>
                <a:rPr sz="1300" b="1" spc="-20" dirty="0">
                  <a:solidFill>
                    <a:srgbClr val="FFFFFF"/>
                  </a:solidFill>
                  <a:latin typeface="Calibri"/>
                  <a:cs typeface="Calibri"/>
                </a:rPr>
                <a:t> Trading</a:t>
              </a:r>
              <a:endParaRPr sz="1300">
                <a:latin typeface="Calibri"/>
                <a:cs typeface="Calibri"/>
              </a:endParaRPr>
            </a:p>
            <a:p>
              <a:pPr marL="53340" marR="45720" algn="ctr">
                <a:lnSpc>
                  <a:spcPct val="104200"/>
                </a:lnSpc>
                <a:spcBef>
                  <a:spcPts val="1300"/>
                </a:spcBef>
              </a:pPr>
              <a:r>
                <a:rPr sz="800" spc="-80" dirty="0">
                  <a:solidFill>
                    <a:srgbClr val="FFFFFF"/>
                  </a:solidFill>
                  <a:latin typeface="Verdana"/>
                  <a:cs typeface="Verdana"/>
                </a:rPr>
                <a:t>Project </a:t>
              </a:r>
              <a:r>
                <a:rPr sz="800" spc="-85" dirty="0">
                  <a:solidFill>
                    <a:srgbClr val="FFFFFF"/>
                  </a:solidFill>
                  <a:latin typeface="Verdana"/>
                  <a:cs typeface="Verdana"/>
                </a:rPr>
                <a:t>valuation</a:t>
              </a:r>
              <a:r>
                <a:rPr sz="800" spc="-160" dirty="0">
                  <a:solidFill>
                    <a:srgbClr val="FFFFFF"/>
                  </a:solidFill>
                  <a:latin typeface="Verdana"/>
                  <a:cs typeface="Verdana"/>
                </a:rPr>
                <a:t> </a:t>
              </a:r>
              <a:r>
                <a:rPr sz="800" spc="-90" dirty="0">
                  <a:solidFill>
                    <a:srgbClr val="FFFFFF"/>
                  </a:solidFill>
                  <a:latin typeface="Verdana"/>
                  <a:cs typeface="Verdana"/>
                </a:rPr>
                <a:t>and  ongoing </a:t>
              </a:r>
              <a:r>
                <a:rPr sz="800" spc="-75" dirty="0">
                  <a:solidFill>
                    <a:srgbClr val="FFFFFF"/>
                  </a:solidFill>
                  <a:latin typeface="Verdana"/>
                  <a:cs typeface="Verdana"/>
                </a:rPr>
                <a:t>position  </a:t>
              </a:r>
              <a:r>
                <a:rPr sz="800" spc="-100" dirty="0">
                  <a:solidFill>
                    <a:srgbClr val="FFFFFF"/>
                  </a:solidFill>
                  <a:latin typeface="Verdana"/>
                  <a:cs typeface="Verdana"/>
                </a:rPr>
                <a:t>management.</a:t>
              </a:r>
              <a:endParaRPr sz="800">
                <a:latin typeface="Verdana"/>
                <a:cs typeface="Verdana"/>
              </a:endParaRPr>
            </a:p>
          </p:txBody>
        </p:sp>
        <p:sp>
          <p:nvSpPr>
            <p:cNvPr id="21" name="object 21"/>
            <p:cNvSpPr/>
            <p:nvPr/>
          </p:nvSpPr>
          <p:spPr>
            <a:xfrm>
              <a:off x="4317860" y="6235268"/>
              <a:ext cx="1541145" cy="732790"/>
            </a:xfrm>
            <a:custGeom>
              <a:avLst/>
              <a:gdLst/>
              <a:ahLst/>
              <a:cxnLst/>
              <a:rect l="l" t="t" r="r" b="b"/>
              <a:pathLst>
                <a:path w="1541145" h="732790">
                  <a:moveTo>
                    <a:pt x="1540675" y="0"/>
                  </a:moveTo>
                  <a:lnTo>
                    <a:pt x="0" y="0"/>
                  </a:lnTo>
                  <a:lnTo>
                    <a:pt x="3923" y="48549"/>
                  </a:lnTo>
                  <a:lnTo>
                    <a:pt x="10797" y="96205"/>
                  </a:lnTo>
                  <a:lnTo>
                    <a:pt x="20530" y="142875"/>
                  </a:lnTo>
                  <a:lnTo>
                    <a:pt x="33028" y="188467"/>
                  </a:lnTo>
                  <a:lnTo>
                    <a:pt x="48199" y="232888"/>
                  </a:lnTo>
                  <a:lnTo>
                    <a:pt x="65951" y="276045"/>
                  </a:lnTo>
                  <a:lnTo>
                    <a:pt x="86190" y="317845"/>
                  </a:lnTo>
                  <a:lnTo>
                    <a:pt x="108825" y="358197"/>
                  </a:lnTo>
                  <a:lnTo>
                    <a:pt x="133762" y="397006"/>
                  </a:lnTo>
                  <a:lnTo>
                    <a:pt x="160910" y="434182"/>
                  </a:lnTo>
                  <a:lnTo>
                    <a:pt x="190174" y="469630"/>
                  </a:lnTo>
                  <a:lnTo>
                    <a:pt x="221464" y="503259"/>
                  </a:lnTo>
                  <a:lnTo>
                    <a:pt x="254685" y="534975"/>
                  </a:lnTo>
                  <a:lnTo>
                    <a:pt x="289746" y="564687"/>
                  </a:lnTo>
                  <a:lnTo>
                    <a:pt x="326555" y="592301"/>
                  </a:lnTo>
                  <a:lnTo>
                    <a:pt x="365017" y="617725"/>
                  </a:lnTo>
                  <a:lnTo>
                    <a:pt x="405041" y="640866"/>
                  </a:lnTo>
                  <a:lnTo>
                    <a:pt x="446535" y="661631"/>
                  </a:lnTo>
                  <a:lnTo>
                    <a:pt x="489404" y="679928"/>
                  </a:lnTo>
                  <a:lnTo>
                    <a:pt x="533558" y="695665"/>
                  </a:lnTo>
                  <a:lnTo>
                    <a:pt x="578903" y="708748"/>
                  </a:lnTo>
                  <a:lnTo>
                    <a:pt x="625347" y="719085"/>
                  </a:lnTo>
                  <a:lnTo>
                    <a:pt x="672796" y="726583"/>
                  </a:lnTo>
                  <a:lnTo>
                    <a:pt x="721159" y="731150"/>
                  </a:lnTo>
                  <a:lnTo>
                    <a:pt x="770343" y="732693"/>
                  </a:lnTo>
                  <a:lnTo>
                    <a:pt x="819526" y="731150"/>
                  </a:lnTo>
                  <a:lnTo>
                    <a:pt x="867888" y="726583"/>
                  </a:lnTo>
                  <a:lnTo>
                    <a:pt x="915337" y="719085"/>
                  </a:lnTo>
                  <a:lnTo>
                    <a:pt x="961780" y="708748"/>
                  </a:lnTo>
                  <a:lnTo>
                    <a:pt x="1007125" y="695665"/>
                  </a:lnTo>
                  <a:lnTo>
                    <a:pt x="1051279" y="679928"/>
                  </a:lnTo>
                  <a:lnTo>
                    <a:pt x="1094149" y="661631"/>
                  </a:lnTo>
                  <a:lnTo>
                    <a:pt x="1135642" y="640866"/>
                  </a:lnTo>
                  <a:lnTo>
                    <a:pt x="1175667" y="617725"/>
                  </a:lnTo>
                  <a:lnTo>
                    <a:pt x="1214130" y="592301"/>
                  </a:lnTo>
                  <a:lnTo>
                    <a:pt x="1250938" y="564687"/>
                  </a:lnTo>
                  <a:lnTo>
                    <a:pt x="1286000" y="534975"/>
                  </a:lnTo>
                  <a:lnTo>
                    <a:pt x="1319222" y="503259"/>
                  </a:lnTo>
                  <a:lnTo>
                    <a:pt x="1350511" y="469630"/>
                  </a:lnTo>
                  <a:lnTo>
                    <a:pt x="1379776" y="434182"/>
                  </a:lnTo>
                  <a:lnTo>
                    <a:pt x="1406924" y="397006"/>
                  </a:lnTo>
                  <a:lnTo>
                    <a:pt x="1431861" y="358197"/>
                  </a:lnTo>
                  <a:lnTo>
                    <a:pt x="1454495" y="317845"/>
                  </a:lnTo>
                  <a:lnTo>
                    <a:pt x="1474734" y="276045"/>
                  </a:lnTo>
                  <a:lnTo>
                    <a:pt x="1492485" y="232888"/>
                  </a:lnTo>
                  <a:lnTo>
                    <a:pt x="1507655" y="188467"/>
                  </a:lnTo>
                  <a:lnTo>
                    <a:pt x="1520152" y="142875"/>
                  </a:lnTo>
                  <a:lnTo>
                    <a:pt x="1529882" y="96205"/>
                  </a:lnTo>
                  <a:lnTo>
                    <a:pt x="1536754" y="48549"/>
                  </a:lnTo>
                  <a:lnTo>
                    <a:pt x="1540675" y="0"/>
                  </a:lnTo>
                  <a:close/>
                </a:path>
              </a:pathLst>
            </a:custGeom>
            <a:solidFill>
              <a:srgbClr val="62BB46"/>
            </a:solidFill>
          </p:spPr>
          <p:txBody>
            <a:bodyPr wrap="square" lIns="0" tIns="0" rIns="0" bIns="0" rtlCol="0"/>
            <a:lstStyle/>
            <a:p>
              <a:endParaRPr/>
            </a:p>
          </p:txBody>
        </p:sp>
        <p:sp>
          <p:nvSpPr>
            <p:cNvPr id="22" name="object 22"/>
            <p:cNvSpPr/>
            <p:nvPr/>
          </p:nvSpPr>
          <p:spPr>
            <a:xfrm>
              <a:off x="4316882" y="5425325"/>
              <a:ext cx="1543050" cy="780415"/>
            </a:xfrm>
            <a:custGeom>
              <a:avLst/>
              <a:gdLst/>
              <a:ahLst/>
              <a:cxnLst/>
              <a:rect l="l" t="t" r="r" b="b"/>
              <a:pathLst>
                <a:path w="1543050" h="780414">
                  <a:moveTo>
                    <a:pt x="771321" y="0"/>
                  </a:moveTo>
                  <a:lnTo>
                    <a:pt x="722542" y="1517"/>
                  </a:lnTo>
                  <a:lnTo>
                    <a:pt x="674569" y="6009"/>
                  </a:lnTo>
                  <a:lnTo>
                    <a:pt x="627493" y="13386"/>
                  </a:lnTo>
                  <a:lnTo>
                    <a:pt x="581404" y="23557"/>
                  </a:lnTo>
                  <a:lnTo>
                    <a:pt x="536391" y="36431"/>
                  </a:lnTo>
                  <a:lnTo>
                    <a:pt x="492547" y="51919"/>
                  </a:lnTo>
                  <a:lnTo>
                    <a:pt x="449960" y="69929"/>
                  </a:lnTo>
                  <a:lnTo>
                    <a:pt x="408722" y="90373"/>
                  </a:lnTo>
                  <a:lnTo>
                    <a:pt x="368922" y="113158"/>
                  </a:lnTo>
                  <a:lnTo>
                    <a:pt x="330651" y="138196"/>
                  </a:lnTo>
                  <a:lnTo>
                    <a:pt x="294000" y="165394"/>
                  </a:lnTo>
                  <a:lnTo>
                    <a:pt x="259058" y="194664"/>
                  </a:lnTo>
                  <a:lnTo>
                    <a:pt x="225917" y="225915"/>
                  </a:lnTo>
                  <a:lnTo>
                    <a:pt x="194666" y="259056"/>
                  </a:lnTo>
                  <a:lnTo>
                    <a:pt x="165395" y="293997"/>
                  </a:lnTo>
                  <a:lnTo>
                    <a:pt x="138196" y="330648"/>
                  </a:lnTo>
                  <a:lnTo>
                    <a:pt x="113159" y="368918"/>
                  </a:lnTo>
                  <a:lnTo>
                    <a:pt x="90373" y="408717"/>
                  </a:lnTo>
                  <a:lnTo>
                    <a:pt x="69930" y="449955"/>
                  </a:lnTo>
                  <a:lnTo>
                    <a:pt x="51919" y="492541"/>
                  </a:lnTo>
                  <a:lnTo>
                    <a:pt x="36431" y="536385"/>
                  </a:lnTo>
                  <a:lnTo>
                    <a:pt x="23557" y="581396"/>
                  </a:lnTo>
                  <a:lnTo>
                    <a:pt x="13386" y="627484"/>
                  </a:lnTo>
                  <a:lnTo>
                    <a:pt x="6009" y="674559"/>
                  </a:lnTo>
                  <a:lnTo>
                    <a:pt x="1517" y="722531"/>
                  </a:lnTo>
                  <a:lnTo>
                    <a:pt x="0" y="771309"/>
                  </a:lnTo>
                  <a:lnTo>
                    <a:pt x="0" y="774204"/>
                  </a:lnTo>
                  <a:lnTo>
                    <a:pt x="190" y="777049"/>
                  </a:lnTo>
                  <a:lnTo>
                    <a:pt x="228" y="779932"/>
                  </a:lnTo>
                  <a:lnTo>
                    <a:pt x="1542427" y="779932"/>
                  </a:lnTo>
                  <a:lnTo>
                    <a:pt x="1542453" y="777049"/>
                  </a:lnTo>
                  <a:lnTo>
                    <a:pt x="1542630" y="774204"/>
                  </a:lnTo>
                  <a:lnTo>
                    <a:pt x="1542630" y="771309"/>
                  </a:lnTo>
                  <a:lnTo>
                    <a:pt x="1541113" y="722531"/>
                  </a:lnTo>
                  <a:lnTo>
                    <a:pt x="1536621" y="674559"/>
                  </a:lnTo>
                  <a:lnTo>
                    <a:pt x="1529244" y="627484"/>
                  </a:lnTo>
                  <a:lnTo>
                    <a:pt x="1519073" y="581396"/>
                  </a:lnTo>
                  <a:lnTo>
                    <a:pt x="1506199" y="536385"/>
                  </a:lnTo>
                  <a:lnTo>
                    <a:pt x="1490711" y="492541"/>
                  </a:lnTo>
                  <a:lnTo>
                    <a:pt x="1472700" y="449955"/>
                  </a:lnTo>
                  <a:lnTo>
                    <a:pt x="1452257" y="408717"/>
                  </a:lnTo>
                  <a:lnTo>
                    <a:pt x="1429472" y="368918"/>
                  </a:lnTo>
                  <a:lnTo>
                    <a:pt x="1404434" y="330648"/>
                  </a:lnTo>
                  <a:lnTo>
                    <a:pt x="1377236" y="293997"/>
                  </a:lnTo>
                  <a:lnTo>
                    <a:pt x="1347966" y="259056"/>
                  </a:lnTo>
                  <a:lnTo>
                    <a:pt x="1316715" y="225915"/>
                  </a:lnTo>
                  <a:lnTo>
                    <a:pt x="1283574" y="194664"/>
                  </a:lnTo>
                  <a:lnTo>
                    <a:pt x="1248633" y="165394"/>
                  </a:lnTo>
                  <a:lnTo>
                    <a:pt x="1211982" y="138196"/>
                  </a:lnTo>
                  <a:lnTo>
                    <a:pt x="1173712" y="113158"/>
                  </a:lnTo>
                  <a:lnTo>
                    <a:pt x="1133912" y="90373"/>
                  </a:lnTo>
                  <a:lnTo>
                    <a:pt x="1092675" y="69929"/>
                  </a:lnTo>
                  <a:lnTo>
                    <a:pt x="1050089" y="51919"/>
                  </a:lnTo>
                  <a:lnTo>
                    <a:pt x="1006245" y="36431"/>
                  </a:lnTo>
                  <a:lnTo>
                    <a:pt x="961234" y="23557"/>
                  </a:lnTo>
                  <a:lnTo>
                    <a:pt x="915146" y="13386"/>
                  </a:lnTo>
                  <a:lnTo>
                    <a:pt x="868070" y="6009"/>
                  </a:lnTo>
                  <a:lnTo>
                    <a:pt x="820099" y="1517"/>
                  </a:lnTo>
                  <a:lnTo>
                    <a:pt x="771321" y="0"/>
                  </a:lnTo>
                  <a:close/>
                </a:path>
              </a:pathLst>
            </a:custGeom>
            <a:solidFill>
              <a:srgbClr val="0CB14B"/>
            </a:solidFill>
          </p:spPr>
          <p:txBody>
            <a:bodyPr wrap="square" lIns="0" tIns="0" rIns="0" bIns="0" rtlCol="0"/>
            <a:lstStyle/>
            <a:p>
              <a:endParaRPr/>
            </a:p>
          </p:txBody>
        </p:sp>
        <p:sp>
          <p:nvSpPr>
            <p:cNvPr id="23" name="object 23"/>
            <p:cNvSpPr txBox="1"/>
            <p:nvPr/>
          </p:nvSpPr>
          <p:spPr>
            <a:xfrm>
              <a:off x="4614049" y="6289695"/>
              <a:ext cx="937260" cy="534035"/>
            </a:xfrm>
            <a:prstGeom prst="rect">
              <a:avLst/>
            </a:prstGeom>
          </p:spPr>
          <p:txBody>
            <a:bodyPr vert="horz" wrap="square" lIns="0" tIns="11430" rIns="0" bIns="0" rtlCol="0">
              <a:spAutoFit/>
            </a:bodyPr>
            <a:lstStyle/>
            <a:p>
              <a:pPr marL="12700" marR="5080" indent="-635" algn="ctr">
                <a:lnSpc>
                  <a:spcPct val="104200"/>
                </a:lnSpc>
                <a:spcBef>
                  <a:spcPts val="90"/>
                </a:spcBef>
              </a:pPr>
              <a:r>
                <a:rPr sz="800" spc="-80" dirty="0">
                  <a:solidFill>
                    <a:srgbClr val="FFFFFF"/>
                  </a:solidFill>
                  <a:latin typeface="Verdana"/>
                  <a:cs typeface="Verdana"/>
                </a:rPr>
                <a:t>Project </a:t>
              </a:r>
              <a:r>
                <a:rPr sz="800" spc="-95" dirty="0">
                  <a:solidFill>
                    <a:srgbClr val="FFFFFF"/>
                  </a:solidFill>
                  <a:latin typeface="Verdana"/>
                  <a:cs typeface="Verdana"/>
                </a:rPr>
                <a:t>deployment,  </a:t>
              </a:r>
              <a:r>
                <a:rPr sz="800" spc="-80" dirty="0">
                  <a:solidFill>
                    <a:srgbClr val="FFFFFF"/>
                  </a:solidFill>
                  <a:latin typeface="Verdana"/>
                  <a:cs typeface="Verdana"/>
                </a:rPr>
                <a:t>partnership</a:t>
              </a:r>
              <a:r>
                <a:rPr sz="800" spc="-145" dirty="0">
                  <a:solidFill>
                    <a:srgbClr val="FFFFFF"/>
                  </a:solidFill>
                  <a:latin typeface="Verdana"/>
                  <a:cs typeface="Verdana"/>
                </a:rPr>
                <a:t> </a:t>
              </a:r>
              <a:r>
                <a:rPr sz="800" spc="-95" dirty="0">
                  <a:solidFill>
                    <a:srgbClr val="FFFFFF"/>
                  </a:solidFill>
                  <a:latin typeface="Verdana"/>
                  <a:cs typeface="Verdana"/>
                </a:rPr>
                <a:t>execution, </a:t>
              </a:r>
              <a:r>
                <a:rPr sz="800" spc="-65" dirty="0">
                  <a:solidFill>
                    <a:srgbClr val="FFFFFF"/>
                  </a:solidFill>
                  <a:latin typeface="Verdana"/>
                  <a:cs typeface="Verdana"/>
                </a:rPr>
                <a:t> </a:t>
              </a:r>
              <a:r>
                <a:rPr sz="800" spc="-75" dirty="0">
                  <a:solidFill>
                    <a:srgbClr val="FFFFFF"/>
                  </a:solidFill>
                  <a:latin typeface="Verdana"/>
                  <a:cs typeface="Verdana"/>
                </a:rPr>
                <a:t>certification </a:t>
              </a:r>
              <a:r>
                <a:rPr sz="800" spc="-90" dirty="0">
                  <a:solidFill>
                    <a:srgbClr val="FFFFFF"/>
                  </a:solidFill>
                  <a:latin typeface="Verdana"/>
                  <a:cs typeface="Verdana"/>
                </a:rPr>
                <a:t>and  </a:t>
              </a:r>
              <a:r>
                <a:rPr sz="800" spc="-85" dirty="0">
                  <a:solidFill>
                    <a:srgbClr val="FFFFFF"/>
                  </a:solidFill>
                  <a:latin typeface="Verdana"/>
                  <a:cs typeface="Verdana"/>
                </a:rPr>
                <a:t>commissioning.</a:t>
              </a:r>
              <a:endParaRPr sz="800">
                <a:latin typeface="Verdana"/>
                <a:cs typeface="Verdana"/>
              </a:endParaRPr>
            </a:p>
          </p:txBody>
        </p:sp>
        <p:sp>
          <p:nvSpPr>
            <p:cNvPr id="24" name="object 24"/>
            <p:cNvSpPr txBox="1"/>
            <p:nvPr/>
          </p:nvSpPr>
          <p:spPr>
            <a:xfrm>
              <a:off x="4790668" y="5674212"/>
              <a:ext cx="579755" cy="408940"/>
            </a:xfrm>
            <a:prstGeom prst="rect">
              <a:avLst/>
            </a:prstGeom>
          </p:spPr>
          <p:txBody>
            <a:bodyPr vert="horz" wrap="square" lIns="0" tIns="37465" rIns="0" bIns="0" rtlCol="0">
              <a:spAutoFit/>
            </a:bodyPr>
            <a:lstStyle/>
            <a:p>
              <a:pPr marL="12700" marR="5080" indent="38735">
                <a:lnSpc>
                  <a:spcPts val="1420"/>
                </a:lnSpc>
                <a:spcBef>
                  <a:spcPts val="295"/>
                </a:spcBef>
              </a:pPr>
              <a:r>
                <a:rPr sz="1300" b="1" spc="-20" dirty="0">
                  <a:solidFill>
                    <a:srgbClr val="FFFFFF"/>
                  </a:solidFill>
                  <a:latin typeface="Calibri"/>
                  <a:cs typeface="Calibri"/>
                </a:rPr>
                <a:t>Project  Delive</a:t>
              </a:r>
              <a:r>
                <a:rPr sz="1300" b="1" spc="20" dirty="0">
                  <a:solidFill>
                    <a:srgbClr val="FFFFFF"/>
                  </a:solidFill>
                  <a:latin typeface="Calibri"/>
                  <a:cs typeface="Calibri"/>
                </a:rPr>
                <a:t>r</a:t>
              </a:r>
              <a:r>
                <a:rPr sz="1300" b="1" spc="-15" dirty="0">
                  <a:solidFill>
                    <a:srgbClr val="FFFFFF"/>
                  </a:solidFill>
                  <a:latin typeface="Calibri"/>
                  <a:cs typeface="Calibri"/>
                </a:rPr>
                <a:t>y</a:t>
              </a:r>
              <a:endParaRPr sz="1300">
                <a:latin typeface="Calibri"/>
                <a:cs typeface="Calibri"/>
              </a:endParaRPr>
            </a:p>
          </p:txBody>
        </p:sp>
        <p:sp>
          <p:nvSpPr>
            <p:cNvPr id="25" name="object 25"/>
            <p:cNvSpPr/>
            <p:nvPr/>
          </p:nvSpPr>
          <p:spPr>
            <a:xfrm>
              <a:off x="2359253" y="5110403"/>
              <a:ext cx="1541145" cy="732790"/>
            </a:xfrm>
            <a:custGeom>
              <a:avLst/>
              <a:gdLst/>
              <a:ahLst/>
              <a:cxnLst/>
              <a:rect l="l" t="t" r="r" b="b"/>
              <a:pathLst>
                <a:path w="1541145" h="732789">
                  <a:moveTo>
                    <a:pt x="1540687" y="0"/>
                  </a:moveTo>
                  <a:lnTo>
                    <a:pt x="0" y="0"/>
                  </a:lnTo>
                  <a:lnTo>
                    <a:pt x="3923" y="48547"/>
                  </a:lnTo>
                  <a:lnTo>
                    <a:pt x="10797" y="96202"/>
                  </a:lnTo>
                  <a:lnTo>
                    <a:pt x="20530" y="142871"/>
                  </a:lnTo>
                  <a:lnTo>
                    <a:pt x="33029" y="188462"/>
                  </a:lnTo>
                  <a:lnTo>
                    <a:pt x="48200" y="232882"/>
                  </a:lnTo>
                  <a:lnTo>
                    <a:pt x="65952" y="276039"/>
                  </a:lnTo>
                  <a:lnTo>
                    <a:pt x="86192" y="317839"/>
                  </a:lnTo>
                  <a:lnTo>
                    <a:pt x="108828" y="358191"/>
                  </a:lnTo>
                  <a:lnTo>
                    <a:pt x="133765" y="397001"/>
                  </a:lnTo>
                  <a:lnTo>
                    <a:pt x="160913" y="434177"/>
                  </a:lnTo>
                  <a:lnTo>
                    <a:pt x="190178" y="469626"/>
                  </a:lnTo>
                  <a:lnTo>
                    <a:pt x="221468" y="503256"/>
                  </a:lnTo>
                  <a:lnTo>
                    <a:pt x="254690" y="534974"/>
                  </a:lnTo>
                  <a:lnTo>
                    <a:pt x="289752" y="564686"/>
                  </a:lnTo>
                  <a:lnTo>
                    <a:pt x="326560" y="592301"/>
                  </a:lnTo>
                  <a:lnTo>
                    <a:pt x="365023" y="617726"/>
                  </a:lnTo>
                  <a:lnTo>
                    <a:pt x="405047" y="640868"/>
                  </a:lnTo>
                  <a:lnTo>
                    <a:pt x="446540" y="661634"/>
                  </a:lnTo>
                  <a:lnTo>
                    <a:pt x="489410" y="679933"/>
                  </a:lnTo>
                  <a:lnTo>
                    <a:pt x="533563" y="695670"/>
                  </a:lnTo>
                  <a:lnTo>
                    <a:pt x="578907" y="708754"/>
                  </a:lnTo>
                  <a:lnTo>
                    <a:pt x="625350" y="719092"/>
                  </a:lnTo>
                  <a:lnTo>
                    <a:pt x="672799" y="726590"/>
                  </a:lnTo>
                  <a:lnTo>
                    <a:pt x="721161" y="731158"/>
                  </a:lnTo>
                  <a:lnTo>
                    <a:pt x="770343" y="732701"/>
                  </a:lnTo>
                  <a:lnTo>
                    <a:pt x="819527" y="731158"/>
                  </a:lnTo>
                  <a:lnTo>
                    <a:pt x="867891" y="726590"/>
                  </a:lnTo>
                  <a:lnTo>
                    <a:pt x="915341" y="719092"/>
                  </a:lnTo>
                  <a:lnTo>
                    <a:pt x="961785" y="708754"/>
                  </a:lnTo>
                  <a:lnTo>
                    <a:pt x="1007131" y="695670"/>
                  </a:lnTo>
                  <a:lnTo>
                    <a:pt x="1051286" y="679933"/>
                  </a:lnTo>
                  <a:lnTo>
                    <a:pt x="1094157" y="661634"/>
                  </a:lnTo>
                  <a:lnTo>
                    <a:pt x="1135651" y="640868"/>
                  </a:lnTo>
                  <a:lnTo>
                    <a:pt x="1175676" y="617726"/>
                  </a:lnTo>
                  <a:lnTo>
                    <a:pt x="1214140" y="592301"/>
                  </a:lnTo>
                  <a:lnTo>
                    <a:pt x="1250949" y="564686"/>
                  </a:lnTo>
                  <a:lnTo>
                    <a:pt x="1286011" y="534974"/>
                  </a:lnTo>
                  <a:lnTo>
                    <a:pt x="1319233" y="503256"/>
                  </a:lnTo>
                  <a:lnTo>
                    <a:pt x="1350523" y="469626"/>
                  </a:lnTo>
                  <a:lnTo>
                    <a:pt x="1379788" y="434177"/>
                  </a:lnTo>
                  <a:lnTo>
                    <a:pt x="1406936" y="397001"/>
                  </a:lnTo>
                  <a:lnTo>
                    <a:pt x="1431873" y="358191"/>
                  </a:lnTo>
                  <a:lnTo>
                    <a:pt x="1454508" y="317839"/>
                  </a:lnTo>
                  <a:lnTo>
                    <a:pt x="1474747" y="276039"/>
                  </a:lnTo>
                  <a:lnTo>
                    <a:pt x="1492498" y="232882"/>
                  </a:lnTo>
                  <a:lnTo>
                    <a:pt x="1507668" y="188462"/>
                  </a:lnTo>
                  <a:lnTo>
                    <a:pt x="1520164" y="142871"/>
                  </a:lnTo>
                  <a:lnTo>
                    <a:pt x="1529895" y="96202"/>
                  </a:lnTo>
                  <a:lnTo>
                    <a:pt x="1536767" y="48547"/>
                  </a:lnTo>
                  <a:lnTo>
                    <a:pt x="1540687" y="0"/>
                  </a:lnTo>
                  <a:close/>
                </a:path>
              </a:pathLst>
            </a:custGeom>
            <a:solidFill>
              <a:srgbClr val="62BB46"/>
            </a:solidFill>
          </p:spPr>
          <p:txBody>
            <a:bodyPr wrap="square" lIns="0" tIns="0" rIns="0" bIns="0" rtlCol="0"/>
            <a:lstStyle/>
            <a:p>
              <a:endParaRPr/>
            </a:p>
          </p:txBody>
        </p:sp>
        <p:sp>
          <p:nvSpPr>
            <p:cNvPr id="26" name="object 26"/>
            <p:cNvSpPr/>
            <p:nvPr/>
          </p:nvSpPr>
          <p:spPr>
            <a:xfrm>
              <a:off x="2358288" y="4300461"/>
              <a:ext cx="1543050" cy="780415"/>
            </a:xfrm>
            <a:custGeom>
              <a:avLst/>
              <a:gdLst/>
              <a:ahLst/>
              <a:cxnLst/>
              <a:rect l="l" t="t" r="r" b="b"/>
              <a:pathLst>
                <a:path w="1543050" h="780414">
                  <a:moveTo>
                    <a:pt x="771309" y="0"/>
                  </a:moveTo>
                  <a:lnTo>
                    <a:pt x="722531" y="1517"/>
                  </a:lnTo>
                  <a:lnTo>
                    <a:pt x="674559" y="6009"/>
                  </a:lnTo>
                  <a:lnTo>
                    <a:pt x="627484" y="13386"/>
                  </a:lnTo>
                  <a:lnTo>
                    <a:pt x="581396" y="23557"/>
                  </a:lnTo>
                  <a:lnTo>
                    <a:pt x="536385" y="36431"/>
                  </a:lnTo>
                  <a:lnTo>
                    <a:pt x="492541" y="51919"/>
                  </a:lnTo>
                  <a:lnTo>
                    <a:pt x="449955" y="69929"/>
                  </a:lnTo>
                  <a:lnTo>
                    <a:pt x="408717" y="90373"/>
                  </a:lnTo>
                  <a:lnTo>
                    <a:pt x="368918" y="113158"/>
                  </a:lnTo>
                  <a:lnTo>
                    <a:pt x="330648" y="138196"/>
                  </a:lnTo>
                  <a:lnTo>
                    <a:pt x="293997" y="165394"/>
                  </a:lnTo>
                  <a:lnTo>
                    <a:pt x="259056" y="194664"/>
                  </a:lnTo>
                  <a:lnTo>
                    <a:pt x="225915" y="225915"/>
                  </a:lnTo>
                  <a:lnTo>
                    <a:pt x="194664" y="259056"/>
                  </a:lnTo>
                  <a:lnTo>
                    <a:pt x="165394" y="293997"/>
                  </a:lnTo>
                  <a:lnTo>
                    <a:pt x="138196" y="330648"/>
                  </a:lnTo>
                  <a:lnTo>
                    <a:pt x="113158" y="368918"/>
                  </a:lnTo>
                  <a:lnTo>
                    <a:pt x="90373" y="408717"/>
                  </a:lnTo>
                  <a:lnTo>
                    <a:pt x="69929" y="449955"/>
                  </a:lnTo>
                  <a:lnTo>
                    <a:pt x="51919" y="492541"/>
                  </a:lnTo>
                  <a:lnTo>
                    <a:pt x="36431" y="536385"/>
                  </a:lnTo>
                  <a:lnTo>
                    <a:pt x="23557" y="581396"/>
                  </a:lnTo>
                  <a:lnTo>
                    <a:pt x="13386" y="627484"/>
                  </a:lnTo>
                  <a:lnTo>
                    <a:pt x="6009" y="674559"/>
                  </a:lnTo>
                  <a:lnTo>
                    <a:pt x="1517" y="722531"/>
                  </a:lnTo>
                  <a:lnTo>
                    <a:pt x="0" y="771309"/>
                  </a:lnTo>
                  <a:lnTo>
                    <a:pt x="0" y="774204"/>
                  </a:lnTo>
                  <a:lnTo>
                    <a:pt x="190" y="777036"/>
                  </a:lnTo>
                  <a:lnTo>
                    <a:pt x="215" y="779932"/>
                  </a:lnTo>
                  <a:lnTo>
                    <a:pt x="1542414" y="779932"/>
                  </a:lnTo>
                  <a:lnTo>
                    <a:pt x="1542440" y="777036"/>
                  </a:lnTo>
                  <a:lnTo>
                    <a:pt x="1542630" y="774204"/>
                  </a:lnTo>
                  <a:lnTo>
                    <a:pt x="1542630" y="771309"/>
                  </a:lnTo>
                  <a:lnTo>
                    <a:pt x="1541113" y="722531"/>
                  </a:lnTo>
                  <a:lnTo>
                    <a:pt x="1536621" y="674559"/>
                  </a:lnTo>
                  <a:lnTo>
                    <a:pt x="1529244" y="627484"/>
                  </a:lnTo>
                  <a:lnTo>
                    <a:pt x="1519073" y="581396"/>
                  </a:lnTo>
                  <a:lnTo>
                    <a:pt x="1506199" y="536385"/>
                  </a:lnTo>
                  <a:lnTo>
                    <a:pt x="1490711" y="492541"/>
                  </a:lnTo>
                  <a:lnTo>
                    <a:pt x="1472700" y="449955"/>
                  </a:lnTo>
                  <a:lnTo>
                    <a:pt x="1452257" y="408717"/>
                  </a:lnTo>
                  <a:lnTo>
                    <a:pt x="1429471" y="368918"/>
                  </a:lnTo>
                  <a:lnTo>
                    <a:pt x="1404434" y="330648"/>
                  </a:lnTo>
                  <a:lnTo>
                    <a:pt x="1377235" y="293997"/>
                  </a:lnTo>
                  <a:lnTo>
                    <a:pt x="1347964" y="259056"/>
                  </a:lnTo>
                  <a:lnTo>
                    <a:pt x="1316713" y="225915"/>
                  </a:lnTo>
                  <a:lnTo>
                    <a:pt x="1283572" y="194664"/>
                  </a:lnTo>
                  <a:lnTo>
                    <a:pt x="1248630" y="165394"/>
                  </a:lnTo>
                  <a:lnTo>
                    <a:pt x="1211979" y="138196"/>
                  </a:lnTo>
                  <a:lnTo>
                    <a:pt x="1173708" y="113158"/>
                  </a:lnTo>
                  <a:lnTo>
                    <a:pt x="1133908" y="90373"/>
                  </a:lnTo>
                  <a:lnTo>
                    <a:pt x="1092670" y="69929"/>
                  </a:lnTo>
                  <a:lnTo>
                    <a:pt x="1050083" y="51919"/>
                  </a:lnTo>
                  <a:lnTo>
                    <a:pt x="1006238" y="36431"/>
                  </a:lnTo>
                  <a:lnTo>
                    <a:pt x="961226" y="23557"/>
                  </a:lnTo>
                  <a:lnTo>
                    <a:pt x="915137" y="13386"/>
                  </a:lnTo>
                  <a:lnTo>
                    <a:pt x="868060" y="6009"/>
                  </a:lnTo>
                  <a:lnTo>
                    <a:pt x="820088" y="1517"/>
                  </a:lnTo>
                  <a:lnTo>
                    <a:pt x="771309" y="0"/>
                  </a:lnTo>
                  <a:close/>
                </a:path>
              </a:pathLst>
            </a:custGeom>
            <a:solidFill>
              <a:srgbClr val="0CB14B"/>
            </a:solidFill>
          </p:spPr>
          <p:txBody>
            <a:bodyPr wrap="square" lIns="0" tIns="0" rIns="0" bIns="0" rtlCol="0"/>
            <a:lstStyle/>
            <a:p>
              <a:endParaRPr/>
            </a:p>
          </p:txBody>
        </p:sp>
        <p:sp>
          <p:nvSpPr>
            <p:cNvPr id="27" name="object 27"/>
            <p:cNvSpPr txBox="1"/>
            <p:nvPr/>
          </p:nvSpPr>
          <p:spPr>
            <a:xfrm>
              <a:off x="2630932" y="5164670"/>
              <a:ext cx="997585" cy="534035"/>
            </a:xfrm>
            <a:prstGeom prst="rect">
              <a:avLst/>
            </a:prstGeom>
          </p:spPr>
          <p:txBody>
            <a:bodyPr vert="horz" wrap="square" lIns="0" tIns="11430" rIns="0" bIns="0" rtlCol="0">
              <a:spAutoFit/>
            </a:bodyPr>
            <a:lstStyle/>
            <a:p>
              <a:pPr marL="12700" marR="5080" indent="3810" algn="ctr">
                <a:lnSpc>
                  <a:spcPct val="104200"/>
                </a:lnSpc>
                <a:spcBef>
                  <a:spcPts val="90"/>
                </a:spcBef>
              </a:pPr>
              <a:r>
                <a:rPr sz="800" spc="-85" dirty="0">
                  <a:solidFill>
                    <a:srgbClr val="FFFFFF"/>
                  </a:solidFill>
                  <a:latin typeface="Verdana"/>
                  <a:cs typeface="Verdana"/>
                </a:rPr>
                <a:t>Delegation </a:t>
              </a:r>
              <a:r>
                <a:rPr sz="800" spc="-60" dirty="0">
                  <a:solidFill>
                    <a:srgbClr val="FFFFFF"/>
                  </a:solidFill>
                  <a:latin typeface="Verdana"/>
                  <a:cs typeface="Verdana"/>
                </a:rPr>
                <a:t>of </a:t>
              </a:r>
              <a:r>
                <a:rPr sz="800" spc="-105" dirty="0">
                  <a:solidFill>
                    <a:srgbClr val="FFFFFF"/>
                  </a:solidFill>
                  <a:latin typeface="Verdana"/>
                  <a:cs typeface="Verdana"/>
                </a:rPr>
                <a:t>authority,  </a:t>
              </a:r>
              <a:r>
                <a:rPr sz="800" spc="-80" dirty="0">
                  <a:solidFill>
                    <a:srgbClr val="FFFFFF"/>
                  </a:solidFill>
                  <a:latin typeface="Verdana"/>
                  <a:cs typeface="Verdana"/>
                </a:rPr>
                <a:t>forecast </a:t>
              </a:r>
              <a:r>
                <a:rPr sz="800" spc="-100" dirty="0">
                  <a:solidFill>
                    <a:srgbClr val="FFFFFF"/>
                  </a:solidFill>
                  <a:latin typeface="Verdana"/>
                  <a:cs typeface="Verdana"/>
                </a:rPr>
                <a:t>returns,</a:t>
              </a:r>
              <a:r>
                <a:rPr sz="800" spc="-160" dirty="0">
                  <a:solidFill>
                    <a:srgbClr val="FFFFFF"/>
                  </a:solidFill>
                  <a:latin typeface="Verdana"/>
                  <a:cs typeface="Verdana"/>
                </a:rPr>
                <a:t> </a:t>
              </a:r>
              <a:r>
                <a:rPr sz="800" spc="-85" dirty="0">
                  <a:solidFill>
                    <a:srgbClr val="FFFFFF"/>
                  </a:solidFill>
                  <a:latin typeface="Verdana"/>
                  <a:cs typeface="Verdana"/>
                </a:rPr>
                <a:t>project  </a:t>
              </a:r>
              <a:r>
                <a:rPr sz="800" spc="-90" dirty="0">
                  <a:solidFill>
                    <a:srgbClr val="FFFFFF"/>
                  </a:solidFill>
                  <a:latin typeface="Verdana"/>
                  <a:cs typeface="Verdana"/>
                </a:rPr>
                <a:t>costs, </a:t>
              </a:r>
              <a:r>
                <a:rPr sz="800" spc="-85" dirty="0">
                  <a:solidFill>
                    <a:srgbClr val="FFFFFF"/>
                  </a:solidFill>
                  <a:latin typeface="Verdana"/>
                  <a:cs typeface="Verdana"/>
                </a:rPr>
                <a:t>funding </a:t>
              </a:r>
              <a:r>
                <a:rPr sz="800" spc="-90" dirty="0">
                  <a:solidFill>
                    <a:srgbClr val="FFFFFF"/>
                  </a:solidFill>
                  <a:latin typeface="Verdana"/>
                  <a:cs typeface="Verdana"/>
                </a:rPr>
                <a:t>and </a:t>
              </a:r>
              <a:r>
                <a:rPr sz="800" spc="-80" dirty="0">
                  <a:solidFill>
                    <a:srgbClr val="FFFFFF"/>
                  </a:solidFill>
                  <a:latin typeface="Verdana"/>
                  <a:cs typeface="Verdana"/>
                </a:rPr>
                <a:t>into  </a:t>
              </a:r>
              <a:r>
                <a:rPr sz="800" spc="-85" dirty="0">
                  <a:solidFill>
                    <a:srgbClr val="FFFFFF"/>
                  </a:solidFill>
                  <a:latin typeface="Verdana"/>
                  <a:cs typeface="Verdana"/>
                </a:rPr>
                <a:t>operating</a:t>
              </a:r>
              <a:r>
                <a:rPr sz="800" spc="-95" dirty="0">
                  <a:solidFill>
                    <a:srgbClr val="FFFFFF"/>
                  </a:solidFill>
                  <a:latin typeface="Verdana"/>
                  <a:cs typeface="Verdana"/>
                </a:rPr>
                <a:t> </a:t>
              </a:r>
              <a:r>
                <a:rPr sz="800" spc="-80" dirty="0">
                  <a:solidFill>
                    <a:srgbClr val="FFFFFF"/>
                  </a:solidFill>
                  <a:latin typeface="Verdana"/>
                  <a:cs typeface="Verdana"/>
                </a:rPr>
                <a:t>P&amp;L.</a:t>
              </a:r>
              <a:endParaRPr sz="800">
                <a:latin typeface="Verdana"/>
                <a:cs typeface="Verdana"/>
              </a:endParaRPr>
            </a:p>
          </p:txBody>
        </p:sp>
        <p:sp>
          <p:nvSpPr>
            <p:cNvPr id="28" name="object 28"/>
            <p:cNvSpPr txBox="1"/>
            <p:nvPr/>
          </p:nvSpPr>
          <p:spPr>
            <a:xfrm>
              <a:off x="2786633" y="4549195"/>
              <a:ext cx="686435" cy="408940"/>
            </a:xfrm>
            <a:prstGeom prst="rect">
              <a:avLst/>
            </a:prstGeom>
          </p:spPr>
          <p:txBody>
            <a:bodyPr vert="horz" wrap="square" lIns="0" tIns="37465" rIns="0" bIns="0" rtlCol="0">
              <a:spAutoFit/>
            </a:bodyPr>
            <a:lstStyle/>
            <a:p>
              <a:pPr marL="12700" marR="5080" indent="28575">
                <a:lnSpc>
                  <a:spcPts val="1420"/>
                </a:lnSpc>
                <a:spcBef>
                  <a:spcPts val="295"/>
                </a:spcBef>
              </a:pPr>
              <a:r>
                <a:rPr sz="1300" b="1" spc="-10" dirty="0">
                  <a:solidFill>
                    <a:srgbClr val="FFFFFF"/>
                  </a:solidFill>
                  <a:latin typeface="Calibri"/>
                  <a:cs typeface="Calibri"/>
                </a:rPr>
                <a:t>Financial  </a:t>
              </a:r>
              <a:r>
                <a:rPr sz="1300" b="1" spc="-20" dirty="0">
                  <a:solidFill>
                    <a:srgbClr val="FFFFFF"/>
                  </a:solidFill>
                  <a:latin typeface="Calibri"/>
                  <a:cs typeface="Calibri"/>
                </a:rPr>
                <a:t>Repo</a:t>
              </a:r>
              <a:r>
                <a:rPr sz="1300" b="1" spc="5" dirty="0">
                  <a:solidFill>
                    <a:srgbClr val="FFFFFF"/>
                  </a:solidFill>
                  <a:latin typeface="Calibri"/>
                  <a:cs typeface="Calibri"/>
                </a:rPr>
                <a:t>r</a:t>
              </a:r>
              <a:r>
                <a:rPr sz="1300" b="1" spc="-20" dirty="0">
                  <a:solidFill>
                    <a:srgbClr val="FFFFFF"/>
                  </a:solidFill>
                  <a:latin typeface="Calibri"/>
                  <a:cs typeface="Calibri"/>
                </a:rPr>
                <a:t>ting</a:t>
              </a:r>
              <a:endParaRPr sz="1300">
                <a:latin typeface="Calibri"/>
                <a:cs typeface="Calibri"/>
              </a:endParaRPr>
            </a:p>
          </p:txBody>
        </p:sp>
        <p:sp>
          <p:nvSpPr>
            <p:cNvPr id="29" name="object 29"/>
            <p:cNvSpPr/>
            <p:nvPr/>
          </p:nvSpPr>
          <p:spPr>
            <a:xfrm>
              <a:off x="2359266" y="2858160"/>
              <a:ext cx="1541145" cy="732790"/>
            </a:xfrm>
            <a:custGeom>
              <a:avLst/>
              <a:gdLst/>
              <a:ahLst/>
              <a:cxnLst/>
              <a:rect l="l" t="t" r="r" b="b"/>
              <a:pathLst>
                <a:path w="1541145" h="732789">
                  <a:moveTo>
                    <a:pt x="1540675" y="0"/>
                  </a:moveTo>
                  <a:lnTo>
                    <a:pt x="0" y="0"/>
                  </a:lnTo>
                  <a:lnTo>
                    <a:pt x="3921" y="48546"/>
                  </a:lnTo>
                  <a:lnTo>
                    <a:pt x="10795" y="96199"/>
                  </a:lnTo>
                  <a:lnTo>
                    <a:pt x="20526" y="142867"/>
                  </a:lnTo>
                  <a:lnTo>
                    <a:pt x="33023" y="188457"/>
                  </a:lnTo>
                  <a:lnTo>
                    <a:pt x="48194" y="232876"/>
                  </a:lnTo>
                  <a:lnTo>
                    <a:pt x="65945" y="276032"/>
                  </a:lnTo>
                  <a:lnTo>
                    <a:pt x="86184" y="317832"/>
                  </a:lnTo>
                  <a:lnTo>
                    <a:pt x="108819" y="358182"/>
                  </a:lnTo>
                  <a:lnTo>
                    <a:pt x="133756" y="396992"/>
                  </a:lnTo>
                  <a:lnTo>
                    <a:pt x="160903" y="434167"/>
                  </a:lnTo>
                  <a:lnTo>
                    <a:pt x="190168" y="469616"/>
                  </a:lnTo>
                  <a:lnTo>
                    <a:pt x="221457" y="503245"/>
                  </a:lnTo>
                  <a:lnTo>
                    <a:pt x="254679" y="534962"/>
                  </a:lnTo>
                  <a:lnTo>
                    <a:pt x="289740" y="564675"/>
                  </a:lnTo>
                  <a:lnTo>
                    <a:pt x="326548" y="592289"/>
                  </a:lnTo>
                  <a:lnTo>
                    <a:pt x="365011" y="617714"/>
                  </a:lnTo>
                  <a:lnTo>
                    <a:pt x="405035" y="640856"/>
                  </a:lnTo>
                  <a:lnTo>
                    <a:pt x="446528" y="661622"/>
                  </a:lnTo>
                  <a:lnTo>
                    <a:pt x="489397" y="679920"/>
                  </a:lnTo>
                  <a:lnTo>
                    <a:pt x="533550" y="695658"/>
                  </a:lnTo>
                  <a:lnTo>
                    <a:pt x="578895" y="708741"/>
                  </a:lnTo>
                  <a:lnTo>
                    <a:pt x="625337" y="719079"/>
                  </a:lnTo>
                  <a:lnTo>
                    <a:pt x="672786" y="726578"/>
                  </a:lnTo>
                  <a:lnTo>
                    <a:pt x="721148" y="731145"/>
                  </a:lnTo>
                  <a:lnTo>
                    <a:pt x="770331" y="732688"/>
                  </a:lnTo>
                  <a:lnTo>
                    <a:pt x="819515" y="731145"/>
                  </a:lnTo>
                  <a:lnTo>
                    <a:pt x="867878" y="726578"/>
                  </a:lnTo>
                  <a:lnTo>
                    <a:pt x="915328" y="719079"/>
                  </a:lnTo>
                  <a:lnTo>
                    <a:pt x="961772" y="708741"/>
                  </a:lnTo>
                  <a:lnTo>
                    <a:pt x="1007117" y="695658"/>
                  </a:lnTo>
                  <a:lnTo>
                    <a:pt x="1051271" y="679920"/>
                  </a:lnTo>
                  <a:lnTo>
                    <a:pt x="1094142" y="661622"/>
                  </a:lnTo>
                  <a:lnTo>
                    <a:pt x="1135636" y="640856"/>
                  </a:lnTo>
                  <a:lnTo>
                    <a:pt x="1175660" y="617714"/>
                  </a:lnTo>
                  <a:lnTo>
                    <a:pt x="1214123" y="592289"/>
                  </a:lnTo>
                  <a:lnTo>
                    <a:pt x="1250932" y="564675"/>
                  </a:lnTo>
                  <a:lnTo>
                    <a:pt x="1285993" y="534962"/>
                  </a:lnTo>
                  <a:lnTo>
                    <a:pt x="1319215" y="503245"/>
                  </a:lnTo>
                  <a:lnTo>
                    <a:pt x="1350505" y="469616"/>
                  </a:lnTo>
                  <a:lnTo>
                    <a:pt x="1379770" y="434167"/>
                  </a:lnTo>
                  <a:lnTo>
                    <a:pt x="1406918" y="396992"/>
                  </a:lnTo>
                  <a:lnTo>
                    <a:pt x="1431855" y="358182"/>
                  </a:lnTo>
                  <a:lnTo>
                    <a:pt x="1454489" y="317832"/>
                  </a:lnTo>
                  <a:lnTo>
                    <a:pt x="1474729" y="276032"/>
                  </a:lnTo>
                  <a:lnTo>
                    <a:pt x="1492480" y="232876"/>
                  </a:lnTo>
                  <a:lnTo>
                    <a:pt x="1507651" y="188457"/>
                  </a:lnTo>
                  <a:lnTo>
                    <a:pt x="1520148" y="142867"/>
                  </a:lnTo>
                  <a:lnTo>
                    <a:pt x="1529880" y="96199"/>
                  </a:lnTo>
                  <a:lnTo>
                    <a:pt x="1536753" y="48546"/>
                  </a:lnTo>
                  <a:lnTo>
                    <a:pt x="1540675" y="0"/>
                  </a:lnTo>
                  <a:close/>
                </a:path>
              </a:pathLst>
            </a:custGeom>
            <a:solidFill>
              <a:srgbClr val="62BB46"/>
            </a:solidFill>
          </p:spPr>
          <p:txBody>
            <a:bodyPr wrap="square" lIns="0" tIns="0" rIns="0" bIns="0" rtlCol="0"/>
            <a:lstStyle/>
            <a:p>
              <a:endParaRPr/>
            </a:p>
          </p:txBody>
        </p:sp>
        <p:sp>
          <p:nvSpPr>
            <p:cNvPr id="30" name="object 30"/>
            <p:cNvSpPr/>
            <p:nvPr/>
          </p:nvSpPr>
          <p:spPr>
            <a:xfrm>
              <a:off x="2358288" y="2048205"/>
              <a:ext cx="1543050" cy="780415"/>
            </a:xfrm>
            <a:custGeom>
              <a:avLst/>
              <a:gdLst/>
              <a:ahLst/>
              <a:cxnLst/>
              <a:rect l="l" t="t" r="r" b="b"/>
              <a:pathLst>
                <a:path w="1543050" h="780414">
                  <a:moveTo>
                    <a:pt x="771309" y="0"/>
                  </a:moveTo>
                  <a:lnTo>
                    <a:pt x="722531" y="1517"/>
                  </a:lnTo>
                  <a:lnTo>
                    <a:pt x="674559" y="6009"/>
                  </a:lnTo>
                  <a:lnTo>
                    <a:pt x="627484" y="13386"/>
                  </a:lnTo>
                  <a:lnTo>
                    <a:pt x="581396" y="23557"/>
                  </a:lnTo>
                  <a:lnTo>
                    <a:pt x="536385" y="36431"/>
                  </a:lnTo>
                  <a:lnTo>
                    <a:pt x="492541" y="51919"/>
                  </a:lnTo>
                  <a:lnTo>
                    <a:pt x="449955" y="69930"/>
                  </a:lnTo>
                  <a:lnTo>
                    <a:pt x="408717" y="90373"/>
                  </a:lnTo>
                  <a:lnTo>
                    <a:pt x="368918" y="113159"/>
                  </a:lnTo>
                  <a:lnTo>
                    <a:pt x="330648" y="138196"/>
                  </a:lnTo>
                  <a:lnTo>
                    <a:pt x="293997" y="165395"/>
                  </a:lnTo>
                  <a:lnTo>
                    <a:pt x="259056" y="194666"/>
                  </a:lnTo>
                  <a:lnTo>
                    <a:pt x="225915" y="225917"/>
                  </a:lnTo>
                  <a:lnTo>
                    <a:pt x="194664" y="259058"/>
                  </a:lnTo>
                  <a:lnTo>
                    <a:pt x="165394" y="294000"/>
                  </a:lnTo>
                  <a:lnTo>
                    <a:pt x="138196" y="330651"/>
                  </a:lnTo>
                  <a:lnTo>
                    <a:pt x="113158" y="368922"/>
                  </a:lnTo>
                  <a:lnTo>
                    <a:pt x="90373" y="408722"/>
                  </a:lnTo>
                  <a:lnTo>
                    <a:pt x="69929" y="449960"/>
                  </a:lnTo>
                  <a:lnTo>
                    <a:pt x="51919" y="492547"/>
                  </a:lnTo>
                  <a:lnTo>
                    <a:pt x="36431" y="536391"/>
                  </a:lnTo>
                  <a:lnTo>
                    <a:pt x="23557" y="581404"/>
                  </a:lnTo>
                  <a:lnTo>
                    <a:pt x="13386" y="627493"/>
                  </a:lnTo>
                  <a:lnTo>
                    <a:pt x="6009" y="674569"/>
                  </a:lnTo>
                  <a:lnTo>
                    <a:pt x="1517" y="722542"/>
                  </a:lnTo>
                  <a:lnTo>
                    <a:pt x="0" y="771321"/>
                  </a:lnTo>
                  <a:lnTo>
                    <a:pt x="0" y="774204"/>
                  </a:lnTo>
                  <a:lnTo>
                    <a:pt x="190" y="777049"/>
                  </a:lnTo>
                  <a:lnTo>
                    <a:pt x="215" y="779932"/>
                  </a:lnTo>
                  <a:lnTo>
                    <a:pt x="1542414" y="779932"/>
                  </a:lnTo>
                  <a:lnTo>
                    <a:pt x="1542440" y="777049"/>
                  </a:lnTo>
                  <a:lnTo>
                    <a:pt x="1542630" y="774204"/>
                  </a:lnTo>
                  <a:lnTo>
                    <a:pt x="1542630" y="771321"/>
                  </a:lnTo>
                  <a:lnTo>
                    <a:pt x="1541113" y="722542"/>
                  </a:lnTo>
                  <a:lnTo>
                    <a:pt x="1536621" y="674569"/>
                  </a:lnTo>
                  <a:lnTo>
                    <a:pt x="1529244" y="627493"/>
                  </a:lnTo>
                  <a:lnTo>
                    <a:pt x="1519073" y="581404"/>
                  </a:lnTo>
                  <a:lnTo>
                    <a:pt x="1506199" y="536391"/>
                  </a:lnTo>
                  <a:lnTo>
                    <a:pt x="1490711" y="492547"/>
                  </a:lnTo>
                  <a:lnTo>
                    <a:pt x="1472700" y="449960"/>
                  </a:lnTo>
                  <a:lnTo>
                    <a:pt x="1452257" y="408722"/>
                  </a:lnTo>
                  <a:lnTo>
                    <a:pt x="1429471" y="368922"/>
                  </a:lnTo>
                  <a:lnTo>
                    <a:pt x="1404434" y="330651"/>
                  </a:lnTo>
                  <a:lnTo>
                    <a:pt x="1377235" y="294000"/>
                  </a:lnTo>
                  <a:lnTo>
                    <a:pt x="1347964" y="259058"/>
                  </a:lnTo>
                  <a:lnTo>
                    <a:pt x="1316713" y="225917"/>
                  </a:lnTo>
                  <a:lnTo>
                    <a:pt x="1283572" y="194666"/>
                  </a:lnTo>
                  <a:lnTo>
                    <a:pt x="1248630" y="165395"/>
                  </a:lnTo>
                  <a:lnTo>
                    <a:pt x="1211979" y="138196"/>
                  </a:lnTo>
                  <a:lnTo>
                    <a:pt x="1173708" y="113159"/>
                  </a:lnTo>
                  <a:lnTo>
                    <a:pt x="1133908" y="90373"/>
                  </a:lnTo>
                  <a:lnTo>
                    <a:pt x="1092670" y="69930"/>
                  </a:lnTo>
                  <a:lnTo>
                    <a:pt x="1050083" y="51919"/>
                  </a:lnTo>
                  <a:lnTo>
                    <a:pt x="1006238" y="36431"/>
                  </a:lnTo>
                  <a:lnTo>
                    <a:pt x="961226" y="23557"/>
                  </a:lnTo>
                  <a:lnTo>
                    <a:pt x="915137" y="13386"/>
                  </a:lnTo>
                  <a:lnTo>
                    <a:pt x="868060" y="6009"/>
                  </a:lnTo>
                  <a:lnTo>
                    <a:pt x="820088" y="1517"/>
                  </a:lnTo>
                  <a:lnTo>
                    <a:pt x="771309" y="0"/>
                  </a:lnTo>
                  <a:close/>
                </a:path>
              </a:pathLst>
            </a:custGeom>
            <a:solidFill>
              <a:srgbClr val="0CB14B"/>
            </a:solidFill>
          </p:spPr>
          <p:txBody>
            <a:bodyPr wrap="square" lIns="0" tIns="0" rIns="0" bIns="0" rtlCol="0"/>
            <a:lstStyle/>
            <a:p>
              <a:endParaRPr/>
            </a:p>
          </p:txBody>
        </p:sp>
        <p:sp>
          <p:nvSpPr>
            <p:cNvPr id="31" name="object 31"/>
            <p:cNvSpPr txBox="1"/>
            <p:nvPr/>
          </p:nvSpPr>
          <p:spPr>
            <a:xfrm>
              <a:off x="2617647" y="2912414"/>
              <a:ext cx="996315" cy="534035"/>
            </a:xfrm>
            <a:prstGeom prst="rect">
              <a:avLst/>
            </a:prstGeom>
          </p:spPr>
          <p:txBody>
            <a:bodyPr vert="horz" wrap="square" lIns="0" tIns="11430" rIns="0" bIns="0" rtlCol="0">
              <a:spAutoFit/>
            </a:bodyPr>
            <a:lstStyle/>
            <a:p>
              <a:pPr marL="12065" marR="5080" indent="-635" algn="ctr">
                <a:lnSpc>
                  <a:spcPct val="104200"/>
                </a:lnSpc>
                <a:spcBef>
                  <a:spcPts val="90"/>
                </a:spcBef>
              </a:pPr>
              <a:r>
                <a:rPr sz="800" spc="-80" dirty="0">
                  <a:solidFill>
                    <a:srgbClr val="FFFFFF"/>
                  </a:solidFill>
                  <a:latin typeface="Verdana"/>
                  <a:cs typeface="Verdana"/>
                </a:rPr>
                <a:t>Local, </a:t>
              </a:r>
              <a:r>
                <a:rPr sz="800" spc="-90" dirty="0">
                  <a:solidFill>
                    <a:srgbClr val="FFFFFF"/>
                  </a:solidFill>
                  <a:latin typeface="Verdana"/>
                  <a:cs typeface="Verdana"/>
                </a:rPr>
                <a:t>regional, </a:t>
              </a:r>
              <a:r>
                <a:rPr sz="800" spc="-75" dirty="0">
                  <a:solidFill>
                    <a:srgbClr val="FFFFFF"/>
                  </a:solidFill>
                  <a:latin typeface="Verdana"/>
                  <a:cs typeface="Verdana"/>
                </a:rPr>
                <a:t>global  </a:t>
              </a:r>
              <a:r>
                <a:rPr sz="800" spc="-80" dirty="0">
                  <a:solidFill>
                    <a:srgbClr val="FFFFFF"/>
                  </a:solidFill>
                  <a:latin typeface="Verdana"/>
                  <a:cs typeface="Verdana"/>
                </a:rPr>
                <a:t>sustainability</a:t>
              </a:r>
              <a:r>
                <a:rPr sz="800" spc="-125" dirty="0">
                  <a:solidFill>
                    <a:srgbClr val="FFFFFF"/>
                  </a:solidFill>
                  <a:latin typeface="Verdana"/>
                  <a:cs typeface="Verdana"/>
                </a:rPr>
                <a:t> </a:t>
              </a:r>
              <a:r>
                <a:rPr sz="800" spc="-85" dirty="0">
                  <a:solidFill>
                    <a:srgbClr val="FFFFFF"/>
                  </a:solidFill>
                  <a:latin typeface="Verdana"/>
                  <a:cs typeface="Verdana"/>
                </a:rPr>
                <a:t>standards  </a:t>
              </a:r>
              <a:r>
                <a:rPr sz="800" spc="-90" dirty="0">
                  <a:solidFill>
                    <a:srgbClr val="FFFFFF"/>
                  </a:solidFill>
                  <a:latin typeface="Verdana"/>
                  <a:cs typeface="Verdana"/>
                </a:rPr>
                <a:t>and system  development.</a:t>
              </a:r>
              <a:endParaRPr sz="800">
                <a:latin typeface="Verdana"/>
                <a:cs typeface="Verdana"/>
              </a:endParaRPr>
            </a:p>
          </p:txBody>
        </p:sp>
        <p:sp>
          <p:nvSpPr>
            <p:cNvPr id="32" name="object 32"/>
            <p:cNvSpPr txBox="1"/>
            <p:nvPr/>
          </p:nvSpPr>
          <p:spPr>
            <a:xfrm>
              <a:off x="2503855" y="2296952"/>
              <a:ext cx="1216660" cy="408940"/>
            </a:xfrm>
            <a:prstGeom prst="rect">
              <a:avLst/>
            </a:prstGeom>
          </p:spPr>
          <p:txBody>
            <a:bodyPr vert="horz" wrap="square" lIns="0" tIns="37465" rIns="0" bIns="0" rtlCol="0">
              <a:spAutoFit/>
            </a:bodyPr>
            <a:lstStyle/>
            <a:p>
              <a:pPr marL="12700" marR="5080" indent="173990">
                <a:lnSpc>
                  <a:spcPts val="1420"/>
                </a:lnSpc>
                <a:spcBef>
                  <a:spcPts val="295"/>
                </a:spcBef>
              </a:pPr>
              <a:r>
                <a:rPr sz="1300" b="1" spc="-25" dirty="0">
                  <a:solidFill>
                    <a:srgbClr val="FFFFFF"/>
                  </a:solidFill>
                  <a:latin typeface="Calibri"/>
                  <a:cs typeface="Calibri"/>
                </a:rPr>
                <a:t>Government  </a:t>
              </a:r>
              <a:r>
                <a:rPr sz="1300" b="1" spc="-30" dirty="0">
                  <a:solidFill>
                    <a:srgbClr val="FFFFFF"/>
                  </a:solidFill>
                  <a:latin typeface="Calibri"/>
                  <a:cs typeface="Calibri"/>
                </a:rPr>
                <a:t>and </a:t>
              </a:r>
              <a:r>
                <a:rPr sz="1300" b="1" spc="-5" dirty="0">
                  <a:solidFill>
                    <a:srgbClr val="FFFFFF"/>
                  </a:solidFill>
                  <a:latin typeface="Calibri"/>
                  <a:cs typeface="Calibri"/>
                </a:rPr>
                <a:t>Public</a:t>
              </a:r>
              <a:r>
                <a:rPr sz="1300" b="1" spc="-15" dirty="0">
                  <a:solidFill>
                    <a:srgbClr val="FFFFFF"/>
                  </a:solidFill>
                  <a:latin typeface="Calibri"/>
                  <a:cs typeface="Calibri"/>
                </a:rPr>
                <a:t> </a:t>
              </a:r>
              <a:r>
                <a:rPr sz="1300" b="1" spc="5" dirty="0">
                  <a:solidFill>
                    <a:srgbClr val="FFFFFF"/>
                  </a:solidFill>
                  <a:latin typeface="Calibri"/>
                  <a:cs typeface="Calibri"/>
                </a:rPr>
                <a:t>Aflairs</a:t>
              </a:r>
              <a:endParaRPr sz="1300">
                <a:latin typeface="Calibri"/>
                <a:cs typeface="Calibri"/>
              </a:endParaRPr>
            </a:p>
          </p:txBody>
        </p:sp>
        <p:pic>
          <p:nvPicPr>
            <p:cNvPr id="37" name="Picture 36"/>
            <p:cNvPicPr>
              <a:picLocks noChangeAspect="1"/>
            </p:cNvPicPr>
            <p:nvPr/>
          </p:nvPicPr>
          <p:blipFill>
            <a:blip r:embed="rId3"/>
            <a:stretch>
              <a:fillRect/>
            </a:stretch>
          </p:blipFill>
          <p:spPr>
            <a:xfrm>
              <a:off x="3763072" y="3195180"/>
              <a:ext cx="2761068" cy="1570825"/>
            </a:xfrm>
            <a:prstGeom prst="rect">
              <a:avLst/>
            </a:prstGeom>
          </p:spPr>
        </p:pic>
      </p:grpSp>
    </p:spTree>
    <p:extLst>
      <p:ext uri="{BB962C8B-B14F-4D97-AF65-F5344CB8AC3E}">
        <p14:creationId xmlns:p14="http://schemas.microsoft.com/office/powerpoint/2010/main" val="164719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958" y="279679"/>
            <a:ext cx="2407941" cy="397545"/>
          </a:xfrm>
          <a:prstGeom prst="rect">
            <a:avLst/>
          </a:prstGeom>
        </p:spPr>
        <p:txBody>
          <a:bodyPr vert="horz" wrap="square" lIns="0" tIns="12700" rIns="0" bIns="0" rtlCol="0">
            <a:spAutoFit/>
          </a:bodyPr>
          <a:lstStyle/>
          <a:p>
            <a:pPr marL="12700">
              <a:lnSpc>
                <a:spcPct val="100000"/>
              </a:lnSpc>
              <a:spcBef>
                <a:spcPts val="100"/>
              </a:spcBef>
            </a:pPr>
            <a:r>
              <a:rPr lang="en-GB" spc="-105" dirty="0"/>
              <a:t>OFTEC</a:t>
            </a:r>
            <a:endParaRPr spc="-70" dirty="0"/>
          </a:p>
        </p:txBody>
      </p:sp>
      <p:sp>
        <p:nvSpPr>
          <p:cNvPr id="3" name="object 3"/>
          <p:cNvSpPr/>
          <p:nvPr/>
        </p:nvSpPr>
        <p:spPr>
          <a:xfrm>
            <a:off x="359995" y="868921"/>
            <a:ext cx="250190" cy="0"/>
          </a:xfrm>
          <a:custGeom>
            <a:avLst/>
            <a:gdLst/>
            <a:ahLst/>
            <a:cxnLst/>
            <a:rect l="l" t="t" r="r" b="b"/>
            <a:pathLst>
              <a:path w="250190">
                <a:moveTo>
                  <a:pt x="250088" y="0"/>
                </a:moveTo>
                <a:lnTo>
                  <a:pt x="0" y="0"/>
                </a:lnTo>
              </a:path>
            </a:pathLst>
          </a:custGeom>
          <a:ln w="12700">
            <a:solidFill>
              <a:srgbClr val="0CB14B"/>
            </a:solidFill>
          </a:ln>
        </p:spPr>
        <p:txBody>
          <a:bodyPr wrap="square" lIns="0" tIns="0" rIns="0" bIns="0" rtlCol="0"/>
          <a:lstStyle/>
          <a:p>
            <a:endParaRPr/>
          </a:p>
        </p:txBody>
      </p:sp>
      <p:sp>
        <p:nvSpPr>
          <p:cNvPr id="4" name="object 4"/>
          <p:cNvSpPr txBox="1"/>
          <p:nvPr/>
        </p:nvSpPr>
        <p:spPr>
          <a:xfrm>
            <a:off x="347959" y="1077429"/>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methodology</a:t>
            </a:r>
            <a:endParaRPr sz="3000" dirty="0">
              <a:latin typeface="Calibri" charset="0"/>
              <a:ea typeface="Calibri" charset="0"/>
              <a:cs typeface="Calibri" charset="0"/>
            </a:endParaRPr>
          </a:p>
        </p:txBody>
      </p:sp>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pic>
        <p:nvPicPr>
          <p:cNvPr id="5" name="Picture 4"/>
          <p:cNvPicPr>
            <a:picLocks noChangeAspect="1"/>
          </p:cNvPicPr>
          <p:nvPr/>
        </p:nvPicPr>
        <p:blipFill>
          <a:blip r:embed="rId2"/>
          <a:stretch>
            <a:fillRect/>
          </a:stretch>
        </p:blipFill>
        <p:spPr>
          <a:xfrm>
            <a:off x="241300" y="1269127"/>
            <a:ext cx="10210800" cy="5809125"/>
          </a:xfrm>
          <a:prstGeom prst="rect">
            <a:avLst/>
          </a:prstGeom>
        </p:spPr>
      </p:pic>
    </p:spTree>
    <p:extLst>
      <p:ext uri="{BB962C8B-B14F-4D97-AF65-F5344CB8AC3E}">
        <p14:creationId xmlns:p14="http://schemas.microsoft.com/office/powerpoint/2010/main" val="1880981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958" y="279679"/>
            <a:ext cx="2407941" cy="397545"/>
          </a:xfrm>
          <a:prstGeom prst="rect">
            <a:avLst/>
          </a:prstGeom>
        </p:spPr>
        <p:txBody>
          <a:bodyPr vert="horz" wrap="square" lIns="0" tIns="12700" rIns="0" bIns="0" rtlCol="0">
            <a:spAutoFit/>
          </a:bodyPr>
          <a:lstStyle/>
          <a:p>
            <a:pPr marL="12700">
              <a:lnSpc>
                <a:spcPct val="100000"/>
              </a:lnSpc>
              <a:spcBef>
                <a:spcPts val="100"/>
              </a:spcBef>
            </a:pPr>
            <a:r>
              <a:rPr lang="en-GB" spc="-105" dirty="0"/>
              <a:t>RTFG</a:t>
            </a:r>
            <a:endParaRPr spc="-70" dirty="0"/>
          </a:p>
        </p:txBody>
      </p:sp>
      <p:sp>
        <p:nvSpPr>
          <p:cNvPr id="3" name="object 3"/>
          <p:cNvSpPr/>
          <p:nvPr/>
        </p:nvSpPr>
        <p:spPr>
          <a:xfrm>
            <a:off x="359995" y="868921"/>
            <a:ext cx="250190" cy="0"/>
          </a:xfrm>
          <a:custGeom>
            <a:avLst/>
            <a:gdLst/>
            <a:ahLst/>
            <a:cxnLst/>
            <a:rect l="l" t="t" r="r" b="b"/>
            <a:pathLst>
              <a:path w="250190">
                <a:moveTo>
                  <a:pt x="250088" y="0"/>
                </a:moveTo>
                <a:lnTo>
                  <a:pt x="0" y="0"/>
                </a:lnTo>
              </a:path>
            </a:pathLst>
          </a:custGeom>
          <a:ln w="12700">
            <a:solidFill>
              <a:srgbClr val="0CB14B"/>
            </a:solidFill>
          </a:ln>
        </p:spPr>
        <p:txBody>
          <a:bodyPr wrap="square" lIns="0" tIns="0" rIns="0" bIns="0" rtlCol="0"/>
          <a:lstStyle/>
          <a:p>
            <a:endParaRPr/>
          </a:p>
        </p:txBody>
      </p:sp>
      <p:sp>
        <p:nvSpPr>
          <p:cNvPr id="4" name="object 4"/>
          <p:cNvSpPr txBox="1"/>
          <p:nvPr/>
        </p:nvSpPr>
        <p:spPr>
          <a:xfrm>
            <a:off x="347959" y="1077429"/>
            <a:ext cx="9418341" cy="474489"/>
          </a:xfrm>
          <a:prstGeom prst="rect">
            <a:avLst/>
          </a:prstGeom>
        </p:spPr>
        <p:txBody>
          <a:bodyPr vert="horz" wrap="square" lIns="0" tIns="12700" rIns="0" bIns="0" rtlCol="0">
            <a:spAutoFit/>
          </a:bodyPr>
          <a:lstStyle/>
          <a:p>
            <a:pPr marL="12700">
              <a:lnSpc>
                <a:spcPct val="100000"/>
              </a:lnSpc>
              <a:spcBef>
                <a:spcPts val="100"/>
              </a:spcBef>
            </a:pPr>
            <a:r>
              <a:rPr lang="en-GB" sz="3000" b="1" spc="250" dirty="0">
                <a:solidFill>
                  <a:srgbClr val="0CB14B"/>
                </a:solidFill>
                <a:latin typeface="Calibri" charset="0"/>
                <a:ea typeface="Calibri" charset="0"/>
                <a:cs typeface="Calibri" charset="0"/>
              </a:rPr>
              <a:t>Biomass availability </a:t>
            </a:r>
            <a:endParaRPr sz="3000" dirty="0">
              <a:latin typeface="Calibri" charset="0"/>
              <a:ea typeface="Calibri" charset="0"/>
              <a:cs typeface="Calibri" charset="0"/>
            </a:endParaRPr>
          </a:p>
        </p:txBody>
      </p:sp>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7" name="Rectangle 6"/>
          <p:cNvSpPr/>
          <p:nvPr/>
        </p:nvSpPr>
        <p:spPr>
          <a:xfrm>
            <a:off x="347629" y="2032021"/>
            <a:ext cx="8428071" cy="4093428"/>
          </a:xfrm>
          <a:prstGeom prst="rect">
            <a:avLst/>
          </a:prstGeom>
        </p:spPr>
        <p:txBody>
          <a:bodyPr wrap="square">
            <a:spAutoFit/>
          </a:bodyPr>
          <a:lstStyle/>
          <a:p>
            <a:r>
              <a:rPr lang="en-GB" sz="2000" dirty="0"/>
              <a:t>Following engagement with BEIS and CCC on potential uses of biogenic materials in heating applications, realised that CCC characterise biomass as scarce and this mindset is influencing BEIS who seem to have accepted that transport needs this scarce resource. </a:t>
            </a:r>
          </a:p>
          <a:p>
            <a:endParaRPr lang="en-GB" sz="2000" dirty="0"/>
          </a:p>
          <a:p>
            <a:r>
              <a:rPr lang="en-GB" sz="2000" dirty="0"/>
              <a:t>This leaves industry facing a declining market as transport shifts to EV’s with no alternatives.</a:t>
            </a:r>
          </a:p>
          <a:p>
            <a:endParaRPr lang="en-GB" sz="2000" dirty="0"/>
          </a:p>
          <a:p>
            <a:r>
              <a:rPr lang="en-GB" sz="2000" dirty="0"/>
              <a:t>Heat market offers real opportunity in domestic and industrial heating. </a:t>
            </a:r>
          </a:p>
          <a:p>
            <a:endParaRPr lang="en-GB" sz="2000" dirty="0"/>
          </a:p>
          <a:p>
            <a:r>
              <a:rPr lang="en-GB" sz="2000" dirty="0"/>
              <a:t>EPSRC application underway. </a:t>
            </a:r>
          </a:p>
          <a:p>
            <a:endParaRPr lang="en-GB" sz="2000" dirty="0"/>
          </a:p>
          <a:p>
            <a:r>
              <a:rPr lang="en-GB" sz="2000" dirty="0"/>
              <a:t>Trials in domestic and industrial applications.</a:t>
            </a:r>
            <a:endParaRPr lang="en-US" sz="2000" dirty="0"/>
          </a:p>
        </p:txBody>
      </p:sp>
    </p:spTree>
    <p:extLst>
      <p:ext uri="{BB962C8B-B14F-4D97-AF65-F5344CB8AC3E}">
        <p14:creationId xmlns:p14="http://schemas.microsoft.com/office/powerpoint/2010/main" val="96655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grpSp>
        <p:nvGrpSpPr>
          <p:cNvPr id="22" name="Group 21"/>
          <p:cNvGrpSpPr/>
          <p:nvPr/>
        </p:nvGrpSpPr>
        <p:grpSpPr>
          <a:xfrm>
            <a:off x="401677" y="356069"/>
            <a:ext cx="676160" cy="673557"/>
            <a:chOff x="9169527" y="1643519"/>
            <a:chExt cx="676160" cy="673557"/>
          </a:xfrm>
        </p:grpSpPr>
        <p:sp>
          <p:nvSpPr>
            <p:cNvPr id="23" name="object 13"/>
            <p:cNvSpPr/>
            <p:nvPr/>
          </p:nvSpPr>
          <p:spPr>
            <a:xfrm>
              <a:off x="9274276" y="2032787"/>
              <a:ext cx="365125" cy="129539"/>
            </a:xfrm>
            <a:custGeom>
              <a:avLst/>
              <a:gdLst/>
              <a:ahLst/>
              <a:cxnLst/>
              <a:rect l="l" t="t" r="r" b="b"/>
              <a:pathLst>
                <a:path w="365125" h="129539">
                  <a:moveTo>
                    <a:pt x="182422" y="0"/>
                  </a:moveTo>
                  <a:lnTo>
                    <a:pt x="111426" y="5086"/>
                  </a:lnTo>
                  <a:lnTo>
                    <a:pt x="53440" y="18957"/>
                  </a:lnTo>
                  <a:lnTo>
                    <a:pt x="14339" y="39529"/>
                  </a:lnTo>
                  <a:lnTo>
                    <a:pt x="0" y="64719"/>
                  </a:lnTo>
                  <a:lnTo>
                    <a:pt x="14339" y="89912"/>
                  </a:lnTo>
                  <a:lnTo>
                    <a:pt x="53440" y="110493"/>
                  </a:lnTo>
                  <a:lnTo>
                    <a:pt x="111426" y="124373"/>
                  </a:lnTo>
                  <a:lnTo>
                    <a:pt x="182422" y="129463"/>
                  </a:lnTo>
                  <a:lnTo>
                    <a:pt x="253441" y="124373"/>
                  </a:lnTo>
                  <a:lnTo>
                    <a:pt x="311453" y="110493"/>
                  </a:lnTo>
                  <a:lnTo>
                    <a:pt x="350574" y="89912"/>
                  </a:lnTo>
                  <a:lnTo>
                    <a:pt x="364921" y="64719"/>
                  </a:lnTo>
                  <a:lnTo>
                    <a:pt x="350574" y="39529"/>
                  </a:lnTo>
                  <a:lnTo>
                    <a:pt x="311453" y="18957"/>
                  </a:lnTo>
                  <a:lnTo>
                    <a:pt x="253441" y="5086"/>
                  </a:lnTo>
                  <a:lnTo>
                    <a:pt x="182422" y="0"/>
                  </a:lnTo>
                  <a:close/>
                </a:path>
              </a:pathLst>
            </a:custGeom>
            <a:solidFill>
              <a:srgbClr val="524FA1"/>
            </a:solidFill>
          </p:spPr>
          <p:txBody>
            <a:bodyPr wrap="square" lIns="0" tIns="0" rIns="0" bIns="0" rtlCol="0"/>
            <a:lstStyle/>
            <a:p>
              <a:endParaRPr/>
            </a:p>
          </p:txBody>
        </p:sp>
        <p:sp>
          <p:nvSpPr>
            <p:cNvPr id="28" name="object 14"/>
            <p:cNvSpPr/>
            <p:nvPr/>
          </p:nvSpPr>
          <p:spPr>
            <a:xfrm>
              <a:off x="9274276" y="2138311"/>
              <a:ext cx="365125" cy="101600"/>
            </a:xfrm>
            <a:custGeom>
              <a:avLst/>
              <a:gdLst/>
              <a:ahLst/>
              <a:cxnLst/>
              <a:rect l="l" t="t" r="r" b="b"/>
              <a:pathLst>
                <a:path w="365125" h="101600">
                  <a:moveTo>
                    <a:pt x="0" y="0"/>
                  </a:moveTo>
                  <a:lnTo>
                    <a:pt x="0" y="36360"/>
                  </a:lnTo>
                  <a:lnTo>
                    <a:pt x="14339" y="61569"/>
                  </a:lnTo>
                  <a:lnTo>
                    <a:pt x="53440" y="82148"/>
                  </a:lnTo>
                  <a:lnTo>
                    <a:pt x="111426" y="96019"/>
                  </a:lnTo>
                  <a:lnTo>
                    <a:pt x="182422" y="101104"/>
                  </a:lnTo>
                  <a:lnTo>
                    <a:pt x="253441" y="96019"/>
                  </a:lnTo>
                  <a:lnTo>
                    <a:pt x="311453" y="82148"/>
                  </a:lnTo>
                  <a:lnTo>
                    <a:pt x="344634" y="64693"/>
                  </a:lnTo>
                  <a:lnTo>
                    <a:pt x="182422" y="64693"/>
                  </a:lnTo>
                  <a:lnTo>
                    <a:pt x="111426" y="59609"/>
                  </a:lnTo>
                  <a:lnTo>
                    <a:pt x="53440" y="45743"/>
                  </a:lnTo>
                  <a:lnTo>
                    <a:pt x="14339" y="25179"/>
                  </a:lnTo>
                  <a:lnTo>
                    <a:pt x="0" y="0"/>
                  </a:lnTo>
                  <a:close/>
                </a:path>
                <a:path w="365125" h="101600">
                  <a:moveTo>
                    <a:pt x="364832" y="1003"/>
                  </a:moveTo>
                  <a:lnTo>
                    <a:pt x="349713" y="25833"/>
                  </a:lnTo>
                  <a:lnTo>
                    <a:pt x="310465" y="46074"/>
                  </a:lnTo>
                  <a:lnTo>
                    <a:pt x="252799" y="59701"/>
                  </a:lnTo>
                  <a:lnTo>
                    <a:pt x="182422" y="64693"/>
                  </a:lnTo>
                  <a:lnTo>
                    <a:pt x="344634" y="64693"/>
                  </a:lnTo>
                  <a:lnTo>
                    <a:pt x="350574" y="61569"/>
                  </a:lnTo>
                  <a:lnTo>
                    <a:pt x="364921" y="36360"/>
                  </a:lnTo>
                  <a:lnTo>
                    <a:pt x="364832" y="1003"/>
                  </a:lnTo>
                  <a:close/>
                </a:path>
              </a:pathLst>
            </a:custGeom>
            <a:solidFill>
              <a:srgbClr val="524FA1"/>
            </a:solidFill>
          </p:spPr>
          <p:txBody>
            <a:bodyPr wrap="square" lIns="0" tIns="0" rIns="0" bIns="0" rtlCol="0"/>
            <a:lstStyle/>
            <a:p>
              <a:endParaRPr/>
            </a:p>
          </p:txBody>
        </p:sp>
        <p:sp>
          <p:nvSpPr>
            <p:cNvPr id="29" name="object 15"/>
            <p:cNvSpPr/>
            <p:nvPr/>
          </p:nvSpPr>
          <p:spPr>
            <a:xfrm>
              <a:off x="9274276" y="2215476"/>
              <a:ext cx="365125" cy="101600"/>
            </a:xfrm>
            <a:custGeom>
              <a:avLst/>
              <a:gdLst/>
              <a:ahLst/>
              <a:cxnLst/>
              <a:rect l="l" t="t" r="r" b="b"/>
              <a:pathLst>
                <a:path w="365125" h="101600">
                  <a:moveTo>
                    <a:pt x="0" y="0"/>
                  </a:moveTo>
                  <a:lnTo>
                    <a:pt x="0" y="36410"/>
                  </a:lnTo>
                  <a:lnTo>
                    <a:pt x="14339" y="61594"/>
                  </a:lnTo>
                  <a:lnTo>
                    <a:pt x="53440" y="82153"/>
                  </a:lnTo>
                  <a:lnTo>
                    <a:pt x="111426" y="96011"/>
                  </a:lnTo>
                  <a:lnTo>
                    <a:pt x="182422" y="101091"/>
                  </a:lnTo>
                  <a:lnTo>
                    <a:pt x="253441" y="96011"/>
                  </a:lnTo>
                  <a:lnTo>
                    <a:pt x="311453" y="82153"/>
                  </a:lnTo>
                  <a:lnTo>
                    <a:pt x="344627" y="64719"/>
                  </a:lnTo>
                  <a:lnTo>
                    <a:pt x="182422" y="64719"/>
                  </a:lnTo>
                  <a:lnTo>
                    <a:pt x="111426" y="59632"/>
                  </a:lnTo>
                  <a:lnTo>
                    <a:pt x="53440" y="45761"/>
                  </a:lnTo>
                  <a:lnTo>
                    <a:pt x="14339" y="25189"/>
                  </a:lnTo>
                  <a:lnTo>
                    <a:pt x="0" y="0"/>
                  </a:lnTo>
                  <a:close/>
                </a:path>
                <a:path w="365125" h="101600">
                  <a:moveTo>
                    <a:pt x="364832" y="1015"/>
                  </a:moveTo>
                  <a:lnTo>
                    <a:pt x="349713" y="25842"/>
                  </a:lnTo>
                  <a:lnTo>
                    <a:pt x="310465" y="46088"/>
                  </a:lnTo>
                  <a:lnTo>
                    <a:pt x="252799" y="59723"/>
                  </a:lnTo>
                  <a:lnTo>
                    <a:pt x="182422" y="64719"/>
                  </a:lnTo>
                  <a:lnTo>
                    <a:pt x="344627" y="64719"/>
                  </a:lnTo>
                  <a:lnTo>
                    <a:pt x="350574" y="61594"/>
                  </a:lnTo>
                  <a:lnTo>
                    <a:pt x="364921" y="36410"/>
                  </a:lnTo>
                  <a:lnTo>
                    <a:pt x="364832" y="1015"/>
                  </a:lnTo>
                  <a:close/>
                </a:path>
              </a:pathLst>
            </a:custGeom>
            <a:solidFill>
              <a:srgbClr val="524FA1"/>
            </a:solidFill>
          </p:spPr>
          <p:txBody>
            <a:bodyPr wrap="square" lIns="0" tIns="0" rIns="0" bIns="0" rtlCol="0"/>
            <a:lstStyle/>
            <a:p>
              <a:endParaRPr/>
            </a:p>
          </p:txBody>
        </p:sp>
        <p:sp>
          <p:nvSpPr>
            <p:cNvPr id="30" name="object 16"/>
            <p:cNvSpPr/>
            <p:nvPr/>
          </p:nvSpPr>
          <p:spPr>
            <a:xfrm>
              <a:off x="9169527" y="2136571"/>
              <a:ext cx="79006" cy="89738"/>
            </a:xfrm>
            <a:prstGeom prst="rect">
              <a:avLst/>
            </a:prstGeom>
            <a:blipFill>
              <a:blip r:embed="rId2" cstate="print"/>
              <a:stretch>
                <a:fillRect/>
              </a:stretch>
            </a:blipFill>
          </p:spPr>
          <p:txBody>
            <a:bodyPr wrap="square" lIns="0" tIns="0" rIns="0" bIns="0" rtlCol="0"/>
            <a:lstStyle/>
            <a:p>
              <a:endParaRPr/>
            </a:p>
          </p:txBody>
        </p:sp>
        <p:sp>
          <p:nvSpPr>
            <p:cNvPr id="31" name="object 17"/>
            <p:cNvSpPr/>
            <p:nvPr/>
          </p:nvSpPr>
          <p:spPr>
            <a:xfrm>
              <a:off x="9169527" y="1799589"/>
              <a:ext cx="365125" cy="129539"/>
            </a:xfrm>
            <a:custGeom>
              <a:avLst/>
              <a:gdLst/>
              <a:ahLst/>
              <a:cxnLst/>
              <a:rect l="l" t="t" r="r" b="b"/>
              <a:pathLst>
                <a:path w="365125" h="129539">
                  <a:moveTo>
                    <a:pt x="182435" y="0"/>
                  </a:moveTo>
                  <a:lnTo>
                    <a:pt x="111426" y="5081"/>
                  </a:lnTo>
                  <a:lnTo>
                    <a:pt x="53436" y="18942"/>
                  </a:lnTo>
                  <a:lnTo>
                    <a:pt x="14337" y="39508"/>
                  </a:lnTo>
                  <a:lnTo>
                    <a:pt x="0" y="64706"/>
                  </a:lnTo>
                  <a:lnTo>
                    <a:pt x="14337" y="89897"/>
                  </a:lnTo>
                  <a:lnTo>
                    <a:pt x="53436" y="110474"/>
                  </a:lnTo>
                  <a:lnTo>
                    <a:pt x="111426" y="124349"/>
                  </a:lnTo>
                  <a:lnTo>
                    <a:pt x="182435" y="129438"/>
                  </a:lnTo>
                  <a:lnTo>
                    <a:pt x="253449" y="124349"/>
                  </a:lnTo>
                  <a:lnTo>
                    <a:pt x="311438" y="110474"/>
                  </a:lnTo>
                  <a:lnTo>
                    <a:pt x="350535" y="89897"/>
                  </a:lnTo>
                  <a:lnTo>
                    <a:pt x="364871" y="64706"/>
                  </a:lnTo>
                  <a:lnTo>
                    <a:pt x="350535" y="39508"/>
                  </a:lnTo>
                  <a:lnTo>
                    <a:pt x="311438" y="18942"/>
                  </a:lnTo>
                  <a:lnTo>
                    <a:pt x="253449" y="5081"/>
                  </a:lnTo>
                  <a:lnTo>
                    <a:pt x="182435" y="0"/>
                  </a:lnTo>
                  <a:close/>
                </a:path>
              </a:pathLst>
            </a:custGeom>
            <a:solidFill>
              <a:srgbClr val="524FA1"/>
            </a:solidFill>
          </p:spPr>
          <p:txBody>
            <a:bodyPr wrap="square" lIns="0" tIns="0" rIns="0" bIns="0" rtlCol="0"/>
            <a:lstStyle/>
            <a:p>
              <a:endParaRPr/>
            </a:p>
          </p:txBody>
        </p:sp>
        <p:sp>
          <p:nvSpPr>
            <p:cNvPr id="32" name="object 18"/>
            <p:cNvSpPr/>
            <p:nvPr/>
          </p:nvSpPr>
          <p:spPr>
            <a:xfrm>
              <a:off x="9169527" y="1982254"/>
              <a:ext cx="120345" cy="166877"/>
            </a:xfrm>
            <a:prstGeom prst="rect">
              <a:avLst/>
            </a:prstGeom>
            <a:blipFill>
              <a:blip r:embed="rId3" cstate="print"/>
              <a:stretch>
                <a:fillRect/>
              </a:stretch>
            </a:blipFill>
          </p:spPr>
          <p:txBody>
            <a:bodyPr wrap="square" lIns="0" tIns="0" rIns="0" bIns="0" rtlCol="0"/>
            <a:lstStyle/>
            <a:p>
              <a:endParaRPr/>
            </a:p>
          </p:txBody>
        </p:sp>
        <p:sp>
          <p:nvSpPr>
            <p:cNvPr id="33" name="object 19"/>
            <p:cNvSpPr/>
            <p:nvPr/>
          </p:nvSpPr>
          <p:spPr>
            <a:xfrm>
              <a:off x="9169527" y="1905050"/>
              <a:ext cx="365125" cy="101600"/>
            </a:xfrm>
            <a:custGeom>
              <a:avLst/>
              <a:gdLst/>
              <a:ahLst/>
              <a:cxnLst/>
              <a:rect l="l" t="t" r="r" b="b"/>
              <a:pathLst>
                <a:path w="365125" h="101600">
                  <a:moveTo>
                    <a:pt x="0" y="0"/>
                  </a:moveTo>
                  <a:lnTo>
                    <a:pt x="0" y="36410"/>
                  </a:lnTo>
                  <a:lnTo>
                    <a:pt x="14337" y="61614"/>
                  </a:lnTo>
                  <a:lnTo>
                    <a:pt x="53436" y="82194"/>
                  </a:lnTo>
                  <a:lnTo>
                    <a:pt x="111426" y="96068"/>
                  </a:lnTo>
                  <a:lnTo>
                    <a:pt x="182435" y="101155"/>
                  </a:lnTo>
                  <a:lnTo>
                    <a:pt x="253449" y="96068"/>
                  </a:lnTo>
                  <a:lnTo>
                    <a:pt x="311438" y="82194"/>
                  </a:lnTo>
                  <a:lnTo>
                    <a:pt x="344613" y="64731"/>
                  </a:lnTo>
                  <a:lnTo>
                    <a:pt x="182435" y="64731"/>
                  </a:lnTo>
                  <a:lnTo>
                    <a:pt x="111426" y="59646"/>
                  </a:lnTo>
                  <a:lnTo>
                    <a:pt x="53436" y="45777"/>
                  </a:lnTo>
                  <a:lnTo>
                    <a:pt x="14337" y="25201"/>
                  </a:lnTo>
                  <a:lnTo>
                    <a:pt x="0" y="0"/>
                  </a:lnTo>
                  <a:close/>
                </a:path>
                <a:path w="365125" h="101600">
                  <a:moveTo>
                    <a:pt x="364871" y="1054"/>
                  </a:moveTo>
                  <a:lnTo>
                    <a:pt x="349711" y="25882"/>
                  </a:lnTo>
                  <a:lnTo>
                    <a:pt x="310462" y="46118"/>
                  </a:lnTo>
                  <a:lnTo>
                    <a:pt x="252808" y="59741"/>
                  </a:lnTo>
                  <a:lnTo>
                    <a:pt x="182435" y="64731"/>
                  </a:lnTo>
                  <a:lnTo>
                    <a:pt x="344613" y="64731"/>
                  </a:lnTo>
                  <a:lnTo>
                    <a:pt x="350535" y="61614"/>
                  </a:lnTo>
                  <a:lnTo>
                    <a:pt x="364871" y="36410"/>
                  </a:lnTo>
                  <a:lnTo>
                    <a:pt x="364871" y="1054"/>
                  </a:lnTo>
                  <a:close/>
                </a:path>
              </a:pathLst>
            </a:custGeom>
            <a:solidFill>
              <a:srgbClr val="524FA1"/>
            </a:solidFill>
          </p:spPr>
          <p:txBody>
            <a:bodyPr wrap="square" lIns="0" tIns="0" rIns="0" bIns="0" rtlCol="0"/>
            <a:lstStyle/>
            <a:p>
              <a:endParaRPr/>
            </a:p>
          </p:txBody>
        </p:sp>
        <p:sp>
          <p:nvSpPr>
            <p:cNvPr id="34" name="object 20"/>
            <p:cNvSpPr/>
            <p:nvPr/>
          </p:nvSpPr>
          <p:spPr>
            <a:xfrm>
              <a:off x="9558667" y="1827225"/>
              <a:ext cx="287020" cy="100330"/>
            </a:xfrm>
            <a:custGeom>
              <a:avLst/>
              <a:gdLst/>
              <a:ahLst/>
              <a:cxnLst/>
              <a:rect l="l" t="t" r="r" b="b"/>
              <a:pathLst>
                <a:path w="287020" h="100330">
                  <a:moveTo>
                    <a:pt x="0" y="52146"/>
                  </a:moveTo>
                  <a:lnTo>
                    <a:pt x="0" y="88544"/>
                  </a:lnTo>
                  <a:lnTo>
                    <a:pt x="23242" y="93426"/>
                  </a:lnTo>
                  <a:lnTo>
                    <a:pt x="48540" y="97048"/>
                  </a:lnTo>
                  <a:lnTo>
                    <a:pt x="75546" y="99301"/>
                  </a:lnTo>
                  <a:lnTo>
                    <a:pt x="103911" y="100075"/>
                  </a:lnTo>
                  <a:lnTo>
                    <a:pt x="174955" y="94991"/>
                  </a:lnTo>
                  <a:lnTo>
                    <a:pt x="232959" y="81124"/>
                  </a:lnTo>
                  <a:lnTo>
                    <a:pt x="266103" y="63690"/>
                  </a:lnTo>
                  <a:lnTo>
                    <a:pt x="103911" y="63690"/>
                  </a:lnTo>
                  <a:lnTo>
                    <a:pt x="75546" y="62906"/>
                  </a:lnTo>
                  <a:lnTo>
                    <a:pt x="48540" y="60637"/>
                  </a:lnTo>
                  <a:lnTo>
                    <a:pt x="23242" y="57009"/>
                  </a:lnTo>
                  <a:lnTo>
                    <a:pt x="0" y="52146"/>
                  </a:lnTo>
                  <a:close/>
                </a:path>
                <a:path w="287020" h="100330">
                  <a:moveTo>
                    <a:pt x="286308" y="0"/>
                  </a:moveTo>
                  <a:lnTo>
                    <a:pt x="271201" y="24830"/>
                  </a:lnTo>
                  <a:lnTo>
                    <a:pt x="231976" y="45070"/>
                  </a:lnTo>
                  <a:lnTo>
                    <a:pt x="174318" y="58698"/>
                  </a:lnTo>
                  <a:lnTo>
                    <a:pt x="103911" y="63690"/>
                  </a:lnTo>
                  <a:lnTo>
                    <a:pt x="266103" y="63690"/>
                  </a:lnTo>
                  <a:lnTo>
                    <a:pt x="272060" y="60556"/>
                  </a:lnTo>
                  <a:lnTo>
                    <a:pt x="286397" y="35369"/>
                  </a:lnTo>
                  <a:lnTo>
                    <a:pt x="286308" y="0"/>
                  </a:lnTo>
                  <a:close/>
                </a:path>
              </a:pathLst>
            </a:custGeom>
            <a:solidFill>
              <a:srgbClr val="524FA1"/>
            </a:solidFill>
          </p:spPr>
          <p:txBody>
            <a:bodyPr wrap="square" lIns="0" tIns="0" rIns="0" bIns="0" rtlCol="0"/>
            <a:lstStyle/>
            <a:p>
              <a:endParaRPr/>
            </a:p>
          </p:txBody>
        </p:sp>
        <p:sp>
          <p:nvSpPr>
            <p:cNvPr id="35" name="object 21"/>
            <p:cNvSpPr/>
            <p:nvPr/>
          </p:nvSpPr>
          <p:spPr>
            <a:xfrm>
              <a:off x="9558667" y="1904403"/>
              <a:ext cx="287020" cy="100330"/>
            </a:xfrm>
            <a:custGeom>
              <a:avLst/>
              <a:gdLst/>
              <a:ahLst/>
              <a:cxnLst/>
              <a:rect l="l" t="t" r="r" b="b"/>
              <a:pathLst>
                <a:path w="287020" h="100330">
                  <a:moveTo>
                    <a:pt x="0" y="52133"/>
                  </a:moveTo>
                  <a:lnTo>
                    <a:pt x="0" y="88544"/>
                  </a:lnTo>
                  <a:lnTo>
                    <a:pt x="23242" y="93408"/>
                  </a:lnTo>
                  <a:lnTo>
                    <a:pt x="48540" y="97027"/>
                  </a:lnTo>
                  <a:lnTo>
                    <a:pt x="75546" y="99285"/>
                  </a:lnTo>
                  <a:lnTo>
                    <a:pt x="103911" y="100063"/>
                  </a:lnTo>
                  <a:lnTo>
                    <a:pt x="174955" y="94978"/>
                  </a:lnTo>
                  <a:lnTo>
                    <a:pt x="232959" y="81113"/>
                  </a:lnTo>
                  <a:lnTo>
                    <a:pt x="266136" y="63665"/>
                  </a:lnTo>
                  <a:lnTo>
                    <a:pt x="103911" y="63665"/>
                  </a:lnTo>
                  <a:lnTo>
                    <a:pt x="75546" y="62888"/>
                  </a:lnTo>
                  <a:lnTo>
                    <a:pt x="48540" y="60632"/>
                  </a:lnTo>
                  <a:lnTo>
                    <a:pt x="23242" y="57010"/>
                  </a:lnTo>
                  <a:lnTo>
                    <a:pt x="0" y="52133"/>
                  </a:lnTo>
                  <a:close/>
                </a:path>
                <a:path w="287020" h="100330">
                  <a:moveTo>
                    <a:pt x="286308" y="0"/>
                  </a:moveTo>
                  <a:lnTo>
                    <a:pt x="271201" y="24826"/>
                  </a:lnTo>
                  <a:lnTo>
                    <a:pt x="231976" y="45058"/>
                  </a:lnTo>
                  <a:lnTo>
                    <a:pt x="174318" y="58676"/>
                  </a:lnTo>
                  <a:lnTo>
                    <a:pt x="103911" y="63665"/>
                  </a:lnTo>
                  <a:lnTo>
                    <a:pt x="266136" y="63665"/>
                  </a:lnTo>
                  <a:lnTo>
                    <a:pt x="272060" y="60549"/>
                  </a:lnTo>
                  <a:lnTo>
                    <a:pt x="286397" y="35369"/>
                  </a:lnTo>
                  <a:lnTo>
                    <a:pt x="286308" y="0"/>
                  </a:lnTo>
                  <a:close/>
                </a:path>
              </a:pathLst>
            </a:custGeom>
            <a:solidFill>
              <a:srgbClr val="524FA1"/>
            </a:solidFill>
          </p:spPr>
          <p:txBody>
            <a:bodyPr wrap="square" lIns="0" tIns="0" rIns="0" bIns="0" rtlCol="0"/>
            <a:lstStyle/>
            <a:p>
              <a:endParaRPr/>
            </a:p>
          </p:txBody>
        </p:sp>
        <p:sp>
          <p:nvSpPr>
            <p:cNvPr id="36" name="object 22"/>
            <p:cNvSpPr/>
            <p:nvPr/>
          </p:nvSpPr>
          <p:spPr>
            <a:xfrm>
              <a:off x="9480168" y="1749018"/>
              <a:ext cx="365125" cy="101600"/>
            </a:xfrm>
            <a:custGeom>
              <a:avLst/>
              <a:gdLst/>
              <a:ahLst/>
              <a:cxnLst/>
              <a:rect l="l" t="t" r="r" b="b"/>
              <a:pathLst>
                <a:path w="365125" h="101600">
                  <a:moveTo>
                    <a:pt x="0" y="0"/>
                  </a:moveTo>
                  <a:lnTo>
                    <a:pt x="0" y="39331"/>
                  </a:lnTo>
                  <a:lnTo>
                    <a:pt x="558" y="42214"/>
                  </a:lnTo>
                  <a:lnTo>
                    <a:pt x="1612" y="45034"/>
                  </a:lnTo>
                  <a:lnTo>
                    <a:pt x="6324" y="46596"/>
                  </a:lnTo>
                  <a:lnTo>
                    <a:pt x="8597" y="47409"/>
                  </a:lnTo>
                  <a:lnTo>
                    <a:pt x="30587" y="56595"/>
                  </a:lnTo>
                  <a:lnTo>
                    <a:pt x="47524" y="66443"/>
                  </a:lnTo>
                  <a:lnTo>
                    <a:pt x="60016" y="76677"/>
                  </a:lnTo>
                  <a:lnTo>
                    <a:pt x="68668" y="87020"/>
                  </a:lnTo>
                  <a:lnTo>
                    <a:pt x="93554" y="92944"/>
                  </a:lnTo>
                  <a:lnTo>
                    <a:pt x="121124" y="97372"/>
                  </a:lnTo>
                  <a:lnTo>
                    <a:pt x="150902" y="100145"/>
                  </a:lnTo>
                  <a:lnTo>
                    <a:pt x="182410" y="101104"/>
                  </a:lnTo>
                  <a:lnTo>
                    <a:pt x="253453" y="96019"/>
                  </a:lnTo>
                  <a:lnTo>
                    <a:pt x="311457" y="82153"/>
                  </a:lnTo>
                  <a:lnTo>
                    <a:pt x="344602" y="64719"/>
                  </a:lnTo>
                  <a:lnTo>
                    <a:pt x="182410" y="64719"/>
                  </a:lnTo>
                  <a:lnTo>
                    <a:pt x="111404" y="59630"/>
                  </a:lnTo>
                  <a:lnTo>
                    <a:pt x="53424" y="45756"/>
                  </a:lnTo>
                  <a:lnTo>
                    <a:pt x="14333" y="25183"/>
                  </a:lnTo>
                  <a:lnTo>
                    <a:pt x="0" y="0"/>
                  </a:lnTo>
                  <a:close/>
                </a:path>
                <a:path w="365125" h="101600">
                  <a:moveTo>
                    <a:pt x="364807" y="1028"/>
                  </a:moveTo>
                  <a:lnTo>
                    <a:pt x="349700" y="25864"/>
                  </a:lnTo>
                  <a:lnTo>
                    <a:pt x="310475" y="46104"/>
                  </a:lnTo>
                  <a:lnTo>
                    <a:pt x="252816" y="59728"/>
                  </a:lnTo>
                  <a:lnTo>
                    <a:pt x="182410" y="64719"/>
                  </a:lnTo>
                  <a:lnTo>
                    <a:pt x="344602" y="64719"/>
                  </a:lnTo>
                  <a:lnTo>
                    <a:pt x="350559" y="61585"/>
                  </a:lnTo>
                  <a:lnTo>
                    <a:pt x="364896" y="36398"/>
                  </a:lnTo>
                  <a:lnTo>
                    <a:pt x="364807" y="1028"/>
                  </a:lnTo>
                  <a:close/>
                </a:path>
              </a:pathLst>
            </a:custGeom>
            <a:solidFill>
              <a:srgbClr val="524FA1"/>
            </a:solidFill>
          </p:spPr>
          <p:txBody>
            <a:bodyPr wrap="square" lIns="0" tIns="0" rIns="0" bIns="0" rtlCol="0"/>
            <a:lstStyle/>
            <a:p>
              <a:endParaRPr/>
            </a:p>
          </p:txBody>
        </p:sp>
        <p:sp>
          <p:nvSpPr>
            <p:cNvPr id="37" name="object 23"/>
            <p:cNvSpPr/>
            <p:nvPr/>
          </p:nvSpPr>
          <p:spPr>
            <a:xfrm>
              <a:off x="9480168" y="1643519"/>
              <a:ext cx="365125" cy="129539"/>
            </a:xfrm>
            <a:custGeom>
              <a:avLst/>
              <a:gdLst/>
              <a:ahLst/>
              <a:cxnLst/>
              <a:rect l="l" t="t" r="r" b="b"/>
              <a:pathLst>
                <a:path w="365125" h="129539">
                  <a:moveTo>
                    <a:pt x="182410" y="0"/>
                  </a:moveTo>
                  <a:lnTo>
                    <a:pt x="111404" y="5085"/>
                  </a:lnTo>
                  <a:lnTo>
                    <a:pt x="53424" y="18954"/>
                  </a:lnTo>
                  <a:lnTo>
                    <a:pt x="14333" y="39529"/>
                  </a:lnTo>
                  <a:lnTo>
                    <a:pt x="0" y="64731"/>
                  </a:lnTo>
                  <a:lnTo>
                    <a:pt x="14333" y="89921"/>
                  </a:lnTo>
                  <a:lnTo>
                    <a:pt x="53424" y="110493"/>
                  </a:lnTo>
                  <a:lnTo>
                    <a:pt x="111404" y="124364"/>
                  </a:lnTo>
                  <a:lnTo>
                    <a:pt x="182410" y="129451"/>
                  </a:lnTo>
                  <a:lnTo>
                    <a:pt x="253453" y="124364"/>
                  </a:lnTo>
                  <a:lnTo>
                    <a:pt x="311457" y="110493"/>
                  </a:lnTo>
                  <a:lnTo>
                    <a:pt x="350559" y="89921"/>
                  </a:lnTo>
                  <a:lnTo>
                    <a:pt x="364896" y="64731"/>
                  </a:lnTo>
                  <a:lnTo>
                    <a:pt x="350559" y="39529"/>
                  </a:lnTo>
                  <a:lnTo>
                    <a:pt x="311457" y="18954"/>
                  </a:lnTo>
                  <a:lnTo>
                    <a:pt x="253453" y="5085"/>
                  </a:lnTo>
                  <a:lnTo>
                    <a:pt x="182410" y="0"/>
                  </a:lnTo>
                  <a:close/>
                </a:path>
              </a:pathLst>
            </a:custGeom>
            <a:solidFill>
              <a:srgbClr val="524FA1"/>
            </a:solidFill>
          </p:spPr>
          <p:txBody>
            <a:bodyPr wrap="square" lIns="0" tIns="0" rIns="0" bIns="0" rtlCol="0"/>
            <a:lstStyle/>
            <a:p>
              <a:endParaRPr/>
            </a:p>
          </p:txBody>
        </p:sp>
        <p:sp>
          <p:nvSpPr>
            <p:cNvPr id="38" name="object 24"/>
            <p:cNvSpPr/>
            <p:nvPr/>
          </p:nvSpPr>
          <p:spPr>
            <a:xfrm>
              <a:off x="9624910" y="1981530"/>
              <a:ext cx="220154" cy="254469"/>
            </a:xfrm>
            <a:prstGeom prst="rect">
              <a:avLst/>
            </a:prstGeom>
            <a:blipFill>
              <a:blip r:embed="rId4" cstate="print"/>
              <a:stretch>
                <a:fillRect/>
              </a:stretch>
            </a:blipFill>
          </p:spPr>
          <p:txBody>
            <a:bodyPr wrap="square" lIns="0" tIns="0" rIns="0" bIns="0" rtlCol="0"/>
            <a:lstStyle/>
            <a:p>
              <a:endParaRPr/>
            </a:p>
          </p:txBody>
        </p:sp>
      </p:grpSp>
      <p:sp>
        <p:nvSpPr>
          <p:cNvPr id="19" name="object 4"/>
          <p:cNvSpPr txBox="1"/>
          <p:nvPr/>
        </p:nvSpPr>
        <p:spPr>
          <a:xfrm>
            <a:off x="347628" y="428625"/>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	Biomass availabilities</a:t>
            </a:r>
          </a:p>
        </p:txBody>
      </p:sp>
      <p:graphicFrame>
        <p:nvGraphicFramePr>
          <p:cNvPr id="2" name="Chart 1">
            <a:extLst>
              <a:ext uri="{FF2B5EF4-FFF2-40B4-BE49-F238E27FC236}">
                <a16:creationId xmlns:a16="http://schemas.microsoft.com/office/drawing/2014/main" id="{4CAE4F5E-F965-3C4E-BD5C-6DC94C3138F9}"/>
              </a:ext>
            </a:extLst>
          </p:cNvPr>
          <p:cNvGraphicFramePr>
            <a:graphicFrameLocks/>
          </p:cNvGraphicFramePr>
          <p:nvPr>
            <p:extLst>
              <p:ext uri="{D42A27DB-BD31-4B8C-83A1-F6EECF244321}">
                <p14:modId xmlns:p14="http://schemas.microsoft.com/office/powerpoint/2010/main" val="703448596"/>
              </p:ext>
            </p:extLst>
          </p:nvPr>
        </p:nvGraphicFramePr>
        <p:xfrm>
          <a:off x="820851" y="1130717"/>
          <a:ext cx="8486628" cy="53522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1930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grpSp>
        <p:nvGrpSpPr>
          <p:cNvPr id="22" name="Group 21"/>
          <p:cNvGrpSpPr/>
          <p:nvPr/>
        </p:nvGrpSpPr>
        <p:grpSpPr>
          <a:xfrm>
            <a:off x="401677" y="356069"/>
            <a:ext cx="676160" cy="673557"/>
            <a:chOff x="9169527" y="1643519"/>
            <a:chExt cx="676160" cy="673557"/>
          </a:xfrm>
        </p:grpSpPr>
        <p:sp>
          <p:nvSpPr>
            <p:cNvPr id="23" name="object 13"/>
            <p:cNvSpPr/>
            <p:nvPr/>
          </p:nvSpPr>
          <p:spPr>
            <a:xfrm>
              <a:off x="9274276" y="2032787"/>
              <a:ext cx="365125" cy="129539"/>
            </a:xfrm>
            <a:custGeom>
              <a:avLst/>
              <a:gdLst/>
              <a:ahLst/>
              <a:cxnLst/>
              <a:rect l="l" t="t" r="r" b="b"/>
              <a:pathLst>
                <a:path w="365125" h="129539">
                  <a:moveTo>
                    <a:pt x="182422" y="0"/>
                  </a:moveTo>
                  <a:lnTo>
                    <a:pt x="111426" y="5086"/>
                  </a:lnTo>
                  <a:lnTo>
                    <a:pt x="53440" y="18957"/>
                  </a:lnTo>
                  <a:lnTo>
                    <a:pt x="14339" y="39529"/>
                  </a:lnTo>
                  <a:lnTo>
                    <a:pt x="0" y="64719"/>
                  </a:lnTo>
                  <a:lnTo>
                    <a:pt x="14339" y="89912"/>
                  </a:lnTo>
                  <a:lnTo>
                    <a:pt x="53440" y="110493"/>
                  </a:lnTo>
                  <a:lnTo>
                    <a:pt x="111426" y="124373"/>
                  </a:lnTo>
                  <a:lnTo>
                    <a:pt x="182422" y="129463"/>
                  </a:lnTo>
                  <a:lnTo>
                    <a:pt x="253441" y="124373"/>
                  </a:lnTo>
                  <a:lnTo>
                    <a:pt x="311453" y="110493"/>
                  </a:lnTo>
                  <a:lnTo>
                    <a:pt x="350574" y="89912"/>
                  </a:lnTo>
                  <a:lnTo>
                    <a:pt x="364921" y="64719"/>
                  </a:lnTo>
                  <a:lnTo>
                    <a:pt x="350574" y="39529"/>
                  </a:lnTo>
                  <a:lnTo>
                    <a:pt x="311453" y="18957"/>
                  </a:lnTo>
                  <a:lnTo>
                    <a:pt x="253441" y="5086"/>
                  </a:lnTo>
                  <a:lnTo>
                    <a:pt x="182422" y="0"/>
                  </a:lnTo>
                  <a:close/>
                </a:path>
              </a:pathLst>
            </a:custGeom>
            <a:solidFill>
              <a:srgbClr val="524FA1"/>
            </a:solidFill>
          </p:spPr>
          <p:txBody>
            <a:bodyPr wrap="square" lIns="0" tIns="0" rIns="0" bIns="0" rtlCol="0"/>
            <a:lstStyle/>
            <a:p>
              <a:endParaRPr/>
            </a:p>
          </p:txBody>
        </p:sp>
        <p:sp>
          <p:nvSpPr>
            <p:cNvPr id="28" name="object 14"/>
            <p:cNvSpPr/>
            <p:nvPr/>
          </p:nvSpPr>
          <p:spPr>
            <a:xfrm>
              <a:off x="9274276" y="2138311"/>
              <a:ext cx="365125" cy="101600"/>
            </a:xfrm>
            <a:custGeom>
              <a:avLst/>
              <a:gdLst/>
              <a:ahLst/>
              <a:cxnLst/>
              <a:rect l="l" t="t" r="r" b="b"/>
              <a:pathLst>
                <a:path w="365125" h="101600">
                  <a:moveTo>
                    <a:pt x="0" y="0"/>
                  </a:moveTo>
                  <a:lnTo>
                    <a:pt x="0" y="36360"/>
                  </a:lnTo>
                  <a:lnTo>
                    <a:pt x="14339" y="61569"/>
                  </a:lnTo>
                  <a:lnTo>
                    <a:pt x="53440" y="82148"/>
                  </a:lnTo>
                  <a:lnTo>
                    <a:pt x="111426" y="96019"/>
                  </a:lnTo>
                  <a:lnTo>
                    <a:pt x="182422" y="101104"/>
                  </a:lnTo>
                  <a:lnTo>
                    <a:pt x="253441" y="96019"/>
                  </a:lnTo>
                  <a:lnTo>
                    <a:pt x="311453" y="82148"/>
                  </a:lnTo>
                  <a:lnTo>
                    <a:pt x="344634" y="64693"/>
                  </a:lnTo>
                  <a:lnTo>
                    <a:pt x="182422" y="64693"/>
                  </a:lnTo>
                  <a:lnTo>
                    <a:pt x="111426" y="59609"/>
                  </a:lnTo>
                  <a:lnTo>
                    <a:pt x="53440" y="45743"/>
                  </a:lnTo>
                  <a:lnTo>
                    <a:pt x="14339" y="25179"/>
                  </a:lnTo>
                  <a:lnTo>
                    <a:pt x="0" y="0"/>
                  </a:lnTo>
                  <a:close/>
                </a:path>
                <a:path w="365125" h="101600">
                  <a:moveTo>
                    <a:pt x="364832" y="1003"/>
                  </a:moveTo>
                  <a:lnTo>
                    <a:pt x="349713" y="25833"/>
                  </a:lnTo>
                  <a:lnTo>
                    <a:pt x="310465" y="46074"/>
                  </a:lnTo>
                  <a:lnTo>
                    <a:pt x="252799" y="59701"/>
                  </a:lnTo>
                  <a:lnTo>
                    <a:pt x="182422" y="64693"/>
                  </a:lnTo>
                  <a:lnTo>
                    <a:pt x="344634" y="64693"/>
                  </a:lnTo>
                  <a:lnTo>
                    <a:pt x="350574" y="61569"/>
                  </a:lnTo>
                  <a:lnTo>
                    <a:pt x="364921" y="36360"/>
                  </a:lnTo>
                  <a:lnTo>
                    <a:pt x="364832" y="1003"/>
                  </a:lnTo>
                  <a:close/>
                </a:path>
              </a:pathLst>
            </a:custGeom>
            <a:solidFill>
              <a:srgbClr val="524FA1"/>
            </a:solidFill>
          </p:spPr>
          <p:txBody>
            <a:bodyPr wrap="square" lIns="0" tIns="0" rIns="0" bIns="0" rtlCol="0"/>
            <a:lstStyle/>
            <a:p>
              <a:endParaRPr/>
            </a:p>
          </p:txBody>
        </p:sp>
        <p:sp>
          <p:nvSpPr>
            <p:cNvPr id="29" name="object 15"/>
            <p:cNvSpPr/>
            <p:nvPr/>
          </p:nvSpPr>
          <p:spPr>
            <a:xfrm>
              <a:off x="9274276" y="2215476"/>
              <a:ext cx="365125" cy="101600"/>
            </a:xfrm>
            <a:custGeom>
              <a:avLst/>
              <a:gdLst/>
              <a:ahLst/>
              <a:cxnLst/>
              <a:rect l="l" t="t" r="r" b="b"/>
              <a:pathLst>
                <a:path w="365125" h="101600">
                  <a:moveTo>
                    <a:pt x="0" y="0"/>
                  </a:moveTo>
                  <a:lnTo>
                    <a:pt x="0" y="36410"/>
                  </a:lnTo>
                  <a:lnTo>
                    <a:pt x="14339" y="61594"/>
                  </a:lnTo>
                  <a:lnTo>
                    <a:pt x="53440" y="82153"/>
                  </a:lnTo>
                  <a:lnTo>
                    <a:pt x="111426" y="96011"/>
                  </a:lnTo>
                  <a:lnTo>
                    <a:pt x="182422" y="101091"/>
                  </a:lnTo>
                  <a:lnTo>
                    <a:pt x="253441" y="96011"/>
                  </a:lnTo>
                  <a:lnTo>
                    <a:pt x="311453" y="82153"/>
                  </a:lnTo>
                  <a:lnTo>
                    <a:pt x="344627" y="64719"/>
                  </a:lnTo>
                  <a:lnTo>
                    <a:pt x="182422" y="64719"/>
                  </a:lnTo>
                  <a:lnTo>
                    <a:pt x="111426" y="59632"/>
                  </a:lnTo>
                  <a:lnTo>
                    <a:pt x="53440" y="45761"/>
                  </a:lnTo>
                  <a:lnTo>
                    <a:pt x="14339" y="25189"/>
                  </a:lnTo>
                  <a:lnTo>
                    <a:pt x="0" y="0"/>
                  </a:lnTo>
                  <a:close/>
                </a:path>
                <a:path w="365125" h="101600">
                  <a:moveTo>
                    <a:pt x="364832" y="1015"/>
                  </a:moveTo>
                  <a:lnTo>
                    <a:pt x="349713" y="25842"/>
                  </a:lnTo>
                  <a:lnTo>
                    <a:pt x="310465" y="46088"/>
                  </a:lnTo>
                  <a:lnTo>
                    <a:pt x="252799" y="59723"/>
                  </a:lnTo>
                  <a:lnTo>
                    <a:pt x="182422" y="64719"/>
                  </a:lnTo>
                  <a:lnTo>
                    <a:pt x="344627" y="64719"/>
                  </a:lnTo>
                  <a:lnTo>
                    <a:pt x="350574" y="61594"/>
                  </a:lnTo>
                  <a:lnTo>
                    <a:pt x="364921" y="36410"/>
                  </a:lnTo>
                  <a:lnTo>
                    <a:pt x="364832" y="1015"/>
                  </a:lnTo>
                  <a:close/>
                </a:path>
              </a:pathLst>
            </a:custGeom>
            <a:solidFill>
              <a:srgbClr val="524FA1"/>
            </a:solidFill>
          </p:spPr>
          <p:txBody>
            <a:bodyPr wrap="square" lIns="0" tIns="0" rIns="0" bIns="0" rtlCol="0"/>
            <a:lstStyle/>
            <a:p>
              <a:endParaRPr/>
            </a:p>
          </p:txBody>
        </p:sp>
        <p:sp>
          <p:nvSpPr>
            <p:cNvPr id="30" name="object 16"/>
            <p:cNvSpPr/>
            <p:nvPr/>
          </p:nvSpPr>
          <p:spPr>
            <a:xfrm>
              <a:off x="9169527" y="2136571"/>
              <a:ext cx="79006" cy="89738"/>
            </a:xfrm>
            <a:prstGeom prst="rect">
              <a:avLst/>
            </a:prstGeom>
            <a:blipFill>
              <a:blip r:embed="rId2" cstate="print"/>
              <a:stretch>
                <a:fillRect/>
              </a:stretch>
            </a:blipFill>
          </p:spPr>
          <p:txBody>
            <a:bodyPr wrap="square" lIns="0" tIns="0" rIns="0" bIns="0" rtlCol="0"/>
            <a:lstStyle/>
            <a:p>
              <a:endParaRPr/>
            </a:p>
          </p:txBody>
        </p:sp>
        <p:sp>
          <p:nvSpPr>
            <p:cNvPr id="31" name="object 17"/>
            <p:cNvSpPr/>
            <p:nvPr/>
          </p:nvSpPr>
          <p:spPr>
            <a:xfrm>
              <a:off x="9169527" y="1799589"/>
              <a:ext cx="365125" cy="129539"/>
            </a:xfrm>
            <a:custGeom>
              <a:avLst/>
              <a:gdLst/>
              <a:ahLst/>
              <a:cxnLst/>
              <a:rect l="l" t="t" r="r" b="b"/>
              <a:pathLst>
                <a:path w="365125" h="129539">
                  <a:moveTo>
                    <a:pt x="182435" y="0"/>
                  </a:moveTo>
                  <a:lnTo>
                    <a:pt x="111426" y="5081"/>
                  </a:lnTo>
                  <a:lnTo>
                    <a:pt x="53436" y="18942"/>
                  </a:lnTo>
                  <a:lnTo>
                    <a:pt x="14337" y="39508"/>
                  </a:lnTo>
                  <a:lnTo>
                    <a:pt x="0" y="64706"/>
                  </a:lnTo>
                  <a:lnTo>
                    <a:pt x="14337" y="89897"/>
                  </a:lnTo>
                  <a:lnTo>
                    <a:pt x="53436" y="110474"/>
                  </a:lnTo>
                  <a:lnTo>
                    <a:pt x="111426" y="124349"/>
                  </a:lnTo>
                  <a:lnTo>
                    <a:pt x="182435" y="129438"/>
                  </a:lnTo>
                  <a:lnTo>
                    <a:pt x="253449" y="124349"/>
                  </a:lnTo>
                  <a:lnTo>
                    <a:pt x="311438" y="110474"/>
                  </a:lnTo>
                  <a:lnTo>
                    <a:pt x="350535" y="89897"/>
                  </a:lnTo>
                  <a:lnTo>
                    <a:pt x="364871" y="64706"/>
                  </a:lnTo>
                  <a:lnTo>
                    <a:pt x="350535" y="39508"/>
                  </a:lnTo>
                  <a:lnTo>
                    <a:pt x="311438" y="18942"/>
                  </a:lnTo>
                  <a:lnTo>
                    <a:pt x="253449" y="5081"/>
                  </a:lnTo>
                  <a:lnTo>
                    <a:pt x="182435" y="0"/>
                  </a:lnTo>
                  <a:close/>
                </a:path>
              </a:pathLst>
            </a:custGeom>
            <a:solidFill>
              <a:srgbClr val="524FA1"/>
            </a:solidFill>
          </p:spPr>
          <p:txBody>
            <a:bodyPr wrap="square" lIns="0" tIns="0" rIns="0" bIns="0" rtlCol="0"/>
            <a:lstStyle/>
            <a:p>
              <a:endParaRPr/>
            </a:p>
          </p:txBody>
        </p:sp>
        <p:sp>
          <p:nvSpPr>
            <p:cNvPr id="32" name="object 18"/>
            <p:cNvSpPr/>
            <p:nvPr/>
          </p:nvSpPr>
          <p:spPr>
            <a:xfrm>
              <a:off x="9169527" y="1982254"/>
              <a:ext cx="120345" cy="166877"/>
            </a:xfrm>
            <a:prstGeom prst="rect">
              <a:avLst/>
            </a:prstGeom>
            <a:blipFill>
              <a:blip r:embed="rId3" cstate="print"/>
              <a:stretch>
                <a:fillRect/>
              </a:stretch>
            </a:blipFill>
          </p:spPr>
          <p:txBody>
            <a:bodyPr wrap="square" lIns="0" tIns="0" rIns="0" bIns="0" rtlCol="0"/>
            <a:lstStyle/>
            <a:p>
              <a:endParaRPr/>
            </a:p>
          </p:txBody>
        </p:sp>
        <p:sp>
          <p:nvSpPr>
            <p:cNvPr id="33" name="object 19"/>
            <p:cNvSpPr/>
            <p:nvPr/>
          </p:nvSpPr>
          <p:spPr>
            <a:xfrm>
              <a:off x="9169527" y="1905050"/>
              <a:ext cx="365125" cy="101600"/>
            </a:xfrm>
            <a:custGeom>
              <a:avLst/>
              <a:gdLst/>
              <a:ahLst/>
              <a:cxnLst/>
              <a:rect l="l" t="t" r="r" b="b"/>
              <a:pathLst>
                <a:path w="365125" h="101600">
                  <a:moveTo>
                    <a:pt x="0" y="0"/>
                  </a:moveTo>
                  <a:lnTo>
                    <a:pt x="0" y="36410"/>
                  </a:lnTo>
                  <a:lnTo>
                    <a:pt x="14337" y="61614"/>
                  </a:lnTo>
                  <a:lnTo>
                    <a:pt x="53436" y="82194"/>
                  </a:lnTo>
                  <a:lnTo>
                    <a:pt x="111426" y="96068"/>
                  </a:lnTo>
                  <a:lnTo>
                    <a:pt x="182435" y="101155"/>
                  </a:lnTo>
                  <a:lnTo>
                    <a:pt x="253449" y="96068"/>
                  </a:lnTo>
                  <a:lnTo>
                    <a:pt x="311438" y="82194"/>
                  </a:lnTo>
                  <a:lnTo>
                    <a:pt x="344613" y="64731"/>
                  </a:lnTo>
                  <a:lnTo>
                    <a:pt x="182435" y="64731"/>
                  </a:lnTo>
                  <a:lnTo>
                    <a:pt x="111426" y="59646"/>
                  </a:lnTo>
                  <a:lnTo>
                    <a:pt x="53436" y="45777"/>
                  </a:lnTo>
                  <a:lnTo>
                    <a:pt x="14337" y="25201"/>
                  </a:lnTo>
                  <a:lnTo>
                    <a:pt x="0" y="0"/>
                  </a:lnTo>
                  <a:close/>
                </a:path>
                <a:path w="365125" h="101600">
                  <a:moveTo>
                    <a:pt x="364871" y="1054"/>
                  </a:moveTo>
                  <a:lnTo>
                    <a:pt x="349711" y="25882"/>
                  </a:lnTo>
                  <a:lnTo>
                    <a:pt x="310462" y="46118"/>
                  </a:lnTo>
                  <a:lnTo>
                    <a:pt x="252808" y="59741"/>
                  </a:lnTo>
                  <a:lnTo>
                    <a:pt x="182435" y="64731"/>
                  </a:lnTo>
                  <a:lnTo>
                    <a:pt x="344613" y="64731"/>
                  </a:lnTo>
                  <a:lnTo>
                    <a:pt x="350535" y="61614"/>
                  </a:lnTo>
                  <a:lnTo>
                    <a:pt x="364871" y="36410"/>
                  </a:lnTo>
                  <a:lnTo>
                    <a:pt x="364871" y="1054"/>
                  </a:lnTo>
                  <a:close/>
                </a:path>
              </a:pathLst>
            </a:custGeom>
            <a:solidFill>
              <a:srgbClr val="524FA1"/>
            </a:solidFill>
          </p:spPr>
          <p:txBody>
            <a:bodyPr wrap="square" lIns="0" tIns="0" rIns="0" bIns="0" rtlCol="0"/>
            <a:lstStyle/>
            <a:p>
              <a:endParaRPr/>
            </a:p>
          </p:txBody>
        </p:sp>
        <p:sp>
          <p:nvSpPr>
            <p:cNvPr id="34" name="object 20"/>
            <p:cNvSpPr/>
            <p:nvPr/>
          </p:nvSpPr>
          <p:spPr>
            <a:xfrm>
              <a:off x="9558667" y="1827225"/>
              <a:ext cx="287020" cy="100330"/>
            </a:xfrm>
            <a:custGeom>
              <a:avLst/>
              <a:gdLst/>
              <a:ahLst/>
              <a:cxnLst/>
              <a:rect l="l" t="t" r="r" b="b"/>
              <a:pathLst>
                <a:path w="287020" h="100330">
                  <a:moveTo>
                    <a:pt x="0" y="52146"/>
                  </a:moveTo>
                  <a:lnTo>
                    <a:pt x="0" y="88544"/>
                  </a:lnTo>
                  <a:lnTo>
                    <a:pt x="23242" y="93426"/>
                  </a:lnTo>
                  <a:lnTo>
                    <a:pt x="48540" y="97048"/>
                  </a:lnTo>
                  <a:lnTo>
                    <a:pt x="75546" y="99301"/>
                  </a:lnTo>
                  <a:lnTo>
                    <a:pt x="103911" y="100075"/>
                  </a:lnTo>
                  <a:lnTo>
                    <a:pt x="174955" y="94991"/>
                  </a:lnTo>
                  <a:lnTo>
                    <a:pt x="232959" y="81124"/>
                  </a:lnTo>
                  <a:lnTo>
                    <a:pt x="266103" y="63690"/>
                  </a:lnTo>
                  <a:lnTo>
                    <a:pt x="103911" y="63690"/>
                  </a:lnTo>
                  <a:lnTo>
                    <a:pt x="75546" y="62906"/>
                  </a:lnTo>
                  <a:lnTo>
                    <a:pt x="48540" y="60637"/>
                  </a:lnTo>
                  <a:lnTo>
                    <a:pt x="23242" y="57009"/>
                  </a:lnTo>
                  <a:lnTo>
                    <a:pt x="0" y="52146"/>
                  </a:lnTo>
                  <a:close/>
                </a:path>
                <a:path w="287020" h="100330">
                  <a:moveTo>
                    <a:pt x="286308" y="0"/>
                  </a:moveTo>
                  <a:lnTo>
                    <a:pt x="271201" y="24830"/>
                  </a:lnTo>
                  <a:lnTo>
                    <a:pt x="231976" y="45070"/>
                  </a:lnTo>
                  <a:lnTo>
                    <a:pt x="174318" y="58698"/>
                  </a:lnTo>
                  <a:lnTo>
                    <a:pt x="103911" y="63690"/>
                  </a:lnTo>
                  <a:lnTo>
                    <a:pt x="266103" y="63690"/>
                  </a:lnTo>
                  <a:lnTo>
                    <a:pt x="272060" y="60556"/>
                  </a:lnTo>
                  <a:lnTo>
                    <a:pt x="286397" y="35369"/>
                  </a:lnTo>
                  <a:lnTo>
                    <a:pt x="286308" y="0"/>
                  </a:lnTo>
                  <a:close/>
                </a:path>
              </a:pathLst>
            </a:custGeom>
            <a:solidFill>
              <a:srgbClr val="524FA1"/>
            </a:solidFill>
          </p:spPr>
          <p:txBody>
            <a:bodyPr wrap="square" lIns="0" tIns="0" rIns="0" bIns="0" rtlCol="0"/>
            <a:lstStyle/>
            <a:p>
              <a:endParaRPr/>
            </a:p>
          </p:txBody>
        </p:sp>
        <p:sp>
          <p:nvSpPr>
            <p:cNvPr id="35" name="object 21"/>
            <p:cNvSpPr/>
            <p:nvPr/>
          </p:nvSpPr>
          <p:spPr>
            <a:xfrm>
              <a:off x="9558667" y="1904403"/>
              <a:ext cx="287020" cy="100330"/>
            </a:xfrm>
            <a:custGeom>
              <a:avLst/>
              <a:gdLst/>
              <a:ahLst/>
              <a:cxnLst/>
              <a:rect l="l" t="t" r="r" b="b"/>
              <a:pathLst>
                <a:path w="287020" h="100330">
                  <a:moveTo>
                    <a:pt x="0" y="52133"/>
                  </a:moveTo>
                  <a:lnTo>
                    <a:pt x="0" y="88544"/>
                  </a:lnTo>
                  <a:lnTo>
                    <a:pt x="23242" y="93408"/>
                  </a:lnTo>
                  <a:lnTo>
                    <a:pt x="48540" y="97027"/>
                  </a:lnTo>
                  <a:lnTo>
                    <a:pt x="75546" y="99285"/>
                  </a:lnTo>
                  <a:lnTo>
                    <a:pt x="103911" y="100063"/>
                  </a:lnTo>
                  <a:lnTo>
                    <a:pt x="174955" y="94978"/>
                  </a:lnTo>
                  <a:lnTo>
                    <a:pt x="232959" y="81113"/>
                  </a:lnTo>
                  <a:lnTo>
                    <a:pt x="266136" y="63665"/>
                  </a:lnTo>
                  <a:lnTo>
                    <a:pt x="103911" y="63665"/>
                  </a:lnTo>
                  <a:lnTo>
                    <a:pt x="75546" y="62888"/>
                  </a:lnTo>
                  <a:lnTo>
                    <a:pt x="48540" y="60632"/>
                  </a:lnTo>
                  <a:lnTo>
                    <a:pt x="23242" y="57010"/>
                  </a:lnTo>
                  <a:lnTo>
                    <a:pt x="0" y="52133"/>
                  </a:lnTo>
                  <a:close/>
                </a:path>
                <a:path w="287020" h="100330">
                  <a:moveTo>
                    <a:pt x="286308" y="0"/>
                  </a:moveTo>
                  <a:lnTo>
                    <a:pt x="271201" y="24826"/>
                  </a:lnTo>
                  <a:lnTo>
                    <a:pt x="231976" y="45058"/>
                  </a:lnTo>
                  <a:lnTo>
                    <a:pt x="174318" y="58676"/>
                  </a:lnTo>
                  <a:lnTo>
                    <a:pt x="103911" y="63665"/>
                  </a:lnTo>
                  <a:lnTo>
                    <a:pt x="266136" y="63665"/>
                  </a:lnTo>
                  <a:lnTo>
                    <a:pt x="272060" y="60549"/>
                  </a:lnTo>
                  <a:lnTo>
                    <a:pt x="286397" y="35369"/>
                  </a:lnTo>
                  <a:lnTo>
                    <a:pt x="286308" y="0"/>
                  </a:lnTo>
                  <a:close/>
                </a:path>
              </a:pathLst>
            </a:custGeom>
            <a:solidFill>
              <a:srgbClr val="524FA1"/>
            </a:solidFill>
          </p:spPr>
          <p:txBody>
            <a:bodyPr wrap="square" lIns="0" tIns="0" rIns="0" bIns="0" rtlCol="0"/>
            <a:lstStyle/>
            <a:p>
              <a:endParaRPr/>
            </a:p>
          </p:txBody>
        </p:sp>
        <p:sp>
          <p:nvSpPr>
            <p:cNvPr id="36" name="object 22"/>
            <p:cNvSpPr/>
            <p:nvPr/>
          </p:nvSpPr>
          <p:spPr>
            <a:xfrm>
              <a:off x="9480168" y="1749018"/>
              <a:ext cx="365125" cy="101600"/>
            </a:xfrm>
            <a:custGeom>
              <a:avLst/>
              <a:gdLst/>
              <a:ahLst/>
              <a:cxnLst/>
              <a:rect l="l" t="t" r="r" b="b"/>
              <a:pathLst>
                <a:path w="365125" h="101600">
                  <a:moveTo>
                    <a:pt x="0" y="0"/>
                  </a:moveTo>
                  <a:lnTo>
                    <a:pt x="0" y="39331"/>
                  </a:lnTo>
                  <a:lnTo>
                    <a:pt x="558" y="42214"/>
                  </a:lnTo>
                  <a:lnTo>
                    <a:pt x="1612" y="45034"/>
                  </a:lnTo>
                  <a:lnTo>
                    <a:pt x="6324" y="46596"/>
                  </a:lnTo>
                  <a:lnTo>
                    <a:pt x="8597" y="47409"/>
                  </a:lnTo>
                  <a:lnTo>
                    <a:pt x="30587" y="56595"/>
                  </a:lnTo>
                  <a:lnTo>
                    <a:pt x="47524" y="66443"/>
                  </a:lnTo>
                  <a:lnTo>
                    <a:pt x="60016" y="76677"/>
                  </a:lnTo>
                  <a:lnTo>
                    <a:pt x="68668" y="87020"/>
                  </a:lnTo>
                  <a:lnTo>
                    <a:pt x="93554" y="92944"/>
                  </a:lnTo>
                  <a:lnTo>
                    <a:pt x="121124" y="97372"/>
                  </a:lnTo>
                  <a:lnTo>
                    <a:pt x="150902" y="100145"/>
                  </a:lnTo>
                  <a:lnTo>
                    <a:pt x="182410" y="101104"/>
                  </a:lnTo>
                  <a:lnTo>
                    <a:pt x="253453" y="96019"/>
                  </a:lnTo>
                  <a:lnTo>
                    <a:pt x="311457" y="82153"/>
                  </a:lnTo>
                  <a:lnTo>
                    <a:pt x="344602" y="64719"/>
                  </a:lnTo>
                  <a:lnTo>
                    <a:pt x="182410" y="64719"/>
                  </a:lnTo>
                  <a:lnTo>
                    <a:pt x="111404" y="59630"/>
                  </a:lnTo>
                  <a:lnTo>
                    <a:pt x="53424" y="45756"/>
                  </a:lnTo>
                  <a:lnTo>
                    <a:pt x="14333" y="25183"/>
                  </a:lnTo>
                  <a:lnTo>
                    <a:pt x="0" y="0"/>
                  </a:lnTo>
                  <a:close/>
                </a:path>
                <a:path w="365125" h="101600">
                  <a:moveTo>
                    <a:pt x="364807" y="1028"/>
                  </a:moveTo>
                  <a:lnTo>
                    <a:pt x="349700" y="25864"/>
                  </a:lnTo>
                  <a:lnTo>
                    <a:pt x="310475" y="46104"/>
                  </a:lnTo>
                  <a:lnTo>
                    <a:pt x="252816" y="59728"/>
                  </a:lnTo>
                  <a:lnTo>
                    <a:pt x="182410" y="64719"/>
                  </a:lnTo>
                  <a:lnTo>
                    <a:pt x="344602" y="64719"/>
                  </a:lnTo>
                  <a:lnTo>
                    <a:pt x="350559" y="61585"/>
                  </a:lnTo>
                  <a:lnTo>
                    <a:pt x="364896" y="36398"/>
                  </a:lnTo>
                  <a:lnTo>
                    <a:pt x="364807" y="1028"/>
                  </a:lnTo>
                  <a:close/>
                </a:path>
              </a:pathLst>
            </a:custGeom>
            <a:solidFill>
              <a:srgbClr val="524FA1"/>
            </a:solidFill>
          </p:spPr>
          <p:txBody>
            <a:bodyPr wrap="square" lIns="0" tIns="0" rIns="0" bIns="0" rtlCol="0"/>
            <a:lstStyle/>
            <a:p>
              <a:endParaRPr/>
            </a:p>
          </p:txBody>
        </p:sp>
        <p:sp>
          <p:nvSpPr>
            <p:cNvPr id="37" name="object 23"/>
            <p:cNvSpPr/>
            <p:nvPr/>
          </p:nvSpPr>
          <p:spPr>
            <a:xfrm>
              <a:off x="9480168" y="1643519"/>
              <a:ext cx="365125" cy="129539"/>
            </a:xfrm>
            <a:custGeom>
              <a:avLst/>
              <a:gdLst/>
              <a:ahLst/>
              <a:cxnLst/>
              <a:rect l="l" t="t" r="r" b="b"/>
              <a:pathLst>
                <a:path w="365125" h="129539">
                  <a:moveTo>
                    <a:pt x="182410" y="0"/>
                  </a:moveTo>
                  <a:lnTo>
                    <a:pt x="111404" y="5085"/>
                  </a:lnTo>
                  <a:lnTo>
                    <a:pt x="53424" y="18954"/>
                  </a:lnTo>
                  <a:lnTo>
                    <a:pt x="14333" y="39529"/>
                  </a:lnTo>
                  <a:lnTo>
                    <a:pt x="0" y="64731"/>
                  </a:lnTo>
                  <a:lnTo>
                    <a:pt x="14333" y="89921"/>
                  </a:lnTo>
                  <a:lnTo>
                    <a:pt x="53424" y="110493"/>
                  </a:lnTo>
                  <a:lnTo>
                    <a:pt x="111404" y="124364"/>
                  </a:lnTo>
                  <a:lnTo>
                    <a:pt x="182410" y="129451"/>
                  </a:lnTo>
                  <a:lnTo>
                    <a:pt x="253453" y="124364"/>
                  </a:lnTo>
                  <a:lnTo>
                    <a:pt x="311457" y="110493"/>
                  </a:lnTo>
                  <a:lnTo>
                    <a:pt x="350559" y="89921"/>
                  </a:lnTo>
                  <a:lnTo>
                    <a:pt x="364896" y="64731"/>
                  </a:lnTo>
                  <a:lnTo>
                    <a:pt x="350559" y="39529"/>
                  </a:lnTo>
                  <a:lnTo>
                    <a:pt x="311457" y="18954"/>
                  </a:lnTo>
                  <a:lnTo>
                    <a:pt x="253453" y="5085"/>
                  </a:lnTo>
                  <a:lnTo>
                    <a:pt x="182410" y="0"/>
                  </a:lnTo>
                  <a:close/>
                </a:path>
              </a:pathLst>
            </a:custGeom>
            <a:solidFill>
              <a:srgbClr val="524FA1"/>
            </a:solidFill>
          </p:spPr>
          <p:txBody>
            <a:bodyPr wrap="square" lIns="0" tIns="0" rIns="0" bIns="0" rtlCol="0"/>
            <a:lstStyle/>
            <a:p>
              <a:endParaRPr/>
            </a:p>
          </p:txBody>
        </p:sp>
        <p:sp>
          <p:nvSpPr>
            <p:cNvPr id="38" name="object 24"/>
            <p:cNvSpPr/>
            <p:nvPr/>
          </p:nvSpPr>
          <p:spPr>
            <a:xfrm>
              <a:off x="9624910" y="1981530"/>
              <a:ext cx="220154" cy="254469"/>
            </a:xfrm>
            <a:prstGeom prst="rect">
              <a:avLst/>
            </a:prstGeom>
            <a:blipFill>
              <a:blip r:embed="rId4" cstate="print"/>
              <a:stretch>
                <a:fillRect/>
              </a:stretch>
            </a:blipFill>
          </p:spPr>
          <p:txBody>
            <a:bodyPr wrap="square" lIns="0" tIns="0" rIns="0" bIns="0" rtlCol="0"/>
            <a:lstStyle/>
            <a:p>
              <a:endParaRPr/>
            </a:p>
          </p:txBody>
        </p:sp>
      </p:grpSp>
      <p:sp>
        <p:nvSpPr>
          <p:cNvPr id="19" name="object 4"/>
          <p:cNvSpPr txBox="1"/>
          <p:nvPr/>
        </p:nvSpPr>
        <p:spPr>
          <a:xfrm>
            <a:off x="347628" y="428625"/>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	Biomass availabilities</a:t>
            </a:r>
          </a:p>
        </p:txBody>
      </p:sp>
      <p:graphicFrame>
        <p:nvGraphicFramePr>
          <p:cNvPr id="2" name="Chart 1">
            <a:extLst>
              <a:ext uri="{FF2B5EF4-FFF2-40B4-BE49-F238E27FC236}">
                <a16:creationId xmlns:a16="http://schemas.microsoft.com/office/drawing/2014/main" id="{FB17C8BE-8C44-BF44-94EE-4C92ABFF6AA2}"/>
              </a:ext>
            </a:extLst>
          </p:cNvPr>
          <p:cNvGraphicFramePr>
            <a:graphicFrameLocks/>
          </p:cNvGraphicFramePr>
          <p:nvPr>
            <p:extLst>
              <p:ext uri="{D42A27DB-BD31-4B8C-83A1-F6EECF244321}">
                <p14:modId xmlns:p14="http://schemas.microsoft.com/office/powerpoint/2010/main" val="3495521385"/>
              </p:ext>
            </p:extLst>
          </p:nvPr>
        </p:nvGraphicFramePr>
        <p:xfrm>
          <a:off x="711923" y="1130717"/>
          <a:ext cx="8729889" cy="527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43044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958" y="279679"/>
            <a:ext cx="4160542" cy="397545"/>
          </a:xfrm>
          <a:prstGeom prst="rect">
            <a:avLst/>
          </a:prstGeom>
        </p:spPr>
        <p:txBody>
          <a:bodyPr vert="horz" wrap="square" lIns="0" tIns="12700" rIns="0" bIns="0" rtlCol="0">
            <a:spAutoFit/>
          </a:bodyPr>
          <a:lstStyle/>
          <a:p>
            <a:pPr marL="12700">
              <a:lnSpc>
                <a:spcPct val="100000"/>
              </a:lnSpc>
              <a:spcBef>
                <a:spcPts val="100"/>
              </a:spcBef>
            </a:pPr>
            <a:r>
              <a:rPr lang="en-GB" spc="-105" dirty="0"/>
              <a:t>REA thought leadership</a:t>
            </a:r>
            <a:endParaRPr spc="-70" dirty="0"/>
          </a:p>
        </p:txBody>
      </p:sp>
      <p:sp>
        <p:nvSpPr>
          <p:cNvPr id="3" name="object 3"/>
          <p:cNvSpPr/>
          <p:nvPr/>
        </p:nvSpPr>
        <p:spPr>
          <a:xfrm>
            <a:off x="359995" y="868921"/>
            <a:ext cx="250190" cy="0"/>
          </a:xfrm>
          <a:custGeom>
            <a:avLst/>
            <a:gdLst/>
            <a:ahLst/>
            <a:cxnLst/>
            <a:rect l="l" t="t" r="r" b="b"/>
            <a:pathLst>
              <a:path w="250190">
                <a:moveTo>
                  <a:pt x="250088" y="0"/>
                </a:moveTo>
                <a:lnTo>
                  <a:pt x="0" y="0"/>
                </a:lnTo>
              </a:path>
            </a:pathLst>
          </a:custGeom>
          <a:ln w="12700">
            <a:solidFill>
              <a:srgbClr val="0CB14B"/>
            </a:solidFill>
          </a:ln>
        </p:spPr>
        <p:txBody>
          <a:bodyPr wrap="square" lIns="0" tIns="0" rIns="0" bIns="0" rtlCol="0"/>
          <a:lstStyle/>
          <a:p>
            <a:endParaRPr/>
          </a:p>
        </p:txBody>
      </p:sp>
      <p:sp>
        <p:nvSpPr>
          <p:cNvPr id="4" name="object 4"/>
          <p:cNvSpPr txBox="1"/>
          <p:nvPr/>
        </p:nvSpPr>
        <p:spPr>
          <a:xfrm>
            <a:off x="347959" y="1077429"/>
            <a:ext cx="9418341" cy="474489"/>
          </a:xfrm>
          <a:prstGeom prst="rect">
            <a:avLst/>
          </a:prstGeom>
        </p:spPr>
        <p:txBody>
          <a:bodyPr vert="horz" wrap="square" lIns="0" tIns="12700" rIns="0" bIns="0" rtlCol="0">
            <a:spAutoFit/>
          </a:bodyPr>
          <a:lstStyle/>
          <a:p>
            <a:pPr marL="12700">
              <a:lnSpc>
                <a:spcPct val="100000"/>
              </a:lnSpc>
              <a:spcBef>
                <a:spcPts val="100"/>
              </a:spcBef>
            </a:pPr>
            <a:r>
              <a:rPr lang="en-US" sz="3000" b="1" spc="250" dirty="0">
                <a:solidFill>
                  <a:srgbClr val="0CB14B"/>
                </a:solidFill>
                <a:latin typeface="Calibri" charset="0"/>
                <a:ea typeface="Calibri" charset="0"/>
                <a:cs typeface="Calibri" charset="0"/>
              </a:rPr>
              <a:t>build on bioenergy strategy</a:t>
            </a:r>
            <a:endParaRPr sz="3000" dirty="0">
              <a:latin typeface="Calibri" charset="0"/>
              <a:ea typeface="Calibri" charset="0"/>
              <a:cs typeface="Calibri" charset="0"/>
            </a:endParaRPr>
          </a:p>
        </p:txBody>
      </p:sp>
      <p:sp>
        <p:nvSpPr>
          <p:cNvPr id="6" name="object 6"/>
          <p:cNvSpPr txBox="1">
            <a:spLocks noGrp="1"/>
          </p:cNvSpPr>
          <p:nvPr>
            <p:ph type="ftr" sz="quarter" idx="5"/>
          </p:nvPr>
        </p:nvSpPr>
        <p:spPr>
          <a:prstGeom prst="rect">
            <a:avLst/>
          </a:prstGeom>
        </p:spPr>
        <p:txBody>
          <a:bodyPr vert="horz" wrap="square" lIns="0" tIns="14604" rIns="0" bIns="0" rtlCol="0">
            <a:spAutoFit/>
          </a:bodyPr>
          <a:lstStyle/>
          <a:p>
            <a:pPr marL="12700">
              <a:lnSpc>
                <a:spcPct val="100000"/>
              </a:lnSpc>
              <a:spcBef>
                <a:spcPts val="114"/>
              </a:spcBef>
              <a:tabLst>
                <a:tab pos="8946515" algn="l"/>
              </a:tabLst>
            </a:pPr>
            <a:r>
              <a:rPr spc="-10" dirty="0"/>
              <a:t>sustainable </a:t>
            </a:r>
            <a:r>
              <a:rPr spc="-5" dirty="0"/>
              <a:t>business </a:t>
            </a:r>
            <a:r>
              <a:rPr spc="-25" dirty="0"/>
              <a:t>and </a:t>
            </a:r>
            <a:r>
              <a:rPr spc="-15" dirty="0"/>
              <a:t>investment</a:t>
            </a:r>
            <a:r>
              <a:rPr spc="-20" dirty="0"/>
              <a:t> </a:t>
            </a:r>
            <a:r>
              <a:rPr spc="-10" dirty="0"/>
              <a:t>solutions    </a:t>
            </a:r>
            <a:r>
              <a:rPr b="0" u="sng" spc="-10" dirty="0">
                <a:uFill>
                  <a:solidFill>
                    <a:srgbClr val="E6E7E8"/>
                  </a:solidFill>
                </a:uFill>
                <a:latin typeface="Times New Roman"/>
                <a:cs typeface="Times New Roman"/>
              </a:rPr>
              <a:t> 	</a:t>
            </a:r>
          </a:p>
        </p:txBody>
      </p:sp>
      <p:sp>
        <p:nvSpPr>
          <p:cNvPr id="7" name="Rectangle 6"/>
          <p:cNvSpPr/>
          <p:nvPr/>
        </p:nvSpPr>
        <p:spPr>
          <a:xfrm>
            <a:off x="347629" y="2032021"/>
            <a:ext cx="8428071" cy="5078313"/>
          </a:xfrm>
          <a:prstGeom prst="rect">
            <a:avLst/>
          </a:prstGeom>
        </p:spPr>
        <p:txBody>
          <a:bodyPr wrap="square">
            <a:spAutoFit/>
          </a:bodyPr>
          <a:lstStyle/>
          <a:p>
            <a:pPr marL="342900" indent="-342900">
              <a:buFont typeface="Arial" panose="020B0604020202020204" pitchFamily="34" charset="0"/>
              <a:buChar char="•"/>
            </a:pPr>
            <a:r>
              <a:rPr lang="en-US" dirty="0"/>
              <a:t>Push for further work on biomass availability</a:t>
            </a:r>
          </a:p>
          <a:p>
            <a:pPr marL="800100" lvl="1" indent="-342900">
              <a:buFont typeface="Arial" panose="020B0604020202020204" pitchFamily="34" charset="0"/>
              <a:buChar char="•"/>
            </a:pPr>
            <a:r>
              <a:rPr lang="en-US" dirty="0"/>
              <a:t>CCC position </a:t>
            </a:r>
            <a:r>
              <a:rPr lang="en-GB" dirty="0"/>
              <a:t>acknowledged </a:t>
            </a:r>
            <a:r>
              <a:rPr lang="en-US" dirty="0"/>
              <a:t>to be conservative</a:t>
            </a:r>
          </a:p>
          <a:p>
            <a:pPr marL="800100" lvl="1" indent="-342900">
              <a:buFont typeface="Arial" panose="020B0604020202020204" pitchFamily="34" charset="0"/>
              <a:buChar char="•"/>
            </a:pPr>
            <a:r>
              <a:rPr lang="en-US" dirty="0"/>
              <a:t>CCC themselves now promoting greater adoption of energy crops</a:t>
            </a:r>
            <a:endParaRPr lang="en-GB" dirty="0"/>
          </a:p>
          <a:p>
            <a:pPr marL="800100" lvl="1" indent="-342900">
              <a:buFont typeface="Arial" panose="020B0604020202020204" pitchFamily="34" charset="0"/>
              <a:buChar char="•"/>
            </a:pPr>
            <a:r>
              <a:rPr lang="en-GB" dirty="0"/>
              <a:t>CCC now looking at scenario based approach to modelling</a:t>
            </a:r>
          </a:p>
          <a:p>
            <a:pPr marL="800100" lvl="1" indent="-342900">
              <a:buFont typeface="Arial" panose="020B0604020202020204" pitchFamily="34" charset="0"/>
              <a:buChar char="•"/>
            </a:pPr>
            <a:r>
              <a:rPr lang="en-GB" dirty="0"/>
              <a:t>Richard Taylor, ex E4Tech now at CCC</a:t>
            </a:r>
            <a:endParaRPr lang="en-US" dirty="0"/>
          </a:p>
          <a:p>
            <a:pPr marL="800100" lvl="1" indent="-342900">
              <a:buFont typeface="Arial" panose="020B0604020202020204" pitchFamily="34" charset="0"/>
              <a:buChar char="•"/>
            </a:pPr>
            <a:r>
              <a:rPr lang="en-US" dirty="0"/>
              <a:t>Danger of a view that biomass is scarce </a:t>
            </a:r>
            <a:r>
              <a:rPr lang="en-GB" dirty="0"/>
              <a:t>seems to be </a:t>
            </a:r>
            <a:r>
              <a:rPr lang="en-US" dirty="0"/>
              <a:t>misdirecting policy</a:t>
            </a:r>
            <a:endParaRPr lang="en-GB" dirty="0"/>
          </a:p>
          <a:p>
            <a:pPr marL="800100" lvl="1" indent="-342900">
              <a:buFont typeface="Arial" panose="020B0604020202020204" pitchFamily="34" charset="0"/>
              <a:buChar char="•"/>
            </a:pPr>
            <a:r>
              <a:rPr lang="en-GB" dirty="0"/>
              <a:t>Political sensitivity following transport biofuels/ iLUC/ food v fuel etc</a:t>
            </a:r>
          </a:p>
          <a:p>
            <a:pPr marL="800100" lvl="1" indent="-342900">
              <a:buFont typeface="Arial" panose="020B0604020202020204" pitchFamily="34" charset="0"/>
              <a:buChar char="•"/>
            </a:pPr>
            <a:r>
              <a:rPr lang="en-GB" dirty="0"/>
              <a:t>REA to engage with the issue and promote more balanced view of biomass availability. </a:t>
            </a:r>
          </a:p>
          <a:p>
            <a:pPr marL="1257300" lvl="2" indent="-342900">
              <a:buFont typeface="Arial" panose="020B0604020202020204" pitchFamily="34" charset="0"/>
              <a:buChar char="•"/>
            </a:pPr>
            <a:r>
              <a:rPr lang="en-GB" dirty="0"/>
              <a:t>“Too scarce” – lose an industry</a:t>
            </a:r>
          </a:p>
          <a:p>
            <a:pPr marL="1257300" lvl="2" indent="-342900">
              <a:buFont typeface="Arial" panose="020B0604020202020204" pitchFamily="34" charset="0"/>
              <a:buChar char="•"/>
            </a:pPr>
            <a:r>
              <a:rPr lang="en-GB" dirty="0"/>
              <a:t>“Too abundant” – iLUC, food v fuel etc </a:t>
            </a:r>
          </a:p>
          <a:p>
            <a:pPr marL="1257300" lvl="2" indent="-342900">
              <a:buFont typeface="Arial" panose="020B0604020202020204" pitchFamily="34" charset="0"/>
              <a:buChar char="•"/>
            </a:pPr>
            <a:r>
              <a:rPr lang="en-GB" dirty="0"/>
              <a:t>“Balanced” – maintain existing industry and shift to new markets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Develop integrated REA position on Bioenergy for heat</a:t>
            </a:r>
          </a:p>
          <a:p>
            <a:pPr marL="800100" lvl="1" indent="-342900">
              <a:buFont typeface="Arial" panose="020B0604020202020204" pitchFamily="34" charset="0"/>
              <a:buChar char="•"/>
            </a:pPr>
            <a:r>
              <a:rPr lang="en-GB" dirty="0"/>
              <a:t>Sustainable low carbon liquids</a:t>
            </a:r>
          </a:p>
          <a:p>
            <a:pPr marL="800100" lvl="1" indent="-342900">
              <a:buFont typeface="Arial" panose="020B0604020202020204" pitchFamily="34" charset="0"/>
              <a:buChar char="•"/>
            </a:pPr>
            <a:r>
              <a:rPr lang="en-GB" dirty="0"/>
              <a:t>Sustainable low carbon gases</a:t>
            </a:r>
          </a:p>
          <a:p>
            <a:pPr marL="800100" lvl="1" indent="-342900">
              <a:buFont typeface="Arial" panose="020B0604020202020204" pitchFamily="34" charset="0"/>
              <a:buChar char="•"/>
            </a:pPr>
            <a:r>
              <a:rPr lang="en-GB" dirty="0"/>
              <a:t>Sustainable low carbon solid biomass</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331664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BD63DBDC3EFF4E9EDEC329560E0CF2" ma:contentTypeVersion="2" ma:contentTypeDescription="Create a new document." ma:contentTypeScope="" ma:versionID="eb485b362f2172146b88a3ad4d6c5bf2">
  <xsd:schema xmlns:xsd="http://www.w3.org/2001/XMLSchema" xmlns:xs="http://www.w3.org/2001/XMLSchema" xmlns:p="http://schemas.microsoft.com/office/2006/metadata/properties" xmlns:ns2="0505b822-1d67-4560-8610-37dee4de86c9" targetNamespace="http://schemas.microsoft.com/office/2006/metadata/properties" ma:root="true" ma:fieldsID="b20925c6ef8c64635722f4f6fed20795" ns2:_="">
    <xsd:import namespace="0505b822-1d67-4560-8610-37dee4de86c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05b822-1d67-4560-8610-37dee4de86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A8C0A5-E529-4583-8A65-6F98D4AA5050}">
  <ds:schemaRefs>
    <ds:schemaRef ds:uri="http://schemas.microsoft.com/office/2006/metadata/contentType"/>
    <ds:schemaRef ds:uri="http://schemas.microsoft.com/office/2006/metadata/properties/metaAttributes"/>
    <ds:schemaRef ds:uri="http://www.w3.org/2000/xmlns/"/>
    <ds:schemaRef ds:uri="http://www.w3.org/2001/XMLSchema"/>
    <ds:schemaRef ds:uri="0505b822-1d67-4560-8610-37dee4de86c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D43DA2-38F0-4559-8A63-1D043ABFE65C}">
  <ds:schemaRefs>
    <ds:schemaRef ds:uri="http://schemas.microsoft.com/sharepoint/v3/contenttype/forms"/>
  </ds:schemaRefs>
</ds:datastoreItem>
</file>

<file path=customXml/itemProps3.xml><?xml version="1.0" encoding="utf-8"?>
<ds:datastoreItem xmlns:ds="http://schemas.openxmlformats.org/officeDocument/2006/customXml" ds:itemID="{5AA54EF9-C0AE-4F1A-AFDB-16F2170633BD}">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2347</TotalTime>
  <Words>763</Words>
  <Application>Microsoft Office PowerPoint</Application>
  <PresentationFormat>Custom</PresentationFormat>
  <Paragraphs>93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Verdana</vt:lpstr>
      <vt:lpstr>Office Theme</vt:lpstr>
      <vt:lpstr>is your  business  sustainable?</vt:lpstr>
      <vt:lpstr>who we are</vt:lpstr>
      <vt:lpstr>how we do it</vt:lpstr>
      <vt:lpstr>development activities</vt:lpstr>
      <vt:lpstr>OFTEC</vt:lpstr>
      <vt:lpstr>RTFG</vt:lpstr>
      <vt:lpstr>PowerPoint Presentation</vt:lpstr>
      <vt:lpstr>PowerPoint Presentation</vt:lpstr>
      <vt:lpstr>REA thought leadership</vt:lpstr>
      <vt:lpstr>is your  business  sustainable?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1</dc:title>
  <dc:creator>Gaynor Hartnell</dc:creator>
  <cp:lastModifiedBy>Isobel Morris</cp:lastModifiedBy>
  <cp:revision>143</cp:revision>
  <cp:lastPrinted>2019-10-21T12:37:57Z</cp:lastPrinted>
  <dcterms:created xsi:type="dcterms:W3CDTF">2017-12-13T16:49:45Z</dcterms:created>
  <dcterms:modified xsi:type="dcterms:W3CDTF">2020-04-27T10:56:12Z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2017-03-28T00:00:00Z</vt:filetime>
  </property>
  <property fmtid="{D5CDD505-2E9C-101B-9397-08002B2CF9AE}" pid="3" name="Creator">
    <vt:lpwstr>QuarkXPress(R) 8.5</vt:lpwstr>
  </property>
  <property fmtid="{D5CDD505-2E9C-101B-9397-08002B2CF9AE}" pid="4" name="LastSaved">
    <vt:filetime>2017-12-13T00:00:00Z</vt:filetime>
  </property>
  <property fmtid="{D5CDD505-2E9C-101B-9397-08002B2CF9AE}" pid="5" name="ContentTypeId">
    <vt:lpwstr>0x01010061BD63DBDC3EFF4E9EDEC329560E0CF2</vt:lpwstr>
  </property>
  <property fmtid="{D5CDD505-2E9C-101B-9397-08002B2CF9AE}" pid="6" name="AuthorIds_UIVersion_8192">
    <vt:lpwstr>6</vt:lpwstr>
  </property>
  <property fmtid="{D5CDD505-2E9C-101B-9397-08002B2CF9AE}" pid="7" name="Order">
    <vt:r8>5600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ies>
</file>