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6"/>
  </p:notesMasterIdLst>
  <p:sldIdLst>
    <p:sldId id="256" r:id="rId3"/>
    <p:sldId id="956" r:id="rId4"/>
    <p:sldId id="257" r:id="rId5"/>
    <p:sldId id="955" r:id="rId6"/>
    <p:sldId id="1468" r:id="rId7"/>
    <p:sldId id="958" r:id="rId8"/>
    <p:sldId id="1467" r:id="rId9"/>
    <p:sldId id="1466" r:id="rId10"/>
    <p:sldId id="959" r:id="rId11"/>
    <p:sldId id="960" r:id="rId12"/>
    <p:sldId id="931" r:id="rId13"/>
    <p:sldId id="948" r:id="rId14"/>
    <p:sldId id="953" r:id="rId15"/>
    <p:sldId id="961" r:id="rId16"/>
    <p:sldId id="269" r:id="rId17"/>
    <p:sldId id="1360" r:id="rId18"/>
    <p:sldId id="265" r:id="rId19"/>
    <p:sldId id="289" r:id="rId20"/>
    <p:sldId id="290" r:id="rId21"/>
    <p:sldId id="1463" r:id="rId22"/>
    <p:sldId id="1464" r:id="rId23"/>
    <p:sldId id="323" r:id="rId24"/>
    <p:sldId id="14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26B"/>
    <a:srgbClr val="FF6666"/>
    <a:srgbClr val="4E5053"/>
    <a:srgbClr val="921183"/>
    <a:srgbClr val="BEBEBE"/>
    <a:srgbClr val="76CAD4"/>
    <a:srgbClr val="74E2D5"/>
    <a:srgbClr val="4FC0EA"/>
    <a:srgbClr val="43D398"/>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853" autoAdjust="0"/>
  </p:normalViewPr>
  <p:slideViewPr>
    <p:cSldViewPr>
      <p:cViewPr varScale="1">
        <p:scale>
          <a:sx n="86" d="100"/>
          <a:sy n="86" d="100"/>
        </p:scale>
        <p:origin x="1382" y="48"/>
      </p:cViewPr>
      <p:guideLst>
        <p:guide orient="horz" pos="2160"/>
        <p:guide pos="2880"/>
      </p:guideLst>
    </p:cSldViewPr>
  </p:slideViewPr>
  <p:notesTextViewPr>
    <p:cViewPr>
      <p:scale>
        <a:sx n="1" d="1"/>
        <a:sy n="1" d="1"/>
      </p:scale>
      <p:origin x="0" y="0"/>
    </p:cViewPr>
  </p:notesTextViewPr>
  <p:notesViewPr>
    <p:cSldViewPr showGuides="1">
      <p:cViewPr varScale="1">
        <p:scale>
          <a:sx n="86" d="100"/>
          <a:sy n="86" d="100"/>
        </p:scale>
        <p:origin x="392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FB797-8058-44A1-86F4-FDC85734ECD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47AD5696-A056-4372-8E61-19DB201E9298}">
      <dgm:prSet phldrT="[Text]" custT="1"/>
      <dgm:spPr/>
      <dgm:t>
        <a:bodyPr/>
        <a:lstStyle/>
        <a:p>
          <a:r>
            <a:rPr lang="en-GB" sz="2000" b="1">
              <a:latin typeface="Arial" panose="020B0604020202020204" pitchFamily="34" charset="0"/>
              <a:cs typeface="Arial" panose="020B0604020202020204" pitchFamily="34" charset="0"/>
            </a:rPr>
            <a:t>Storage deployment</a:t>
          </a:r>
        </a:p>
      </dgm:t>
    </dgm:pt>
    <dgm:pt modelId="{95F0C933-BD5B-4788-8C4D-7A56B04CE090}" type="parTrans" cxnId="{A40C67CC-15A1-41B8-B501-AD7B4DD7D668}">
      <dgm:prSet/>
      <dgm:spPr/>
      <dgm:t>
        <a:bodyPr/>
        <a:lstStyle/>
        <a:p>
          <a:endParaRPr lang="en-GB">
            <a:latin typeface="Arial" panose="020B0604020202020204" pitchFamily="34" charset="0"/>
            <a:cs typeface="Arial" panose="020B0604020202020204" pitchFamily="34" charset="0"/>
          </a:endParaRPr>
        </a:p>
      </dgm:t>
    </dgm:pt>
    <dgm:pt modelId="{E6A94AD2-C172-4B84-A976-6F04EFDC7D74}" type="sibTrans" cxnId="{A40C67CC-15A1-41B8-B501-AD7B4DD7D668}">
      <dgm:prSet/>
      <dgm:spPr/>
      <dgm:t>
        <a:bodyPr/>
        <a:lstStyle/>
        <a:p>
          <a:endParaRPr lang="en-GB">
            <a:latin typeface="Arial" panose="020B0604020202020204" pitchFamily="34" charset="0"/>
            <a:cs typeface="Arial" panose="020B0604020202020204" pitchFamily="34" charset="0"/>
          </a:endParaRPr>
        </a:p>
      </dgm:t>
    </dgm:pt>
    <dgm:pt modelId="{F0107345-4AB2-43E2-B725-9A621CECF146}">
      <dgm:prSet phldrT="[Text]" custT="1"/>
      <dgm:spPr/>
      <dgm:t>
        <a:bodyPr/>
        <a:lstStyle/>
        <a:p>
          <a:r>
            <a:rPr lang="en-GB" sz="1550" b="1" dirty="0">
              <a:latin typeface="Arial" panose="020B0604020202020204" pitchFamily="34" charset="0"/>
              <a:cs typeface="Arial" panose="020B0604020202020204" pitchFamily="34" charset="0"/>
            </a:rPr>
            <a:t>Revenues</a:t>
          </a:r>
        </a:p>
        <a:p>
          <a:r>
            <a:rPr lang="en-GB" sz="1200" b="0" dirty="0">
              <a:latin typeface="Arial" panose="020B0604020202020204" pitchFamily="34" charset="0"/>
              <a:cs typeface="Arial" panose="020B0604020202020204" pitchFamily="34" charset="0"/>
            </a:rPr>
            <a:t>e.g. access to markets, valuing flexibility, transparency.</a:t>
          </a:r>
        </a:p>
      </dgm:t>
    </dgm:pt>
    <dgm:pt modelId="{967BF4F5-D44A-4DB5-A18D-39C79C331B86}" type="parTrans" cxnId="{AEDF32CC-82A2-4720-89A1-B8584BA7AB8F}">
      <dgm:prSet/>
      <dgm:spPr/>
      <dgm:t>
        <a:bodyPr/>
        <a:lstStyle/>
        <a:p>
          <a:endParaRPr lang="en-GB">
            <a:latin typeface="Arial" panose="020B0604020202020204" pitchFamily="34" charset="0"/>
            <a:cs typeface="Arial" panose="020B0604020202020204" pitchFamily="34" charset="0"/>
          </a:endParaRPr>
        </a:p>
      </dgm:t>
    </dgm:pt>
    <dgm:pt modelId="{8A5824FF-4CDE-4AF8-B4F6-E1F81B08080D}" type="sibTrans" cxnId="{AEDF32CC-82A2-4720-89A1-B8584BA7AB8F}">
      <dgm:prSet/>
      <dgm:spPr/>
      <dgm:t>
        <a:bodyPr/>
        <a:lstStyle/>
        <a:p>
          <a:endParaRPr lang="en-GB">
            <a:latin typeface="Arial" panose="020B0604020202020204" pitchFamily="34" charset="0"/>
            <a:cs typeface="Arial" panose="020B0604020202020204" pitchFamily="34" charset="0"/>
          </a:endParaRPr>
        </a:p>
      </dgm:t>
    </dgm:pt>
    <dgm:pt modelId="{E41AF85B-8481-4713-A7E0-930FD33C352B}">
      <dgm:prSet phldrT="[Text]" custT="1"/>
      <dgm:spPr/>
      <dgm:t>
        <a:bodyPr/>
        <a:lstStyle/>
        <a:p>
          <a:r>
            <a:rPr lang="en-GB" sz="1550" b="1" dirty="0">
              <a:latin typeface="Arial" panose="020B0604020202020204" pitchFamily="34" charset="0"/>
              <a:cs typeface="Arial" panose="020B0604020202020204" pitchFamily="34" charset="0"/>
            </a:rPr>
            <a:t>Costs</a:t>
          </a:r>
        </a:p>
        <a:p>
          <a:r>
            <a:rPr lang="en-GB" sz="1200" b="0" dirty="0">
              <a:latin typeface="Arial" panose="020B0604020202020204" pitchFamily="34" charset="0"/>
              <a:cs typeface="Arial" panose="020B0604020202020204" pitchFamily="34" charset="0"/>
            </a:rPr>
            <a:t>e.g. tax, policy costs, network charging, connections</a:t>
          </a:r>
        </a:p>
      </dgm:t>
    </dgm:pt>
    <dgm:pt modelId="{B08DD098-6521-4C0A-831C-21D2FB93A136}" type="parTrans" cxnId="{F6393273-5DEE-4B38-9B5A-D5828AB6DDF7}">
      <dgm:prSet/>
      <dgm:spPr/>
      <dgm:t>
        <a:bodyPr/>
        <a:lstStyle/>
        <a:p>
          <a:endParaRPr lang="en-GB">
            <a:latin typeface="Arial" panose="020B0604020202020204" pitchFamily="34" charset="0"/>
            <a:cs typeface="Arial" panose="020B0604020202020204" pitchFamily="34" charset="0"/>
          </a:endParaRPr>
        </a:p>
      </dgm:t>
    </dgm:pt>
    <dgm:pt modelId="{90DA8B28-A303-4015-BCA8-CD3C994A0625}" type="sibTrans" cxnId="{F6393273-5DEE-4B38-9B5A-D5828AB6DDF7}">
      <dgm:prSet/>
      <dgm:spPr/>
      <dgm:t>
        <a:bodyPr/>
        <a:lstStyle/>
        <a:p>
          <a:endParaRPr lang="en-GB">
            <a:latin typeface="Arial" panose="020B0604020202020204" pitchFamily="34" charset="0"/>
            <a:cs typeface="Arial" panose="020B0604020202020204" pitchFamily="34" charset="0"/>
          </a:endParaRPr>
        </a:p>
      </dgm:t>
    </dgm:pt>
    <dgm:pt modelId="{0ADDC939-AD9E-4313-ABE0-1BA27EEDBEC5}">
      <dgm:prSet phldrT="[Text]" custT="1"/>
      <dgm:spPr/>
      <dgm:t>
        <a:bodyPr/>
        <a:lstStyle/>
        <a:p>
          <a:r>
            <a:rPr lang="en-GB" sz="1550" b="1" dirty="0">
              <a:latin typeface="Arial" panose="020B0604020202020204" pitchFamily="34" charset="0"/>
              <a:cs typeface="Arial" panose="020B0604020202020204" pitchFamily="34" charset="0"/>
            </a:rPr>
            <a:t>Regulatory clarity</a:t>
          </a:r>
        </a:p>
        <a:p>
          <a:r>
            <a:rPr lang="en-GB" sz="1200" b="0" dirty="0">
              <a:latin typeface="Arial" panose="020B0604020202020204" pitchFamily="34" charset="0"/>
              <a:cs typeface="Arial" panose="020B0604020202020204" pitchFamily="34" charset="0"/>
            </a:rPr>
            <a:t>e.g. licensing, planning framework, network access arrangements</a:t>
          </a:r>
        </a:p>
      </dgm:t>
    </dgm:pt>
    <dgm:pt modelId="{E4257E55-9CDA-4EF8-A84C-F25B4B41A338}" type="parTrans" cxnId="{61D8787C-9C24-4CBC-A575-A6EEF79DD53C}">
      <dgm:prSet/>
      <dgm:spPr/>
      <dgm:t>
        <a:bodyPr/>
        <a:lstStyle/>
        <a:p>
          <a:endParaRPr lang="en-GB">
            <a:latin typeface="Arial" panose="020B0604020202020204" pitchFamily="34" charset="0"/>
            <a:cs typeface="Arial" panose="020B0604020202020204" pitchFamily="34" charset="0"/>
          </a:endParaRPr>
        </a:p>
      </dgm:t>
    </dgm:pt>
    <dgm:pt modelId="{AD0C677A-C37E-48ED-BFE0-D03A191E1416}" type="sibTrans" cxnId="{61D8787C-9C24-4CBC-A575-A6EEF79DD53C}">
      <dgm:prSet/>
      <dgm:spPr/>
      <dgm:t>
        <a:bodyPr/>
        <a:lstStyle/>
        <a:p>
          <a:endParaRPr lang="en-GB">
            <a:latin typeface="Arial" panose="020B0604020202020204" pitchFamily="34" charset="0"/>
            <a:cs typeface="Arial" panose="020B0604020202020204" pitchFamily="34" charset="0"/>
          </a:endParaRPr>
        </a:p>
      </dgm:t>
    </dgm:pt>
    <dgm:pt modelId="{33F82E30-BD97-4531-902C-D80F682E4294}">
      <dgm:prSet phldrT="[Text]" custT="1"/>
      <dgm:spPr/>
      <dgm:t>
        <a:bodyPr/>
        <a:lstStyle/>
        <a:p>
          <a:r>
            <a:rPr lang="en-GB" sz="1550" b="1">
              <a:latin typeface="Arial" panose="020B0604020202020204" pitchFamily="34" charset="0"/>
              <a:cs typeface="Arial" panose="020B0604020202020204" pitchFamily="34" charset="0"/>
            </a:rPr>
            <a:t>Incentives</a:t>
          </a:r>
        </a:p>
        <a:p>
          <a:r>
            <a:rPr lang="en-GB" sz="1200" b="0">
              <a:latin typeface="Arial" panose="020B0604020202020204" pitchFamily="34" charset="0"/>
              <a:cs typeface="Arial" panose="020B0604020202020204" pitchFamily="34" charset="0"/>
            </a:rPr>
            <a:t>e.g. smart export guarantee</a:t>
          </a:r>
        </a:p>
      </dgm:t>
    </dgm:pt>
    <dgm:pt modelId="{E121795A-9D4F-4715-9FD9-50A0C593A1FC}" type="parTrans" cxnId="{3330D200-AB25-4D72-B0E9-BA7A1035F566}">
      <dgm:prSet/>
      <dgm:spPr/>
      <dgm:t>
        <a:bodyPr/>
        <a:lstStyle/>
        <a:p>
          <a:endParaRPr lang="en-GB">
            <a:latin typeface="Arial" panose="020B0604020202020204" pitchFamily="34" charset="0"/>
            <a:cs typeface="Arial" panose="020B0604020202020204" pitchFamily="34" charset="0"/>
          </a:endParaRPr>
        </a:p>
      </dgm:t>
    </dgm:pt>
    <dgm:pt modelId="{27E239A1-F9BA-431D-8E46-033A3DEB8F59}" type="sibTrans" cxnId="{3330D200-AB25-4D72-B0E9-BA7A1035F566}">
      <dgm:prSet/>
      <dgm:spPr/>
      <dgm:t>
        <a:bodyPr/>
        <a:lstStyle/>
        <a:p>
          <a:endParaRPr lang="en-GB">
            <a:latin typeface="Arial" panose="020B0604020202020204" pitchFamily="34" charset="0"/>
            <a:cs typeface="Arial" panose="020B0604020202020204" pitchFamily="34" charset="0"/>
          </a:endParaRPr>
        </a:p>
      </dgm:t>
    </dgm:pt>
    <dgm:pt modelId="{2C9C95D8-9031-4401-8ACF-A58BA2879728}">
      <dgm:prSet phldrT="[Text]" custT="1"/>
      <dgm:spPr/>
      <dgm:t>
        <a:bodyPr/>
        <a:lstStyle/>
        <a:p>
          <a:r>
            <a:rPr lang="en-GB" sz="1550" b="1">
              <a:latin typeface="Arial" panose="020B0604020202020204" pitchFamily="34" charset="0"/>
              <a:cs typeface="Arial" panose="020B0604020202020204" pitchFamily="34" charset="0"/>
            </a:rPr>
            <a:t>Innovation spend</a:t>
          </a:r>
        </a:p>
        <a:p>
          <a:r>
            <a:rPr lang="en-GB" sz="1200" b="0">
              <a:latin typeface="Arial" panose="020B0604020202020204" pitchFamily="34" charset="0"/>
              <a:cs typeface="Arial" panose="020B0604020202020204" pitchFamily="34" charset="0"/>
            </a:rPr>
            <a:t>e.g. cost reduction, developing supply chain</a:t>
          </a:r>
        </a:p>
      </dgm:t>
    </dgm:pt>
    <dgm:pt modelId="{93D63F80-1A02-4DA4-BD23-1B6B83ECEA75}" type="parTrans" cxnId="{5AFFB65A-D34F-43A2-8BCB-4335C076D017}">
      <dgm:prSet/>
      <dgm:spPr/>
      <dgm:t>
        <a:bodyPr/>
        <a:lstStyle/>
        <a:p>
          <a:endParaRPr lang="en-GB">
            <a:latin typeface="Arial" panose="020B0604020202020204" pitchFamily="34" charset="0"/>
            <a:cs typeface="Arial" panose="020B0604020202020204" pitchFamily="34" charset="0"/>
          </a:endParaRPr>
        </a:p>
      </dgm:t>
    </dgm:pt>
    <dgm:pt modelId="{9043F3F3-8A29-437C-BE3E-412DE3E36FCD}" type="sibTrans" cxnId="{5AFFB65A-D34F-43A2-8BCB-4335C076D017}">
      <dgm:prSet/>
      <dgm:spPr/>
      <dgm:t>
        <a:bodyPr/>
        <a:lstStyle/>
        <a:p>
          <a:endParaRPr lang="en-GB">
            <a:latin typeface="Arial" panose="020B0604020202020204" pitchFamily="34" charset="0"/>
            <a:cs typeface="Arial" panose="020B0604020202020204" pitchFamily="34" charset="0"/>
          </a:endParaRPr>
        </a:p>
      </dgm:t>
    </dgm:pt>
    <dgm:pt modelId="{43F0CC01-4564-4B26-B48F-F6BA50B66DFD}">
      <dgm:prSet phldrT="[Text]" custT="1"/>
      <dgm:spPr/>
      <dgm:t>
        <a:bodyPr/>
        <a:lstStyle/>
        <a:p>
          <a:r>
            <a:rPr lang="en-GB" sz="1500" b="1">
              <a:latin typeface="Arial" panose="020B0604020202020204" pitchFamily="34" charset="0"/>
              <a:cs typeface="Arial" panose="020B0604020202020204" pitchFamily="34" charset="0"/>
            </a:rPr>
            <a:t>Standards, codes, guidance</a:t>
          </a:r>
        </a:p>
        <a:p>
          <a:r>
            <a:rPr lang="en-GB" sz="1100" b="0">
              <a:latin typeface="Arial" panose="020B0604020202020204" pitchFamily="34" charset="0"/>
              <a:cs typeface="Arial" panose="020B0604020202020204" pitchFamily="34" charset="0"/>
            </a:rPr>
            <a:t>e.g. Health and safety framework, metering arrangements</a:t>
          </a:r>
        </a:p>
      </dgm:t>
    </dgm:pt>
    <dgm:pt modelId="{641F32DF-2226-4200-8149-5D50A6FD1CA3}" type="parTrans" cxnId="{F4DA862D-BAEF-49BF-85BE-405E8718C65D}">
      <dgm:prSet/>
      <dgm:spPr/>
      <dgm:t>
        <a:bodyPr/>
        <a:lstStyle/>
        <a:p>
          <a:endParaRPr lang="en-GB">
            <a:latin typeface="Arial" panose="020B0604020202020204" pitchFamily="34" charset="0"/>
            <a:cs typeface="Arial" panose="020B0604020202020204" pitchFamily="34" charset="0"/>
          </a:endParaRPr>
        </a:p>
      </dgm:t>
    </dgm:pt>
    <dgm:pt modelId="{CB43A15C-4437-46E4-AE06-8B2CEFD3A790}" type="sibTrans" cxnId="{F4DA862D-BAEF-49BF-85BE-405E8718C65D}">
      <dgm:prSet/>
      <dgm:spPr/>
      <dgm:t>
        <a:bodyPr/>
        <a:lstStyle/>
        <a:p>
          <a:endParaRPr lang="en-GB">
            <a:latin typeface="Arial" panose="020B0604020202020204" pitchFamily="34" charset="0"/>
            <a:cs typeface="Arial" panose="020B0604020202020204" pitchFamily="34" charset="0"/>
          </a:endParaRPr>
        </a:p>
      </dgm:t>
    </dgm:pt>
    <dgm:pt modelId="{B16EA505-7E94-4016-8A1F-DCDAF1A2334B}" type="pres">
      <dgm:prSet presAssocID="{DD7FB797-8058-44A1-86F4-FDC85734ECD1}" presName="Name0" presStyleCnt="0">
        <dgm:presLayoutVars>
          <dgm:chMax val="1"/>
          <dgm:chPref val="1"/>
          <dgm:dir/>
          <dgm:animOne val="branch"/>
          <dgm:animLvl val="lvl"/>
        </dgm:presLayoutVars>
      </dgm:prSet>
      <dgm:spPr/>
    </dgm:pt>
    <dgm:pt modelId="{768E5339-9E0A-4E12-9528-8D165F60A572}" type="pres">
      <dgm:prSet presAssocID="{47AD5696-A056-4372-8E61-19DB201E9298}" presName="Parent" presStyleLbl="node0" presStyleIdx="0" presStyleCnt="1" custScaleX="109576">
        <dgm:presLayoutVars>
          <dgm:chMax val="6"/>
          <dgm:chPref val="6"/>
        </dgm:presLayoutVars>
      </dgm:prSet>
      <dgm:spPr/>
    </dgm:pt>
    <dgm:pt modelId="{2C117044-BAAF-4A5C-8CA6-B91C0F3F7E29}" type="pres">
      <dgm:prSet presAssocID="{F0107345-4AB2-43E2-B725-9A621CECF146}" presName="Accent1" presStyleCnt="0"/>
      <dgm:spPr/>
    </dgm:pt>
    <dgm:pt modelId="{4907D44D-183C-4F50-A0F8-896ACDA2CFB1}" type="pres">
      <dgm:prSet presAssocID="{F0107345-4AB2-43E2-B725-9A621CECF146}" presName="Accent" presStyleLbl="bgShp" presStyleIdx="0" presStyleCnt="6"/>
      <dgm:spPr/>
    </dgm:pt>
    <dgm:pt modelId="{B14E385D-5956-404D-BA2F-1F68BFCEEB78}" type="pres">
      <dgm:prSet presAssocID="{F0107345-4AB2-43E2-B725-9A621CECF146}" presName="Child1" presStyleLbl="node1" presStyleIdx="0" presStyleCnt="6">
        <dgm:presLayoutVars>
          <dgm:chMax val="0"/>
          <dgm:chPref val="0"/>
          <dgm:bulletEnabled val="1"/>
        </dgm:presLayoutVars>
      </dgm:prSet>
      <dgm:spPr/>
    </dgm:pt>
    <dgm:pt modelId="{40215F99-DF40-4168-ABE0-AD0A110E14A4}" type="pres">
      <dgm:prSet presAssocID="{E41AF85B-8481-4713-A7E0-930FD33C352B}" presName="Accent2" presStyleCnt="0"/>
      <dgm:spPr/>
    </dgm:pt>
    <dgm:pt modelId="{5F41EEB3-8BE1-4E30-80F1-A84BF0C872F2}" type="pres">
      <dgm:prSet presAssocID="{E41AF85B-8481-4713-A7E0-930FD33C352B}" presName="Accent" presStyleLbl="bgShp" presStyleIdx="1" presStyleCnt="6"/>
      <dgm:spPr/>
    </dgm:pt>
    <dgm:pt modelId="{8A634396-8F58-4C4C-8076-CEFBA7C80B29}" type="pres">
      <dgm:prSet presAssocID="{E41AF85B-8481-4713-A7E0-930FD33C352B}" presName="Child2" presStyleLbl="node1" presStyleIdx="1" presStyleCnt="6" custLinFactNeighborX="4105" custLinFactNeighborY="-6521">
        <dgm:presLayoutVars>
          <dgm:chMax val="0"/>
          <dgm:chPref val="0"/>
          <dgm:bulletEnabled val="1"/>
        </dgm:presLayoutVars>
      </dgm:prSet>
      <dgm:spPr/>
    </dgm:pt>
    <dgm:pt modelId="{F32F01ED-1164-4774-A6F9-5F330C220F7C}" type="pres">
      <dgm:prSet presAssocID="{0ADDC939-AD9E-4313-ABE0-1BA27EEDBEC5}" presName="Accent3" presStyleCnt="0"/>
      <dgm:spPr/>
    </dgm:pt>
    <dgm:pt modelId="{AE906797-D283-47F7-A3D9-A569EFEA4004}" type="pres">
      <dgm:prSet presAssocID="{0ADDC939-AD9E-4313-ABE0-1BA27EEDBEC5}" presName="Accent" presStyleLbl="bgShp" presStyleIdx="2" presStyleCnt="6"/>
      <dgm:spPr/>
    </dgm:pt>
    <dgm:pt modelId="{71728E26-0CB6-4054-A2D7-E0D44202C65B}" type="pres">
      <dgm:prSet presAssocID="{0ADDC939-AD9E-4313-ABE0-1BA27EEDBEC5}" presName="Child3" presStyleLbl="node1" presStyleIdx="2" presStyleCnt="6" custLinFactNeighborX="8509" custLinFactNeighborY="15763">
        <dgm:presLayoutVars>
          <dgm:chMax val="0"/>
          <dgm:chPref val="0"/>
          <dgm:bulletEnabled val="1"/>
        </dgm:presLayoutVars>
      </dgm:prSet>
      <dgm:spPr/>
    </dgm:pt>
    <dgm:pt modelId="{2DEC44E0-B4D6-4FAE-815C-556F9B8D04C8}" type="pres">
      <dgm:prSet presAssocID="{33F82E30-BD97-4531-902C-D80F682E4294}" presName="Accent4" presStyleCnt="0"/>
      <dgm:spPr/>
    </dgm:pt>
    <dgm:pt modelId="{1600E01A-DE3E-498E-BDE4-874F2390D18E}" type="pres">
      <dgm:prSet presAssocID="{33F82E30-BD97-4531-902C-D80F682E4294}" presName="Accent" presStyleLbl="bgShp" presStyleIdx="3" presStyleCnt="6"/>
      <dgm:spPr/>
    </dgm:pt>
    <dgm:pt modelId="{9738B489-E237-48C1-ACD1-15789EBFD4E9}" type="pres">
      <dgm:prSet presAssocID="{33F82E30-BD97-4531-902C-D80F682E4294}" presName="Child4" presStyleLbl="node1" presStyleIdx="3" presStyleCnt="6">
        <dgm:presLayoutVars>
          <dgm:chMax val="0"/>
          <dgm:chPref val="0"/>
          <dgm:bulletEnabled val="1"/>
        </dgm:presLayoutVars>
      </dgm:prSet>
      <dgm:spPr/>
    </dgm:pt>
    <dgm:pt modelId="{17D25D43-CDE7-49E0-92C6-58EE6708340B}" type="pres">
      <dgm:prSet presAssocID="{2C9C95D8-9031-4401-8ACF-A58BA2879728}" presName="Accent5" presStyleCnt="0"/>
      <dgm:spPr/>
    </dgm:pt>
    <dgm:pt modelId="{83479319-E80B-43A2-B7C6-48516D92DB3D}" type="pres">
      <dgm:prSet presAssocID="{2C9C95D8-9031-4401-8ACF-A58BA2879728}" presName="Accent" presStyleLbl="bgShp" presStyleIdx="4" presStyleCnt="6"/>
      <dgm:spPr/>
    </dgm:pt>
    <dgm:pt modelId="{654EF522-ACED-4827-BDF6-001B5A8CBF92}" type="pres">
      <dgm:prSet presAssocID="{2C9C95D8-9031-4401-8ACF-A58BA2879728}" presName="Child5" presStyleLbl="node1" presStyleIdx="4" presStyleCnt="6">
        <dgm:presLayoutVars>
          <dgm:chMax val="0"/>
          <dgm:chPref val="0"/>
          <dgm:bulletEnabled val="1"/>
        </dgm:presLayoutVars>
      </dgm:prSet>
      <dgm:spPr/>
    </dgm:pt>
    <dgm:pt modelId="{A4019EC2-C227-4767-BD9E-04C1084B21A9}" type="pres">
      <dgm:prSet presAssocID="{43F0CC01-4564-4B26-B48F-F6BA50B66DFD}" presName="Accent6" presStyleCnt="0"/>
      <dgm:spPr/>
    </dgm:pt>
    <dgm:pt modelId="{9A1B183C-C1F6-4173-A797-1A8ED72F4C39}" type="pres">
      <dgm:prSet presAssocID="{43F0CC01-4564-4B26-B48F-F6BA50B66DFD}" presName="Accent" presStyleLbl="bgShp" presStyleIdx="5" presStyleCnt="6"/>
      <dgm:spPr/>
    </dgm:pt>
    <dgm:pt modelId="{19EA62C1-40D3-4351-998C-404B555E8A58}" type="pres">
      <dgm:prSet presAssocID="{43F0CC01-4564-4B26-B48F-F6BA50B66DFD}" presName="Child6" presStyleLbl="node1" presStyleIdx="5" presStyleCnt="6">
        <dgm:presLayoutVars>
          <dgm:chMax val="0"/>
          <dgm:chPref val="0"/>
          <dgm:bulletEnabled val="1"/>
        </dgm:presLayoutVars>
      </dgm:prSet>
      <dgm:spPr/>
    </dgm:pt>
  </dgm:ptLst>
  <dgm:cxnLst>
    <dgm:cxn modelId="{3330D200-AB25-4D72-B0E9-BA7A1035F566}" srcId="{47AD5696-A056-4372-8E61-19DB201E9298}" destId="{33F82E30-BD97-4531-902C-D80F682E4294}" srcOrd="3" destOrd="0" parTransId="{E121795A-9D4F-4715-9FD9-50A0C593A1FC}" sibTransId="{27E239A1-F9BA-431D-8E46-033A3DEB8F59}"/>
    <dgm:cxn modelId="{753AFF10-61A9-4D70-9661-B3BD4BDF35E1}" type="presOf" srcId="{F0107345-4AB2-43E2-B725-9A621CECF146}" destId="{B14E385D-5956-404D-BA2F-1F68BFCEEB78}" srcOrd="0" destOrd="0" presId="urn:microsoft.com/office/officeart/2011/layout/HexagonRadial"/>
    <dgm:cxn modelId="{8323422D-E7DB-41AA-90E0-C03C05782067}" type="presOf" srcId="{43F0CC01-4564-4B26-B48F-F6BA50B66DFD}" destId="{19EA62C1-40D3-4351-998C-404B555E8A58}" srcOrd="0" destOrd="0" presId="urn:microsoft.com/office/officeart/2011/layout/HexagonRadial"/>
    <dgm:cxn modelId="{F4DA862D-BAEF-49BF-85BE-405E8718C65D}" srcId="{47AD5696-A056-4372-8E61-19DB201E9298}" destId="{43F0CC01-4564-4B26-B48F-F6BA50B66DFD}" srcOrd="5" destOrd="0" parTransId="{641F32DF-2226-4200-8149-5D50A6FD1CA3}" sibTransId="{CB43A15C-4437-46E4-AE06-8B2CEFD3A790}"/>
    <dgm:cxn modelId="{F6393273-5DEE-4B38-9B5A-D5828AB6DDF7}" srcId="{47AD5696-A056-4372-8E61-19DB201E9298}" destId="{E41AF85B-8481-4713-A7E0-930FD33C352B}" srcOrd="1" destOrd="0" parTransId="{B08DD098-6521-4C0A-831C-21D2FB93A136}" sibTransId="{90DA8B28-A303-4015-BCA8-CD3C994A0625}"/>
    <dgm:cxn modelId="{2BE5A473-0F05-48EF-A539-2A522F0823CB}" type="presOf" srcId="{E41AF85B-8481-4713-A7E0-930FD33C352B}" destId="{8A634396-8F58-4C4C-8076-CEFBA7C80B29}" srcOrd="0" destOrd="0" presId="urn:microsoft.com/office/officeart/2011/layout/HexagonRadial"/>
    <dgm:cxn modelId="{5AFFB65A-D34F-43A2-8BCB-4335C076D017}" srcId="{47AD5696-A056-4372-8E61-19DB201E9298}" destId="{2C9C95D8-9031-4401-8ACF-A58BA2879728}" srcOrd="4" destOrd="0" parTransId="{93D63F80-1A02-4DA4-BD23-1B6B83ECEA75}" sibTransId="{9043F3F3-8A29-437C-BE3E-412DE3E36FCD}"/>
    <dgm:cxn modelId="{61D8787C-9C24-4CBC-A575-A6EEF79DD53C}" srcId="{47AD5696-A056-4372-8E61-19DB201E9298}" destId="{0ADDC939-AD9E-4313-ABE0-1BA27EEDBEC5}" srcOrd="2" destOrd="0" parTransId="{E4257E55-9CDA-4EF8-A84C-F25B4B41A338}" sibTransId="{AD0C677A-C37E-48ED-BFE0-D03A191E1416}"/>
    <dgm:cxn modelId="{0723488D-508B-46E1-BE04-2EDFFF0A97A5}" type="presOf" srcId="{0ADDC939-AD9E-4313-ABE0-1BA27EEDBEC5}" destId="{71728E26-0CB6-4054-A2D7-E0D44202C65B}" srcOrd="0" destOrd="0" presId="urn:microsoft.com/office/officeart/2011/layout/HexagonRadial"/>
    <dgm:cxn modelId="{BC81C6B8-8593-42CB-A53D-26F419538771}" type="presOf" srcId="{33F82E30-BD97-4531-902C-D80F682E4294}" destId="{9738B489-E237-48C1-ACD1-15789EBFD4E9}" srcOrd="0" destOrd="0" presId="urn:microsoft.com/office/officeart/2011/layout/HexagonRadial"/>
    <dgm:cxn modelId="{A248A6C1-11CE-4246-BD36-32F03A745A76}" type="presOf" srcId="{2C9C95D8-9031-4401-8ACF-A58BA2879728}" destId="{654EF522-ACED-4827-BDF6-001B5A8CBF92}" srcOrd="0" destOrd="0" presId="urn:microsoft.com/office/officeart/2011/layout/HexagonRadial"/>
    <dgm:cxn modelId="{AEDF32CC-82A2-4720-89A1-B8584BA7AB8F}" srcId="{47AD5696-A056-4372-8E61-19DB201E9298}" destId="{F0107345-4AB2-43E2-B725-9A621CECF146}" srcOrd="0" destOrd="0" parTransId="{967BF4F5-D44A-4DB5-A18D-39C79C331B86}" sibTransId="{8A5824FF-4CDE-4AF8-B4F6-E1F81B08080D}"/>
    <dgm:cxn modelId="{A40C67CC-15A1-41B8-B501-AD7B4DD7D668}" srcId="{DD7FB797-8058-44A1-86F4-FDC85734ECD1}" destId="{47AD5696-A056-4372-8E61-19DB201E9298}" srcOrd="0" destOrd="0" parTransId="{95F0C933-BD5B-4788-8C4D-7A56B04CE090}" sibTransId="{E6A94AD2-C172-4B84-A976-6F04EFDC7D74}"/>
    <dgm:cxn modelId="{AEDAE8D1-B857-4138-B27E-7615F1FB45C3}" type="presOf" srcId="{47AD5696-A056-4372-8E61-19DB201E9298}" destId="{768E5339-9E0A-4E12-9528-8D165F60A572}" srcOrd="0" destOrd="0" presId="urn:microsoft.com/office/officeart/2011/layout/HexagonRadial"/>
    <dgm:cxn modelId="{F29FE2EE-5BB7-4ED1-B263-A0B51BD86406}" type="presOf" srcId="{DD7FB797-8058-44A1-86F4-FDC85734ECD1}" destId="{B16EA505-7E94-4016-8A1F-DCDAF1A2334B}" srcOrd="0" destOrd="0" presId="urn:microsoft.com/office/officeart/2011/layout/HexagonRadial"/>
    <dgm:cxn modelId="{7D2E52E4-CDA3-4DF4-8839-39F4FE4F5A88}" type="presParOf" srcId="{B16EA505-7E94-4016-8A1F-DCDAF1A2334B}" destId="{768E5339-9E0A-4E12-9528-8D165F60A572}" srcOrd="0" destOrd="0" presId="urn:microsoft.com/office/officeart/2011/layout/HexagonRadial"/>
    <dgm:cxn modelId="{E673BB74-6FB2-49C7-8788-C11CD9B981F9}" type="presParOf" srcId="{B16EA505-7E94-4016-8A1F-DCDAF1A2334B}" destId="{2C117044-BAAF-4A5C-8CA6-B91C0F3F7E29}" srcOrd="1" destOrd="0" presId="urn:microsoft.com/office/officeart/2011/layout/HexagonRadial"/>
    <dgm:cxn modelId="{86FBE0EC-408B-4E3A-B914-6C355958C7A7}" type="presParOf" srcId="{2C117044-BAAF-4A5C-8CA6-B91C0F3F7E29}" destId="{4907D44D-183C-4F50-A0F8-896ACDA2CFB1}" srcOrd="0" destOrd="0" presId="urn:microsoft.com/office/officeart/2011/layout/HexagonRadial"/>
    <dgm:cxn modelId="{4DAA4EAA-ED41-44D0-918F-4A6DAA791226}" type="presParOf" srcId="{B16EA505-7E94-4016-8A1F-DCDAF1A2334B}" destId="{B14E385D-5956-404D-BA2F-1F68BFCEEB78}" srcOrd="2" destOrd="0" presId="urn:microsoft.com/office/officeart/2011/layout/HexagonRadial"/>
    <dgm:cxn modelId="{6CB4A769-A059-4557-9426-BD2F5C49F675}" type="presParOf" srcId="{B16EA505-7E94-4016-8A1F-DCDAF1A2334B}" destId="{40215F99-DF40-4168-ABE0-AD0A110E14A4}" srcOrd="3" destOrd="0" presId="urn:microsoft.com/office/officeart/2011/layout/HexagonRadial"/>
    <dgm:cxn modelId="{3C14B3BE-61D9-4936-81EB-520AC79AE5C9}" type="presParOf" srcId="{40215F99-DF40-4168-ABE0-AD0A110E14A4}" destId="{5F41EEB3-8BE1-4E30-80F1-A84BF0C872F2}" srcOrd="0" destOrd="0" presId="urn:microsoft.com/office/officeart/2011/layout/HexagonRadial"/>
    <dgm:cxn modelId="{1EEE0300-139B-40D2-8352-DABA5803748E}" type="presParOf" srcId="{B16EA505-7E94-4016-8A1F-DCDAF1A2334B}" destId="{8A634396-8F58-4C4C-8076-CEFBA7C80B29}" srcOrd="4" destOrd="0" presId="urn:microsoft.com/office/officeart/2011/layout/HexagonRadial"/>
    <dgm:cxn modelId="{024ABC1A-3CA8-4300-B30F-464EE8F72FD8}" type="presParOf" srcId="{B16EA505-7E94-4016-8A1F-DCDAF1A2334B}" destId="{F32F01ED-1164-4774-A6F9-5F330C220F7C}" srcOrd="5" destOrd="0" presId="urn:microsoft.com/office/officeart/2011/layout/HexagonRadial"/>
    <dgm:cxn modelId="{B1964481-57AF-4343-8064-541392F6E549}" type="presParOf" srcId="{F32F01ED-1164-4774-A6F9-5F330C220F7C}" destId="{AE906797-D283-47F7-A3D9-A569EFEA4004}" srcOrd="0" destOrd="0" presId="urn:microsoft.com/office/officeart/2011/layout/HexagonRadial"/>
    <dgm:cxn modelId="{2F660F5E-646B-40A4-B52B-D757603D09BF}" type="presParOf" srcId="{B16EA505-7E94-4016-8A1F-DCDAF1A2334B}" destId="{71728E26-0CB6-4054-A2D7-E0D44202C65B}" srcOrd="6" destOrd="0" presId="urn:microsoft.com/office/officeart/2011/layout/HexagonRadial"/>
    <dgm:cxn modelId="{F919FDC3-EEBC-42DB-A1D8-3107D29514FC}" type="presParOf" srcId="{B16EA505-7E94-4016-8A1F-DCDAF1A2334B}" destId="{2DEC44E0-B4D6-4FAE-815C-556F9B8D04C8}" srcOrd="7" destOrd="0" presId="urn:microsoft.com/office/officeart/2011/layout/HexagonRadial"/>
    <dgm:cxn modelId="{CA03D95A-9C24-4B64-BFD6-7EEBE4BDE4DF}" type="presParOf" srcId="{2DEC44E0-B4D6-4FAE-815C-556F9B8D04C8}" destId="{1600E01A-DE3E-498E-BDE4-874F2390D18E}" srcOrd="0" destOrd="0" presId="urn:microsoft.com/office/officeart/2011/layout/HexagonRadial"/>
    <dgm:cxn modelId="{C7FE35C8-5E99-4632-88E7-F86426549013}" type="presParOf" srcId="{B16EA505-7E94-4016-8A1F-DCDAF1A2334B}" destId="{9738B489-E237-48C1-ACD1-15789EBFD4E9}" srcOrd="8" destOrd="0" presId="urn:microsoft.com/office/officeart/2011/layout/HexagonRadial"/>
    <dgm:cxn modelId="{0890B7B3-A5CC-4B60-A52E-51973651BEDD}" type="presParOf" srcId="{B16EA505-7E94-4016-8A1F-DCDAF1A2334B}" destId="{17D25D43-CDE7-49E0-92C6-58EE6708340B}" srcOrd="9" destOrd="0" presId="urn:microsoft.com/office/officeart/2011/layout/HexagonRadial"/>
    <dgm:cxn modelId="{F246425C-70EA-4C7D-B173-2D496519E7FB}" type="presParOf" srcId="{17D25D43-CDE7-49E0-92C6-58EE6708340B}" destId="{83479319-E80B-43A2-B7C6-48516D92DB3D}" srcOrd="0" destOrd="0" presId="urn:microsoft.com/office/officeart/2011/layout/HexagonRadial"/>
    <dgm:cxn modelId="{252EF782-C774-4A86-A23F-8714A7AFE3A8}" type="presParOf" srcId="{B16EA505-7E94-4016-8A1F-DCDAF1A2334B}" destId="{654EF522-ACED-4827-BDF6-001B5A8CBF92}" srcOrd="10" destOrd="0" presId="urn:microsoft.com/office/officeart/2011/layout/HexagonRadial"/>
    <dgm:cxn modelId="{A5BDEA7A-79FE-464B-87D9-E2EBF0CA3BD0}" type="presParOf" srcId="{B16EA505-7E94-4016-8A1F-DCDAF1A2334B}" destId="{A4019EC2-C227-4767-BD9E-04C1084B21A9}" srcOrd="11" destOrd="0" presId="urn:microsoft.com/office/officeart/2011/layout/HexagonRadial"/>
    <dgm:cxn modelId="{710E7EDF-513E-44A7-B6EA-8B67F78E26D9}" type="presParOf" srcId="{A4019EC2-C227-4767-BD9E-04C1084B21A9}" destId="{9A1B183C-C1F6-4173-A797-1A8ED72F4C39}" srcOrd="0" destOrd="0" presId="urn:microsoft.com/office/officeart/2011/layout/HexagonRadial"/>
    <dgm:cxn modelId="{F42F6394-0189-46F3-9F9E-1F015DDD85F2}" type="presParOf" srcId="{B16EA505-7E94-4016-8A1F-DCDAF1A2334B}" destId="{19EA62C1-40D3-4351-998C-404B555E8A58}"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E5339-9E0A-4E12-9528-8D165F60A572}">
      <dsp:nvSpPr>
        <dsp:cNvPr id="0" name=""/>
        <dsp:cNvSpPr/>
      </dsp:nvSpPr>
      <dsp:spPr>
        <a:xfrm>
          <a:off x="2428514" y="1202612"/>
          <a:ext cx="1674948" cy="1322277"/>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a:latin typeface="Arial" panose="020B0604020202020204" pitchFamily="34" charset="0"/>
              <a:cs typeface="Arial" panose="020B0604020202020204" pitchFamily="34" charset="0"/>
            </a:rPr>
            <a:t>Storage deployment</a:t>
          </a:r>
        </a:p>
      </dsp:txBody>
      <dsp:txXfrm>
        <a:off x="2694018" y="1412212"/>
        <a:ext cx="1143940" cy="903077"/>
      </dsp:txXfrm>
    </dsp:sp>
    <dsp:sp modelId="{5F41EEB3-8BE1-4E30-80F1-A84BF0C872F2}">
      <dsp:nvSpPr>
        <dsp:cNvPr id="0" name=""/>
        <dsp:cNvSpPr/>
      </dsp:nvSpPr>
      <dsp:spPr>
        <a:xfrm>
          <a:off x="3458883" y="569992"/>
          <a:ext cx="576725" cy="49692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E385D-5956-404D-BA2F-1F68BFCEEB78}">
      <dsp:nvSpPr>
        <dsp:cNvPr id="0" name=""/>
        <dsp:cNvSpPr/>
      </dsp:nvSpPr>
      <dsp:spPr>
        <a:xfrm>
          <a:off x="2642506" y="0"/>
          <a:ext cx="1252654" cy="1083693"/>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GB" sz="1550" b="1" kern="1200" dirty="0">
              <a:latin typeface="Arial" panose="020B0604020202020204" pitchFamily="34" charset="0"/>
              <a:cs typeface="Arial" panose="020B0604020202020204" pitchFamily="34" charset="0"/>
            </a:rPr>
            <a:t>Revenues</a:t>
          </a:r>
        </a:p>
        <a:p>
          <a:pPr marL="0" lvl="0" indent="0" algn="ctr" defTabSz="688975">
            <a:lnSpc>
              <a:spcPct val="90000"/>
            </a:lnSpc>
            <a:spcBef>
              <a:spcPct val="0"/>
            </a:spcBef>
            <a:spcAft>
              <a:spcPct val="35000"/>
            </a:spcAft>
            <a:buNone/>
          </a:pPr>
          <a:r>
            <a:rPr lang="en-GB" sz="1200" b="0" kern="1200" dirty="0">
              <a:latin typeface="Arial" panose="020B0604020202020204" pitchFamily="34" charset="0"/>
              <a:cs typeface="Arial" panose="020B0604020202020204" pitchFamily="34" charset="0"/>
            </a:rPr>
            <a:t>e.g. access to markets, valuing flexibility, transparency.</a:t>
          </a:r>
        </a:p>
      </dsp:txBody>
      <dsp:txXfrm>
        <a:off x="2850098" y="179591"/>
        <a:ext cx="837470" cy="724511"/>
      </dsp:txXfrm>
    </dsp:sp>
    <dsp:sp modelId="{AE906797-D283-47F7-A3D9-A569EFEA4004}">
      <dsp:nvSpPr>
        <dsp:cNvPr id="0" name=""/>
        <dsp:cNvSpPr/>
      </dsp:nvSpPr>
      <dsp:spPr>
        <a:xfrm>
          <a:off x="4131967" y="1498978"/>
          <a:ext cx="576725" cy="49692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34396-8F58-4C4C-8076-CEFBA7C80B29}">
      <dsp:nvSpPr>
        <dsp:cNvPr id="0" name=""/>
        <dsp:cNvSpPr/>
      </dsp:nvSpPr>
      <dsp:spPr>
        <a:xfrm>
          <a:off x="3842757" y="595876"/>
          <a:ext cx="1252654" cy="1083693"/>
        </a:xfrm>
        <a:prstGeom prst="hexagon">
          <a:avLst>
            <a:gd name="adj" fmla="val 2857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GB" sz="1550" b="1" kern="1200" dirty="0">
              <a:latin typeface="Arial" panose="020B0604020202020204" pitchFamily="34" charset="0"/>
              <a:cs typeface="Arial" panose="020B0604020202020204" pitchFamily="34" charset="0"/>
            </a:rPr>
            <a:t>Costs</a:t>
          </a:r>
        </a:p>
        <a:p>
          <a:pPr marL="0" lvl="0" indent="0" algn="ctr" defTabSz="688975">
            <a:lnSpc>
              <a:spcPct val="90000"/>
            </a:lnSpc>
            <a:spcBef>
              <a:spcPct val="0"/>
            </a:spcBef>
            <a:spcAft>
              <a:spcPct val="35000"/>
            </a:spcAft>
            <a:buNone/>
          </a:pPr>
          <a:r>
            <a:rPr lang="en-GB" sz="1200" b="0" kern="1200" dirty="0">
              <a:latin typeface="Arial" panose="020B0604020202020204" pitchFamily="34" charset="0"/>
              <a:cs typeface="Arial" panose="020B0604020202020204" pitchFamily="34" charset="0"/>
            </a:rPr>
            <a:t>e.g. tax, policy costs, network charging, connections</a:t>
          </a:r>
        </a:p>
      </dsp:txBody>
      <dsp:txXfrm>
        <a:off x="4050349" y="775467"/>
        <a:ext cx="837470" cy="724511"/>
      </dsp:txXfrm>
    </dsp:sp>
    <dsp:sp modelId="{1600E01A-DE3E-498E-BDE4-874F2390D18E}">
      <dsp:nvSpPr>
        <dsp:cNvPr id="0" name=""/>
        <dsp:cNvSpPr/>
      </dsp:nvSpPr>
      <dsp:spPr>
        <a:xfrm>
          <a:off x="3664399" y="2547629"/>
          <a:ext cx="576725" cy="49692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28E26-0CB6-4054-A2D7-E0D44202C65B}">
      <dsp:nvSpPr>
        <dsp:cNvPr id="0" name=""/>
        <dsp:cNvSpPr/>
      </dsp:nvSpPr>
      <dsp:spPr>
        <a:xfrm>
          <a:off x="3897924" y="2147714"/>
          <a:ext cx="1252654" cy="1083693"/>
        </a:xfrm>
        <a:prstGeom prst="hexagon">
          <a:avLst>
            <a:gd name="adj" fmla="val 2857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GB" sz="1550" b="1" kern="1200" dirty="0">
              <a:latin typeface="Arial" panose="020B0604020202020204" pitchFamily="34" charset="0"/>
              <a:cs typeface="Arial" panose="020B0604020202020204" pitchFamily="34" charset="0"/>
            </a:rPr>
            <a:t>Regulatory clarity</a:t>
          </a:r>
        </a:p>
        <a:p>
          <a:pPr marL="0" lvl="0" indent="0" algn="ctr" defTabSz="688975">
            <a:lnSpc>
              <a:spcPct val="90000"/>
            </a:lnSpc>
            <a:spcBef>
              <a:spcPct val="0"/>
            </a:spcBef>
            <a:spcAft>
              <a:spcPct val="35000"/>
            </a:spcAft>
            <a:buNone/>
          </a:pPr>
          <a:r>
            <a:rPr lang="en-GB" sz="1200" b="0" kern="1200" dirty="0">
              <a:latin typeface="Arial" panose="020B0604020202020204" pitchFamily="34" charset="0"/>
              <a:cs typeface="Arial" panose="020B0604020202020204" pitchFamily="34" charset="0"/>
            </a:rPr>
            <a:t>e.g. licensing, planning framework, network access arrangements</a:t>
          </a:r>
        </a:p>
      </dsp:txBody>
      <dsp:txXfrm>
        <a:off x="4105516" y="2327305"/>
        <a:ext cx="837470" cy="724511"/>
      </dsp:txXfrm>
    </dsp:sp>
    <dsp:sp modelId="{83479319-E80B-43A2-B7C6-48516D92DB3D}">
      <dsp:nvSpPr>
        <dsp:cNvPr id="0" name=""/>
        <dsp:cNvSpPr/>
      </dsp:nvSpPr>
      <dsp:spPr>
        <a:xfrm>
          <a:off x="2504547" y="2656483"/>
          <a:ext cx="576725" cy="49692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8B489-E237-48C1-ACD1-15789EBFD4E9}">
      <dsp:nvSpPr>
        <dsp:cNvPr id="0" name=""/>
        <dsp:cNvSpPr/>
      </dsp:nvSpPr>
      <dsp:spPr>
        <a:xfrm>
          <a:off x="2642506" y="2644181"/>
          <a:ext cx="1252654" cy="1083693"/>
        </a:xfrm>
        <a:prstGeom prst="hexagon">
          <a:avLst>
            <a:gd name="adj" fmla="val 2857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GB" sz="1550" b="1" kern="1200">
              <a:latin typeface="Arial" panose="020B0604020202020204" pitchFamily="34" charset="0"/>
              <a:cs typeface="Arial" panose="020B0604020202020204" pitchFamily="34" charset="0"/>
            </a:rPr>
            <a:t>Incentives</a:t>
          </a:r>
        </a:p>
        <a:p>
          <a:pPr marL="0" lvl="0" indent="0" algn="ctr" defTabSz="688975">
            <a:lnSpc>
              <a:spcPct val="90000"/>
            </a:lnSpc>
            <a:spcBef>
              <a:spcPct val="0"/>
            </a:spcBef>
            <a:spcAft>
              <a:spcPct val="35000"/>
            </a:spcAft>
            <a:buNone/>
          </a:pPr>
          <a:r>
            <a:rPr lang="en-GB" sz="1200" b="0" kern="1200">
              <a:latin typeface="Arial" panose="020B0604020202020204" pitchFamily="34" charset="0"/>
              <a:cs typeface="Arial" panose="020B0604020202020204" pitchFamily="34" charset="0"/>
            </a:rPr>
            <a:t>e.g. smart export guarantee</a:t>
          </a:r>
        </a:p>
      </dsp:txBody>
      <dsp:txXfrm>
        <a:off x="2850098" y="2823772"/>
        <a:ext cx="837470" cy="724511"/>
      </dsp:txXfrm>
    </dsp:sp>
    <dsp:sp modelId="{9A1B183C-C1F6-4173-A797-1A8ED72F4C39}">
      <dsp:nvSpPr>
        <dsp:cNvPr id="0" name=""/>
        <dsp:cNvSpPr/>
      </dsp:nvSpPr>
      <dsp:spPr>
        <a:xfrm>
          <a:off x="1820440" y="1727870"/>
          <a:ext cx="576725" cy="49692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EF522-ACED-4827-BDF6-001B5A8CBF92}">
      <dsp:nvSpPr>
        <dsp:cNvPr id="0" name=""/>
        <dsp:cNvSpPr/>
      </dsp:nvSpPr>
      <dsp:spPr>
        <a:xfrm>
          <a:off x="1488343" y="1977637"/>
          <a:ext cx="1252654" cy="1083693"/>
        </a:xfrm>
        <a:prstGeom prst="hexagon">
          <a:avLst>
            <a:gd name="adj" fmla="val 2857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GB" sz="1550" b="1" kern="1200">
              <a:latin typeface="Arial" panose="020B0604020202020204" pitchFamily="34" charset="0"/>
              <a:cs typeface="Arial" panose="020B0604020202020204" pitchFamily="34" charset="0"/>
            </a:rPr>
            <a:t>Innovation spend</a:t>
          </a:r>
        </a:p>
        <a:p>
          <a:pPr marL="0" lvl="0" indent="0" algn="ctr" defTabSz="688975">
            <a:lnSpc>
              <a:spcPct val="90000"/>
            </a:lnSpc>
            <a:spcBef>
              <a:spcPct val="0"/>
            </a:spcBef>
            <a:spcAft>
              <a:spcPct val="35000"/>
            </a:spcAft>
            <a:buNone/>
          </a:pPr>
          <a:r>
            <a:rPr lang="en-GB" sz="1200" b="0" kern="1200">
              <a:latin typeface="Arial" panose="020B0604020202020204" pitchFamily="34" charset="0"/>
              <a:cs typeface="Arial" panose="020B0604020202020204" pitchFamily="34" charset="0"/>
            </a:rPr>
            <a:t>e.g. cost reduction, developing supply chain</a:t>
          </a:r>
        </a:p>
      </dsp:txBody>
      <dsp:txXfrm>
        <a:off x="1695935" y="2157228"/>
        <a:ext cx="837470" cy="724511"/>
      </dsp:txXfrm>
    </dsp:sp>
    <dsp:sp modelId="{19EA62C1-40D3-4351-998C-404B555E8A58}">
      <dsp:nvSpPr>
        <dsp:cNvPr id="0" name=""/>
        <dsp:cNvSpPr/>
      </dsp:nvSpPr>
      <dsp:spPr>
        <a:xfrm>
          <a:off x="1488343" y="665052"/>
          <a:ext cx="1252654" cy="1083693"/>
        </a:xfrm>
        <a:prstGeom prst="hexagon">
          <a:avLst>
            <a:gd name="adj" fmla="val 2857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a:latin typeface="Arial" panose="020B0604020202020204" pitchFamily="34" charset="0"/>
              <a:cs typeface="Arial" panose="020B0604020202020204" pitchFamily="34" charset="0"/>
            </a:rPr>
            <a:t>Standards, codes, guidance</a:t>
          </a:r>
        </a:p>
        <a:p>
          <a:pPr marL="0" lvl="0" indent="0" algn="ctr" defTabSz="666750">
            <a:lnSpc>
              <a:spcPct val="90000"/>
            </a:lnSpc>
            <a:spcBef>
              <a:spcPct val="0"/>
            </a:spcBef>
            <a:spcAft>
              <a:spcPct val="35000"/>
            </a:spcAft>
            <a:buNone/>
          </a:pPr>
          <a:r>
            <a:rPr lang="en-GB" sz="1100" b="0" kern="1200">
              <a:latin typeface="Arial" panose="020B0604020202020204" pitchFamily="34" charset="0"/>
              <a:cs typeface="Arial" panose="020B0604020202020204" pitchFamily="34" charset="0"/>
            </a:rPr>
            <a:t>e.g. Health and safety framework, metering arrangements</a:t>
          </a:r>
        </a:p>
      </dsp:txBody>
      <dsp:txXfrm>
        <a:off x="1695935" y="844643"/>
        <a:ext cx="837470" cy="72451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1F5E4-95FC-7D49-9EE0-964BD2D0D0AB}" type="datetimeFigureOut">
              <a:rPr lang="en-US" smtClean="0"/>
              <a:t>6/12/2020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2CB41-7773-6C43-B162-9FEB6DD9CC00}" type="slidenum">
              <a:rPr lang="en-US" smtClean="0"/>
              <a:t>‹#›</a:t>
            </a:fld>
            <a:endParaRPr lang="en-US"/>
          </a:p>
        </p:txBody>
      </p:sp>
    </p:spTree>
    <p:extLst>
      <p:ext uri="{BB962C8B-B14F-4D97-AF65-F5344CB8AC3E}">
        <p14:creationId xmlns:p14="http://schemas.microsoft.com/office/powerpoint/2010/main" val="14739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202AF0-42DB-44AB-AC03-FAD6BCFA7C9D}" type="slidenum">
              <a:rPr lang="en-GB" smtClean="0"/>
              <a:t>11</a:t>
            </a:fld>
            <a:endParaRPr lang="en-GB"/>
          </a:p>
        </p:txBody>
      </p:sp>
    </p:spTree>
    <p:extLst>
      <p:ext uri="{BB962C8B-B14F-4D97-AF65-F5344CB8AC3E}">
        <p14:creationId xmlns:p14="http://schemas.microsoft.com/office/powerpoint/2010/main" val="99956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202AF0-42DB-44AB-AC03-FAD6BCFA7C9D}" type="slidenum">
              <a:rPr lang="en-GB" smtClean="0"/>
              <a:t>12</a:t>
            </a:fld>
            <a:endParaRPr lang="en-GB"/>
          </a:p>
        </p:txBody>
      </p:sp>
    </p:spTree>
    <p:extLst>
      <p:ext uri="{BB962C8B-B14F-4D97-AF65-F5344CB8AC3E}">
        <p14:creationId xmlns:p14="http://schemas.microsoft.com/office/powerpoint/2010/main" val="47046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202AF0-42DB-44AB-AC03-FAD6BCFA7C9D}" type="slidenum">
              <a:rPr lang="en-GB" smtClean="0"/>
              <a:t>13</a:t>
            </a:fld>
            <a:endParaRPr lang="en-GB"/>
          </a:p>
        </p:txBody>
      </p:sp>
    </p:spTree>
    <p:extLst>
      <p:ext uri="{BB962C8B-B14F-4D97-AF65-F5344CB8AC3E}">
        <p14:creationId xmlns:p14="http://schemas.microsoft.com/office/powerpoint/2010/main" val="256541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29587E-30D9-47E6-AA6A-235C3669BB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21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3C1D5C-9BFA-47C9-8A73-0FCD8A1143E5}" type="slidenum">
              <a:rPr lang="en-GB" smtClean="0"/>
              <a:t>19</a:t>
            </a:fld>
            <a:endParaRPr lang="en-GB"/>
          </a:p>
        </p:txBody>
      </p:sp>
    </p:spTree>
    <p:extLst>
      <p:ext uri="{BB962C8B-B14F-4D97-AF65-F5344CB8AC3E}">
        <p14:creationId xmlns:p14="http://schemas.microsoft.com/office/powerpoint/2010/main" val="378621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67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3F03-CF5F-4A4C-951B-D9298C7AEF35}" type="datetime1">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06635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19414A-B54A-5C46-8858-1C9649060742}" type="datetime1">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68754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B8E724-489D-A141-BB44-48F2B2A36B2C}" type="datetime1">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03734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215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9493"/>
            <a:ext cx="7772400" cy="391938"/>
          </a:xfrm>
        </p:spPr>
        <p:txBody>
          <a:bodyPr>
            <a:noAutofit/>
          </a:bodyPr>
          <a:lstStyle>
            <a:lvl1pPr>
              <a:defRPr sz="3200"/>
            </a:lvl1pPr>
          </a:lstStyle>
          <a:p>
            <a:r>
              <a:rPr lang="en-US" dirty="0"/>
              <a:t>Click to edit Master title style</a:t>
            </a:r>
            <a:endParaRPr lang="en-GB" dirty="0"/>
          </a:p>
        </p:txBody>
      </p:sp>
      <p:sp>
        <p:nvSpPr>
          <p:cNvPr id="3" name="Subtitle 2"/>
          <p:cNvSpPr>
            <a:spLocks noGrp="1"/>
          </p:cNvSpPr>
          <p:nvPr>
            <p:ph type="subTitle" idx="1"/>
          </p:nvPr>
        </p:nvSpPr>
        <p:spPr>
          <a:xfrm>
            <a:off x="251520" y="126876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20683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2341563" y="6326188"/>
            <a:ext cx="5068887" cy="379412"/>
          </a:xfrm>
          <a:prstGeom prst="rect">
            <a:avLst/>
          </a:prstGeom>
        </p:spPr>
        <p:txBody>
          <a:bodyPr/>
          <a:lstStyle>
            <a:lvl1pPr>
              <a:defRPr>
                <a:latin typeface="Calibri" charset="0"/>
                <a:ea typeface="MS PGothic" charset="0"/>
                <a:cs typeface="MS PGothic" charset="0"/>
              </a:defRPr>
            </a:lvl1pPr>
          </a:lstStyle>
          <a:p>
            <a:pPr fontAlgn="base">
              <a:spcBef>
                <a:spcPct val="0"/>
              </a:spcBef>
              <a:spcAft>
                <a:spcPct val="0"/>
              </a:spcAft>
              <a:defRPr/>
            </a:pPr>
            <a:endParaRPr lang="en-GB" sz="2400">
              <a:solidFill>
                <a:prstClr val="black"/>
              </a:solidFill>
            </a:endParaRPr>
          </a:p>
        </p:txBody>
      </p:sp>
      <p:sp>
        <p:nvSpPr>
          <p:cNvPr id="4" name="Rectangle 6"/>
          <p:cNvSpPr>
            <a:spLocks noGrp="1" noChangeArrowheads="1"/>
          </p:cNvSpPr>
          <p:nvPr>
            <p:ph type="sldNum" sz="quarter" idx="11"/>
          </p:nvPr>
        </p:nvSpPr>
        <p:spPr>
          <a:xfrm>
            <a:off x="7410450" y="6315075"/>
            <a:ext cx="1401763" cy="3905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3576A00-BD02-4C62-A3CF-D5BC0A6E84B1}" type="slidenum">
              <a:rPr lang="en-GB" altLang="en-US" sz="2400">
                <a:solidFill>
                  <a:prstClr val="black"/>
                </a:solidFill>
                <a:ea typeface="MS PGothic" pitchFamily="34" charset="-128"/>
              </a:rPr>
              <a:pPr fontAlgn="base">
                <a:spcBef>
                  <a:spcPct val="0"/>
                </a:spcBef>
                <a:spcAft>
                  <a:spcPct val="0"/>
                </a:spcAft>
              </a:pPr>
              <a:t>‹#›</a:t>
            </a:fld>
            <a:endParaRPr lang="en-GB" altLang="en-US" sz="2400">
              <a:solidFill>
                <a:prstClr val="black"/>
              </a:solidFill>
              <a:ea typeface="MS PGothic" pitchFamily="34" charset="-128"/>
            </a:endParaRPr>
          </a:p>
        </p:txBody>
      </p:sp>
    </p:spTree>
    <p:extLst>
      <p:ext uri="{BB962C8B-B14F-4D97-AF65-F5344CB8AC3E}">
        <p14:creationId xmlns:p14="http://schemas.microsoft.com/office/powerpoint/2010/main" val="3422069545"/>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460433" y="6315075"/>
            <a:ext cx="504056" cy="390525"/>
          </a:xfrm>
          <a:prstGeom prst="rect">
            <a:avLst/>
          </a:prstGeom>
        </p:spPr>
        <p:txBody>
          <a:bodyPr vert="horz" wrap="square" lIns="91440" tIns="45720" rIns="91440" bIns="45720" numCol="1" anchor="t" anchorCtr="0" compatLnSpc="1">
            <a:prstTxWarp prst="textNoShape">
              <a:avLst/>
            </a:prstTxWarp>
          </a:bodyPr>
          <a:lstStyle>
            <a:lvl1pPr>
              <a:defRPr sz="1400" baseline="0" smtClean="0">
                <a:solidFill>
                  <a:srgbClr val="000000"/>
                </a:solidFill>
                <a:latin typeface="Arial" panose="020B0604020202020204" pitchFamily="34" charset="0"/>
              </a:defRPr>
            </a:lvl1pPr>
          </a:lstStyle>
          <a:p>
            <a:pPr fontAlgn="base">
              <a:spcBef>
                <a:spcPct val="0"/>
              </a:spcBef>
              <a:spcAft>
                <a:spcPct val="0"/>
              </a:spcAft>
              <a:defRPr/>
            </a:pPr>
            <a:fld id="{F4D1D90E-39B4-4164-81E9-C17A48A1ED8A}" type="slidenum">
              <a:rPr lang="en-GB" altLang="en-US">
                <a:ea typeface="MS PGothic" pitchFamily="34" charset="-128"/>
              </a:rPr>
              <a:pPr fontAlgn="base">
                <a:spcBef>
                  <a:spcPct val="0"/>
                </a:spcBef>
                <a:spcAft>
                  <a:spcPct val="0"/>
                </a:spcAft>
                <a:defRPr/>
              </a:pPr>
              <a:t>‹#›</a:t>
            </a:fld>
            <a:endParaRPr lang="en-GB" altLang="en-US" dirty="0">
              <a:ea typeface="MS PGothic" pitchFamily="34" charset="-128"/>
            </a:endParaRPr>
          </a:p>
        </p:txBody>
      </p:sp>
    </p:spTree>
    <p:extLst>
      <p:ext uri="{BB962C8B-B14F-4D97-AF65-F5344CB8AC3E}">
        <p14:creationId xmlns:p14="http://schemas.microsoft.com/office/powerpoint/2010/main" val="125229023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E9900-5923-FC49-BBF1-6CBCF81D30E2}" type="datetime1">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48443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524A7-0916-D941-BB00-9A8534D44186}" type="datetime1">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81714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AAF46E-CB9F-A54A-A949-B1770A60858A}" type="datetime1">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27778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37F76F-F40E-7D4E-BBD1-06F413037B24}" type="datetime1">
              <a:rPr lang="en-GB" smtClean="0"/>
              <a:t>12/06/2020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6824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6BBA0-7273-5042-A823-13828EB4E66F}" type="datetime1">
              <a:rPr lang="en-GB" smtClean="0"/>
              <a:t>12/06/2020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8324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A1ACE-DD34-6A42-942E-1C444383CEB2}" type="datetime1">
              <a:rPr lang="en-GB" smtClean="0"/>
              <a:t>12/06/2020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2114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3DDD-70C1-A942-8153-C83144D4B9F7}" type="datetime1">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35382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CC428-3ECA-2840-BDC5-8B3778429B4A}" type="datetime1">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1560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D2B3-854D-0842-B844-CC9EC2FC684C}" type="datetime1">
              <a:rPr lang="en-GB" smtClean="0"/>
              <a:t>12/06/2020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6114-E419-4BE5-A56B-B688C1E0E0DB}" type="slidenum">
              <a:rPr lang="en-GB" smtClean="0"/>
              <a:t>‹#›</a:t>
            </a:fld>
            <a:endParaRPr lang="en-GB"/>
          </a:p>
        </p:txBody>
      </p:sp>
    </p:spTree>
    <p:extLst>
      <p:ext uri="{BB962C8B-B14F-4D97-AF65-F5344CB8AC3E}">
        <p14:creationId xmlns:p14="http://schemas.microsoft.com/office/powerpoint/2010/main" val="325982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2"/>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50825" y="24288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p:cNvSpPr>
            <a:spLocks noGrp="1"/>
          </p:cNvSpPr>
          <p:nvPr>
            <p:ph type="body" idx="1"/>
          </p:nvPr>
        </p:nvSpPr>
        <p:spPr bwMode="auto">
          <a:xfrm>
            <a:off x="250825" y="1463675"/>
            <a:ext cx="8229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17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6057900"/>
            <a:ext cx="10715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04657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rtl="0" eaLnBrk="0" fontAlgn="base" hangingPunct="0">
        <a:spcBef>
          <a:spcPct val="0"/>
        </a:spcBef>
        <a:spcAft>
          <a:spcPct val="0"/>
        </a:spcAft>
        <a:defRPr sz="3200" kern="1200">
          <a:solidFill>
            <a:srgbClr val="588B2F"/>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2pPr>
      <a:lvl3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3pPr>
      <a:lvl4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4pPr>
      <a:lvl5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5pPr>
      <a:lvl6pPr marL="457200" algn="l" rtl="0" fontAlgn="base">
        <a:spcBef>
          <a:spcPct val="0"/>
        </a:spcBef>
        <a:spcAft>
          <a:spcPct val="0"/>
        </a:spcAft>
        <a:defRPr sz="3200">
          <a:solidFill>
            <a:srgbClr val="588B2F"/>
          </a:solidFill>
          <a:latin typeface="Arial" charset="0"/>
          <a:ea typeface="ＭＳ Ｐゴシック" charset="0"/>
        </a:defRPr>
      </a:lvl6pPr>
      <a:lvl7pPr marL="914400" algn="l" rtl="0" fontAlgn="base">
        <a:spcBef>
          <a:spcPct val="0"/>
        </a:spcBef>
        <a:spcAft>
          <a:spcPct val="0"/>
        </a:spcAft>
        <a:defRPr sz="3200">
          <a:solidFill>
            <a:srgbClr val="588B2F"/>
          </a:solidFill>
          <a:latin typeface="Arial" charset="0"/>
          <a:ea typeface="ＭＳ Ｐゴシック" charset="0"/>
        </a:defRPr>
      </a:lvl7pPr>
      <a:lvl8pPr marL="1371600" algn="l" rtl="0" fontAlgn="base">
        <a:spcBef>
          <a:spcPct val="0"/>
        </a:spcBef>
        <a:spcAft>
          <a:spcPct val="0"/>
        </a:spcAft>
        <a:defRPr sz="3200">
          <a:solidFill>
            <a:srgbClr val="588B2F"/>
          </a:solidFill>
          <a:latin typeface="Arial" charset="0"/>
          <a:ea typeface="ＭＳ Ｐゴシック" charset="0"/>
        </a:defRPr>
      </a:lvl8pPr>
      <a:lvl9pPr marL="1828800" algn="l" rtl="0" fontAlgn="base">
        <a:spcBef>
          <a:spcPct val="0"/>
        </a:spcBef>
        <a:spcAft>
          <a:spcPct val="0"/>
        </a:spcAft>
        <a:defRPr sz="3200">
          <a:solidFill>
            <a:srgbClr val="588B2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6F6F6F"/>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Courier New" pitchFamily="49" charset="0"/>
        <a:buChar char="o"/>
        <a:defRPr sz="2400" kern="1200">
          <a:solidFill>
            <a:srgbClr val="6F6F6F"/>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Courier New" pitchFamily="49" charset="0"/>
        <a:buChar char="o"/>
        <a:defRPr sz="2000" kern="1200">
          <a:solidFill>
            <a:srgbClr val="6F6F6F"/>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Courier New" pitchFamily="49" charset="0"/>
        <a:buChar char="o"/>
        <a:defRPr kern="1200">
          <a:solidFill>
            <a:srgbClr val="6F6F6F"/>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Courier New" pitchFamily="49" charset="0"/>
        <a:buChar char="o"/>
        <a:defRPr sz="1600" kern="1200">
          <a:solidFill>
            <a:srgbClr val="6F6F6F"/>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sv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03648"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2291949" y="5733256"/>
            <a:ext cx="5520412"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7812360" y="5013176"/>
            <a:ext cx="946505" cy="936104"/>
          </a:xfrm>
          <a:prstGeom prst="rect">
            <a:avLst/>
          </a:prstGeom>
        </p:spPr>
      </p:pic>
      <p:sp>
        <p:nvSpPr>
          <p:cNvPr id="7" name="Subtitle 6"/>
          <p:cNvSpPr>
            <a:spLocks noGrp="1"/>
          </p:cNvSpPr>
          <p:nvPr>
            <p:ph type="subTitle" idx="1"/>
          </p:nvPr>
        </p:nvSpPr>
        <p:spPr>
          <a:xfrm>
            <a:off x="1996795" y="1918312"/>
            <a:ext cx="6484420" cy="1708026"/>
          </a:xfrm>
        </p:spPr>
        <p:txBody>
          <a:bodyPr>
            <a:noAutofit/>
          </a:bodyPr>
          <a:lstStyle/>
          <a:p>
            <a:r>
              <a:rPr lang="en-GB" dirty="0">
                <a:solidFill>
                  <a:srgbClr val="06926B"/>
                </a:solidFill>
                <a:latin typeface="Open Sans" panose="020B0606030504020204"/>
                <a:cs typeface="Futura Medium" panose="020B0602020204020303" pitchFamily="34" charset="-79"/>
              </a:rPr>
              <a:t>Joint Solar and Energy Storage Member &amp; Steering Group Meeting – 12</a:t>
            </a:r>
            <a:r>
              <a:rPr lang="en-GB" baseline="30000" dirty="0">
                <a:solidFill>
                  <a:srgbClr val="06926B"/>
                </a:solidFill>
                <a:latin typeface="Open Sans" panose="020B0606030504020204"/>
                <a:cs typeface="Futura Medium" panose="020B0602020204020303" pitchFamily="34" charset="-79"/>
              </a:rPr>
              <a:t>th</a:t>
            </a:r>
            <a:r>
              <a:rPr lang="en-GB" dirty="0">
                <a:solidFill>
                  <a:srgbClr val="06926B"/>
                </a:solidFill>
                <a:latin typeface="Open Sans" panose="020B0606030504020204"/>
                <a:cs typeface="Futura Medium" panose="020B0602020204020303" pitchFamily="34" charset="-79"/>
              </a:rPr>
              <a:t> June 2020</a:t>
            </a:r>
          </a:p>
          <a:p>
            <a:endParaRPr lang="en-GB" altLang="en-US" dirty="0">
              <a:solidFill>
                <a:srgbClr val="06926B"/>
              </a:solidFill>
              <a:latin typeface="Open Sans" panose="020B0606030504020204"/>
              <a:cs typeface="Futura Medium" panose="020B0602020204020303" pitchFamily="34" charset="-79"/>
            </a:endParaRPr>
          </a:p>
          <a:p>
            <a:pPr lvl="0" algn="l" eaLnBrk="0" fontAlgn="base" hangingPunct="0">
              <a:spcBef>
                <a:spcPct val="0"/>
              </a:spcBef>
              <a:spcAft>
                <a:spcPct val="0"/>
              </a:spcAft>
            </a:pPr>
            <a:r>
              <a:rPr lang="en-US" altLang="en-US" dirty="0">
                <a:solidFill>
                  <a:schemeClr val="tx1"/>
                </a:solidFill>
                <a:latin typeface="Open Sans" panose="020B0606030504020204"/>
                <a:cs typeface="Futura Medium" panose="020B0602020204020303" pitchFamily="34" charset="-79"/>
              </a:rPr>
              <a:t> </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2569824" y="260648"/>
            <a:ext cx="5386552" cy="1166890"/>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483768" y="6067005"/>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i="1" dirty="0">
                <a:solidFill>
                  <a:srgbClr val="06926B"/>
                </a:solidFill>
                <a:latin typeface="Futura Bk BT" panose="020B0502020204020303" pitchFamily="34" charset="0"/>
              </a:rPr>
              <a:t>Decarbonising the economy</a:t>
            </a:r>
          </a:p>
        </p:txBody>
      </p:sp>
    </p:spTree>
    <p:extLst>
      <p:ext uri="{BB962C8B-B14F-4D97-AF65-F5344CB8AC3E}">
        <p14:creationId xmlns:p14="http://schemas.microsoft.com/office/powerpoint/2010/main" val="68871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2340372"/>
            <a:ext cx="6677737" cy="3392883"/>
          </a:xfrm>
        </p:spPr>
        <p:txBody>
          <a:bodyPr>
            <a:noAutofit/>
          </a:bodyPr>
          <a:lstStyle/>
          <a:p>
            <a:r>
              <a:rPr lang="en-GB" altLang="en-US" dirty="0">
                <a:solidFill>
                  <a:srgbClr val="06926B"/>
                </a:solidFill>
                <a:latin typeface="Open Sans" panose="020B0606030504020204"/>
                <a:cs typeface="Futura Medium" panose="020B0602020204020303" pitchFamily="34" charset="-79"/>
              </a:rPr>
              <a:t>Business Rates</a:t>
            </a:r>
          </a:p>
          <a:p>
            <a:pPr algn="l"/>
            <a:endParaRPr lang="en-GB" altLang="en-US" sz="1600" dirty="0">
              <a:solidFill>
                <a:srgbClr val="06926B"/>
              </a:solidFill>
              <a:latin typeface="Open Sans" panose="020B0606030504020204"/>
              <a:cs typeface="Futura Medium" panose="020B0602020204020303" pitchFamily="34" charset="-79"/>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2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63B3FD-5954-4639-B18B-EC1F3FE46EB3}"/>
              </a:ext>
            </a:extLst>
          </p:cNvPr>
          <p:cNvSpPr/>
          <p:nvPr/>
        </p:nvSpPr>
        <p:spPr>
          <a:xfrm>
            <a:off x="0" y="857250"/>
            <a:ext cx="9144000" cy="5143500"/>
          </a:xfrm>
          <a:prstGeom prst="rect">
            <a:avLst/>
          </a:prstGeom>
          <a:solidFill>
            <a:srgbClr val="1D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D6E4EC4C-D0BB-4068-8511-86EE2F28C710}"/>
              </a:ext>
            </a:extLst>
          </p:cNvPr>
          <p:cNvPicPr>
            <a:picLocks noChangeAspect="1"/>
          </p:cNvPicPr>
          <p:nvPr/>
        </p:nvPicPr>
        <p:blipFill>
          <a:blip r:embed="rId3" cstate="screen">
            <a:alphaModFix amt="40000"/>
            <a:extLst>
              <a:ext uri="{28A0092B-C50C-407E-A947-70E740481C1C}">
                <a14:useLocalDpi xmlns:a14="http://schemas.microsoft.com/office/drawing/2010/main"/>
              </a:ext>
            </a:extLst>
          </a:blip>
          <a:stretch>
            <a:fillRect/>
          </a:stretch>
        </p:blipFill>
        <p:spPr>
          <a:xfrm>
            <a:off x="0" y="852711"/>
            <a:ext cx="9144000" cy="669900"/>
          </a:xfrm>
          <a:prstGeom prst="rect">
            <a:avLst/>
          </a:prstGeom>
        </p:spPr>
      </p:pic>
      <p:sp>
        <p:nvSpPr>
          <p:cNvPr id="9" name="TextBox 8">
            <a:extLst>
              <a:ext uri="{FF2B5EF4-FFF2-40B4-BE49-F238E27FC236}">
                <a16:creationId xmlns:a16="http://schemas.microsoft.com/office/drawing/2014/main" id="{357B9688-B543-44D7-8B46-2F072EAAFAE3}"/>
              </a:ext>
            </a:extLst>
          </p:cNvPr>
          <p:cNvSpPr txBox="1"/>
          <p:nvPr/>
        </p:nvSpPr>
        <p:spPr>
          <a:xfrm>
            <a:off x="503548" y="5512586"/>
            <a:ext cx="2916324" cy="184666"/>
          </a:xfrm>
          <a:prstGeom prst="rect">
            <a:avLst/>
          </a:prstGeom>
          <a:noFill/>
        </p:spPr>
        <p:txBody>
          <a:bodyPr wrap="square" lIns="0" tIns="0" rIns="0" bIns="0" rtlCol="0">
            <a:spAutoFit/>
          </a:bodyPr>
          <a:lstStyle/>
          <a:p>
            <a:r>
              <a:rPr lang="en-GB" sz="1200" dirty="0">
                <a:solidFill>
                  <a:schemeClr val="bg1"/>
                </a:solidFill>
                <a:latin typeface="Calibri" panose="020F0502020204030204" pitchFamily="34" charset="0"/>
                <a:cs typeface="Calibri" panose="020F0502020204030204" pitchFamily="34" charset="0"/>
              </a:rPr>
              <a:t>geraldeve.com</a:t>
            </a:r>
          </a:p>
        </p:txBody>
      </p:sp>
      <p:sp>
        <p:nvSpPr>
          <p:cNvPr id="10" name="Title 9">
            <a:extLst>
              <a:ext uri="{FF2B5EF4-FFF2-40B4-BE49-F238E27FC236}">
                <a16:creationId xmlns:a16="http://schemas.microsoft.com/office/drawing/2014/main" id="{9A84BF19-B283-4DC7-8AF5-4ADDE297C3D8}"/>
              </a:ext>
            </a:extLst>
          </p:cNvPr>
          <p:cNvSpPr txBox="1">
            <a:spLocks/>
          </p:cNvSpPr>
          <p:nvPr/>
        </p:nvSpPr>
        <p:spPr>
          <a:xfrm>
            <a:off x="503548" y="2528901"/>
            <a:ext cx="8155398" cy="392649"/>
          </a:xfrm>
          <a:prstGeom prst="rect">
            <a:avLst/>
          </a:prstGeom>
        </p:spPr>
        <p:txBody>
          <a:bodyPr lIns="0" tIns="0" rIns="0" bIns="0"/>
          <a:lstStyle>
            <a:lvl1pPr algn="l" defTabSz="914239" rtl="0" eaLnBrk="1" latinLnBrk="0" hangingPunct="1">
              <a:lnSpc>
                <a:spcPts val="2630"/>
              </a:lnSpc>
              <a:spcBef>
                <a:spcPct val="0"/>
              </a:spcBef>
              <a:buNone/>
              <a:defRPr sz="2600" kern="1200" cap="all" baseline="0">
                <a:solidFill>
                  <a:schemeClr val="tx1"/>
                </a:solidFill>
                <a:latin typeface="+mj-lt"/>
                <a:ea typeface="+mj-ea"/>
                <a:cs typeface="+mj-cs"/>
              </a:defRPr>
            </a:lvl1pPr>
          </a:lstStyle>
          <a:p>
            <a:pPr marL="266700" indent="-266700" defTabSz="914400">
              <a:lnSpc>
                <a:spcPct val="100000"/>
              </a:lnSpc>
              <a:spcBef>
                <a:spcPts val="0"/>
              </a:spcBef>
              <a:spcAft>
                <a:spcPts val="600"/>
              </a:spcAft>
            </a:pPr>
            <a:r>
              <a:rPr lang="en-GB" sz="2200" dirty="0">
                <a:solidFill>
                  <a:srgbClr val="789D4A"/>
                </a:solidFill>
                <a:latin typeface="Calibri" panose="020F0502020204030204" pitchFamily="34" charset="0"/>
                <a:cs typeface="Calibri" panose="020F0502020204030204" pitchFamily="34" charset="0"/>
              </a:rPr>
              <a:t>REA JOINT Solar &amp; Energy Storage MEETING</a:t>
            </a:r>
          </a:p>
        </p:txBody>
      </p:sp>
      <p:sp>
        <p:nvSpPr>
          <p:cNvPr id="13" name="TextBox 12">
            <a:extLst>
              <a:ext uri="{FF2B5EF4-FFF2-40B4-BE49-F238E27FC236}">
                <a16:creationId xmlns:a16="http://schemas.microsoft.com/office/drawing/2014/main" id="{A63FBCBB-418C-4190-A09A-F1C7A68A9E9C}"/>
              </a:ext>
            </a:extLst>
          </p:cNvPr>
          <p:cNvSpPr txBox="1"/>
          <p:nvPr/>
        </p:nvSpPr>
        <p:spPr>
          <a:xfrm>
            <a:off x="503548" y="2937625"/>
            <a:ext cx="4536504" cy="392650"/>
          </a:xfrm>
          <a:prstGeom prst="rect">
            <a:avLst/>
          </a:prstGeom>
        </p:spPr>
        <p:txBody>
          <a:bodyPr lIns="0" tIns="0" rIns="0" bIns="0"/>
          <a:lstStyle>
            <a:defPPr>
              <a:defRPr lang="en-US"/>
            </a:defPPr>
            <a:lvl1pPr marL="266700" indent="-266700">
              <a:spcAft>
                <a:spcPts val="300"/>
              </a:spcAft>
              <a:defRPr sz="2400" b="0" i="0" baseline="30000">
                <a:solidFill>
                  <a:schemeClr val="bg1"/>
                </a:solidFill>
                <a:latin typeface="Calibri" panose="020F0502020204030204" pitchFamily="34" charset="0"/>
                <a:ea typeface="+mj-ea"/>
                <a:cs typeface="Calibri" panose="020F0502020204030204" pitchFamily="34" charset="0"/>
              </a:defRPr>
            </a:lvl1pPr>
          </a:lstStyle>
          <a:p>
            <a:pPr>
              <a:spcAft>
                <a:spcPts val="0"/>
              </a:spcAft>
            </a:pPr>
            <a:r>
              <a:rPr lang="en-GB" dirty="0"/>
              <a:t>12 June 2020</a:t>
            </a:r>
          </a:p>
        </p:txBody>
      </p:sp>
      <p:pic>
        <p:nvPicPr>
          <p:cNvPr id="16" name="Picture 15" descr="A picture containing drawing&#10;&#10;Description automatically generated">
            <a:extLst>
              <a:ext uri="{FF2B5EF4-FFF2-40B4-BE49-F238E27FC236}">
                <a16:creationId xmlns:a16="http://schemas.microsoft.com/office/drawing/2014/main" id="{95FE1349-A5D8-41B3-A244-8317C12995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73634" y="5267844"/>
            <a:ext cx="1080117" cy="392649"/>
          </a:xfrm>
          <a:prstGeom prst="rect">
            <a:avLst/>
          </a:prstGeom>
        </p:spPr>
      </p:pic>
      <p:sp>
        <p:nvSpPr>
          <p:cNvPr id="8" name="TextBox 7">
            <a:extLst>
              <a:ext uri="{FF2B5EF4-FFF2-40B4-BE49-F238E27FC236}">
                <a16:creationId xmlns:a16="http://schemas.microsoft.com/office/drawing/2014/main" id="{5387C490-6375-42FE-B297-B2250CB6436A}"/>
              </a:ext>
            </a:extLst>
          </p:cNvPr>
          <p:cNvSpPr txBox="1"/>
          <p:nvPr/>
        </p:nvSpPr>
        <p:spPr>
          <a:xfrm>
            <a:off x="503548" y="3944780"/>
            <a:ext cx="4536504" cy="852372"/>
          </a:xfrm>
          <a:prstGeom prst="rect">
            <a:avLst/>
          </a:prstGeom>
        </p:spPr>
        <p:txBody>
          <a:bodyPr lIns="0" tIns="0" rIns="0" bIns="0"/>
          <a:lstStyle>
            <a:defPPr>
              <a:defRPr lang="en-US"/>
            </a:defPPr>
            <a:lvl1pPr marL="266700" indent="-266700">
              <a:spcAft>
                <a:spcPts val="300"/>
              </a:spcAft>
              <a:defRPr sz="2400" b="0" i="0" baseline="30000">
                <a:solidFill>
                  <a:schemeClr val="bg1"/>
                </a:solidFill>
                <a:latin typeface="Calibri" panose="020F0502020204030204" pitchFamily="34" charset="0"/>
                <a:ea typeface="+mj-ea"/>
                <a:cs typeface="Calibri" panose="020F0502020204030204" pitchFamily="34" charset="0"/>
              </a:defRPr>
            </a:lvl1pPr>
          </a:lstStyle>
          <a:p>
            <a:pPr>
              <a:spcAft>
                <a:spcPts val="0"/>
              </a:spcAft>
            </a:pPr>
            <a:r>
              <a:rPr lang="en-GB" sz="1800" dirty="0"/>
              <a:t>Tom Kinsey</a:t>
            </a:r>
          </a:p>
          <a:p>
            <a:pPr>
              <a:spcAft>
                <a:spcPts val="0"/>
              </a:spcAft>
            </a:pPr>
            <a:r>
              <a:rPr lang="en-GB" sz="1800" dirty="0"/>
              <a:t>Partner</a:t>
            </a:r>
          </a:p>
          <a:p>
            <a:pPr>
              <a:spcAft>
                <a:spcPts val="0"/>
              </a:spcAft>
            </a:pPr>
            <a:r>
              <a:rPr lang="en-GB" sz="1800" dirty="0"/>
              <a:t>tkinsey@geraldeve.com</a:t>
            </a:r>
          </a:p>
          <a:p>
            <a:pPr>
              <a:spcAft>
                <a:spcPts val="0"/>
              </a:spcAft>
            </a:pPr>
            <a:r>
              <a:rPr lang="en-GB" sz="1800" dirty="0"/>
              <a:t>07944 583953</a:t>
            </a:r>
          </a:p>
        </p:txBody>
      </p:sp>
    </p:spTree>
    <p:extLst>
      <p:ext uri="{BB962C8B-B14F-4D97-AF65-F5344CB8AC3E}">
        <p14:creationId xmlns:p14="http://schemas.microsoft.com/office/powerpoint/2010/main" val="355101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63B3FD-5954-4639-B18B-EC1F3FE46EB3}"/>
              </a:ext>
            </a:extLst>
          </p:cNvPr>
          <p:cNvSpPr/>
          <p:nvPr/>
        </p:nvSpPr>
        <p:spPr>
          <a:xfrm>
            <a:off x="0" y="857250"/>
            <a:ext cx="9144000" cy="5143500"/>
          </a:xfrm>
          <a:prstGeom prst="rect">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389FAD81-936E-49B0-BACD-08E73F45863B}"/>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211" y="856518"/>
            <a:ext cx="9144000" cy="669900"/>
          </a:xfrm>
          <a:prstGeom prst="rect">
            <a:avLst/>
          </a:prstGeom>
        </p:spPr>
      </p:pic>
      <p:sp>
        <p:nvSpPr>
          <p:cNvPr id="9" name="Title 9">
            <a:extLst>
              <a:ext uri="{FF2B5EF4-FFF2-40B4-BE49-F238E27FC236}">
                <a16:creationId xmlns:a16="http://schemas.microsoft.com/office/drawing/2014/main" id="{2079D93F-F5A7-4580-A33A-7BC1FFC10442}"/>
              </a:ext>
            </a:extLst>
          </p:cNvPr>
          <p:cNvSpPr txBox="1">
            <a:spLocks/>
          </p:cNvSpPr>
          <p:nvPr/>
        </p:nvSpPr>
        <p:spPr>
          <a:xfrm>
            <a:off x="503548" y="1846093"/>
            <a:ext cx="8155398" cy="338554"/>
          </a:xfrm>
          <a:prstGeom prst="rect">
            <a:avLst/>
          </a:prstGeom>
        </p:spPr>
        <p:txBody>
          <a:bodyPr lIns="0" tIns="0" rIns="0" bIns="0"/>
          <a:lstStyle>
            <a:lvl1pPr>
              <a:defRPr sz="3000" b="0" i="0">
                <a:solidFill>
                  <a:schemeClr val="tx1"/>
                </a:solidFill>
                <a:latin typeface="Calibri Light"/>
                <a:ea typeface="+mj-ea"/>
                <a:cs typeface="Calibri Light"/>
              </a:defRPr>
            </a:lvl1pPr>
          </a:lstStyle>
          <a:p>
            <a:r>
              <a:rPr lang="en-GB" sz="2200" kern="0" cap="all" dirty="0">
                <a:solidFill>
                  <a:schemeClr val="bg1"/>
                </a:solidFill>
                <a:latin typeface="Calibri" panose="020F0502020204030204" pitchFamily="34" charset="0"/>
                <a:cs typeface="Calibri" panose="020F0502020204030204" pitchFamily="34" charset="0"/>
              </a:rPr>
              <a:t>2017 rating list – where are we?</a:t>
            </a:r>
          </a:p>
        </p:txBody>
      </p:sp>
      <p:sp>
        <p:nvSpPr>
          <p:cNvPr id="14" name="TextBox 13">
            <a:extLst>
              <a:ext uri="{FF2B5EF4-FFF2-40B4-BE49-F238E27FC236}">
                <a16:creationId xmlns:a16="http://schemas.microsoft.com/office/drawing/2014/main" id="{615E8BF1-4773-4164-A409-A389946067B2}"/>
              </a:ext>
            </a:extLst>
          </p:cNvPr>
          <p:cNvSpPr txBox="1"/>
          <p:nvPr/>
        </p:nvSpPr>
        <p:spPr>
          <a:xfrm>
            <a:off x="503548" y="5512586"/>
            <a:ext cx="2916324" cy="184666"/>
          </a:xfrm>
          <a:prstGeom prst="rect">
            <a:avLst/>
          </a:prstGeom>
          <a:noFill/>
        </p:spPr>
        <p:txBody>
          <a:bodyPr wrap="square" lIns="0" tIns="0" rIns="0" bIns="0" rtlCol="0">
            <a:spAutoFit/>
          </a:bodyPr>
          <a:lstStyle/>
          <a:p>
            <a:r>
              <a:rPr lang="en-GB" sz="1200" dirty="0">
                <a:solidFill>
                  <a:schemeClr val="bg1"/>
                </a:solidFill>
                <a:latin typeface="Calibri" panose="020F0502020204030204" pitchFamily="34" charset="0"/>
                <a:cs typeface="Calibri" panose="020F0502020204030204" pitchFamily="34" charset="0"/>
              </a:rPr>
              <a:t>geraldeve.com</a:t>
            </a:r>
          </a:p>
        </p:txBody>
      </p:sp>
      <p:pic>
        <p:nvPicPr>
          <p:cNvPr id="33" name="Picture 32" descr="A picture containing drawing&#10;&#10;Description automatically generated">
            <a:extLst>
              <a:ext uri="{FF2B5EF4-FFF2-40B4-BE49-F238E27FC236}">
                <a16:creationId xmlns:a16="http://schemas.microsoft.com/office/drawing/2014/main" id="{4086B496-DB1C-4210-82A6-2724A25F81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73630" y="5268597"/>
            <a:ext cx="1080120" cy="392650"/>
          </a:xfrm>
          <a:prstGeom prst="rect">
            <a:avLst/>
          </a:prstGeom>
        </p:spPr>
      </p:pic>
      <p:sp>
        <p:nvSpPr>
          <p:cNvPr id="2" name="Rectangle 1">
            <a:extLst>
              <a:ext uri="{FF2B5EF4-FFF2-40B4-BE49-F238E27FC236}">
                <a16:creationId xmlns:a16="http://schemas.microsoft.com/office/drawing/2014/main" id="{94802705-914D-4EC8-BE9D-256123B9F5C2}"/>
              </a:ext>
            </a:extLst>
          </p:cNvPr>
          <p:cNvSpPr/>
          <p:nvPr/>
        </p:nvSpPr>
        <p:spPr>
          <a:xfrm>
            <a:off x="395536" y="2627216"/>
            <a:ext cx="7920880" cy="2046138"/>
          </a:xfrm>
          <a:prstGeom prst="rect">
            <a:avLst/>
          </a:prstGeom>
        </p:spPr>
        <p:txBody>
          <a:bodyPr wrap="square">
            <a:spAutoFit/>
          </a:bodyPr>
          <a:lstStyle/>
          <a:p>
            <a:pPr marL="179388" indent="-179388">
              <a:lnSpc>
                <a:spcPct val="107000"/>
              </a:lnSpc>
              <a:spcAft>
                <a:spcPts val="600"/>
              </a:spcAft>
              <a:buFont typeface="Arial" panose="020B060402020202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Background to the 2017 List</a:t>
            </a:r>
          </a:p>
          <a:p>
            <a:pPr marL="179388" indent="-179388">
              <a:lnSpc>
                <a:spcPct val="107000"/>
              </a:lnSpc>
              <a:spcAft>
                <a:spcPts val="600"/>
              </a:spcAft>
              <a:buFont typeface="Arial" panose="020B060402020202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Update on appeals</a:t>
            </a:r>
          </a:p>
          <a:p>
            <a:pPr marL="636588" lvl="1" indent="-179388">
              <a:lnSpc>
                <a:spcPct val="107000"/>
              </a:lnSpc>
              <a:spcAft>
                <a:spcPts val="600"/>
              </a:spcAft>
              <a:buFont typeface="Arial" panose="020B060402020202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Solar</a:t>
            </a:r>
          </a:p>
          <a:p>
            <a:pPr marL="636588" lvl="1" indent="-179388">
              <a:lnSpc>
                <a:spcPct val="107000"/>
              </a:lnSpc>
              <a:spcAft>
                <a:spcPts val="600"/>
              </a:spcAft>
              <a:buFont typeface="Arial" panose="020B060402020202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Wind</a:t>
            </a:r>
          </a:p>
          <a:p>
            <a:pPr marL="636588" lvl="1" indent="-179388">
              <a:lnSpc>
                <a:spcPct val="107000"/>
              </a:lnSpc>
              <a:spcAft>
                <a:spcPts val="600"/>
              </a:spcAft>
              <a:buFont typeface="Arial" panose="020B060402020202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Batteries</a:t>
            </a:r>
          </a:p>
          <a:p>
            <a:pPr marL="179388" indent="-179388">
              <a:lnSpc>
                <a:spcPct val="107000"/>
              </a:lnSpc>
              <a:spcAft>
                <a:spcPts val="600"/>
              </a:spcAft>
              <a:buFont typeface="Arial" panose="020B060402020202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Covid-19 rate mitigation measures</a:t>
            </a:r>
          </a:p>
        </p:txBody>
      </p:sp>
    </p:spTree>
    <p:extLst>
      <p:ext uri="{BB962C8B-B14F-4D97-AF65-F5344CB8AC3E}">
        <p14:creationId xmlns:p14="http://schemas.microsoft.com/office/powerpoint/2010/main" val="123054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2079D93F-F5A7-4580-A33A-7BC1FFC10442}"/>
              </a:ext>
            </a:extLst>
          </p:cNvPr>
          <p:cNvSpPr txBox="1">
            <a:spLocks/>
          </p:cNvSpPr>
          <p:nvPr/>
        </p:nvSpPr>
        <p:spPr>
          <a:xfrm>
            <a:off x="503548" y="1846093"/>
            <a:ext cx="8155398" cy="338554"/>
          </a:xfrm>
          <a:prstGeom prst="rect">
            <a:avLst/>
          </a:prstGeom>
        </p:spPr>
        <p:txBody>
          <a:bodyPr lIns="0" tIns="0" rIns="0" bIns="0"/>
          <a:lstStyle>
            <a:lvl1pPr>
              <a:defRPr sz="3000" b="0" i="0">
                <a:solidFill>
                  <a:schemeClr val="tx1"/>
                </a:solidFill>
                <a:latin typeface="Calibri Light"/>
                <a:ea typeface="+mj-ea"/>
                <a:cs typeface="Calibri Light"/>
              </a:defRPr>
            </a:lvl1pPr>
          </a:lstStyle>
          <a:p>
            <a:r>
              <a:rPr lang="en-GB" sz="2200" kern="0" cap="all" dirty="0">
                <a:solidFill>
                  <a:srgbClr val="789D4A"/>
                </a:solidFill>
                <a:latin typeface="Calibri" panose="020F0502020204030204" pitchFamily="34" charset="0"/>
                <a:cs typeface="Calibri" panose="020F0502020204030204" pitchFamily="34" charset="0"/>
              </a:rPr>
              <a:t>2021 REVALUATION POSTPONEMENT – WHAT’S NEXT?</a:t>
            </a:r>
          </a:p>
        </p:txBody>
      </p:sp>
      <p:pic>
        <p:nvPicPr>
          <p:cNvPr id="33" name="Picture 32" descr="A picture containing drawing&#10;&#10;Description automatically generated">
            <a:extLst>
              <a:ext uri="{FF2B5EF4-FFF2-40B4-BE49-F238E27FC236}">
                <a16:creationId xmlns:a16="http://schemas.microsoft.com/office/drawing/2014/main" id="{4086B496-DB1C-4210-82A6-2724A25F81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73630" y="5268597"/>
            <a:ext cx="1080120" cy="392650"/>
          </a:xfrm>
          <a:prstGeom prst="rect">
            <a:avLst/>
          </a:prstGeom>
        </p:spPr>
      </p:pic>
      <p:sp>
        <p:nvSpPr>
          <p:cNvPr id="2" name="Rectangle 1">
            <a:extLst>
              <a:ext uri="{FF2B5EF4-FFF2-40B4-BE49-F238E27FC236}">
                <a16:creationId xmlns:a16="http://schemas.microsoft.com/office/drawing/2014/main" id="{94802705-914D-4EC8-BE9D-256123B9F5C2}"/>
              </a:ext>
            </a:extLst>
          </p:cNvPr>
          <p:cNvSpPr/>
          <p:nvPr/>
        </p:nvSpPr>
        <p:spPr>
          <a:xfrm>
            <a:off x="431540" y="2627216"/>
            <a:ext cx="7920880" cy="2046138"/>
          </a:xfrm>
          <a:prstGeom prst="rect">
            <a:avLst/>
          </a:prstGeom>
        </p:spPr>
        <p:txBody>
          <a:bodyPr wrap="square">
            <a:spAutoFit/>
          </a:bodyPr>
          <a:lstStyle/>
          <a:p>
            <a:pPr marL="179388" indent="-179388">
              <a:lnSpc>
                <a:spcPct val="107000"/>
              </a:lnSpc>
              <a:spcAft>
                <a:spcPts val="600"/>
              </a:spcAft>
              <a:buClr>
                <a:srgbClr val="789D4A"/>
              </a:buClr>
              <a:buFont typeface="Arial" panose="020B0604020202020204" pitchFamily="34" charset="0"/>
              <a:buChar char="•"/>
            </a:pPr>
            <a:r>
              <a:rPr lang="en-GB" sz="1600" dirty="0">
                <a:solidFill>
                  <a:srgbClr val="22372B"/>
                </a:solidFill>
                <a:latin typeface="Calibri" panose="020F0502020204030204" pitchFamily="34" charset="0"/>
                <a:ea typeface="Calibri" panose="020F0502020204030204" pitchFamily="34" charset="0"/>
                <a:cs typeface="Times New Roman" panose="02020603050405020304" pitchFamily="18" charset="0"/>
              </a:rPr>
              <a:t>Why was this postponed?</a:t>
            </a:r>
          </a:p>
          <a:p>
            <a:pPr marL="179388" indent="-179388">
              <a:lnSpc>
                <a:spcPct val="107000"/>
              </a:lnSpc>
              <a:spcAft>
                <a:spcPts val="600"/>
              </a:spcAft>
              <a:buClr>
                <a:srgbClr val="789D4A"/>
              </a:buClr>
              <a:buFont typeface="Arial" panose="020B0604020202020204" pitchFamily="34" charset="0"/>
              <a:buChar char="•"/>
            </a:pPr>
            <a:r>
              <a:rPr lang="en-GB" sz="1600" dirty="0">
                <a:solidFill>
                  <a:srgbClr val="22372B"/>
                </a:solidFill>
                <a:latin typeface="Calibri" panose="020F0502020204030204" pitchFamily="34" charset="0"/>
                <a:ea typeface="Calibri" panose="020F0502020204030204" pitchFamily="34" charset="0"/>
                <a:cs typeface="Times New Roman" panose="02020603050405020304" pitchFamily="18" charset="0"/>
              </a:rPr>
              <a:t>The importance of the valuation date</a:t>
            </a:r>
          </a:p>
          <a:p>
            <a:pPr marL="179388" indent="-179388">
              <a:lnSpc>
                <a:spcPct val="107000"/>
              </a:lnSpc>
              <a:spcAft>
                <a:spcPts val="600"/>
              </a:spcAft>
              <a:buClr>
                <a:srgbClr val="789D4A"/>
              </a:buClr>
              <a:buFont typeface="Arial" panose="020B0604020202020204" pitchFamily="34" charset="0"/>
              <a:buChar char="•"/>
            </a:pPr>
            <a:r>
              <a:rPr lang="en-GB" sz="1600" dirty="0">
                <a:solidFill>
                  <a:srgbClr val="22372B"/>
                </a:solidFill>
                <a:latin typeface="Calibri" panose="020F0502020204030204" pitchFamily="34" charset="0"/>
                <a:ea typeface="Calibri" panose="020F0502020204030204" pitchFamily="34" charset="0"/>
                <a:cs typeface="Times New Roman" panose="02020603050405020304" pitchFamily="18" charset="0"/>
              </a:rPr>
              <a:t>What are the implications for renewables?</a:t>
            </a:r>
          </a:p>
          <a:p>
            <a:pPr marL="636588" lvl="1" indent="-179388">
              <a:lnSpc>
                <a:spcPct val="107000"/>
              </a:lnSpc>
              <a:spcAft>
                <a:spcPts val="600"/>
              </a:spcAft>
              <a:buClr>
                <a:srgbClr val="789D4A"/>
              </a:buClr>
              <a:buFont typeface="Arial" panose="020B0604020202020204" pitchFamily="34" charset="0"/>
              <a:buChar char="•"/>
            </a:pPr>
            <a:r>
              <a:rPr lang="en-GB" sz="1600" dirty="0">
                <a:solidFill>
                  <a:srgbClr val="22372B"/>
                </a:solidFill>
                <a:latin typeface="Calibri" panose="020F0502020204030204" pitchFamily="34" charset="0"/>
                <a:ea typeface="Calibri" panose="020F0502020204030204" pitchFamily="34" charset="0"/>
                <a:cs typeface="Times New Roman" panose="02020603050405020304" pitchFamily="18" charset="0"/>
              </a:rPr>
              <a:t>Solar &amp; Wind</a:t>
            </a:r>
          </a:p>
          <a:p>
            <a:pPr marL="636588" lvl="1" indent="-179388">
              <a:lnSpc>
                <a:spcPct val="107000"/>
              </a:lnSpc>
              <a:spcAft>
                <a:spcPts val="600"/>
              </a:spcAft>
              <a:buClr>
                <a:srgbClr val="789D4A"/>
              </a:buClr>
              <a:buFont typeface="Arial" panose="020B0604020202020204" pitchFamily="34" charset="0"/>
              <a:buChar char="•"/>
            </a:pPr>
            <a:r>
              <a:rPr lang="en-GB" sz="1600" dirty="0">
                <a:solidFill>
                  <a:srgbClr val="22372B"/>
                </a:solidFill>
                <a:latin typeface="Calibri" panose="020F0502020204030204" pitchFamily="34" charset="0"/>
                <a:ea typeface="Calibri" panose="020F0502020204030204" pitchFamily="34" charset="0"/>
                <a:cs typeface="Times New Roman" panose="02020603050405020304" pitchFamily="18" charset="0"/>
              </a:rPr>
              <a:t>Batteries</a:t>
            </a:r>
          </a:p>
          <a:p>
            <a:pPr marL="179388" indent="-179388">
              <a:lnSpc>
                <a:spcPct val="107000"/>
              </a:lnSpc>
              <a:spcAft>
                <a:spcPts val="600"/>
              </a:spcAft>
              <a:buClr>
                <a:srgbClr val="789D4A"/>
              </a:buClr>
              <a:buFont typeface="Arial" panose="020B0604020202020204" pitchFamily="34" charset="0"/>
              <a:buChar char="•"/>
            </a:pPr>
            <a:r>
              <a:rPr lang="en-GB" sz="1600" dirty="0">
                <a:solidFill>
                  <a:srgbClr val="22372B"/>
                </a:solidFill>
                <a:latin typeface="Calibri" panose="020F0502020204030204" pitchFamily="34" charset="0"/>
                <a:ea typeface="Calibri" panose="020F0502020204030204" pitchFamily="34" charset="0"/>
                <a:cs typeface="Times New Roman" panose="02020603050405020304" pitchFamily="18" charset="0"/>
              </a:rPr>
              <a:t>Government’s Fundamental Review</a:t>
            </a:r>
          </a:p>
        </p:txBody>
      </p:sp>
      <p:sp>
        <p:nvSpPr>
          <p:cNvPr id="11" name="TextBox 10">
            <a:extLst>
              <a:ext uri="{FF2B5EF4-FFF2-40B4-BE49-F238E27FC236}">
                <a16:creationId xmlns:a16="http://schemas.microsoft.com/office/drawing/2014/main" id="{2C5A8BC3-6FEE-484A-A1C6-2A91F1BEF1FA}"/>
              </a:ext>
            </a:extLst>
          </p:cNvPr>
          <p:cNvSpPr txBox="1"/>
          <p:nvPr/>
        </p:nvSpPr>
        <p:spPr>
          <a:xfrm>
            <a:off x="503548" y="5512586"/>
            <a:ext cx="2916324" cy="184666"/>
          </a:xfrm>
          <a:prstGeom prst="rect">
            <a:avLst/>
          </a:prstGeom>
          <a:noFill/>
        </p:spPr>
        <p:txBody>
          <a:bodyPr wrap="square" lIns="0" tIns="0" rIns="0" bIns="0" rtlCol="0">
            <a:spAutoFit/>
          </a:bodyPr>
          <a:lstStyle/>
          <a:p>
            <a:r>
              <a:rPr lang="en-GB" sz="1200" dirty="0">
                <a:latin typeface="Calibri" panose="020F0502020204030204" pitchFamily="34" charset="0"/>
                <a:cs typeface="Calibri" panose="020F0502020204030204" pitchFamily="34" charset="0"/>
              </a:rPr>
              <a:t>geraldeve.com</a:t>
            </a:r>
          </a:p>
        </p:txBody>
      </p:sp>
      <p:pic>
        <p:nvPicPr>
          <p:cNvPr id="12" name="Picture 11">
            <a:extLst>
              <a:ext uri="{FF2B5EF4-FFF2-40B4-BE49-F238E27FC236}">
                <a16:creationId xmlns:a16="http://schemas.microsoft.com/office/drawing/2014/main" id="{D0B342E0-7F4F-41AA-8DDE-A23D8489BD93}"/>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0" y="852676"/>
            <a:ext cx="9144000" cy="6699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619EA6D4-5004-49BB-B970-E55B9447BE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3628" y="5268598"/>
            <a:ext cx="1080123" cy="392651"/>
          </a:xfrm>
          <a:prstGeom prst="rect">
            <a:avLst/>
          </a:prstGeom>
        </p:spPr>
      </p:pic>
    </p:spTree>
    <p:extLst>
      <p:ext uri="{BB962C8B-B14F-4D97-AF65-F5344CB8AC3E}">
        <p14:creationId xmlns:p14="http://schemas.microsoft.com/office/powerpoint/2010/main" val="2249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2420888"/>
            <a:ext cx="6677737" cy="3312367"/>
          </a:xfrm>
        </p:spPr>
        <p:txBody>
          <a:bodyPr>
            <a:noAutofit/>
          </a:bodyPr>
          <a:lstStyle/>
          <a:p>
            <a:r>
              <a:rPr lang="en-GB" altLang="en-US" dirty="0">
                <a:solidFill>
                  <a:srgbClr val="06926B"/>
                </a:solidFill>
                <a:latin typeface="Open Sans" panose="020B0606030504020204"/>
                <a:cs typeface="Futura Medium" panose="020B0602020204020303" pitchFamily="34" charset="-79"/>
              </a:rPr>
              <a:t>The Future of Energy Storage</a:t>
            </a:r>
          </a:p>
          <a:p>
            <a:pPr marL="285750" indent="-285750" algn="l">
              <a:buFont typeface="Arial" panose="020B0604020202020204" pitchFamily="34" charset="0"/>
              <a:buChar char="•"/>
            </a:pPr>
            <a:endParaRPr lang="en-GB" altLang="en-US" sz="1600" dirty="0">
              <a:solidFill>
                <a:srgbClr val="06926B"/>
              </a:solidFill>
              <a:latin typeface="Open Sans" panose="020B0606030504020204"/>
              <a:cs typeface="Futura Medium" panose="020B0602020204020303" pitchFamily="34" charset="-79"/>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3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6B11-EC4D-4CE0-96EA-D0E708F43A71}"/>
              </a:ext>
            </a:extLst>
          </p:cNvPr>
          <p:cNvSpPr>
            <a:spLocks noGrp="1"/>
          </p:cNvSpPr>
          <p:nvPr>
            <p:ph type="title"/>
          </p:nvPr>
        </p:nvSpPr>
        <p:spPr>
          <a:xfrm>
            <a:off x="324068" y="581648"/>
            <a:ext cx="7886700" cy="994172"/>
          </a:xfrm>
        </p:spPr>
        <p:txBody>
          <a:bodyPr>
            <a:normAutofit fontScale="90000"/>
          </a:bodyPr>
          <a:lstStyle/>
          <a:p>
            <a:r>
              <a:rPr lang="en-GB" dirty="0">
                <a:solidFill>
                  <a:schemeClr val="accent5">
                    <a:lumMod val="50000"/>
                  </a:schemeClr>
                </a:solidFill>
              </a:rPr>
              <a:t>Next phase of smart energy policy</a:t>
            </a:r>
          </a:p>
        </p:txBody>
      </p:sp>
      <p:sp>
        <p:nvSpPr>
          <p:cNvPr id="4" name="Content Placeholder 2">
            <a:extLst>
              <a:ext uri="{FF2B5EF4-FFF2-40B4-BE49-F238E27FC236}">
                <a16:creationId xmlns:a16="http://schemas.microsoft.com/office/drawing/2014/main" id="{62C8E044-2F8B-4A9A-AE80-05B8C8E5647E}"/>
              </a:ext>
            </a:extLst>
          </p:cNvPr>
          <p:cNvSpPr>
            <a:spLocks noGrp="1"/>
          </p:cNvSpPr>
          <p:nvPr>
            <p:ph idx="1"/>
          </p:nvPr>
        </p:nvSpPr>
        <p:spPr>
          <a:xfrm>
            <a:off x="328613" y="1792145"/>
            <a:ext cx="8319733" cy="2955131"/>
          </a:xfrm>
        </p:spPr>
        <p:txBody>
          <a:bodyPr anchor="t">
            <a:normAutofit fontScale="92500" lnSpcReduction="10000"/>
          </a:bodyPr>
          <a:lstStyle/>
          <a:p>
            <a:pPr>
              <a:buFont typeface="Wingdings" panose="05000000000000000000" pitchFamily="2" charset="2"/>
              <a:buChar char="§"/>
            </a:pPr>
            <a:r>
              <a:rPr lang="en-GB" sz="1800">
                <a:solidFill>
                  <a:schemeClr val="accent5">
                    <a:lumMod val="50000"/>
                  </a:schemeClr>
                </a:solidFill>
                <a:latin typeface="Arial"/>
                <a:ea typeface="+mj-ea"/>
                <a:cs typeface="Arial"/>
              </a:rPr>
              <a:t>Flexibility is essential for achieving net zero, savings of up to £40bn.</a:t>
            </a:r>
          </a:p>
          <a:p>
            <a:pPr>
              <a:buFont typeface="Wingdings" panose="05000000000000000000" pitchFamily="2" charset="2"/>
              <a:buChar char="§"/>
            </a:pPr>
            <a:r>
              <a:rPr lang="en-GB" sz="1800">
                <a:solidFill>
                  <a:schemeClr val="accent5">
                    <a:lumMod val="50000"/>
                  </a:schemeClr>
                </a:solidFill>
                <a:latin typeface="Arial"/>
                <a:ea typeface="+mj-ea"/>
                <a:cs typeface="Arial"/>
              </a:rPr>
              <a:t>The 2017 Smart Plan and 2018 Progress Update were the first step in creating a flexible energy system, we have made good progress against the actions set out in the plan.</a:t>
            </a:r>
          </a:p>
          <a:p>
            <a:pPr>
              <a:buFont typeface="Wingdings" panose="05000000000000000000" pitchFamily="2" charset="2"/>
              <a:buChar char="§"/>
            </a:pPr>
            <a:r>
              <a:rPr lang="en-GB" sz="1800">
                <a:solidFill>
                  <a:schemeClr val="accent5">
                    <a:lumMod val="50000"/>
                  </a:schemeClr>
                </a:solidFill>
                <a:latin typeface="Arial"/>
                <a:ea typeface="+mj-ea"/>
                <a:cs typeface="Arial"/>
              </a:rPr>
              <a:t>Govt and Ofgem now need to consider the next phase of Smart Energy policy taking into account our net zero ambitions. This engagement is a key part of this.</a:t>
            </a:r>
          </a:p>
          <a:p>
            <a:pPr>
              <a:buFont typeface="Wingdings" panose="05000000000000000000" pitchFamily="2" charset="2"/>
              <a:buChar char="§"/>
            </a:pPr>
            <a:r>
              <a:rPr lang="en-GB" sz="1800" b="1" u="sng">
                <a:solidFill>
                  <a:schemeClr val="accent5">
                    <a:lumMod val="50000"/>
                  </a:schemeClr>
                </a:solidFill>
                <a:latin typeface="Arial"/>
                <a:ea typeface="+mj-ea"/>
                <a:cs typeface="Arial"/>
              </a:rPr>
              <a:t>In this slide-pack</a:t>
            </a:r>
            <a:r>
              <a:rPr lang="en-GB" sz="1800">
                <a:solidFill>
                  <a:schemeClr val="accent5">
                    <a:lumMod val="50000"/>
                  </a:schemeClr>
                </a:solidFill>
                <a:latin typeface="Arial"/>
                <a:ea typeface="+mj-ea"/>
                <a:cs typeface="Arial"/>
              </a:rPr>
              <a:t> we are focusing on policy and regulatory barriers to electricity storage.</a:t>
            </a:r>
          </a:p>
          <a:p>
            <a:pPr>
              <a:buFont typeface="Wingdings" panose="05000000000000000000" pitchFamily="2" charset="2"/>
              <a:buChar char="§"/>
            </a:pPr>
            <a:r>
              <a:rPr lang="en-GB" sz="1800" b="1" u="sng">
                <a:solidFill>
                  <a:schemeClr val="accent5">
                    <a:lumMod val="50000"/>
                  </a:schemeClr>
                </a:solidFill>
                <a:latin typeface="Arial"/>
                <a:ea typeface="+mj-ea"/>
                <a:cs typeface="Arial"/>
              </a:rPr>
              <a:t>Not</a:t>
            </a:r>
            <a:r>
              <a:rPr lang="en-GB" sz="1800">
                <a:solidFill>
                  <a:schemeClr val="accent5">
                    <a:lumMod val="50000"/>
                  </a:schemeClr>
                </a:solidFill>
                <a:latin typeface="Arial"/>
                <a:ea typeface="+mj-ea"/>
                <a:cs typeface="Arial"/>
              </a:rPr>
              <a:t> opening up markets and how markets value flexibility, which is being covered separately (workshop 7</a:t>
            </a:r>
            <a:r>
              <a:rPr lang="en-GB" sz="1800" baseline="30000">
                <a:solidFill>
                  <a:schemeClr val="accent5">
                    <a:lumMod val="50000"/>
                  </a:schemeClr>
                </a:solidFill>
                <a:latin typeface="Arial"/>
                <a:ea typeface="+mj-ea"/>
                <a:cs typeface="Arial"/>
              </a:rPr>
              <a:t>th</a:t>
            </a:r>
            <a:r>
              <a:rPr lang="en-GB" sz="1800">
                <a:solidFill>
                  <a:schemeClr val="accent5">
                    <a:lumMod val="50000"/>
                  </a:schemeClr>
                </a:solidFill>
                <a:latin typeface="Arial"/>
                <a:ea typeface="+mj-ea"/>
                <a:cs typeface="Arial"/>
              </a:rPr>
              <a:t> February and webinar 27</a:t>
            </a:r>
            <a:r>
              <a:rPr lang="en-GB" sz="1800" baseline="30000">
                <a:solidFill>
                  <a:schemeClr val="accent5">
                    <a:lumMod val="50000"/>
                  </a:schemeClr>
                </a:solidFill>
                <a:latin typeface="Arial"/>
                <a:ea typeface="+mj-ea"/>
                <a:cs typeface="Arial"/>
              </a:rPr>
              <a:t>th</a:t>
            </a:r>
            <a:r>
              <a:rPr lang="en-GB" sz="1800">
                <a:solidFill>
                  <a:schemeClr val="accent5">
                    <a:lumMod val="50000"/>
                  </a:schemeClr>
                </a:solidFill>
                <a:latin typeface="Arial"/>
                <a:ea typeface="+mj-ea"/>
                <a:cs typeface="Arial"/>
              </a:rPr>
              <a:t> March, further engagement to follow)</a:t>
            </a:r>
            <a:endParaRPr lang="en-GB" sz="1800">
              <a:solidFill>
                <a:schemeClr val="accent5">
                  <a:lumMod val="50000"/>
                </a:schemeClr>
              </a:solidFill>
              <a:ea typeface="+mj-ea"/>
            </a:endParaRPr>
          </a:p>
        </p:txBody>
      </p:sp>
      <p:cxnSp>
        <p:nvCxnSpPr>
          <p:cNvPr id="11" name="Straight Connector 10">
            <a:extLst>
              <a:ext uri="{FF2B5EF4-FFF2-40B4-BE49-F238E27FC236}">
                <a16:creationId xmlns:a16="http://schemas.microsoft.com/office/drawing/2014/main" id="{C14CA3D6-7A3B-4C40-A6BF-95539729F836}"/>
              </a:ext>
            </a:extLst>
          </p:cNvPr>
          <p:cNvCxnSpPr>
            <a:cxnSpLocks/>
          </p:cNvCxnSpPr>
          <p:nvPr/>
        </p:nvCxnSpPr>
        <p:spPr>
          <a:xfrm>
            <a:off x="328612" y="1628775"/>
            <a:ext cx="7500938"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F2D6A013-C8A8-4097-90BC-8533742283FE}"/>
              </a:ext>
            </a:extLst>
          </p:cNvPr>
          <p:cNvSpPr txBox="1"/>
          <p:nvPr/>
        </p:nvSpPr>
        <p:spPr>
          <a:xfrm>
            <a:off x="48335" y="5352026"/>
            <a:ext cx="1385888" cy="577081"/>
          </a:xfrm>
          <a:prstGeom prst="rect">
            <a:avLst/>
          </a:prstGeom>
          <a:noFill/>
        </p:spPr>
        <p:txBody>
          <a:bodyPr wrap="square" rtlCol="0">
            <a:spAutoFit/>
          </a:bodyPr>
          <a:lstStyle/>
          <a:p>
            <a:r>
              <a:rPr lang="en-GB" sz="1050">
                <a:solidFill>
                  <a:schemeClr val="bg1"/>
                </a:solidFill>
                <a:latin typeface="Arial" panose="020B0604020202020204" pitchFamily="34" charset="0"/>
                <a:cs typeface="Arial" panose="020B0604020202020204" pitchFamily="34" charset="0"/>
              </a:rPr>
              <a:t>DRAFT: NOT GOVERNMENT POLICY</a:t>
            </a:r>
          </a:p>
        </p:txBody>
      </p:sp>
      <p:sp>
        <p:nvSpPr>
          <p:cNvPr id="6" name="Footer Placeholder 4">
            <a:extLst>
              <a:ext uri="{FF2B5EF4-FFF2-40B4-BE49-F238E27FC236}">
                <a16:creationId xmlns:a16="http://schemas.microsoft.com/office/drawing/2014/main" id="{0A0A3057-4DFD-4C13-9491-8D25FD40561A}"/>
              </a:ext>
            </a:extLst>
          </p:cNvPr>
          <p:cNvSpPr>
            <a:spLocks noGrp="1"/>
          </p:cNvSpPr>
          <p:nvPr>
            <p:ph type="ftr" sz="quarter" idx="11"/>
          </p:nvPr>
        </p:nvSpPr>
        <p:spPr>
          <a:xfrm>
            <a:off x="-1" y="5297317"/>
            <a:ext cx="9144000" cy="722888"/>
          </a:xfrm>
          <a:prstGeom prst="rect">
            <a:avLst/>
          </a:prstGeom>
          <a:solidFill>
            <a:schemeClr val="accent5">
              <a:lumMod val="50000"/>
            </a:schemeClr>
          </a:solidFill>
        </p:spPr>
        <p:txBody>
          <a:bodyPr/>
          <a:lstStyle/>
          <a:p>
            <a:pPr algn="l"/>
            <a:r>
              <a:rPr lang="en-GB">
                <a:latin typeface="Helvetica" panose="020B0604020202020204" pitchFamily="34" charset="0"/>
                <a:cs typeface="Helvetica" panose="020B0604020202020204" pitchFamily="34" charset="0"/>
              </a:rPr>
              <a:t>DRAFT: NOT </a:t>
            </a:r>
          </a:p>
          <a:p>
            <a:pPr algn="l"/>
            <a:r>
              <a:rPr lang="en-GB">
                <a:latin typeface="Helvetica" panose="020B0604020202020204" pitchFamily="34" charset="0"/>
                <a:cs typeface="Helvetica" panose="020B0604020202020204" pitchFamily="34" charset="0"/>
              </a:rPr>
              <a:t>GOVERNMENT </a:t>
            </a:r>
          </a:p>
          <a:p>
            <a:pPr algn="l"/>
            <a:r>
              <a:rPr lang="en-GB">
                <a:latin typeface="Helvetica" panose="020B0604020202020204" pitchFamily="34" charset="0"/>
                <a:cs typeface="Helvetica" panose="020B0604020202020204" pitchFamily="34" charset="0"/>
              </a:rPr>
              <a:t>POLICY</a:t>
            </a:r>
            <a:endParaRPr lang="en-GB">
              <a:solidFill>
                <a:schemeClr val="bg1"/>
              </a:solidFill>
              <a:latin typeface="Helvetica" panose="020B0604020202020204" pitchFamily="34" charset="0"/>
              <a:cs typeface="Helvetica" panose="020B0604020202020204" pitchFamily="34" charset="0"/>
            </a:endParaRPr>
          </a:p>
        </p:txBody>
      </p:sp>
      <p:pic>
        <p:nvPicPr>
          <p:cNvPr id="7" name="Picture 6" descr="Department for Business, Energy and Industrial Strategy crest" title="Department for Business, Energy and Industrial Strategy">
            <a:extLst>
              <a:ext uri="{FF2B5EF4-FFF2-40B4-BE49-F238E27FC236}">
                <a16:creationId xmlns:a16="http://schemas.microsoft.com/office/drawing/2014/main" id="{32680C13-3796-45EB-A7DE-DB74BDB4B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041" y="5356891"/>
            <a:ext cx="1043081" cy="553997"/>
          </a:xfrm>
          <a:prstGeom prst="rect">
            <a:avLst/>
          </a:prstGeom>
        </p:spPr>
      </p:pic>
    </p:spTree>
    <p:extLst>
      <p:ext uri="{BB962C8B-B14F-4D97-AF65-F5344CB8AC3E}">
        <p14:creationId xmlns:p14="http://schemas.microsoft.com/office/powerpoint/2010/main" val="155191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DCD6871C-00B2-4C91-BA7D-6E9222AC5F28}"/>
              </a:ext>
            </a:extLst>
          </p:cNvPr>
          <p:cNvSpPr txBox="1">
            <a:spLocks/>
          </p:cNvSpPr>
          <p:nvPr/>
        </p:nvSpPr>
        <p:spPr>
          <a:xfrm>
            <a:off x="-1" y="5297317"/>
            <a:ext cx="9144000" cy="722888"/>
          </a:xfrm>
          <a:prstGeom prst="rect">
            <a:avLst/>
          </a:prstGeom>
          <a:solidFill>
            <a:schemeClr val="accent5">
              <a:lumMod val="5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a:solidFill>
                <a:schemeClr val="bg1"/>
              </a:solidFill>
              <a:latin typeface="Helvetica" panose="020B0604020202020204" pitchFamily="34" charset="0"/>
              <a:cs typeface="Helvetica" panose="020B0604020202020204" pitchFamily="34" charset="0"/>
            </a:endParaRPr>
          </a:p>
          <a:p>
            <a:r>
              <a:rPr lang="en-GB" sz="900">
                <a:solidFill>
                  <a:schemeClr val="bg1"/>
                </a:solidFill>
                <a:latin typeface="Helvetica" panose="020B0604020202020204" pitchFamily="34" charset="0"/>
                <a:cs typeface="Helvetica" panose="020B0604020202020204" pitchFamily="34" charset="0"/>
              </a:rPr>
              <a:t>DRAFT: NOT </a:t>
            </a:r>
          </a:p>
          <a:p>
            <a:r>
              <a:rPr lang="en-GB" sz="900">
                <a:solidFill>
                  <a:schemeClr val="bg1"/>
                </a:solidFill>
                <a:latin typeface="Helvetica" panose="020B0604020202020204" pitchFamily="34" charset="0"/>
                <a:cs typeface="Helvetica" panose="020B0604020202020204" pitchFamily="34" charset="0"/>
              </a:rPr>
              <a:t>GOVERNMENT </a:t>
            </a:r>
          </a:p>
          <a:p>
            <a:r>
              <a:rPr lang="en-GB" sz="900">
                <a:solidFill>
                  <a:schemeClr val="bg1"/>
                </a:solidFill>
                <a:latin typeface="Helvetica" panose="020B0604020202020204" pitchFamily="34" charset="0"/>
                <a:cs typeface="Helvetica" panose="020B0604020202020204" pitchFamily="34" charset="0"/>
              </a:rPr>
              <a:t>POLICY</a:t>
            </a:r>
          </a:p>
        </p:txBody>
      </p:sp>
      <p:sp>
        <p:nvSpPr>
          <p:cNvPr id="3" name="TextBox 2">
            <a:extLst>
              <a:ext uri="{FF2B5EF4-FFF2-40B4-BE49-F238E27FC236}">
                <a16:creationId xmlns:a16="http://schemas.microsoft.com/office/drawing/2014/main" id="{DE08C39E-E99C-490E-A469-E29C5C0A17AB}"/>
              </a:ext>
            </a:extLst>
          </p:cNvPr>
          <p:cNvSpPr txBox="1"/>
          <p:nvPr/>
        </p:nvSpPr>
        <p:spPr>
          <a:xfrm>
            <a:off x="231339" y="380670"/>
            <a:ext cx="8736032" cy="415498"/>
          </a:xfrm>
          <a:prstGeom prst="rect">
            <a:avLst/>
          </a:prstGeom>
          <a:solidFill>
            <a:schemeClr val="accent1">
              <a:lumMod val="50000"/>
            </a:schemeClr>
          </a:solidFill>
        </p:spPr>
        <p:txBody>
          <a:bodyPr wrap="square" rtlCol="0">
            <a:spAutoFit/>
          </a:bodyPr>
          <a:lstStyle/>
          <a:p>
            <a:pPr algn="ctr" defTabSz="685800">
              <a:defRPr/>
            </a:pPr>
            <a:r>
              <a:rPr lang="en-GB" sz="2100" b="1">
                <a:solidFill>
                  <a:prstClr val="white"/>
                </a:solidFill>
                <a:latin typeface="Arial" panose="020B0604020202020204" pitchFamily="34" charset="0"/>
                <a:cs typeface="Arial" panose="020B0604020202020204" pitchFamily="34" charset="0"/>
              </a:rPr>
              <a:t>We have identified key themes to explore…</a:t>
            </a:r>
          </a:p>
        </p:txBody>
      </p:sp>
      <p:sp>
        <p:nvSpPr>
          <p:cNvPr id="9" name="Rectangle 8">
            <a:extLst>
              <a:ext uri="{FF2B5EF4-FFF2-40B4-BE49-F238E27FC236}">
                <a16:creationId xmlns:a16="http://schemas.microsoft.com/office/drawing/2014/main" id="{07132266-62D1-4CB5-B140-8B3ECEAD5B40}"/>
              </a:ext>
            </a:extLst>
          </p:cNvPr>
          <p:cNvSpPr/>
          <p:nvPr/>
        </p:nvSpPr>
        <p:spPr>
          <a:xfrm>
            <a:off x="6048551" y="1442024"/>
            <a:ext cx="2711997" cy="1538879"/>
          </a:xfrm>
          <a:prstGeom prst="rect">
            <a:avLst/>
          </a:prstGeom>
          <a:noFill/>
          <a:ln w="76200" cap="flat" cmpd="sng" algn="ctr">
            <a:solidFill>
              <a:srgbClr val="FF0000"/>
            </a:solid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r>
              <a:rPr lang="en-GB" kern="0">
                <a:solidFill>
                  <a:srgbClr val="5B9BD5">
                    <a:lumMod val="50000"/>
                  </a:srgbClr>
                </a:solidFill>
                <a:latin typeface="Arial" panose="020B0604020202020204" pitchFamily="34" charset="0"/>
                <a:cs typeface="Arial" panose="020B0604020202020204" pitchFamily="34" charset="0"/>
              </a:rPr>
              <a:t>Infrastructure </a:t>
            </a:r>
          </a:p>
          <a:p>
            <a:pPr defTabSz="342900">
              <a:defRPr/>
            </a:pPr>
            <a:r>
              <a:rPr lang="en-GB" sz="1200" kern="0">
                <a:solidFill>
                  <a:srgbClr val="5B9BD5">
                    <a:lumMod val="50000"/>
                  </a:srgbClr>
                </a:solidFill>
                <a:latin typeface="Arial" panose="020B0604020202020204" pitchFamily="34" charset="0"/>
                <a:cs typeface="Arial" panose="020B0604020202020204" pitchFamily="34" charset="0"/>
              </a:rPr>
              <a:t>Identification of specific regulatory barriers to smart technologies, including large-scale long-duration storage and domestic batteries. </a:t>
            </a:r>
          </a:p>
          <a:p>
            <a:pPr defTabSz="342900">
              <a:defRPr/>
            </a:pPr>
            <a:endParaRPr lang="en-GB" sz="1200" kern="0">
              <a:solidFill>
                <a:srgbClr val="5B9BD5">
                  <a:lumMod val="50000"/>
                </a:srgb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7265786-640F-4A95-A4B7-A0F01D781D16}"/>
              </a:ext>
            </a:extLst>
          </p:cNvPr>
          <p:cNvSpPr/>
          <p:nvPr/>
        </p:nvSpPr>
        <p:spPr>
          <a:xfrm>
            <a:off x="3186228" y="1424485"/>
            <a:ext cx="2814674" cy="1596390"/>
          </a:xfrm>
          <a:prstGeom prst="rect">
            <a:avLst/>
          </a:prstGeom>
          <a:no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r>
              <a:rPr lang="en-GB" kern="0" dirty="0">
                <a:solidFill>
                  <a:srgbClr val="5B9BD5">
                    <a:lumMod val="50000"/>
                  </a:srgbClr>
                </a:solidFill>
                <a:latin typeface="Arial" panose="020B0604020202020204" pitchFamily="34" charset="0"/>
                <a:cs typeface="Arial" panose="020B0604020202020204" pitchFamily="34" charset="0"/>
              </a:rPr>
              <a:t>Buildings</a:t>
            </a:r>
            <a:endParaRPr lang="en-GB" sz="1050" kern="0" dirty="0">
              <a:solidFill>
                <a:srgbClr val="5B9BD5">
                  <a:lumMod val="50000"/>
                </a:srgbClr>
              </a:solidFill>
              <a:latin typeface="Arial" panose="020B0604020202020204" pitchFamily="34" charset="0"/>
              <a:cs typeface="Arial" panose="020B0604020202020204" pitchFamily="34" charset="0"/>
            </a:endParaRPr>
          </a:p>
          <a:p>
            <a:pPr defTabSz="342900">
              <a:defRPr/>
            </a:pPr>
            <a:r>
              <a:rPr lang="en-GB" sz="1200" kern="0" dirty="0">
                <a:solidFill>
                  <a:srgbClr val="5B9BD5">
                    <a:lumMod val="50000"/>
                  </a:srgbClr>
                </a:solidFill>
                <a:latin typeface="Arial" panose="020B0604020202020204" pitchFamily="34" charset="0"/>
                <a:cs typeface="Arial" panose="020B0604020202020204" pitchFamily="34" charset="0"/>
              </a:rPr>
              <a:t>Set a vision for smart buildings. Identify barriers for the technical aspects of DSR, and ensure a holistic multi-vector approach is taken to building decarbonisation across heat, energy efficiency, transport and other sectors. </a:t>
            </a:r>
          </a:p>
        </p:txBody>
      </p:sp>
      <p:sp>
        <p:nvSpPr>
          <p:cNvPr id="12" name="Rectangle 11">
            <a:extLst>
              <a:ext uri="{FF2B5EF4-FFF2-40B4-BE49-F238E27FC236}">
                <a16:creationId xmlns:a16="http://schemas.microsoft.com/office/drawing/2014/main" id="{C641F342-A7EF-4392-ADDF-28942D92ECCF}"/>
              </a:ext>
            </a:extLst>
          </p:cNvPr>
          <p:cNvSpPr/>
          <p:nvPr/>
        </p:nvSpPr>
        <p:spPr>
          <a:xfrm>
            <a:off x="359748" y="3041574"/>
            <a:ext cx="4247755" cy="878396"/>
          </a:xfrm>
          <a:prstGeom prst="rect">
            <a:avLst/>
          </a:prstGeom>
          <a:solidFill>
            <a:schemeClr val="accent5">
              <a:lumMod val="20000"/>
              <a:lumOff val="80000"/>
            </a:schemeClr>
          </a:solidFill>
          <a:ln w="12700" cap="flat" cmpd="sng" algn="ctr">
            <a:solidFill>
              <a:schemeClr val="tx2"/>
            </a:solidFill>
            <a:prstDash val="solid"/>
            <a:miter lim="800000"/>
          </a:ln>
          <a:effectLst/>
        </p:spPr>
        <p:txBody>
          <a:bodyPr lIns="27000" tIns="27000" rIns="27000" bIns="27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r>
              <a:rPr lang="en-GB" kern="0">
                <a:solidFill>
                  <a:srgbClr val="4472C4">
                    <a:lumMod val="50000"/>
                  </a:srgbClr>
                </a:solidFill>
                <a:latin typeface="Arial" panose="020B0604020202020204" pitchFamily="34" charset="0"/>
                <a:cs typeface="Arial" panose="020B0604020202020204" pitchFamily="34" charset="0"/>
              </a:rPr>
              <a:t>Markets</a:t>
            </a:r>
          </a:p>
          <a:p>
            <a:pPr defTabSz="342900">
              <a:defRPr/>
            </a:pPr>
            <a:r>
              <a:rPr lang="en-GB" sz="1200" kern="0">
                <a:solidFill>
                  <a:srgbClr val="4472C4">
                    <a:lumMod val="50000"/>
                  </a:srgbClr>
                </a:solidFill>
                <a:latin typeface="Arial" panose="020B0604020202020204" pitchFamily="34" charset="0"/>
                <a:cs typeface="Arial" panose="020B0604020202020204" pitchFamily="34" charset="0"/>
              </a:rPr>
              <a:t>Ensure flexibility is fairly rewarded. Improve co-ordination &amp; assess the value of carbon across markets. Consider new markets &amp; ensure existing markets are right for net zero.</a:t>
            </a:r>
          </a:p>
        </p:txBody>
      </p:sp>
      <p:sp>
        <p:nvSpPr>
          <p:cNvPr id="14" name="Rectangle 13">
            <a:extLst>
              <a:ext uri="{FF2B5EF4-FFF2-40B4-BE49-F238E27FC236}">
                <a16:creationId xmlns:a16="http://schemas.microsoft.com/office/drawing/2014/main" id="{1531322C-EB43-4D46-AF94-798C7B9D354B}"/>
              </a:ext>
            </a:extLst>
          </p:cNvPr>
          <p:cNvSpPr/>
          <p:nvPr/>
        </p:nvSpPr>
        <p:spPr>
          <a:xfrm>
            <a:off x="4613778" y="3035813"/>
            <a:ext cx="4205424" cy="878396"/>
          </a:xfrm>
          <a:prstGeom prst="rect">
            <a:avLst/>
          </a:prstGeom>
          <a:solidFill>
            <a:schemeClr val="accent5">
              <a:lumMod val="20000"/>
              <a:lumOff val="80000"/>
            </a:schemeClr>
          </a:solidFill>
          <a:ln w="12700" cap="flat" cmpd="sng" algn="ctr">
            <a:solidFill>
              <a:schemeClr val="tx2"/>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r>
              <a:rPr lang="en-GB" kern="0" dirty="0">
                <a:solidFill>
                  <a:srgbClr val="4472C4">
                    <a:lumMod val="50000"/>
                  </a:srgbClr>
                </a:solidFill>
                <a:latin typeface="Arial" panose="020B0604020202020204" pitchFamily="34" charset="0"/>
                <a:cs typeface="Arial" panose="020B0604020202020204" pitchFamily="34" charset="0"/>
              </a:rPr>
              <a:t>Data &amp; Digitalisation</a:t>
            </a:r>
          </a:p>
          <a:p>
            <a:pPr defTabSz="342900">
              <a:defRPr/>
            </a:pPr>
            <a:r>
              <a:rPr lang="en-GB" sz="1200" kern="0" dirty="0">
                <a:solidFill>
                  <a:srgbClr val="4472C4">
                    <a:lumMod val="50000"/>
                  </a:srgbClr>
                </a:solidFill>
                <a:latin typeface="Arial" panose="020B0604020202020204" pitchFamily="34" charset="0"/>
                <a:cs typeface="Arial" panose="020B0604020202020204" pitchFamily="34" charset="0"/>
              </a:rPr>
              <a:t>Set out a strategic approach to digitalisation and opening up data across energy sector, including development of key products, data architecture and best practice guidance.</a:t>
            </a:r>
          </a:p>
        </p:txBody>
      </p:sp>
      <p:sp>
        <p:nvSpPr>
          <p:cNvPr id="20" name="Rectangle 19">
            <a:extLst>
              <a:ext uri="{FF2B5EF4-FFF2-40B4-BE49-F238E27FC236}">
                <a16:creationId xmlns:a16="http://schemas.microsoft.com/office/drawing/2014/main" id="{DC3F6620-ABF1-4022-AADA-D7050C4A00F0}"/>
              </a:ext>
            </a:extLst>
          </p:cNvPr>
          <p:cNvSpPr/>
          <p:nvPr/>
        </p:nvSpPr>
        <p:spPr>
          <a:xfrm>
            <a:off x="334970" y="1430246"/>
            <a:ext cx="2843549" cy="1611328"/>
          </a:xfrm>
          <a:prstGeom prst="rect">
            <a:avLst/>
          </a:prstGeom>
          <a:noFill/>
          <a:ln w="12700" cap="flat" cmpd="sng" algn="ctr">
            <a:solidFill>
              <a:srgbClr val="4472C4">
                <a:shade val="50000"/>
              </a:srgbClr>
            </a:solid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r>
              <a:rPr lang="en-GB" kern="0" dirty="0">
                <a:solidFill>
                  <a:srgbClr val="5B9BD5">
                    <a:lumMod val="50000"/>
                  </a:srgbClr>
                </a:solidFill>
                <a:latin typeface="Arial" panose="020B0604020202020204" pitchFamily="34" charset="0"/>
                <a:cs typeface="Arial" panose="020B0604020202020204" pitchFamily="34" charset="0"/>
              </a:rPr>
              <a:t>Consumers</a:t>
            </a:r>
            <a:endParaRPr lang="en-GB" sz="1200" kern="0" dirty="0">
              <a:solidFill>
                <a:srgbClr val="5B9BD5">
                  <a:lumMod val="50000"/>
                </a:srgbClr>
              </a:solidFill>
              <a:latin typeface="Arial" panose="020B0604020202020204" pitchFamily="34" charset="0"/>
              <a:cs typeface="Arial" panose="020B0604020202020204" pitchFamily="34" charset="0"/>
            </a:endParaRPr>
          </a:p>
          <a:p>
            <a:pPr defTabSz="342900">
              <a:defRPr/>
            </a:pPr>
            <a:r>
              <a:rPr lang="en-GB" sz="1200" kern="0" dirty="0">
                <a:solidFill>
                  <a:srgbClr val="5B9BD5">
                    <a:lumMod val="50000"/>
                  </a:srgbClr>
                </a:solidFill>
                <a:latin typeface="Arial" panose="020B0604020202020204" pitchFamily="34" charset="0"/>
                <a:cs typeface="Arial" panose="020B0604020202020204" pitchFamily="34" charset="0"/>
              </a:rPr>
              <a:t>Framework for driving participation and protecting consumers, through perspective of domestic, fuel poor, SME, I&amp;C, local and public consumers. Cyber security and appropriate regulatory approach for aggregators.</a:t>
            </a:r>
          </a:p>
          <a:p>
            <a:pPr defTabSz="342900">
              <a:defRPr/>
            </a:pPr>
            <a:endParaRPr lang="en-GB" sz="1200" kern="0" dirty="0">
              <a:solidFill>
                <a:srgbClr val="5B9BD5">
                  <a:lumMod val="50000"/>
                </a:srgb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DE913FE-707D-43DA-ABD9-DD9036B57C5A}"/>
              </a:ext>
            </a:extLst>
          </p:cNvPr>
          <p:cNvSpPr/>
          <p:nvPr/>
        </p:nvSpPr>
        <p:spPr>
          <a:xfrm>
            <a:off x="335800" y="934649"/>
            <a:ext cx="8472398" cy="488458"/>
          </a:xfrm>
          <a:prstGeom prst="rect">
            <a:avLst/>
          </a:prstGeom>
          <a:solidFill>
            <a:schemeClr val="accent2"/>
          </a:solidFill>
          <a:ln w="12700" cap="flat" cmpd="sng" algn="ctr">
            <a:solidFill>
              <a:schemeClr val="accent2">
                <a:lumMod val="50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r>
              <a:rPr lang="en-GB" kern="0" dirty="0">
                <a:solidFill>
                  <a:prstClr val="white"/>
                </a:solidFill>
                <a:latin typeface="Arial" panose="020B0604020202020204" pitchFamily="34" charset="0"/>
                <a:cs typeface="Arial" panose="020B0604020202020204" pitchFamily="34" charset="0"/>
              </a:rPr>
              <a:t>Flexibility Analysis</a:t>
            </a:r>
          </a:p>
          <a:p>
            <a:pPr defTabSz="342900">
              <a:defRPr/>
            </a:pPr>
            <a:r>
              <a:rPr lang="en-GB" sz="1200" kern="0" dirty="0">
                <a:solidFill>
                  <a:prstClr val="white"/>
                </a:solidFill>
                <a:latin typeface="Arial" panose="020B0604020202020204" pitchFamily="34" charset="0"/>
                <a:cs typeface="Arial" panose="020B0604020202020204" pitchFamily="34" charset="0"/>
              </a:rPr>
              <a:t>Updated analysis showing how much flexibility may be needed in a net zero system, and from what sources &amp; technologies</a:t>
            </a:r>
          </a:p>
        </p:txBody>
      </p:sp>
      <p:cxnSp>
        <p:nvCxnSpPr>
          <p:cNvPr id="6" name="Connector: Elbow 5">
            <a:extLst>
              <a:ext uri="{FF2B5EF4-FFF2-40B4-BE49-F238E27FC236}">
                <a16:creationId xmlns:a16="http://schemas.microsoft.com/office/drawing/2014/main" id="{0CFADE45-E394-49EE-AFA6-1E6AD014F342}"/>
              </a:ext>
            </a:extLst>
          </p:cNvPr>
          <p:cNvCxnSpPr>
            <a:cxnSpLocks/>
            <a:stCxn id="18" idx="3"/>
            <a:endCxn id="10" idx="3"/>
          </p:cNvCxnSpPr>
          <p:nvPr/>
        </p:nvCxnSpPr>
        <p:spPr>
          <a:xfrm flipH="1" flipV="1">
            <a:off x="8808198" y="1178878"/>
            <a:ext cx="18296" cy="3720268"/>
          </a:xfrm>
          <a:prstGeom prst="bentConnector3">
            <a:avLst>
              <a:gd name="adj1" fmla="val -1249453"/>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Department for Business, Energy and Industrial Strategy crest" title="Department for Business, Energy and Industrial Strategy">
            <a:extLst>
              <a:ext uri="{FF2B5EF4-FFF2-40B4-BE49-F238E27FC236}">
                <a16:creationId xmlns:a16="http://schemas.microsoft.com/office/drawing/2014/main" id="{62FEA280-BD05-4F42-8F81-9FCAADE5F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3773" y="5453899"/>
            <a:ext cx="1043081" cy="553997"/>
          </a:xfrm>
          <a:prstGeom prst="rect">
            <a:avLst/>
          </a:prstGeom>
        </p:spPr>
      </p:pic>
      <p:sp>
        <p:nvSpPr>
          <p:cNvPr id="18" name="Rectangle 17">
            <a:extLst>
              <a:ext uri="{FF2B5EF4-FFF2-40B4-BE49-F238E27FC236}">
                <a16:creationId xmlns:a16="http://schemas.microsoft.com/office/drawing/2014/main" id="{EF1CADF8-9B27-41C3-BF0F-3B281A5AD998}"/>
              </a:ext>
            </a:extLst>
          </p:cNvPr>
          <p:cNvSpPr/>
          <p:nvPr/>
        </p:nvSpPr>
        <p:spPr>
          <a:xfrm>
            <a:off x="364791" y="4555884"/>
            <a:ext cx="8461703" cy="686524"/>
          </a:xfrm>
          <a:prstGeom prst="rect">
            <a:avLst/>
          </a:prstGeom>
          <a:solidFill>
            <a:schemeClr val="accent2"/>
          </a:solidFill>
          <a:ln w="6350" cap="flat" cmpd="sng" algn="ctr">
            <a:solidFill>
              <a:schemeClr val="accent2"/>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r>
              <a:rPr lang="en-GB" kern="0">
                <a:solidFill>
                  <a:prstClr val="white"/>
                </a:solidFill>
                <a:latin typeface="Arial" panose="020B0604020202020204" pitchFamily="34" charset="0"/>
                <a:cs typeface="Arial" panose="020B0604020202020204" pitchFamily="34" charset="0"/>
              </a:rPr>
              <a:t>Flexibility Monitoring</a:t>
            </a:r>
          </a:p>
          <a:p>
            <a:pPr defTabSz="342900">
              <a:defRPr/>
            </a:pPr>
            <a:r>
              <a:rPr lang="en-GB" sz="1200" kern="0">
                <a:solidFill>
                  <a:prstClr val="white"/>
                </a:solidFill>
                <a:latin typeface="Arial" panose="020B0604020202020204" pitchFamily="34" charset="0"/>
                <a:cs typeface="Arial" panose="020B0604020202020204" pitchFamily="34" charset="0"/>
              </a:rPr>
              <a:t>Set out how we will monitor how much flexibility is coming forward, assess whether this is in line with estimated system needs, and propose the indicators we’ll use to know whether/how to adapt our approach.</a:t>
            </a:r>
          </a:p>
        </p:txBody>
      </p:sp>
      <p:cxnSp>
        <p:nvCxnSpPr>
          <p:cNvPr id="23" name="Connector: Elbow 22">
            <a:extLst>
              <a:ext uri="{FF2B5EF4-FFF2-40B4-BE49-F238E27FC236}">
                <a16:creationId xmlns:a16="http://schemas.microsoft.com/office/drawing/2014/main" id="{08335FC8-48B4-4D30-ABC8-3AB2D9160B3C}"/>
              </a:ext>
            </a:extLst>
          </p:cNvPr>
          <p:cNvCxnSpPr>
            <a:cxnSpLocks/>
          </p:cNvCxnSpPr>
          <p:nvPr/>
        </p:nvCxnSpPr>
        <p:spPr>
          <a:xfrm rot="10800000">
            <a:off x="320014" y="1104495"/>
            <a:ext cx="14955" cy="3768689"/>
          </a:xfrm>
          <a:prstGeom prst="bentConnector3">
            <a:avLst>
              <a:gd name="adj1" fmla="val 1246439"/>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3D2986-75F4-4D6E-ABA6-79CDA08DF710}"/>
              </a:ext>
            </a:extLst>
          </p:cNvPr>
          <p:cNvSpPr/>
          <p:nvPr/>
        </p:nvSpPr>
        <p:spPr>
          <a:xfrm>
            <a:off x="362714" y="3929147"/>
            <a:ext cx="8461702" cy="571829"/>
          </a:xfrm>
          <a:prstGeom prst="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defTabSz="342900">
              <a:defRPr/>
            </a:pPr>
            <a:r>
              <a:rPr lang="en-GB" kern="0">
                <a:solidFill>
                  <a:srgbClr val="44546A"/>
                </a:solidFill>
                <a:latin typeface="Arial" panose="020B0604020202020204" pitchFamily="34" charset="0"/>
                <a:cs typeface="Arial" panose="020B0604020202020204" pitchFamily="34" charset="0"/>
              </a:rPr>
              <a:t>Innovation</a:t>
            </a:r>
          </a:p>
          <a:p>
            <a:pPr defTabSz="342900">
              <a:defRPr/>
            </a:pPr>
            <a:r>
              <a:rPr lang="en-GB" sz="1200" kern="0">
                <a:solidFill>
                  <a:srgbClr val="44546A"/>
                </a:solidFill>
                <a:latin typeface="Arial" panose="020B0604020202020204" pitchFamily="34" charset="0"/>
                <a:cs typeface="Arial" panose="020B0604020202020204" pitchFamily="34" charset="0"/>
              </a:rPr>
              <a:t>Set out approach to innovation for both technologies and business models across each of the above smart systems themes</a:t>
            </a:r>
          </a:p>
        </p:txBody>
      </p:sp>
    </p:spTree>
    <p:extLst>
      <p:ext uri="{BB962C8B-B14F-4D97-AF65-F5344CB8AC3E}">
        <p14:creationId xmlns:p14="http://schemas.microsoft.com/office/powerpoint/2010/main" val="4078721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502E55-46C9-4C45-A601-5C1184B0D8FE}"/>
              </a:ext>
            </a:extLst>
          </p:cNvPr>
          <p:cNvSpPr txBox="1"/>
          <p:nvPr/>
        </p:nvSpPr>
        <p:spPr>
          <a:xfrm>
            <a:off x="285143" y="481524"/>
            <a:ext cx="7400925" cy="318549"/>
          </a:xfrm>
          <a:prstGeom prst="rect">
            <a:avLst/>
          </a:prstGeom>
        </p:spPr>
        <p:txBody>
          <a:bodyPr/>
          <a:lstStyle>
            <a:lvl1pPr>
              <a:lnSpc>
                <a:spcPct val="90000"/>
              </a:lnSpc>
              <a:spcBef>
                <a:spcPct val="0"/>
              </a:spcBef>
              <a:buNone/>
              <a:defRPr sz="2400">
                <a:solidFill>
                  <a:schemeClr val="accent5">
                    <a:lumMod val="50000"/>
                  </a:schemeClr>
                </a:solidFill>
                <a:latin typeface="Arial" panose="020B0604020202020204" pitchFamily="34" charset="0"/>
                <a:ea typeface="+mj-ea"/>
                <a:cs typeface="Arial" panose="020B0604020202020204" pitchFamily="34" charset="0"/>
              </a:defRPr>
            </a:lvl1pPr>
          </a:lstStyle>
          <a:p>
            <a:r>
              <a:rPr lang="en-GB" sz="3300"/>
              <a:t>What have Govt/Ofgem done so far?</a:t>
            </a:r>
          </a:p>
        </p:txBody>
      </p:sp>
      <p:sp>
        <p:nvSpPr>
          <p:cNvPr id="2" name="Rectangle 1">
            <a:extLst>
              <a:ext uri="{FF2B5EF4-FFF2-40B4-BE49-F238E27FC236}">
                <a16:creationId xmlns:a16="http://schemas.microsoft.com/office/drawing/2014/main" id="{CD372836-ED4B-4D1A-828A-55DE2B263AFB}"/>
              </a:ext>
            </a:extLst>
          </p:cNvPr>
          <p:cNvSpPr/>
          <p:nvPr/>
        </p:nvSpPr>
        <p:spPr>
          <a:xfrm>
            <a:off x="141658" y="1156603"/>
            <a:ext cx="8860682" cy="75981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50">
                <a:latin typeface="Arial" panose="020B0604020202020204" pitchFamily="34" charset="0"/>
                <a:cs typeface="Arial" panose="020B0604020202020204" pitchFamily="34" charset="0"/>
              </a:rPr>
              <a:t>July 2017 SSFP focused on creating a best in class regulatory framework by removing regulatory barriers and reforming markets so that storage is rewarded fairly for the value it provides to the system…</a:t>
            </a:r>
          </a:p>
        </p:txBody>
      </p:sp>
      <p:sp>
        <p:nvSpPr>
          <p:cNvPr id="3" name="Rectangle 2">
            <a:extLst>
              <a:ext uri="{FF2B5EF4-FFF2-40B4-BE49-F238E27FC236}">
                <a16:creationId xmlns:a16="http://schemas.microsoft.com/office/drawing/2014/main" id="{3B11D542-F4BA-4987-B4C9-22E979C42B6F}"/>
              </a:ext>
            </a:extLst>
          </p:cNvPr>
          <p:cNvSpPr/>
          <p:nvPr/>
        </p:nvSpPr>
        <p:spPr>
          <a:xfrm>
            <a:off x="151923" y="1975994"/>
            <a:ext cx="8657617" cy="289779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214313" indent="-214313" fontAlgn="ctr">
              <a:buFontTx/>
              <a:buChar char="-"/>
            </a:pPr>
            <a:r>
              <a:rPr lang="en-GB" sz="1275" dirty="0">
                <a:latin typeface="Arial" panose="020B0604020202020204" pitchFamily="34" charset="0"/>
                <a:cs typeface="Arial" panose="020B0604020202020204" pitchFamily="34" charset="0"/>
              </a:rPr>
              <a:t>Modifications to change </a:t>
            </a:r>
            <a:r>
              <a:rPr lang="en-GB" sz="1275" i="1" dirty="0">
                <a:latin typeface="Arial" panose="020B0604020202020204" pitchFamily="34" charset="0"/>
                <a:cs typeface="Arial" panose="020B0604020202020204" pitchFamily="34" charset="0"/>
              </a:rPr>
              <a:t>use of system charges </a:t>
            </a:r>
            <a:r>
              <a:rPr lang="en-GB" sz="1275" dirty="0">
                <a:latin typeface="Arial" panose="020B0604020202020204" pitchFamily="34" charset="0"/>
                <a:cs typeface="Arial" panose="020B0604020202020204" pitchFamily="34" charset="0"/>
              </a:rPr>
              <a:t>for storage progressed through industry governance, with some being approved by Ofgem. </a:t>
            </a:r>
          </a:p>
          <a:p>
            <a:pPr marL="214313" indent="-214313" fontAlgn="ctr">
              <a:buFontTx/>
              <a:buChar char="-"/>
            </a:pPr>
            <a:r>
              <a:rPr lang="en-GB" sz="1275" dirty="0">
                <a:latin typeface="Arial" panose="020B0604020202020204" pitchFamily="34" charset="0"/>
                <a:cs typeface="Arial" panose="020B0604020202020204" pitchFamily="34" charset="0"/>
              </a:rPr>
              <a:t>Ofgem consulted on modified generation licence for storage; when finalised this will enable avoidance of final consumption levies, definition of storage included for regulatory clarity, clarification of expectations for facilities below 50MW.</a:t>
            </a:r>
          </a:p>
          <a:p>
            <a:pPr marL="214313" indent="-214313" fontAlgn="ctr">
              <a:buFontTx/>
              <a:buChar char="-"/>
            </a:pPr>
            <a:r>
              <a:rPr lang="en-GB" sz="1275" dirty="0">
                <a:latin typeface="Arial" panose="020B0604020202020204" pitchFamily="34" charset="0"/>
                <a:cs typeface="Arial" panose="020B0604020202020204" pitchFamily="34" charset="0"/>
              </a:rPr>
              <a:t>Govt clarified under what conditions storage facilities can avoid payment of Climate Change Levy (CCL)</a:t>
            </a:r>
          </a:p>
          <a:p>
            <a:pPr marL="214313" indent="-214313" fontAlgn="ctr">
              <a:buFontTx/>
              <a:buChar char="-"/>
            </a:pPr>
            <a:r>
              <a:rPr lang="en-GB" sz="1275" dirty="0">
                <a:latin typeface="Arial" panose="020B0604020202020204" pitchFamily="34" charset="0"/>
                <a:cs typeface="Arial" panose="020B0604020202020204" pitchFamily="34" charset="0"/>
              </a:rPr>
              <a:t>Govt launched two consultations on reforming the planning system; facilitating the deployment of large scale storage.</a:t>
            </a:r>
          </a:p>
          <a:p>
            <a:pPr marL="214313" indent="-214313" fontAlgn="ctr">
              <a:buFontTx/>
              <a:buChar char="-"/>
            </a:pPr>
            <a:r>
              <a:rPr lang="en-GB" sz="1275" dirty="0">
                <a:latin typeface="Arial" panose="020B0604020202020204" pitchFamily="34" charset="0"/>
                <a:cs typeface="Arial" panose="020B0604020202020204" pitchFamily="34" charset="0"/>
              </a:rPr>
              <a:t>Govt. launched H&amp;S governance group; funding gap analysis of standards framework.</a:t>
            </a:r>
          </a:p>
          <a:p>
            <a:pPr marL="214313" indent="-214313" fontAlgn="ctr">
              <a:buFontTx/>
              <a:buChar char="-"/>
            </a:pPr>
            <a:r>
              <a:rPr lang="en-GB" sz="1275" dirty="0">
                <a:latin typeface="Arial" panose="020B0604020202020204" pitchFamily="34" charset="0"/>
                <a:cs typeface="Arial" panose="020B0604020202020204" pitchFamily="34" charset="0"/>
              </a:rPr>
              <a:t>Ofgem introduced licence change to state DNOs cannot operate storage.</a:t>
            </a:r>
          </a:p>
          <a:p>
            <a:pPr marL="214313" indent="-214313" fontAlgn="ctr">
              <a:buFontTx/>
              <a:buChar char="-"/>
            </a:pPr>
            <a:r>
              <a:rPr lang="en-GB" sz="1275" dirty="0">
                <a:latin typeface="Arial" panose="020B0604020202020204" pitchFamily="34" charset="0"/>
                <a:cs typeface="Arial" panose="020B0604020202020204" pitchFamily="34" charset="0"/>
              </a:rPr>
              <a:t>Ofgem/Govt. guidance on co-location of storage with RO/FIT/</a:t>
            </a:r>
            <a:r>
              <a:rPr lang="en-GB" sz="1275" dirty="0" err="1">
                <a:latin typeface="Arial" panose="020B0604020202020204" pitchFamily="34" charset="0"/>
                <a:cs typeface="Arial" panose="020B0604020202020204" pitchFamily="34" charset="0"/>
              </a:rPr>
              <a:t>CfD</a:t>
            </a:r>
            <a:r>
              <a:rPr lang="en-GB" sz="1275" dirty="0">
                <a:latin typeface="Arial" panose="020B0604020202020204" pitchFamily="34" charset="0"/>
                <a:cs typeface="Arial" panose="020B0604020202020204" pitchFamily="34" charset="0"/>
              </a:rPr>
              <a:t> accredited plant.</a:t>
            </a:r>
          </a:p>
          <a:p>
            <a:pPr marL="214313" indent="-214313" fontAlgn="ctr">
              <a:buFontTx/>
              <a:buChar char="-"/>
            </a:pPr>
            <a:r>
              <a:rPr lang="en-GB" sz="1275" dirty="0">
                <a:latin typeface="Arial" panose="020B0604020202020204" pitchFamily="34" charset="0"/>
                <a:cs typeface="Arial" panose="020B0604020202020204" pitchFamily="34" charset="0"/>
              </a:rPr>
              <a:t>Govt launched Smart Export Guarantee (SEG).</a:t>
            </a:r>
          </a:p>
          <a:p>
            <a:pPr marL="214313" indent="-214313" fontAlgn="ctr">
              <a:buFontTx/>
              <a:buChar char="-"/>
            </a:pPr>
            <a:r>
              <a:rPr lang="en-GB" sz="1275" dirty="0">
                <a:latin typeface="Arial" panose="020B0604020202020204" pitchFamily="34" charset="0"/>
                <a:cs typeface="Arial" panose="020B0604020202020204" pitchFamily="34" charset="0"/>
              </a:rPr>
              <a:t>ENA consultations on queue management; clarity from DNOs on fast track process for storage. </a:t>
            </a:r>
          </a:p>
          <a:p>
            <a:pPr marL="214313" indent="-214313" fontAlgn="ctr">
              <a:buFontTx/>
              <a:buChar char="-"/>
            </a:pPr>
            <a:r>
              <a:rPr lang="en-GB" sz="1275" dirty="0">
                <a:latin typeface="Arial" panose="020B0604020202020204" pitchFamily="34" charset="0"/>
                <a:cs typeface="Arial" panose="020B0604020202020204" pitchFamily="34" charset="0"/>
              </a:rPr>
              <a:t>Govt launched several innovation projects; £20m to support deployment of large scale, long duration storage, £274m Faraday Battery Challenge, £9m cost reduction competition.</a:t>
            </a:r>
          </a:p>
        </p:txBody>
      </p:sp>
      <p:grpSp>
        <p:nvGrpSpPr>
          <p:cNvPr id="10" name="Group 9">
            <a:extLst>
              <a:ext uri="{FF2B5EF4-FFF2-40B4-BE49-F238E27FC236}">
                <a16:creationId xmlns:a16="http://schemas.microsoft.com/office/drawing/2014/main" id="{B2A063E3-EA51-4850-9384-DCE120705208}"/>
              </a:ext>
            </a:extLst>
          </p:cNvPr>
          <p:cNvGrpSpPr/>
          <p:nvPr/>
        </p:nvGrpSpPr>
        <p:grpSpPr>
          <a:xfrm>
            <a:off x="7686068" y="3819318"/>
            <a:ext cx="1071259" cy="1026270"/>
            <a:chOff x="4767263" y="1552575"/>
            <a:chExt cx="3976687" cy="4276724"/>
          </a:xfrm>
        </p:grpSpPr>
        <p:pic>
          <p:nvPicPr>
            <p:cNvPr id="11" name="Picture 8">
              <a:extLst>
                <a:ext uri="{FF2B5EF4-FFF2-40B4-BE49-F238E27FC236}">
                  <a16:creationId xmlns:a16="http://schemas.microsoft.com/office/drawing/2014/main" id="{579BCC15-4BB2-42CB-A929-9893581E26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70294">
              <a:off x="5276850" y="1571624"/>
              <a:ext cx="346710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16D10A5D-5FB0-4CA6-8B2B-331A6700A6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263" y="1552575"/>
              <a:ext cx="2657475" cy="375285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Straight Connector 14">
            <a:extLst>
              <a:ext uri="{FF2B5EF4-FFF2-40B4-BE49-F238E27FC236}">
                <a16:creationId xmlns:a16="http://schemas.microsoft.com/office/drawing/2014/main" id="{787BB048-E81F-4A26-9F06-75BBB2A9CBD3}"/>
              </a:ext>
            </a:extLst>
          </p:cNvPr>
          <p:cNvCxnSpPr>
            <a:cxnSpLocks/>
          </p:cNvCxnSpPr>
          <p:nvPr/>
        </p:nvCxnSpPr>
        <p:spPr>
          <a:xfrm>
            <a:off x="424126" y="1052736"/>
            <a:ext cx="7500938"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EC46846-F8D6-403C-91F4-CD2CF066E88E}"/>
              </a:ext>
            </a:extLst>
          </p:cNvPr>
          <p:cNvSpPr txBox="1"/>
          <p:nvPr/>
        </p:nvSpPr>
        <p:spPr>
          <a:xfrm>
            <a:off x="223432" y="5356890"/>
            <a:ext cx="1385888" cy="577081"/>
          </a:xfrm>
          <a:prstGeom prst="rect">
            <a:avLst/>
          </a:prstGeom>
          <a:noFill/>
        </p:spPr>
        <p:txBody>
          <a:bodyPr wrap="square" rtlCol="0">
            <a:spAutoFit/>
          </a:bodyPr>
          <a:lstStyle/>
          <a:p>
            <a:r>
              <a:rPr lang="en-GB" sz="1050">
                <a:solidFill>
                  <a:schemeClr val="bg1"/>
                </a:solidFill>
                <a:latin typeface="Arial" panose="020B0604020202020204" pitchFamily="34" charset="0"/>
                <a:cs typeface="Arial" panose="020B0604020202020204" pitchFamily="34" charset="0"/>
              </a:rPr>
              <a:t>DRAFT: NOT GOVERNMENT POLICY</a:t>
            </a:r>
          </a:p>
        </p:txBody>
      </p:sp>
      <p:sp>
        <p:nvSpPr>
          <p:cNvPr id="13" name="Footer Placeholder 4">
            <a:extLst>
              <a:ext uri="{FF2B5EF4-FFF2-40B4-BE49-F238E27FC236}">
                <a16:creationId xmlns:a16="http://schemas.microsoft.com/office/drawing/2014/main" id="{53DF3412-C647-42BE-815E-C8B379BCCDD3}"/>
              </a:ext>
            </a:extLst>
          </p:cNvPr>
          <p:cNvSpPr txBox="1">
            <a:spLocks/>
          </p:cNvSpPr>
          <p:nvPr/>
        </p:nvSpPr>
        <p:spPr>
          <a:xfrm>
            <a:off x="-1" y="5297317"/>
            <a:ext cx="9144000" cy="722888"/>
          </a:xfrm>
          <a:prstGeom prst="rect">
            <a:avLst/>
          </a:prstGeom>
          <a:solidFill>
            <a:schemeClr val="accent5">
              <a:lumMod val="5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a:solidFill>
                <a:schemeClr val="bg1"/>
              </a:solidFill>
              <a:latin typeface="Helvetica" panose="020B0604020202020204" pitchFamily="34" charset="0"/>
              <a:cs typeface="Helvetica" panose="020B0604020202020204" pitchFamily="34" charset="0"/>
            </a:endParaRPr>
          </a:p>
          <a:p>
            <a:r>
              <a:rPr lang="en-GB" sz="900">
                <a:solidFill>
                  <a:schemeClr val="bg1"/>
                </a:solidFill>
                <a:latin typeface="Helvetica" panose="020B0604020202020204" pitchFamily="34" charset="0"/>
                <a:cs typeface="Helvetica" panose="020B0604020202020204" pitchFamily="34" charset="0"/>
              </a:rPr>
              <a:t>DRAFT: NOT </a:t>
            </a:r>
          </a:p>
          <a:p>
            <a:r>
              <a:rPr lang="en-GB" sz="900">
                <a:solidFill>
                  <a:schemeClr val="bg1"/>
                </a:solidFill>
                <a:latin typeface="Helvetica" panose="020B0604020202020204" pitchFamily="34" charset="0"/>
                <a:cs typeface="Helvetica" panose="020B0604020202020204" pitchFamily="34" charset="0"/>
              </a:rPr>
              <a:t>GOVERNMENT </a:t>
            </a:r>
          </a:p>
          <a:p>
            <a:r>
              <a:rPr lang="en-GB" sz="900">
                <a:solidFill>
                  <a:schemeClr val="bg1"/>
                </a:solidFill>
                <a:latin typeface="Helvetica" panose="020B0604020202020204" pitchFamily="34" charset="0"/>
                <a:cs typeface="Helvetica" panose="020B0604020202020204" pitchFamily="34" charset="0"/>
              </a:rPr>
              <a:t>POLICY</a:t>
            </a:r>
          </a:p>
        </p:txBody>
      </p:sp>
      <p:pic>
        <p:nvPicPr>
          <p:cNvPr id="14" name="Picture 13" descr="Department for Business, Energy and Industrial Strategy crest" title="Department for Business, Energy and Industrial Strategy">
            <a:extLst>
              <a:ext uri="{FF2B5EF4-FFF2-40B4-BE49-F238E27FC236}">
                <a16:creationId xmlns:a16="http://schemas.microsoft.com/office/drawing/2014/main" id="{6D2853D6-146B-4D3D-A229-047A2B2EC2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9041" y="5356891"/>
            <a:ext cx="1043081" cy="553997"/>
          </a:xfrm>
          <a:prstGeom prst="rect">
            <a:avLst/>
          </a:prstGeom>
        </p:spPr>
      </p:pic>
    </p:spTree>
    <p:extLst>
      <p:ext uri="{BB962C8B-B14F-4D97-AF65-F5344CB8AC3E}">
        <p14:creationId xmlns:p14="http://schemas.microsoft.com/office/powerpoint/2010/main" val="170214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exagon 27">
            <a:extLst>
              <a:ext uri="{FF2B5EF4-FFF2-40B4-BE49-F238E27FC236}">
                <a16:creationId xmlns:a16="http://schemas.microsoft.com/office/drawing/2014/main" id="{B2E05B2C-0F88-44D4-BB4C-6748F746E499}"/>
              </a:ext>
            </a:extLst>
          </p:cNvPr>
          <p:cNvSpPr/>
          <p:nvPr/>
        </p:nvSpPr>
        <p:spPr>
          <a:xfrm>
            <a:off x="5970843" y="2355556"/>
            <a:ext cx="576725" cy="496925"/>
          </a:xfrm>
          <a:prstGeom prst="hexagon">
            <a:avLst>
              <a:gd name="adj" fmla="val 28900"/>
              <a:gd name="vf" fmla="val 11547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B1E8E391-7DB7-413B-B933-7D6B8F45FF74}"/>
              </a:ext>
            </a:extLst>
          </p:cNvPr>
          <p:cNvSpPr>
            <a:spLocks noGrp="1"/>
          </p:cNvSpPr>
          <p:nvPr>
            <p:ph type="title"/>
          </p:nvPr>
        </p:nvSpPr>
        <p:spPr>
          <a:xfrm>
            <a:off x="285683" y="561222"/>
            <a:ext cx="7886700" cy="559214"/>
          </a:xfrm>
        </p:spPr>
        <p:txBody>
          <a:bodyPr>
            <a:normAutofit fontScale="90000"/>
          </a:bodyPr>
          <a:lstStyle/>
          <a:p>
            <a:r>
              <a:rPr lang="en-GB" dirty="0">
                <a:solidFill>
                  <a:schemeClr val="accent5">
                    <a:lumMod val="50000"/>
                  </a:schemeClr>
                </a:solidFill>
              </a:rPr>
              <a:t>Future storage landscape</a:t>
            </a:r>
          </a:p>
        </p:txBody>
      </p:sp>
      <p:cxnSp>
        <p:nvCxnSpPr>
          <p:cNvPr id="7" name="Straight Connector 6">
            <a:extLst>
              <a:ext uri="{FF2B5EF4-FFF2-40B4-BE49-F238E27FC236}">
                <a16:creationId xmlns:a16="http://schemas.microsoft.com/office/drawing/2014/main" id="{4E608B7A-5B6C-46B5-8DF1-88A5612B6B33}"/>
              </a:ext>
            </a:extLst>
          </p:cNvPr>
          <p:cNvCxnSpPr>
            <a:cxnSpLocks/>
          </p:cNvCxnSpPr>
          <p:nvPr/>
        </p:nvCxnSpPr>
        <p:spPr>
          <a:xfrm>
            <a:off x="300622" y="1340768"/>
            <a:ext cx="7500938"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Oval 16">
            <a:extLst>
              <a:ext uri="{FF2B5EF4-FFF2-40B4-BE49-F238E27FC236}">
                <a16:creationId xmlns:a16="http://schemas.microsoft.com/office/drawing/2014/main" id="{F9CB948D-04F3-41C4-8384-A4DDC6F8813D}"/>
              </a:ext>
            </a:extLst>
          </p:cNvPr>
          <p:cNvSpPr/>
          <p:nvPr/>
        </p:nvSpPr>
        <p:spPr>
          <a:xfrm>
            <a:off x="3265227" y="4046382"/>
            <a:ext cx="83968" cy="122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a:extLst>
              <a:ext uri="{FF2B5EF4-FFF2-40B4-BE49-F238E27FC236}">
                <a16:creationId xmlns:a16="http://schemas.microsoft.com/office/drawing/2014/main" id="{8B6425E6-A44E-49F9-B3D3-387143C976DB}"/>
              </a:ext>
            </a:extLst>
          </p:cNvPr>
          <p:cNvSpPr/>
          <p:nvPr/>
        </p:nvSpPr>
        <p:spPr>
          <a:xfrm>
            <a:off x="2501517" y="3847001"/>
            <a:ext cx="105508" cy="1207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a:extLst>
              <a:ext uri="{FF2B5EF4-FFF2-40B4-BE49-F238E27FC236}">
                <a16:creationId xmlns:a16="http://schemas.microsoft.com/office/drawing/2014/main" id="{0FB1E8C4-E098-4E34-A91F-8F270091BC7F}"/>
              </a:ext>
            </a:extLst>
          </p:cNvPr>
          <p:cNvSpPr/>
          <p:nvPr/>
        </p:nvSpPr>
        <p:spPr>
          <a:xfrm>
            <a:off x="2857931" y="4231808"/>
            <a:ext cx="105508" cy="1207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9" name="Group 8">
            <a:extLst>
              <a:ext uri="{FF2B5EF4-FFF2-40B4-BE49-F238E27FC236}">
                <a16:creationId xmlns:a16="http://schemas.microsoft.com/office/drawing/2014/main" id="{B65A7914-104A-4EAE-B589-4CE9A01A120E}"/>
              </a:ext>
            </a:extLst>
          </p:cNvPr>
          <p:cNvGrpSpPr/>
          <p:nvPr/>
        </p:nvGrpSpPr>
        <p:grpSpPr>
          <a:xfrm>
            <a:off x="98099" y="2228086"/>
            <a:ext cx="4932807" cy="2945865"/>
            <a:chOff x="813186" y="2094921"/>
            <a:chExt cx="7622887" cy="3389679"/>
          </a:xfrm>
        </p:grpSpPr>
        <p:pic>
          <p:nvPicPr>
            <p:cNvPr id="8" name="Graphic 7" descr="Users">
              <a:extLst>
                <a:ext uri="{FF2B5EF4-FFF2-40B4-BE49-F238E27FC236}">
                  <a16:creationId xmlns:a16="http://schemas.microsoft.com/office/drawing/2014/main" id="{10A37736-E879-49F3-AB1A-11974A87AB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1921" y="4180043"/>
              <a:ext cx="1583072" cy="1304557"/>
            </a:xfrm>
            <a:prstGeom prst="rect">
              <a:avLst/>
            </a:prstGeom>
          </p:spPr>
        </p:pic>
        <p:sp>
          <p:nvSpPr>
            <p:cNvPr id="3" name="Cloud 2">
              <a:extLst>
                <a:ext uri="{FF2B5EF4-FFF2-40B4-BE49-F238E27FC236}">
                  <a16:creationId xmlns:a16="http://schemas.microsoft.com/office/drawing/2014/main" id="{95BFEEAC-74AF-44CF-8160-1B5F6FE16A88}"/>
                </a:ext>
              </a:extLst>
            </p:cNvPr>
            <p:cNvSpPr/>
            <p:nvPr/>
          </p:nvSpPr>
          <p:spPr>
            <a:xfrm>
              <a:off x="813186" y="2934282"/>
              <a:ext cx="2695623" cy="141684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Cloud 9">
              <a:extLst>
                <a:ext uri="{FF2B5EF4-FFF2-40B4-BE49-F238E27FC236}">
                  <a16:creationId xmlns:a16="http://schemas.microsoft.com/office/drawing/2014/main" id="{6214E34D-C16C-4D34-B347-1D79DA71982B}"/>
                </a:ext>
              </a:extLst>
            </p:cNvPr>
            <p:cNvSpPr/>
            <p:nvPr/>
          </p:nvSpPr>
          <p:spPr>
            <a:xfrm>
              <a:off x="3185694" y="2094921"/>
              <a:ext cx="3076979" cy="127459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Cloud 11">
              <a:extLst>
                <a:ext uri="{FF2B5EF4-FFF2-40B4-BE49-F238E27FC236}">
                  <a16:creationId xmlns:a16="http://schemas.microsoft.com/office/drawing/2014/main" id="{39273463-1616-4998-A034-3D5127C68A19}"/>
                </a:ext>
              </a:extLst>
            </p:cNvPr>
            <p:cNvSpPr/>
            <p:nvPr/>
          </p:nvSpPr>
          <p:spPr>
            <a:xfrm>
              <a:off x="5341401" y="3096833"/>
              <a:ext cx="3094672" cy="122071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5">
              <a:extLst>
                <a:ext uri="{FF2B5EF4-FFF2-40B4-BE49-F238E27FC236}">
                  <a16:creationId xmlns:a16="http://schemas.microsoft.com/office/drawing/2014/main" id="{8CA706F6-4545-4617-AF23-D0A6B9953285}"/>
                </a:ext>
              </a:extLst>
            </p:cNvPr>
            <p:cNvSpPr/>
            <p:nvPr/>
          </p:nvSpPr>
          <p:spPr>
            <a:xfrm>
              <a:off x="4563819" y="3714469"/>
              <a:ext cx="140677" cy="1610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Oval 17">
              <a:extLst>
                <a:ext uri="{FF2B5EF4-FFF2-40B4-BE49-F238E27FC236}">
                  <a16:creationId xmlns:a16="http://schemas.microsoft.com/office/drawing/2014/main" id="{EE792779-3FB9-4B6D-8241-479C4CFE6E61}"/>
                </a:ext>
              </a:extLst>
            </p:cNvPr>
            <p:cNvSpPr/>
            <p:nvPr/>
          </p:nvSpPr>
          <p:spPr>
            <a:xfrm>
              <a:off x="4432845" y="3449805"/>
              <a:ext cx="140677" cy="1610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Oval 20">
              <a:extLst>
                <a:ext uri="{FF2B5EF4-FFF2-40B4-BE49-F238E27FC236}">
                  <a16:creationId xmlns:a16="http://schemas.microsoft.com/office/drawing/2014/main" id="{587B4D01-4CBB-4130-B7EB-E0750C6AA8A7}"/>
                </a:ext>
              </a:extLst>
            </p:cNvPr>
            <p:cNvSpPr/>
            <p:nvPr/>
          </p:nvSpPr>
          <p:spPr>
            <a:xfrm>
              <a:off x="3318441" y="3946663"/>
              <a:ext cx="140677" cy="1610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Oval 21">
              <a:extLst>
                <a:ext uri="{FF2B5EF4-FFF2-40B4-BE49-F238E27FC236}">
                  <a16:creationId xmlns:a16="http://schemas.microsoft.com/office/drawing/2014/main" id="{B3DBB153-5A04-4D6A-B710-91E5100935B0}"/>
                </a:ext>
              </a:extLst>
            </p:cNvPr>
            <p:cNvSpPr/>
            <p:nvPr/>
          </p:nvSpPr>
          <p:spPr>
            <a:xfrm>
              <a:off x="5365600" y="4272642"/>
              <a:ext cx="140677" cy="1610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Oval 22">
              <a:extLst>
                <a:ext uri="{FF2B5EF4-FFF2-40B4-BE49-F238E27FC236}">
                  <a16:creationId xmlns:a16="http://schemas.microsoft.com/office/drawing/2014/main" id="{78F1FAEB-0A8E-4B73-A333-0FED0C2447B1}"/>
                </a:ext>
              </a:extLst>
            </p:cNvPr>
            <p:cNvSpPr/>
            <p:nvPr/>
          </p:nvSpPr>
          <p:spPr>
            <a:xfrm>
              <a:off x="3859610" y="4280855"/>
              <a:ext cx="140677" cy="1610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a:extLst>
                <a:ext uri="{FF2B5EF4-FFF2-40B4-BE49-F238E27FC236}">
                  <a16:creationId xmlns:a16="http://schemas.microsoft.com/office/drawing/2014/main" id="{3BB79DCC-7498-4A02-AC36-4FBB8F9D2088}"/>
                </a:ext>
              </a:extLst>
            </p:cNvPr>
            <p:cNvSpPr/>
            <p:nvPr/>
          </p:nvSpPr>
          <p:spPr>
            <a:xfrm>
              <a:off x="3590800" y="4107691"/>
              <a:ext cx="140677" cy="1610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a:extLst>
                <a:ext uri="{FF2B5EF4-FFF2-40B4-BE49-F238E27FC236}">
                  <a16:creationId xmlns:a16="http://schemas.microsoft.com/office/drawing/2014/main" id="{C367D6BD-8C23-454E-A0F8-0A675D489E19}"/>
                </a:ext>
              </a:extLst>
            </p:cNvPr>
            <p:cNvSpPr txBox="1"/>
            <p:nvPr/>
          </p:nvSpPr>
          <p:spPr>
            <a:xfrm>
              <a:off x="1071858" y="3195006"/>
              <a:ext cx="2388159" cy="849949"/>
            </a:xfrm>
            <a:prstGeom prst="rect">
              <a:avLst/>
            </a:prstGeom>
            <a:noFill/>
          </p:spPr>
          <p:txBody>
            <a:bodyPr wrap="square" rtlCol="0">
              <a:spAutoFit/>
            </a:bodyPr>
            <a:lstStyle/>
            <a:p>
              <a:r>
                <a:rPr lang="en-GB" sz="1050">
                  <a:solidFill>
                    <a:schemeClr val="accent5">
                      <a:lumMod val="50000"/>
                    </a:schemeClr>
                  </a:solidFill>
                  <a:latin typeface="Arial" panose="020B0604020202020204" pitchFamily="34" charset="0"/>
                  <a:cs typeface="Arial" panose="020B0604020202020204" pitchFamily="34" charset="0"/>
                </a:rPr>
                <a:t>Aurora predicts the need for </a:t>
              </a:r>
              <a:r>
                <a:rPr lang="en-GB" sz="1050" b="1">
                  <a:solidFill>
                    <a:schemeClr val="accent5">
                      <a:lumMod val="50000"/>
                    </a:schemeClr>
                  </a:solidFill>
                  <a:latin typeface="Arial" panose="020B0604020202020204" pitchFamily="34" charset="0"/>
                  <a:cs typeface="Arial" panose="020B0604020202020204" pitchFamily="34" charset="0"/>
                </a:rPr>
                <a:t>30GW</a:t>
              </a:r>
              <a:r>
                <a:rPr lang="en-GB" sz="1050">
                  <a:solidFill>
                    <a:schemeClr val="accent5">
                      <a:lumMod val="50000"/>
                    </a:schemeClr>
                  </a:solidFill>
                  <a:latin typeface="Arial" panose="020B0604020202020204" pitchFamily="34" charset="0"/>
                  <a:cs typeface="Arial" panose="020B0604020202020204" pitchFamily="34" charset="0"/>
                </a:rPr>
                <a:t> of intraday storage capacity by 2050.</a:t>
              </a:r>
              <a:r>
                <a:rPr lang="en-GB" sz="1050" baseline="30000">
                  <a:solidFill>
                    <a:schemeClr val="accent5">
                      <a:lumMod val="50000"/>
                    </a:schemeClr>
                  </a:solidFill>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FCAF0948-6DD0-4338-850F-D8DFC2D7BE07}"/>
                </a:ext>
              </a:extLst>
            </p:cNvPr>
            <p:cNvSpPr txBox="1"/>
            <p:nvPr/>
          </p:nvSpPr>
          <p:spPr>
            <a:xfrm>
              <a:off x="3477139" y="2343281"/>
              <a:ext cx="2785535" cy="664022"/>
            </a:xfrm>
            <a:prstGeom prst="rect">
              <a:avLst/>
            </a:prstGeom>
            <a:noFill/>
          </p:spPr>
          <p:txBody>
            <a:bodyPr wrap="square" rtlCol="0">
              <a:spAutoFit/>
            </a:bodyPr>
            <a:lstStyle/>
            <a:p>
              <a:r>
                <a:rPr lang="en-GB" sz="1050">
                  <a:solidFill>
                    <a:schemeClr val="accent5">
                      <a:lumMod val="50000"/>
                    </a:schemeClr>
                  </a:solidFill>
                  <a:latin typeface="Arial" panose="020B0604020202020204" pitchFamily="34" charset="0"/>
                  <a:cs typeface="Arial" panose="020B0604020202020204" pitchFamily="34" charset="0"/>
                </a:rPr>
                <a:t>National Grid FES 2019 predicts </a:t>
              </a:r>
              <a:r>
                <a:rPr lang="en-GB" sz="1050" b="1">
                  <a:solidFill>
                    <a:schemeClr val="accent5">
                      <a:lumMod val="50000"/>
                    </a:schemeClr>
                  </a:solidFill>
                  <a:latin typeface="Arial" panose="020B0604020202020204" pitchFamily="34" charset="0"/>
                  <a:cs typeface="Arial" panose="020B0604020202020204" pitchFamily="34" charset="0"/>
                </a:rPr>
                <a:t>20-25 GW </a:t>
              </a:r>
              <a:r>
                <a:rPr lang="en-GB" sz="1050">
                  <a:solidFill>
                    <a:schemeClr val="accent5">
                      <a:lumMod val="50000"/>
                    </a:schemeClr>
                  </a:solidFill>
                  <a:latin typeface="Arial" panose="020B0604020202020204" pitchFamily="34" charset="0"/>
                  <a:cs typeface="Arial" panose="020B0604020202020204" pitchFamily="34" charset="0"/>
                </a:rPr>
                <a:t>by 2050.</a:t>
              </a:r>
              <a:r>
                <a:rPr lang="en-GB" sz="1050" baseline="30000">
                  <a:solidFill>
                    <a:schemeClr val="accent5">
                      <a:lumMod val="50000"/>
                    </a:schemeClr>
                  </a:solidFill>
                  <a:latin typeface="Arial" panose="020B0604020202020204" pitchFamily="34" charset="0"/>
                  <a:cs typeface="Arial" panose="020B0604020202020204" pitchFamily="34" charset="0"/>
                </a:rPr>
                <a:t>2</a:t>
              </a:r>
            </a:p>
          </p:txBody>
        </p:sp>
        <p:sp>
          <p:nvSpPr>
            <p:cNvPr id="5" name="TextBox 4">
              <a:extLst>
                <a:ext uri="{FF2B5EF4-FFF2-40B4-BE49-F238E27FC236}">
                  <a16:creationId xmlns:a16="http://schemas.microsoft.com/office/drawing/2014/main" id="{69CDA074-5BAA-4A2B-8592-4F4D36AAA2A7}"/>
                </a:ext>
              </a:extLst>
            </p:cNvPr>
            <p:cNvSpPr txBox="1"/>
            <p:nvPr/>
          </p:nvSpPr>
          <p:spPr>
            <a:xfrm>
              <a:off x="5573475" y="3318683"/>
              <a:ext cx="2530930" cy="849949"/>
            </a:xfrm>
            <a:prstGeom prst="rect">
              <a:avLst/>
            </a:prstGeom>
            <a:noFill/>
          </p:spPr>
          <p:txBody>
            <a:bodyPr wrap="square" rtlCol="0">
              <a:spAutoFit/>
            </a:bodyPr>
            <a:lstStyle/>
            <a:p>
              <a:pPr algn="ctr"/>
              <a:r>
                <a:rPr lang="en-GB" sz="1050">
                  <a:solidFill>
                    <a:schemeClr val="accent5">
                      <a:lumMod val="50000"/>
                    </a:schemeClr>
                  </a:solidFill>
                  <a:latin typeface="Arial" panose="020B0604020202020204" pitchFamily="34" charset="0"/>
                  <a:cs typeface="Arial" panose="020B0604020202020204" pitchFamily="34" charset="0"/>
                </a:rPr>
                <a:t>National Infrastructure Commission suggests between </a:t>
              </a:r>
              <a:r>
                <a:rPr lang="en-GB" sz="1050" b="1">
                  <a:solidFill>
                    <a:schemeClr val="accent5">
                      <a:lumMod val="50000"/>
                    </a:schemeClr>
                  </a:solidFill>
                  <a:latin typeface="Arial" panose="020B0604020202020204" pitchFamily="34" charset="0"/>
                  <a:cs typeface="Arial" panose="020B0604020202020204" pitchFamily="34" charset="0"/>
                </a:rPr>
                <a:t>15-20GW</a:t>
              </a:r>
              <a:r>
                <a:rPr lang="en-GB" sz="1050">
                  <a:solidFill>
                    <a:schemeClr val="accent5">
                      <a:lumMod val="50000"/>
                    </a:schemeClr>
                  </a:solidFill>
                  <a:latin typeface="Arial" panose="020B0604020202020204" pitchFamily="34" charset="0"/>
                  <a:cs typeface="Arial" panose="020B0604020202020204" pitchFamily="34" charset="0"/>
                </a:rPr>
                <a:t> in 2050</a:t>
              </a:r>
              <a:r>
                <a:rPr lang="en-GB" sz="1050" baseline="30000">
                  <a:solidFill>
                    <a:schemeClr val="accent5">
                      <a:lumMod val="50000"/>
                    </a:schemeClr>
                  </a:solidFill>
                  <a:latin typeface="Arial" panose="020B0604020202020204" pitchFamily="34" charset="0"/>
                  <a:cs typeface="Arial" panose="020B0604020202020204" pitchFamily="34" charset="0"/>
                </a:rPr>
                <a:t>3</a:t>
              </a:r>
            </a:p>
          </p:txBody>
        </p:sp>
      </p:grpSp>
      <p:graphicFrame>
        <p:nvGraphicFramePr>
          <p:cNvPr id="27" name="Diagram 26">
            <a:extLst>
              <a:ext uri="{FF2B5EF4-FFF2-40B4-BE49-F238E27FC236}">
                <a16:creationId xmlns:a16="http://schemas.microsoft.com/office/drawing/2014/main" id="{D8B1ADFA-3EDD-48EF-9282-E811EB56FB1A}"/>
              </a:ext>
            </a:extLst>
          </p:cNvPr>
          <p:cNvGraphicFramePr/>
          <p:nvPr>
            <p:extLst>
              <p:ext uri="{D42A27DB-BD31-4B8C-83A1-F6EECF244321}">
                <p14:modId xmlns:p14="http://schemas.microsoft.com/office/powerpoint/2010/main" val="612258199"/>
              </p:ext>
            </p:extLst>
          </p:nvPr>
        </p:nvGraphicFramePr>
        <p:xfrm>
          <a:off x="3993419" y="1530746"/>
          <a:ext cx="6532334" cy="3727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Oval 28">
            <a:extLst>
              <a:ext uri="{FF2B5EF4-FFF2-40B4-BE49-F238E27FC236}">
                <a16:creationId xmlns:a16="http://schemas.microsoft.com/office/drawing/2014/main" id="{8727FD0E-DAF4-49A1-A8F3-FF50105EA103}"/>
              </a:ext>
            </a:extLst>
          </p:cNvPr>
          <p:cNvSpPr/>
          <p:nvPr/>
        </p:nvSpPr>
        <p:spPr>
          <a:xfrm>
            <a:off x="2488119" y="4067199"/>
            <a:ext cx="85933" cy="1399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Box 10">
            <a:extLst>
              <a:ext uri="{FF2B5EF4-FFF2-40B4-BE49-F238E27FC236}">
                <a16:creationId xmlns:a16="http://schemas.microsoft.com/office/drawing/2014/main" id="{173A6C03-E4FB-4C7B-85B7-E9FF982B47CB}"/>
              </a:ext>
            </a:extLst>
          </p:cNvPr>
          <p:cNvSpPr txBox="1"/>
          <p:nvPr/>
        </p:nvSpPr>
        <p:spPr>
          <a:xfrm>
            <a:off x="300622" y="1499638"/>
            <a:ext cx="2642492"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500">
                <a:solidFill>
                  <a:schemeClr val="accent5">
                    <a:lumMod val="50000"/>
                  </a:schemeClr>
                </a:solidFill>
                <a:latin typeface="Arial" panose="020B0604020202020204" pitchFamily="34" charset="0"/>
                <a:cs typeface="Arial" panose="020B0604020202020204" pitchFamily="34" charset="0"/>
              </a:rPr>
              <a:t>Industry estimates by 2050…</a:t>
            </a:r>
          </a:p>
        </p:txBody>
      </p:sp>
      <p:sp>
        <p:nvSpPr>
          <p:cNvPr id="30" name="TextBox 29">
            <a:extLst>
              <a:ext uri="{FF2B5EF4-FFF2-40B4-BE49-F238E27FC236}">
                <a16:creationId xmlns:a16="http://schemas.microsoft.com/office/drawing/2014/main" id="{3DA09BE6-4E54-4C7A-96AF-42A8B678B05E}"/>
              </a:ext>
            </a:extLst>
          </p:cNvPr>
          <p:cNvSpPr txBox="1"/>
          <p:nvPr/>
        </p:nvSpPr>
        <p:spPr>
          <a:xfrm>
            <a:off x="3312801" y="1506093"/>
            <a:ext cx="2393311" cy="3231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500" dirty="0">
                <a:solidFill>
                  <a:schemeClr val="accent5">
                    <a:lumMod val="50000"/>
                  </a:schemeClr>
                </a:solidFill>
                <a:latin typeface="Arial" panose="020B0604020202020204" pitchFamily="34" charset="0"/>
                <a:cs typeface="Arial" panose="020B0604020202020204" pitchFamily="34" charset="0"/>
              </a:rPr>
              <a:t>Landscape of barriers…</a:t>
            </a:r>
          </a:p>
        </p:txBody>
      </p:sp>
      <p:sp>
        <p:nvSpPr>
          <p:cNvPr id="31" name="TextBox 30">
            <a:extLst>
              <a:ext uri="{FF2B5EF4-FFF2-40B4-BE49-F238E27FC236}">
                <a16:creationId xmlns:a16="http://schemas.microsoft.com/office/drawing/2014/main" id="{821251D4-88F1-481C-85B9-3FE73D13FB35}"/>
              </a:ext>
            </a:extLst>
          </p:cNvPr>
          <p:cNvSpPr txBox="1"/>
          <p:nvPr/>
        </p:nvSpPr>
        <p:spPr>
          <a:xfrm>
            <a:off x="98099" y="5349059"/>
            <a:ext cx="1385888" cy="577081"/>
          </a:xfrm>
          <a:prstGeom prst="rect">
            <a:avLst/>
          </a:prstGeom>
          <a:noFill/>
        </p:spPr>
        <p:txBody>
          <a:bodyPr wrap="square" rtlCol="0">
            <a:spAutoFit/>
          </a:bodyPr>
          <a:lstStyle/>
          <a:p>
            <a:r>
              <a:rPr lang="en-GB" sz="1050">
                <a:solidFill>
                  <a:schemeClr val="bg1"/>
                </a:solidFill>
                <a:latin typeface="Arial" panose="020B0604020202020204" pitchFamily="34" charset="0"/>
                <a:cs typeface="Arial" panose="020B0604020202020204" pitchFamily="34" charset="0"/>
              </a:rPr>
              <a:t>DRAFT: NOT GOVERNMENT POLICY</a:t>
            </a:r>
          </a:p>
        </p:txBody>
      </p:sp>
      <p:sp>
        <p:nvSpPr>
          <p:cNvPr id="32" name="Footer Placeholder 4">
            <a:extLst>
              <a:ext uri="{FF2B5EF4-FFF2-40B4-BE49-F238E27FC236}">
                <a16:creationId xmlns:a16="http://schemas.microsoft.com/office/drawing/2014/main" id="{063808CA-DB7B-458D-A964-B290EFB9E66C}"/>
              </a:ext>
            </a:extLst>
          </p:cNvPr>
          <p:cNvSpPr txBox="1">
            <a:spLocks/>
          </p:cNvSpPr>
          <p:nvPr/>
        </p:nvSpPr>
        <p:spPr>
          <a:xfrm>
            <a:off x="0" y="5300187"/>
            <a:ext cx="9144000" cy="722888"/>
          </a:xfrm>
          <a:prstGeom prst="rect">
            <a:avLst/>
          </a:prstGeom>
          <a:solidFill>
            <a:schemeClr val="accent5">
              <a:lumMod val="5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a:solidFill>
                <a:schemeClr val="bg1"/>
              </a:solidFill>
              <a:latin typeface="Helvetica" panose="020B0604020202020204" pitchFamily="34" charset="0"/>
              <a:cs typeface="Helvetica" panose="020B0604020202020204" pitchFamily="34" charset="0"/>
            </a:endParaRPr>
          </a:p>
          <a:p>
            <a:r>
              <a:rPr lang="en-GB" sz="900">
                <a:solidFill>
                  <a:schemeClr val="bg1"/>
                </a:solidFill>
                <a:latin typeface="Helvetica" panose="020B0604020202020204" pitchFamily="34" charset="0"/>
                <a:cs typeface="Helvetica" panose="020B0604020202020204" pitchFamily="34" charset="0"/>
              </a:rPr>
              <a:t>DRAFT: NOT </a:t>
            </a:r>
          </a:p>
          <a:p>
            <a:r>
              <a:rPr lang="en-GB" sz="900">
                <a:solidFill>
                  <a:schemeClr val="bg1"/>
                </a:solidFill>
                <a:latin typeface="Helvetica" panose="020B0604020202020204" pitchFamily="34" charset="0"/>
                <a:cs typeface="Helvetica" panose="020B0604020202020204" pitchFamily="34" charset="0"/>
              </a:rPr>
              <a:t>GOVERNMENT </a:t>
            </a:r>
          </a:p>
          <a:p>
            <a:r>
              <a:rPr lang="en-GB" sz="900">
                <a:solidFill>
                  <a:schemeClr val="bg1"/>
                </a:solidFill>
                <a:latin typeface="Helvetica" panose="020B0604020202020204" pitchFamily="34" charset="0"/>
                <a:cs typeface="Helvetica" panose="020B0604020202020204" pitchFamily="34" charset="0"/>
              </a:rPr>
              <a:t>POLICY</a:t>
            </a:r>
          </a:p>
        </p:txBody>
      </p:sp>
      <p:sp>
        <p:nvSpPr>
          <p:cNvPr id="4" name="TextBox 3">
            <a:extLst>
              <a:ext uri="{FF2B5EF4-FFF2-40B4-BE49-F238E27FC236}">
                <a16:creationId xmlns:a16="http://schemas.microsoft.com/office/drawing/2014/main" id="{5E9809D5-1212-4B08-B265-BBD71D6B9E1F}"/>
              </a:ext>
            </a:extLst>
          </p:cNvPr>
          <p:cNvSpPr txBox="1"/>
          <p:nvPr/>
        </p:nvSpPr>
        <p:spPr>
          <a:xfrm>
            <a:off x="1224727" y="5349060"/>
            <a:ext cx="5652728" cy="715581"/>
          </a:xfrm>
          <a:prstGeom prst="rect">
            <a:avLst/>
          </a:prstGeom>
          <a:noFill/>
        </p:spPr>
        <p:txBody>
          <a:bodyPr wrap="square" rtlCol="0">
            <a:spAutoFit/>
          </a:bodyPr>
          <a:lstStyle/>
          <a:p>
            <a:r>
              <a:rPr lang="en-GB" sz="900" baseline="30000">
                <a:solidFill>
                  <a:schemeClr val="bg1"/>
                </a:solidFill>
                <a:latin typeface="Arial" panose="020B0604020202020204" pitchFamily="34" charset="0"/>
                <a:cs typeface="Arial" panose="020B0604020202020204" pitchFamily="34" charset="0"/>
              </a:rPr>
              <a:t>1 </a:t>
            </a:r>
            <a:r>
              <a:rPr lang="en-GB" sz="900">
                <a:solidFill>
                  <a:schemeClr val="bg1"/>
                </a:solidFill>
                <a:latin typeface="Arial" panose="020B0604020202020204" pitchFamily="34" charset="0"/>
                <a:cs typeface="Arial" panose="020B0604020202020204" pitchFamily="34" charset="0"/>
              </a:rPr>
              <a:t>Aurora: The Road to 2050, 2019 </a:t>
            </a:r>
            <a:endParaRPr lang="en-GB" sz="900" baseline="30000">
              <a:solidFill>
                <a:schemeClr val="bg1"/>
              </a:solidFill>
              <a:latin typeface="Arial" panose="020B0604020202020204" pitchFamily="34" charset="0"/>
              <a:cs typeface="Arial" panose="020B0604020202020204" pitchFamily="34" charset="0"/>
            </a:endParaRPr>
          </a:p>
          <a:p>
            <a:r>
              <a:rPr lang="en-GB" sz="900" baseline="30000">
                <a:solidFill>
                  <a:schemeClr val="bg1"/>
                </a:solidFill>
                <a:latin typeface="Arial" panose="020B0604020202020204" pitchFamily="34" charset="0"/>
                <a:cs typeface="Arial" panose="020B0604020202020204" pitchFamily="34" charset="0"/>
              </a:rPr>
              <a:t>2 </a:t>
            </a:r>
            <a:r>
              <a:rPr lang="en-GB" sz="900">
                <a:solidFill>
                  <a:schemeClr val="bg1"/>
                </a:solidFill>
                <a:latin typeface="Arial" panose="020B0604020202020204" pitchFamily="34" charset="0"/>
                <a:cs typeface="Arial" panose="020B0604020202020204" pitchFamily="34" charset="0"/>
              </a:rPr>
              <a:t>National Grid: Future Energy Scenarios 2019, figures for community renewables and two degree scenarios</a:t>
            </a:r>
            <a:endParaRPr lang="en-GB" sz="900" baseline="30000">
              <a:solidFill>
                <a:schemeClr val="bg1"/>
              </a:solidFill>
              <a:latin typeface="Arial" panose="020B0604020202020204" pitchFamily="34" charset="0"/>
              <a:cs typeface="Arial" panose="020B0604020202020204" pitchFamily="34" charset="0"/>
            </a:endParaRPr>
          </a:p>
          <a:p>
            <a:r>
              <a:rPr lang="en-GB" sz="900" baseline="30000">
                <a:solidFill>
                  <a:schemeClr val="bg1"/>
                </a:solidFill>
                <a:latin typeface="Arial" panose="020B0604020202020204" pitchFamily="34" charset="0"/>
                <a:cs typeface="Arial" panose="020B0604020202020204" pitchFamily="34" charset="0"/>
              </a:rPr>
              <a:t>3 </a:t>
            </a:r>
            <a:r>
              <a:rPr lang="en-GB" sz="900">
                <a:solidFill>
                  <a:schemeClr val="bg1"/>
                </a:solidFill>
                <a:latin typeface="Arial" panose="020B0604020202020204" pitchFamily="34" charset="0"/>
                <a:cs typeface="Arial" panose="020B0604020202020204" pitchFamily="34" charset="0"/>
              </a:rPr>
              <a:t>NIC: Net Zero: Opportunities for the power sector, 2020</a:t>
            </a:r>
          </a:p>
          <a:p>
            <a:endParaRPr lang="en-GB" sz="1350">
              <a:latin typeface="Arial" panose="020B0604020202020204" pitchFamily="34" charset="0"/>
              <a:cs typeface="Arial" panose="020B0604020202020204" pitchFamily="34" charset="0"/>
            </a:endParaRPr>
          </a:p>
        </p:txBody>
      </p:sp>
      <p:pic>
        <p:nvPicPr>
          <p:cNvPr id="33" name="Picture 32" descr="Department for Business, Energy and Industrial Strategy crest" title="Department for Business, Energy and Industrial Strategy">
            <a:extLst>
              <a:ext uri="{FF2B5EF4-FFF2-40B4-BE49-F238E27FC236}">
                <a16:creationId xmlns:a16="http://schemas.microsoft.com/office/drawing/2014/main" id="{2CAD48C4-8972-493A-B705-C7065D6C6A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9041" y="5356891"/>
            <a:ext cx="1043081" cy="553997"/>
          </a:xfrm>
          <a:prstGeom prst="rect">
            <a:avLst/>
          </a:prstGeom>
        </p:spPr>
      </p:pic>
    </p:spTree>
    <p:extLst>
      <p:ext uri="{BB962C8B-B14F-4D97-AF65-F5344CB8AC3E}">
        <p14:creationId xmlns:p14="http://schemas.microsoft.com/office/powerpoint/2010/main" val="333658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1793-4233-4A90-8D8D-8EC6FFE26E49}"/>
              </a:ext>
            </a:extLst>
          </p:cNvPr>
          <p:cNvSpPr>
            <a:spLocks noGrp="1"/>
          </p:cNvSpPr>
          <p:nvPr>
            <p:ph type="title"/>
          </p:nvPr>
        </p:nvSpPr>
        <p:spPr>
          <a:xfrm>
            <a:off x="286269" y="335845"/>
            <a:ext cx="7886700" cy="994172"/>
          </a:xfrm>
        </p:spPr>
        <p:txBody>
          <a:bodyPr/>
          <a:lstStyle/>
          <a:p>
            <a:r>
              <a:rPr lang="en-GB" dirty="0">
                <a:solidFill>
                  <a:schemeClr val="accent5">
                    <a:lumMod val="50000"/>
                  </a:schemeClr>
                </a:solidFill>
              </a:rPr>
              <a:t>Outcomes</a:t>
            </a:r>
          </a:p>
        </p:txBody>
      </p:sp>
      <p:sp>
        <p:nvSpPr>
          <p:cNvPr id="3" name="Content Placeholder 2">
            <a:extLst>
              <a:ext uri="{FF2B5EF4-FFF2-40B4-BE49-F238E27FC236}">
                <a16:creationId xmlns:a16="http://schemas.microsoft.com/office/drawing/2014/main" id="{671AAB01-1497-444E-9CB5-7130102440D3}"/>
              </a:ext>
            </a:extLst>
          </p:cNvPr>
          <p:cNvSpPr>
            <a:spLocks noGrp="1"/>
          </p:cNvSpPr>
          <p:nvPr>
            <p:ph idx="1"/>
          </p:nvPr>
        </p:nvSpPr>
        <p:spPr>
          <a:xfrm>
            <a:off x="1318081" y="1514295"/>
            <a:ext cx="7500938" cy="1040857"/>
          </a:xfrm>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pitchFamily="2" charset="2"/>
              <a:buChar char="§"/>
            </a:pPr>
            <a:r>
              <a:rPr lang="en-GB" sz="1350">
                <a:solidFill>
                  <a:schemeClr val="accent5">
                    <a:lumMod val="50000"/>
                  </a:schemeClr>
                </a:solidFill>
              </a:rPr>
              <a:t>We have provided a certain level of regulatory clarity (noting we need to do primary legislation)</a:t>
            </a:r>
          </a:p>
          <a:p>
            <a:pPr>
              <a:buFont typeface="Wingdings" panose="05000000000000000000" pitchFamily="2" charset="2"/>
              <a:buChar char="§"/>
            </a:pPr>
            <a:r>
              <a:rPr lang="en-GB" sz="1350">
                <a:solidFill>
                  <a:schemeClr val="accent5">
                    <a:lumMod val="50000"/>
                  </a:schemeClr>
                </a:solidFill>
              </a:rPr>
              <a:t>Several regulatory barriers have been removed – and we have seen storage (particularly batteries) deploy</a:t>
            </a:r>
          </a:p>
          <a:p>
            <a:pPr>
              <a:buFont typeface="Wingdings" panose="05000000000000000000" pitchFamily="2" charset="2"/>
              <a:buChar char="§"/>
            </a:pPr>
            <a:r>
              <a:rPr lang="en-GB" sz="1350">
                <a:solidFill>
                  <a:schemeClr val="accent5">
                    <a:lumMod val="50000"/>
                  </a:schemeClr>
                </a:solidFill>
              </a:rPr>
              <a:t>Storage is participating in a wide range of markets</a:t>
            </a:r>
          </a:p>
        </p:txBody>
      </p:sp>
      <p:pic>
        <p:nvPicPr>
          <p:cNvPr id="5" name="Graphic 4" descr="Checkmark">
            <a:extLst>
              <a:ext uri="{FF2B5EF4-FFF2-40B4-BE49-F238E27FC236}">
                <a16:creationId xmlns:a16="http://schemas.microsoft.com/office/drawing/2014/main" id="{37CA0FFE-29EA-4665-AEC6-004685A08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387" y="1616243"/>
            <a:ext cx="863136" cy="863136"/>
          </a:xfrm>
          <a:prstGeom prst="rect">
            <a:avLst/>
          </a:prstGeom>
        </p:spPr>
      </p:pic>
      <p:pic>
        <p:nvPicPr>
          <p:cNvPr id="7" name="Graphic 6" descr="Help">
            <a:extLst>
              <a:ext uri="{FF2B5EF4-FFF2-40B4-BE49-F238E27FC236}">
                <a16:creationId xmlns:a16="http://schemas.microsoft.com/office/drawing/2014/main" id="{9A6ED746-AA4D-4DD3-B809-4FBB5F6CB9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001" y="2746646"/>
            <a:ext cx="950814" cy="950814"/>
          </a:xfrm>
          <a:prstGeom prst="rect">
            <a:avLst/>
          </a:prstGeom>
        </p:spPr>
      </p:pic>
      <p:sp>
        <p:nvSpPr>
          <p:cNvPr id="13" name="Content Placeholder 2">
            <a:extLst>
              <a:ext uri="{FF2B5EF4-FFF2-40B4-BE49-F238E27FC236}">
                <a16:creationId xmlns:a16="http://schemas.microsoft.com/office/drawing/2014/main" id="{118C3A74-A736-44CD-A589-4C9E482CE4C3}"/>
              </a:ext>
            </a:extLst>
          </p:cNvPr>
          <p:cNvSpPr txBox="1">
            <a:spLocks/>
          </p:cNvSpPr>
          <p:nvPr/>
        </p:nvSpPr>
        <p:spPr>
          <a:xfrm>
            <a:off x="1318081" y="2671755"/>
            <a:ext cx="7500939" cy="893963"/>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anose="05000000000000000000" pitchFamily="2" charset="2"/>
              <a:buChar char="§"/>
            </a:pPr>
            <a:r>
              <a:rPr lang="en-GB" sz="1350">
                <a:solidFill>
                  <a:schemeClr val="accent5">
                    <a:lumMod val="50000"/>
                  </a:schemeClr>
                </a:solidFill>
              </a:rPr>
              <a:t>Are existing reforms to the policy and regulatory framework alongside the reforms to flexibility markets likely to result in sufficient deployment of storage for net zero? </a:t>
            </a:r>
          </a:p>
          <a:p>
            <a:pPr>
              <a:buFont typeface="Wingdings" panose="05000000000000000000" pitchFamily="2" charset="2"/>
              <a:buChar char="§"/>
            </a:pPr>
            <a:r>
              <a:rPr lang="en-GB" sz="1350">
                <a:solidFill>
                  <a:schemeClr val="accent5">
                    <a:lumMod val="50000"/>
                  </a:schemeClr>
                </a:solidFill>
              </a:rPr>
              <a:t>Is electricity storage able to deploy at every scale (domestic, behind the meter, grid scale) and for every type of consumer?</a:t>
            </a:r>
          </a:p>
          <a:p>
            <a:pPr marL="0" indent="0">
              <a:buNone/>
            </a:pPr>
            <a:endParaRPr lang="en-GB" sz="1350">
              <a:solidFill>
                <a:schemeClr val="accent5">
                  <a:lumMod val="50000"/>
                </a:schemeClr>
              </a:solidFill>
            </a:endParaRPr>
          </a:p>
        </p:txBody>
      </p:sp>
      <p:cxnSp>
        <p:nvCxnSpPr>
          <p:cNvPr id="15" name="Straight Connector 14">
            <a:extLst>
              <a:ext uri="{FF2B5EF4-FFF2-40B4-BE49-F238E27FC236}">
                <a16:creationId xmlns:a16="http://schemas.microsoft.com/office/drawing/2014/main" id="{9184AEE7-84C2-498C-9D53-66F43F935255}"/>
              </a:ext>
            </a:extLst>
          </p:cNvPr>
          <p:cNvCxnSpPr>
            <a:cxnSpLocks/>
          </p:cNvCxnSpPr>
          <p:nvPr/>
        </p:nvCxnSpPr>
        <p:spPr>
          <a:xfrm>
            <a:off x="379415" y="1350287"/>
            <a:ext cx="7500938"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1378723-E5F7-42B6-B7C1-4D7B411ECAC3}"/>
              </a:ext>
            </a:extLst>
          </p:cNvPr>
          <p:cNvSpPr txBox="1"/>
          <p:nvPr/>
        </p:nvSpPr>
        <p:spPr>
          <a:xfrm>
            <a:off x="199115" y="3923863"/>
            <a:ext cx="8749233" cy="1275670"/>
          </a:xfrm>
          <a:prstGeom prst="rect">
            <a:avLst/>
          </a:prstGeom>
          <a:solidFill>
            <a:srgbClr val="00B050"/>
          </a:solidFill>
        </p:spPr>
        <p:txBody>
          <a:bodyPr wrap="square" rtlCol="0">
            <a:spAutoFit/>
          </a:bodyPr>
          <a:lstStyle/>
          <a:p>
            <a:pPr algn="ctr"/>
            <a:r>
              <a:rPr lang="en-GB" sz="1538">
                <a:solidFill>
                  <a:schemeClr val="bg1"/>
                </a:solidFill>
                <a:latin typeface="Arial" panose="020B0604020202020204" pitchFamily="34" charset="0"/>
                <a:cs typeface="Arial" panose="020B0604020202020204" pitchFamily="34" charset="0"/>
              </a:rPr>
              <a:t>Once all the actions in the original plan are implemented we will have </a:t>
            </a:r>
            <a:r>
              <a:rPr lang="en-GB" sz="1538" b="1">
                <a:solidFill>
                  <a:schemeClr val="bg1"/>
                </a:solidFill>
                <a:latin typeface="Arial" panose="020B0604020202020204" pitchFamily="34" charset="0"/>
                <a:cs typeface="Arial" panose="020B0604020202020204" pitchFamily="34" charset="0"/>
              </a:rPr>
              <a:t>removed several key policy and regulatory barriers to the deployment of grid-scale storage</a:t>
            </a:r>
            <a:r>
              <a:rPr lang="en-GB" sz="1538">
                <a:solidFill>
                  <a:schemeClr val="bg1"/>
                </a:solidFill>
                <a:latin typeface="Arial" panose="020B0604020202020204" pitchFamily="34" charset="0"/>
                <a:cs typeface="Arial" panose="020B0604020202020204" pitchFamily="34" charset="0"/>
              </a:rPr>
              <a:t>, (although we recognise there is more to do on flexibility markets). In our next phase of work, as well as driving forward outstanding actions we think we need to </a:t>
            </a:r>
            <a:r>
              <a:rPr lang="en-GB" sz="1538" b="1">
                <a:solidFill>
                  <a:schemeClr val="bg1"/>
                </a:solidFill>
                <a:latin typeface="Arial" panose="020B0604020202020204" pitchFamily="34" charset="0"/>
                <a:cs typeface="Arial" panose="020B0604020202020204" pitchFamily="34" charset="0"/>
              </a:rPr>
              <a:t>address policy and regulatory barriers for storage at different scales</a:t>
            </a:r>
            <a:r>
              <a:rPr lang="en-GB" sz="1538">
                <a:solidFill>
                  <a:schemeClr val="bg1"/>
                </a:solidFill>
                <a:latin typeface="Arial" panose="020B0604020202020204" pitchFamily="34" charset="0"/>
                <a:cs typeface="Arial" panose="020B0604020202020204" pitchFamily="34" charset="0"/>
              </a:rPr>
              <a:t>, for example domestic/small scale storage and large-scale, long-duration storage.</a:t>
            </a:r>
          </a:p>
        </p:txBody>
      </p:sp>
      <p:sp>
        <p:nvSpPr>
          <p:cNvPr id="9" name="TextBox 8">
            <a:extLst>
              <a:ext uri="{FF2B5EF4-FFF2-40B4-BE49-F238E27FC236}">
                <a16:creationId xmlns:a16="http://schemas.microsoft.com/office/drawing/2014/main" id="{FF326254-E78D-43F7-ABBE-8AF6BA72E2BA}"/>
              </a:ext>
            </a:extLst>
          </p:cNvPr>
          <p:cNvSpPr txBox="1"/>
          <p:nvPr/>
        </p:nvSpPr>
        <p:spPr>
          <a:xfrm>
            <a:off x="223432" y="5356890"/>
            <a:ext cx="1385888" cy="577081"/>
          </a:xfrm>
          <a:prstGeom prst="rect">
            <a:avLst/>
          </a:prstGeom>
          <a:noFill/>
        </p:spPr>
        <p:txBody>
          <a:bodyPr wrap="square" rtlCol="0">
            <a:spAutoFit/>
          </a:bodyPr>
          <a:lstStyle/>
          <a:p>
            <a:r>
              <a:rPr lang="en-GB" sz="1050">
                <a:solidFill>
                  <a:schemeClr val="bg1"/>
                </a:solidFill>
                <a:latin typeface="Arial" panose="020B0604020202020204" pitchFamily="34" charset="0"/>
                <a:cs typeface="Arial" panose="020B0604020202020204" pitchFamily="34" charset="0"/>
              </a:rPr>
              <a:t>DRAFT: NOT GOVERNMENT POLICY</a:t>
            </a:r>
          </a:p>
        </p:txBody>
      </p:sp>
      <p:sp>
        <p:nvSpPr>
          <p:cNvPr id="10" name="Arrow: Down 9">
            <a:extLst>
              <a:ext uri="{FF2B5EF4-FFF2-40B4-BE49-F238E27FC236}">
                <a16:creationId xmlns:a16="http://schemas.microsoft.com/office/drawing/2014/main" id="{C75917CA-EC8C-427D-9635-77D2083ABE0B}"/>
              </a:ext>
            </a:extLst>
          </p:cNvPr>
          <p:cNvSpPr/>
          <p:nvPr/>
        </p:nvSpPr>
        <p:spPr>
          <a:xfrm>
            <a:off x="4305568" y="3571267"/>
            <a:ext cx="528509" cy="425289"/>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Footer Placeholder 4">
            <a:extLst>
              <a:ext uri="{FF2B5EF4-FFF2-40B4-BE49-F238E27FC236}">
                <a16:creationId xmlns:a16="http://schemas.microsoft.com/office/drawing/2014/main" id="{32137773-A541-449E-A3DC-28E89E482A79}"/>
              </a:ext>
            </a:extLst>
          </p:cNvPr>
          <p:cNvSpPr txBox="1">
            <a:spLocks/>
          </p:cNvSpPr>
          <p:nvPr/>
        </p:nvSpPr>
        <p:spPr>
          <a:xfrm>
            <a:off x="-1" y="5302181"/>
            <a:ext cx="9144000" cy="722888"/>
          </a:xfrm>
          <a:prstGeom prst="rect">
            <a:avLst/>
          </a:prstGeom>
          <a:solidFill>
            <a:schemeClr val="accent5">
              <a:lumMod val="5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a:solidFill>
                <a:schemeClr val="bg1"/>
              </a:solidFill>
              <a:latin typeface="Helvetica" panose="020B0604020202020204" pitchFamily="34" charset="0"/>
              <a:cs typeface="Helvetica" panose="020B0604020202020204" pitchFamily="34" charset="0"/>
            </a:endParaRPr>
          </a:p>
          <a:p>
            <a:r>
              <a:rPr lang="en-GB" sz="900">
                <a:solidFill>
                  <a:schemeClr val="bg1"/>
                </a:solidFill>
                <a:latin typeface="Helvetica" panose="020B0604020202020204" pitchFamily="34" charset="0"/>
                <a:cs typeface="Helvetica" panose="020B0604020202020204" pitchFamily="34" charset="0"/>
              </a:rPr>
              <a:t>DRAFT: NOT </a:t>
            </a:r>
          </a:p>
          <a:p>
            <a:r>
              <a:rPr lang="en-GB" sz="900">
                <a:solidFill>
                  <a:schemeClr val="bg1"/>
                </a:solidFill>
                <a:latin typeface="Helvetica" panose="020B0604020202020204" pitchFamily="34" charset="0"/>
                <a:cs typeface="Helvetica" panose="020B0604020202020204" pitchFamily="34" charset="0"/>
              </a:rPr>
              <a:t>GOVERNMENT </a:t>
            </a:r>
          </a:p>
          <a:p>
            <a:r>
              <a:rPr lang="en-GB" sz="900">
                <a:solidFill>
                  <a:schemeClr val="bg1"/>
                </a:solidFill>
                <a:latin typeface="Helvetica" panose="020B0604020202020204" pitchFamily="34" charset="0"/>
                <a:cs typeface="Helvetica" panose="020B0604020202020204" pitchFamily="34" charset="0"/>
              </a:rPr>
              <a:t>POLICY</a:t>
            </a:r>
          </a:p>
        </p:txBody>
      </p:sp>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BE1B601D-1981-43E5-AE5A-1FA640D486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9041" y="5356891"/>
            <a:ext cx="1043081" cy="553997"/>
          </a:xfrm>
          <a:prstGeom prst="rect">
            <a:avLst/>
          </a:prstGeom>
        </p:spPr>
      </p:pic>
    </p:spTree>
    <p:extLst>
      <p:ext uri="{BB962C8B-B14F-4D97-AF65-F5344CB8AC3E}">
        <p14:creationId xmlns:p14="http://schemas.microsoft.com/office/powerpoint/2010/main" val="89578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altLang="en-US" dirty="0">
                <a:solidFill>
                  <a:srgbClr val="06926B"/>
                </a:solidFill>
                <a:latin typeface="Open Sans" panose="020B0606030504020204"/>
                <a:cs typeface="Futura Medium" panose="020B0602020204020303" pitchFamily="34" charset="-79"/>
              </a:rPr>
              <a:t>Housekeeping</a:t>
            </a:r>
            <a:endParaRPr lang="en-US" altLang="en-US" sz="1600" dirty="0">
              <a:solidFill>
                <a:schemeClr val="tx1"/>
              </a:solidFill>
              <a:latin typeface="Futura Medium" panose="020B0602020204020303" pitchFamily="34" charset="-79"/>
              <a:cs typeface="Futura Medium" panose="020B0602020204020303" pitchFamily="34" charset="-79"/>
            </a:endParaRPr>
          </a:p>
          <a:p>
            <a:pPr marL="285750" lvl="0" indent="-285750" algn="l" eaLnBrk="0" fontAlgn="base" hangingPunct="0">
              <a:spcBef>
                <a:spcPts val="1800"/>
              </a:spcBef>
              <a:spcAft>
                <a:spcPct val="0"/>
              </a:spcAft>
              <a:buFont typeface="Arial" panose="020B0604020202020204" pitchFamily="34" charset="0"/>
              <a:buChar char="•"/>
            </a:pPr>
            <a:r>
              <a:rPr lang="en-US" altLang="en-US" sz="1400" dirty="0">
                <a:solidFill>
                  <a:schemeClr val="tx1"/>
                </a:solidFill>
                <a:latin typeface="Open Sans" panose="020B0606030504020204"/>
                <a:cs typeface="Futura Medium" panose="020B0602020204020303" pitchFamily="34" charset="-79"/>
              </a:rPr>
              <a:t>In the </a:t>
            </a:r>
            <a:r>
              <a:rPr lang="en-US" altLang="en-US" sz="1400" dirty="0" err="1">
                <a:solidFill>
                  <a:schemeClr val="tx1"/>
                </a:solidFill>
                <a:latin typeface="Open Sans" panose="020B0606030504020204"/>
                <a:cs typeface="Futura Medium" panose="020B0602020204020303" pitchFamily="34" charset="-79"/>
              </a:rPr>
              <a:t>GoToWebinar</a:t>
            </a:r>
            <a:r>
              <a:rPr lang="en-US" altLang="en-US" sz="1400" dirty="0">
                <a:solidFill>
                  <a:schemeClr val="tx1"/>
                </a:solidFill>
                <a:latin typeface="Open Sans" panose="020B0606030504020204"/>
                <a:cs typeface="Futura Medium" panose="020B0602020204020303" pitchFamily="34" charset="-79"/>
              </a:rPr>
              <a:t> format, and to prevent background interruptions, microphones will be automatically muted at the start of the meeting.</a:t>
            </a:r>
          </a:p>
          <a:p>
            <a:pPr marL="285750" lvl="0" indent="-285750" algn="l" eaLnBrk="0" fontAlgn="base" hangingPunct="0">
              <a:spcBef>
                <a:spcPts val="1800"/>
              </a:spcBef>
              <a:spcAft>
                <a:spcPct val="0"/>
              </a:spcAft>
              <a:buFont typeface="Arial" panose="020B0604020202020204" pitchFamily="34" charset="0"/>
              <a:buChar char="•"/>
            </a:pPr>
            <a:r>
              <a:rPr lang="en-US" altLang="en-US" sz="1400" dirty="0">
                <a:solidFill>
                  <a:schemeClr val="tx1"/>
                </a:solidFill>
                <a:latin typeface="Open Sans" panose="020B0606030504020204"/>
                <a:cs typeface="Futura Medium" panose="020B0602020204020303" pitchFamily="34" charset="-79"/>
              </a:rPr>
              <a:t>If you would like to make a contribution in the meeting, please ‘raise your hand’ if you would like to be unmuted to share something. To do this: In the control panel on the right of your screen, in the left-hand bar, there is a small hand-shaped icon, click on this to raise your hand.</a:t>
            </a:r>
          </a:p>
          <a:p>
            <a:pPr marL="285750" lvl="0" indent="-285750" algn="l" eaLnBrk="0" fontAlgn="base" hangingPunct="0">
              <a:spcBef>
                <a:spcPts val="1800"/>
              </a:spcBef>
              <a:spcAft>
                <a:spcPct val="0"/>
              </a:spcAft>
              <a:buFont typeface="Arial" panose="020B0604020202020204" pitchFamily="34" charset="0"/>
              <a:buChar char="•"/>
            </a:pPr>
            <a:r>
              <a:rPr lang="en-US" altLang="en-US" sz="1400" dirty="0">
                <a:solidFill>
                  <a:schemeClr val="tx1"/>
                </a:solidFill>
                <a:latin typeface="Open Sans" panose="020B0606030504020204"/>
                <a:cs typeface="Futura Medium" panose="020B0602020204020303" pitchFamily="34" charset="-79"/>
              </a:rPr>
              <a:t>Steering group members are attending as ‘</a:t>
            </a:r>
            <a:r>
              <a:rPr lang="en-US" altLang="en-US" sz="1400" dirty="0" err="1">
                <a:solidFill>
                  <a:schemeClr val="tx1"/>
                </a:solidFill>
                <a:latin typeface="Open Sans" panose="020B0606030504020204"/>
                <a:cs typeface="Futura Medium" panose="020B0602020204020303" pitchFamily="34" charset="-79"/>
              </a:rPr>
              <a:t>panellists</a:t>
            </a:r>
            <a:r>
              <a:rPr lang="en-US" altLang="en-US" sz="1400" dirty="0">
                <a:solidFill>
                  <a:schemeClr val="tx1"/>
                </a:solidFill>
                <a:latin typeface="Open Sans" panose="020B0606030504020204"/>
                <a:cs typeface="Futura Medium" panose="020B0602020204020303" pitchFamily="34" charset="-79"/>
              </a:rPr>
              <a:t>’ and will be able to unmute themselves.</a:t>
            </a:r>
          </a:p>
          <a:p>
            <a:pPr marL="285750" lvl="0" indent="-285750" algn="l" eaLnBrk="0" fontAlgn="base" hangingPunct="0">
              <a:spcBef>
                <a:spcPts val="1800"/>
              </a:spcBef>
              <a:spcAft>
                <a:spcPct val="0"/>
              </a:spcAft>
              <a:buFont typeface="Arial" panose="020B0604020202020204" pitchFamily="34" charset="0"/>
              <a:buChar char="•"/>
            </a:pPr>
            <a:r>
              <a:rPr lang="en-US" altLang="en-US" sz="1400" dirty="0">
                <a:solidFill>
                  <a:schemeClr val="tx1"/>
                </a:solidFill>
                <a:latin typeface="Open Sans" panose="020B0606030504020204"/>
                <a:cs typeface="Futura Medium" panose="020B0602020204020303" pitchFamily="34" charset="-79"/>
              </a:rPr>
              <a:t>When you have finished speaking, please remember to mute yourself again.</a:t>
            </a:r>
          </a:p>
          <a:p>
            <a:pPr marL="285750" lvl="0" indent="-285750" algn="l" eaLnBrk="0" fontAlgn="base" hangingPunct="0">
              <a:spcBef>
                <a:spcPts val="1800"/>
              </a:spcBef>
              <a:spcAft>
                <a:spcPct val="0"/>
              </a:spcAft>
              <a:buFont typeface="Arial" panose="020B0604020202020204" pitchFamily="34" charset="0"/>
              <a:buChar char="•"/>
            </a:pPr>
            <a:r>
              <a:rPr lang="en-US" altLang="en-US" sz="1400" dirty="0">
                <a:solidFill>
                  <a:schemeClr val="tx1"/>
                </a:solidFill>
                <a:latin typeface="Open Sans" panose="020B0606030504020204"/>
                <a:cs typeface="Futura Medium" panose="020B0602020204020303" pitchFamily="34" charset="-79"/>
              </a:rPr>
              <a:t>You can also make comments via the chat box, or ask questions to the presenters via the question box.</a:t>
            </a:r>
          </a:p>
          <a:p>
            <a:pPr marL="285750" lvl="0" indent="-285750" algn="l" eaLnBrk="0" fontAlgn="base" hangingPunct="0">
              <a:spcBef>
                <a:spcPts val="1800"/>
              </a:spcBef>
              <a:spcAft>
                <a:spcPct val="0"/>
              </a:spcAft>
              <a:buFont typeface="Arial" panose="020B0604020202020204" pitchFamily="34" charset="0"/>
              <a:buChar char="•"/>
            </a:pPr>
            <a:r>
              <a:rPr lang="en-US" altLang="en-US" sz="1400" dirty="0">
                <a:solidFill>
                  <a:schemeClr val="tx1"/>
                </a:solidFill>
                <a:latin typeface="Open Sans" panose="020B0606030504020204"/>
                <a:cs typeface="Futura Medium" panose="020B0602020204020303" pitchFamily="34" charset="-79"/>
              </a:rPr>
              <a:t>This information is also in the update sent out to you this morning.</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0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085D-D72E-4AD5-B8B4-D51CC17E66F4}"/>
              </a:ext>
            </a:extLst>
          </p:cNvPr>
          <p:cNvSpPr>
            <a:spLocks noGrp="1"/>
          </p:cNvSpPr>
          <p:nvPr>
            <p:ph type="title"/>
          </p:nvPr>
        </p:nvSpPr>
        <p:spPr>
          <a:xfrm>
            <a:off x="237184" y="262428"/>
            <a:ext cx="7886700" cy="994172"/>
          </a:xfrm>
        </p:spPr>
        <p:txBody>
          <a:bodyPr>
            <a:normAutofit fontScale="90000"/>
          </a:bodyPr>
          <a:lstStyle/>
          <a:p>
            <a:r>
              <a:rPr lang="en-GB" dirty="0">
                <a:solidFill>
                  <a:schemeClr val="accent5">
                    <a:lumMod val="50000"/>
                  </a:schemeClr>
                </a:solidFill>
              </a:rPr>
              <a:t>Areas identified for further investigation</a:t>
            </a:r>
          </a:p>
        </p:txBody>
      </p:sp>
      <p:sp>
        <p:nvSpPr>
          <p:cNvPr id="4" name="TextBox 3">
            <a:extLst>
              <a:ext uri="{FF2B5EF4-FFF2-40B4-BE49-F238E27FC236}">
                <a16:creationId xmlns:a16="http://schemas.microsoft.com/office/drawing/2014/main" id="{95533ED4-6F66-4002-8E05-6E78A1D13C88}"/>
              </a:ext>
            </a:extLst>
          </p:cNvPr>
          <p:cNvSpPr txBox="1"/>
          <p:nvPr/>
        </p:nvSpPr>
        <p:spPr>
          <a:xfrm>
            <a:off x="223432" y="5356890"/>
            <a:ext cx="1385888" cy="577081"/>
          </a:xfrm>
          <a:prstGeom prst="rect">
            <a:avLst/>
          </a:prstGeom>
          <a:noFill/>
        </p:spPr>
        <p:txBody>
          <a:bodyPr wrap="square" rtlCol="0">
            <a:spAutoFit/>
          </a:bodyPr>
          <a:lstStyle/>
          <a:p>
            <a:r>
              <a:rPr lang="en-GB" sz="1050">
                <a:solidFill>
                  <a:schemeClr val="bg1"/>
                </a:solidFill>
                <a:latin typeface="Arial" panose="020B0604020202020204" pitchFamily="34" charset="0"/>
                <a:cs typeface="Arial" panose="020B0604020202020204" pitchFamily="34" charset="0"/>
              </a:rPr>
              <a:t>DRAFT: NOT GOVERNMENT POLICY</a:t>
            </a:r>
          </a:p>
        </p:txBody>
      </p:sp>
      <p:cxnSp>
        <p:nvCxnSpPr>
          <p:cNvPr id="5" name="Straight Connector 4">
            <a:extLst>
              <a:ext uri="{FF2B5EF4-FFF2-40B4-BE49-F238E27FC236}">
                <a16:creationId xmlns:a16="http://schemas.microsoft.com/office/drawing/2014/main" id="{C943D092-6AA0-4B0D-A52E-1A521C47AE95}"/>
              </a:ext>
            </a:extLst>
          </p:cNvPr>
          <p:cNvCxnSpPr>
            <a:cxnSpLocks/>
          </p:cNvCxnSpPr>
          <p:nvPr/>
        </p:nvCxnSpPr>
        <p:spPr>
          <a:xfrm>
            <a:off x="323528" y="1484784"/>
            <a:ext cx="7500938"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5" name="Group 14">
            <a:extLst>
              <a:ext uri="{FF2B5EF4-FFF2-40B4-BE49-F238E27FC236}">
                <a16:creationId xmlns:a16="http://schemas.microsoft.com/office/drawing/2014/main" id="{32A35BD6-BEC1-4FBF-B360-9304D02B0A1E}"/>
              </a:ext>
            </a:extLst>
          </p:cNvPr>
          <p:cNvGrpSpPr/>
          <p:nvPr/>
        </p:nvGrpSpPr>
        <p:grpSpPr>
          <a:xfrm>
            <a:off x="129492" y="1625734"/>
            <a:ext cx="2870287" cy="3618682"/>
            <a:chOff x="988973" y="1444394"/>
            <a:chExt cx="3317137" cy="4161550"/>
          </a:xfrm>
        </p:grpSpPr>
        <p:sp>
          <p:nvSpPr>
            <p:cNvPr id="9" name="Rectangle 8">
              <a:extLst>
                <a:ext uri="{FF2B5EF4-FFF2-40B4-BE49-F238E27FC236}">
                  <a16:creationId xmlns:a16="http://schemas.microsoft.com/office/drawing/2014/main" id="{44F57527-B559-41D6-9132-949C9329A3A2}"/>
                </a:ext>
              </a:extLst>
            </p:cNvPr>
            <p:cNvSpPr/>
            <p:nvPr/>
          </p:nvSpPr>
          <p:spPr>
            <a:xfrm>
              <a:off x="988973" y="1444394"/>
              <a:ext cx="3317137" cy="84902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a:latin typeface="Arial" panose="020B0604020202020204" pitchFamily="34" charset="0"/>
                  <a:cs typeface="Arial" panose="020B0604020202020204" pitchFamily="34" charset="0"/>
                </a:rPr>
                <a:t>Delivering </a:t>
              </a:r>
              <a:r>
                <a:rPr lang="en-GB" sz="1500" b="1">
                  <a:latin typeface="Arial" panose="020B0604020202020204" pitchFamily="34" charset="0"/>
                  <a:cs typeface="Arial" panose="020B0604020202020204" pitchFamily="34" charset="0"/>
                </a:rPr>
                <a:t>existing actions and identifying additional barriers</a:t>
              </a:r>
            </a:p>
          </p:txBody>
        </p:sp>
        <p:sp>
          <p:nvSpPr>
            <p:cNvPr id="12" name="Rectangle 11">
              <a:extLst>
                <a:ext uri="{FF2B5EF4-FFF2-40B4-BE49-F238E27FC236}">
                  <a16:creationId xmlns:a16="http://schemas.microsoft.com/office/drawing/2014/main" id="{7E509F80-F7F6-4FAC-AD25-88F05219E822}"/>
                </a:ext>
              </a:extLst>
            </p:cNvPr>
            <p:cNvSpPr/>
            <p:nvPr/>
          </p:nvSpPr>
          <p:spPr>
            <a:xfrm>
              <a:off x="988974" y="2282230"/>
              <a:ext cx="3317136" cy="3323714"/>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en-GB" sz="1163">
                  <a:latin typeface="Arial" panose="020B0604020202020204" pitchFamily="34" charset="0"/>
                  <a:cs typeface="Arial" panose="020B0604020202020204" pitchFamily="34" charset="0"/>
                </a:rPr>
                <a:t>Some of the actions we set out in the original SSFP have not yet been fully implemented, we want to understand from stakeholders whether they are on track, how best these can be driven towards implementation and whether there are follow on actions?</a:t>
              </a:r>
            </a:p>
            <a:p>
              <a:endParaRPr lang="en-GB" sz="1163">
                <a:latin typeface="Arial" panose="020B0604020202020204" pitchFamily="34" charset="0"/>
                <a:cs typeface="Arial" panose="020B0604020202020204" pitchFamily="34" charset="0"/>
              </a:endParaRPr>
            </a:p>
            <a:p>
              <a:r>
                <a:rPr lang="en-GB" sz="1163" b="1" u="sng">
                  <a:latin typeface="Arial" panose="020B0604020202020204" pitchFamily="34" charset="0"/>
                  <a:cs typeface="Arial" panose="020B0604020202020204" pitchFamily="34" charset="0"/>
                </a:rPr>
                <a:t>Areas identified:</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Planning guidance </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Definition of storage</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Connections</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Innovation</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Business Rates</a:t>
              </a: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F4062E3C-13B2-43AD-9F1C-3C0FDC0941C5}"/>
              </a:ext>
            </a:extLst>
          </p:cNvPr>
          <p:cNvGrpSpPr/>
          <p:nvPr/>
        </p:nvGrpSpPr>
        <p:grpSpPr>
          <a:xfrm>
            <a:off x="3059351" y="1616008"/>
            <a:ext cx="2923161" cy="3624713"/>
            <a:chOff x="4704945" y="1433209"/>
            <a:chExt cx="2905328" cy="3758054"/>
          </a:xfrm>
        </p:grpSpPr>
        <p:sp>
          <p:nvSpPr>
            <p:cNvPr id="10" name="Rectangle 9">
              <a:extLst>
                <a:ext uri="{FF2B5EF4-FFF2-40B4-BE49-F238E27FC236}">
                  <a16:creationId xmlns:a16="http://schemas.microsoft.com/office/drawing/2014/main" id="{03D31906-453F-4303-9DC2-1A791AB31A4D}"/>
                </a:ext>
              </a:extLst>
            </p:cNvPr>
            <p:cNvSpPr/>
            <p:nvPr/>
          </p:nvSpPr>
          <p:spPr>
            <a:xfrm>
              <a:off x="4704945" y="1433209"/>
              <a:ext cx="2905328" cy="76542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a:latin typeface="Arial" panose="020B0604020202020204" pitchFamily="34" charset="0"/>
                  <a:cs typeface="Arial" panose="020B0604020202020204" pitchFamily="34" charset="0"/>
                </a:rPr>
                <a:t>Facilitating the deployment of </a:t>
              </a:r>
              <a:r>
                <a:rPr lang="en-GB" sz="1500" b="1">
                  <a:latin typeface="Arial" panose="020B0604020202020204" pitchFamily="34" charset="0"/>
                  <a:cs typeface="Arial" panose="020B0604020202020204" pitchFamily="34" charset="0"/>
                </a:rPr>
                <a:t>domestic/small scale storage</a:t>
              </a:r>
            </a:p>
          </p:txBody>
        </p:sp>
        <p:sp>
          <p:nvSpPr>
            <p:cNvPr id="13" name="Rectangle 12">
              <a:extLst>
                <a:ext uri="{FF2B5EF4-FFF2-40B4-BE49-F238E27FC236}">
                  <a16:creationId xmlns:a16="http://schemas.microsoft.com/office/drawing/2014/main" id="{9481C066-0CF5-4E0D-8CB8-A0B6D1C2641C}"/>
                </a:ext>
              </a:extLst>
            </p:cNvPr>
            <p:cNvSpPr/>
            <p:nvPr/>
          </p:nvSpPr>
          <p:spPr>
            <a:xfrm>
              <a:off x="4704945" y="2198636"/>
              <a:ext cx="2905328" cy="299262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en-GB" sz="1163">
                  <a:latin typeface="Arial" panose="020B0604020202020204" pitchFamily="34" charset="0"/>
                  <a:cs typeface="Arial" panose="020B0604020202020204" pitchFamily="34" charset="0"/>
                </a:rPr>
                <a:t>We have identified some further barriers to the deployment of storage at a domestic/small scale level. We want to understand from stakeholders whether there are any further barriers, whether the business case for storage in this setting stacks up and what could be done to improve this further.</a:t>
              </a:r>
            </a:p>
            <a:p>
              <a:endParaRPr lang="en-GB" sz="1163">
                <a:latin typeface="Arial" panose="020B0604020202020204" pitchFamily="34" charset="0"/>
                <a:cs typeface="Arial" panose="020B0604020202020204" pitchFamily="34" charset="0"/>
              </a:endParaRPr>
            </a:p>
            <a:p>
              <a:r>
                <a:rPr lang="en-GB" sz="1163" b="1" u="sng">
                  <a:latin typeface="Arial" panose="020B0604020202020204" pitchFamily="34" charset="0"/>
                  <a:cs typeface="Arial" panose="020B0604020202020204" pitchFamily="34" charset="0"/>
                </a:rPr>
                <a:t>Areas identified:</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Health and Safety and asset registration</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Smart Export Guarantee</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Removal of final consumption levies</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VAT</a:t>
              </a:r>
            </a:p>
            <a:p>
              <a:endParaRPr lang="en-GB" sz="120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6073103F-F50D-4282-8C12-C6A4ADAA81EC}"/>
              </a:ext>
            </a:extLst>
          </p:cNvPr>
          <p:cNvGrpSpPr/>
          <p:nvPr/>
        </p:nvGrpSpPr>
        <p:grpSpPr>
          <a:xfrm>
            <a:off x="6050003" y="1616008"/>
            <a:ext cx="2962674" cy="3624713"/>
            <a:chOff x="8297699" y="1433208"/>
            <a:chExt cx="2905328" cy="3761888"/>
          </a:xfrm>
        </p:grpSpPr>
        <p:sp>
          <p:nvSpPr>
            <p:cNvPr id="11" name="Rectangle 10">
              <a:extLst>
                <a:ext uri="{FF2B5EF4-FFF2-40B4-BE49-F238E27FC236}">
                  <a16:creationId xmlns:a16="http://schemas.microsoft.com/office/drawing/2014/main" id="{B7159F77-2758-43E1-8B00-715AD9DD61B9}"/>
                </a:ext>
              </a:extLst>
            </p:cNvPr>
            <p:cNvSpPr/>
            <p:nvPr/>
          </p:nvSpPr>
          <p:spPr>
            <a:xfrm>
              <a:off x="8297699" y="1433208"/>
              <a:ext cx="2905328" cy="76542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a:latin typeface="Arial" panose="020B0604020202020204" pitchFamily="34" charset="0"/>
                  <a:cs typeface="Arial" panose="020B0604020202020204" pitchFamily="34" charset="0"/>
                </a:rPr>
                <a:t>Facilitating the deployment of </a:t>
              </a:r>
              <a:r>
                <a:rPr lang="en-GB" sz="1500" b="1">
                  <a:latin typeface="Arial" panose="020B0604020202020204" pitchFamily="34" charset="0"/>
                  <a:cs typeface="Arial" panose="020B0604020202020204" pitchFamily="34" charset="0"/>
                </a:rPr>
                <a:t>large-scale, longer-duration storage</a:t>
              </a:r>
            </a:p>
          </p:txBody>
        </p:sp>
        <p:sp>
          <p:nvSpPr>
            <p:cNvPr id="14" name="Rectangle 13">
              <a:extLst>
                <a:ext uri="{FF2B5EF4-FFF2-40B4-BE49-F238E27FC236}">
                  <a16:creationId xmlns:a16="http://schemas.microsoft.com/office/drawing/2014/main" id="{C48A195F-19BD-4C96-9C57-6EDA8F122641}"/>
                </a:ext>
              </a:extLst>
            </p:cNvPr>
            <p:cNvSpPr/>
            <p:nvPr/>
          </p:nvSpPr>
          <p:spPr>
            <a:xfrm>
              <a:off x="8297699" y="2198630"/>
              <a:ext cx="2905328" cy="2996466"/>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en-GB" sz="1163">
                  <a:latin typeface="Arial" panose="020B0604020202020204" pitchFamily="34" charset="0"/>
                  <a:cs typeface="Arial" panose="020B0604020202020204" pitchFamily="34" charset="0"/>
                </a:rPr>
                <a:t>Stakeholders have identified that large-scale, longer duration storage may struggle to deploy due to high upfront costs. We want to better understand the role this type of storage will play in the energy system as well as the barriers they face and how best we can address these.</a:t>
              </a:r>
            </a:p>
            <a:p>
              <a:br>
                <a:rPr lang="en-GB" sz="1163">
                  <a:latin typeface="Arial" panose="020B0604020202020204" pitchFamily="34" charset="0"/>
                  <a:cs typeface="Arial" panose="020B0604020202020204" pitchFamily="34" charset="0"/>
                </a:rPr>
              </a:br>
              <a:r>
                <a:rPr lang="en-GB" sz="1163" b="1" u="sng">
                  <a:latin typeface="Arial" panose="020B0604020202020204" pitchFamily="34" charset="0"/>
                  <a:cs typeface="Arial" panose="020B0604020202020204" pitchFamily="34" charset="0"/>
                </a:rPr>
                <a:t>Areas identified:</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Quantified system benefits of this type of storage</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How challenges should be addressed in policy/regulatory frameworks</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Facilitating a level playing field</a:t>
              </a:r>
            </a:p>
            <a:p>
              <a:pPr marL="214313" indent="-214313">
                <a:buFont typeface="Wingdings" panose="05000000000000000000" pitchFamily="2" charset="2"/>
                <a:buChar char="q"/>
              </a:pPr>
              <a:r>
                <a:rPr lang="en-GB" sz="1163">
                  <a:latin typeface="Arial" panose="020B0604020202020204" pitchFamily="34" charset="0"/>
                  <a:cs typeface="Arial" panose="020B0604020202020204" pitchFamily="34" charset="0"/>
                </a:rPr>
                <a:t>Innovation needs for this type of storage</a:t>
              </a:r>
            </a:p>
          </p:txBody>
        </p:sp>
      </p:grpSp>
      <p:sp>
        <p:nvSpPr>
          <p:cNvPr id="18" name="Footer Placeholder 4">
            <a:extLst>
              <a:ext uri="{FF2B5EF4-FFF2-40B4-BE49-F238E27FC236}">
                <a16:creationId xmlns:a16="http://schemas.microsoft.com/office/drawing/2014/main" id="{48719EB7-B2DD-4A38-A054-61497A941A08}"/>
              </a:ext>
            </a:extLst>
          </p:cNvPr>
          <p:cNvSpPr txBox="1">
            <a:spLocks/>
          </p:cNvSpPr>
          <p:nvPr/>
        </p:nvSpPr>
        <p:spPr>
          <a:xfrm>
            <a:off x="-1" y="5297317"/>
            <a:ext cx="9144000" cy="722888"/>
          </a:xfrm>
          <a:prstGeom prst="rect">
            <a:avLst/>
          </a:prstGeom>
          <a:solidFill>
            <a:schemeClr val="accent5">
              <a:lumMod val="5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a:solidFill>
                <a:schemeClr val="bg1"/>
              </a:solidFill>
              <a:latin typeface="Helvetica" panose="020B0604020202020204" pitchFamily="34" charset="0"/>
              <a:cs typeface="Helvetica" panose="020B0604020202020204" pitchFamily="34" charset="0"/>
            </a:endParaRPr>
          </a:p>
          <a:p>
            <a:r>
              <a:rPr lang="en-GB" sz="900">
                <a:solidFill>
                  <a:schemeClr val="bg1"/>
                </a:solidFill>
                <a:latin typeface="Helvetica" panose="020B0604020202020204" pitchFamily="34" charset="0"/>
                <a:cs typeface="Helvetica" panose="020B0604020202020204" pitchFamily="34" charset="0"/>
              </a:rPr>
              <a:t>DRAFT: NOT </a:t>
            </a:r>
          </a:p>
          <a:p>
            <a:r>
              <a:rPr lang="en-GB" sz="900">
                <a:solidFill>
                  <a:schemeClr val="bg1"/>
                </a:solidFill>
                <a:latin typeface="Helvetica" panose="020B0604020202020204" pitchFamily="34" charset="0"/>
                <a:cs typeface="Helvetica" panose="020B0604020202020204" pitchFamily="34" charset="0"/>
              </a:rPr>
              <a:t>GOVERNMENT </a:t>
            </a:r>
          </a:p>
          <a:p>
            <a:r>
              <a:rPr lang="en-GB" sz="900">
                <a:solidFill>
                  <a:schemeClr val="bg1"/>
                </a:solidFill>
                <a:latin typeface="Helvetica" panose="020B0604020202020204" pitchFamily="34" charset="0"/>
                <a:cs typeface="Helvetica" panose="020B0604020202020204" pitchFamily="34" charset="0"/>
              </a:rPr>
              <a:t>POLICY</a:t>
            </a:r>
          </a:p>
        </p:txBody>
      </p:sp>
      <p:pic>
        <p:nvPicPr>
          <p:cNvPr id="19" name="Picture 18" descr="Department for Business, Energy and Industrial Strategy crest" title="Department for Business, Energy and Industrial Strategy">
            <a:extLst>
              <a:ext uri="{FF2B5EF4-FFF2-40B4-BE49-F238E27FC236}">
                <a16:creationId xmlns:a16="http://schemas.microsoft.com/office/drawing/2014/main" id="{B17D0CC6-F421-4550-B76D-F4F9D456E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041" y="5356891"/>
            <a:ext cx="1043081" cy="553997"/>
          </a:xfrm>
          <a:prstGeom prst="rect">
            <a:avLst/>
          </a:prstGeom>
        </p:spPr>
      </p:pic>
    </p:spTree>
    <p:extLst>
      <p:ext uri="{BB962C8B-B14F-4D97-AF65-F5344CB8AC3E}">
        <p14:creationId xmlns:p14="http://schemas.microsoft.com/office/powerpoint/2010/main" val="313118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2217564"/>
            <a:ext cx="6677737" cy="3515691"/>
          </a:xfrm>
        </p:spPr>
        <p:txBody>
          <a:bodyPr>
            <a:noAutofit/>
          </a:bodyPr>
          <a:lstStyle/>
          <a:p>
            <a:r>
              <a:rPr lang="en-GB" altLang="en-US" dirty="0">
                <a:solidFill>
                  <a:srgbClr val="06926B"/>
                </a:solidFill>
                <a:latin typeface="Open Sans" panose="020B0606030504020204"/>
                <a:cs typeface="Futura Medium" panose="020B0602020204020303" pitchFamily="34" charset="-79"/>
              </a:rPr>
              <a:t>Future of Energy Storage – Q&amp;A</a:t>
            </a:r>
          </a:p>
          <a:p>
            <a:pPr algn="l"/>
            <a:endParaRPr lang="en-GB" altLang="en-US" sz="1600" dirty="0">
              <a:solidFill>
                <a:srgbClr val="06926B"/>
              </a:solidFill>
              <a:latin typeface="Open Sans" panose="020B0606030504020204"/>
              <a:cs typeface="Futura Medium" panose="020B0602020204020303" pitchFamily="34" charset="-79"/>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75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 y="-27384"/>
            <a:ext cx="1967484" cy="6885384"/>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442039"/>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46251" y="2094318"/>
            <a:ext cx="1859551" cy="720080"/>
          </a:xfrm>
          <a:noFill/>
          <a:ln>
            <a:noFill/>
          </a:ln>
        </p:spPr>
        <p:txBody>
          <a:bodyPr>
            <a:noAutofit/>
          </a:bodyPr>
          <a:lstStyle/>
          <a:p>
            <a:pPr algn="l"/>
            <a:r>
              <a:rPr lang="en-GB" sz="2000" b="1" dirty="0">
                <a:solidFill>
                  <a:schemeClr val="bg1"/>
                </a:solidFill>
                <a:latin typeface="Futura PT Medium" pitchFamily="34" charset="0"/>
                <a:ea typeface="Futura" panose="02020800000000000000" pitchFamily="18" charset="0"/>
                <a:cs typeface="Futura" panose="02020800000000000000" pitchFamily="18" charset="0"/>
              </a:rPr>
              <a:t>Forthcoming EV Events</a:t>
            </a:r>
          </a:p>
        </p:txBody>
      </p:sp>
      <p:pic>
        <p:nvPicPr>
          <p:cNvPr id="8" name="Picture 7">
            <a:extLst>
              <a:ext uri="{FF2B5EF4-FFF2-40B4-BE49-F238E27FC236}">
                <a16:creationId xmlns:a16="http://schemas.microsoft.com/office/drawing/2014/main" id="{FC29A557-B530-4733-A85C-6D9A63F655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5137" y="3552683"/>
            <a:ext cx="2506423" cy="263174"/>
          </a:xfrm>
          <a:prstGeom prst="rect">
            <a:avLst/>
          </a:prstGeom>
        </p:spPr>
      </p:pic>
      <p:pic>
        <p:nvPicPr>
          <p:cNvPr id="5" name="Picture 4" descr="A picture containing device&#10;&#10;Description automatically generated">
            <a:extLst>
              <a:ext uri="{FF2B5EF4-FFF2-40B4-BE49-F238E27FC236}">
                <a16:creationId xmlns:a16="http://schemas.microsoft.com/office/drawing/2014/main" id="{4039B684-CE0F-4DF0-A4F6-8F8D41D568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3997" y="171895"/>
            <a:ext cx="5708402" cy="2946984"/>
          </a:xfrm>
          <a:prstGeom prst="rect">
            <a:avLst/>
          </a:prstGeom>
        </p:spPr>
      </p:pic>
      <p:pic>
        <p:nvPicPr>
          <p:cNvPr id="9" name="Picture 8" descr="A picture containing device&#10;&#10;Description automatically generated">
            <a:extLst>
              <a:ext uri="{FF2B5EF4-FFF2-40B4-BE49-F238E27FC236}">
                <a16:creationId xmlns:a16="http://schemas.microsoft.com/office/drawing/2014/main" id="{81A1E173-ACE6-4063-8F67-D5EBE98DEA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997" y="3297583"/>
            <a:ext cx="5708403" cy="2946985"/>
          </a:xfrm>
          <a:prstGeom prst="rect">
            <a:avLst/>
          </a:prstGeom>
        </p:spPr>
      </p:pic>
    </p:spTree>
    <p:extLst>
      <p:ext uri="{BB962C8B-B14F-4D97-AF65-F5344CB8AC3E}">
        <p14:creationId xmlns:p14="http://schemas.microsoft.com/office/powerpoint/2010/main" val="84120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2217564"/>
            <a:ext cx="6677737" cy="3515691"/>
          </a:xfrm>
        </p:spPr>
        <p:txBody>
          <a:bodyPr>
            <a:noAutofit/>
          </a:bodyPr>
          <a:lstStyle/>
          <a:p>
            <a:r>
              <a:rPr lang="en-GB" altLang="en-US" dirty="0">
                <a:solidFill>
                  <a:srgbClr val="06926B"/>
                </a:solidFill>
                <a:latin typeface="Open Sans" panose="020B0606030504020204"/>
                <a:cs typeface="Futura Medium" panose="020B0602020204020303" pitchFamily="34" charset="-79"/>
              </a:rPr>
              <a:t>Close</a:t>
            </a:r>
          </a:p>
          <a:p>
            <a:pPr algn="l"/>
            <a:endParaRPr lang="en-GB" altLang="en-US" sz="1600" dirty="0">
              <a:solidFill>
                <a:srgbClr val="06926B"/>
              </a:solidFill>
              <a:latin typeface="Open Sans" panose="020B0606030504020204"/>
              <a:cs typeface="Futura Medium" panose="020B0602020204020303" pitchFamily="34" charset="-79"/>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6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260648"/>
            <a:ext cx="6677737" cy="5472608"/>
          </a:xfrm>
        </p:spPr>
        <p:txBody>
          <a:bodyPr>
            <a:noAutofit/>
          </a:bodyPr>
          <a:lstStyle/>
          <a:p>
            <a:r>
              <a:rPr lang="en-GB" altLang="en-US" dirty="0">
                <a:solidFill>
                  <a:srgbClr val="06926B"/>
                </a:solidFill>
                <a:latin typeface="Open Sans" panose="020B0606030504020204"/>
                <a:cs typeface="Futura Medium" panose="020B0602020204020303" pitchFamily="34" charset="-79"/>
              </a:rPr>
              <a:t>Agenda</a:t>
            </a:r>
            <a:endParaRPr lang="en-US" altLang="en-US" dirty="0">
              <a:solidFill>
                <a:srgbClr val="06926B"/>
              </a:solidFill>
              <a:latin typeface="Open Sans" panose="020B0606030504020204"/>
              <a:cs typeface="Futura Medium" panose="020B0602020204020303" pitchFamily="34" charset="-79"/>
            </a:endParaRPr>
          </a:p>
          <a:p>
            <a:pPr lvl="0" algn="l" eaLnBrk="0" fontAlgn="base" hangingPunct="0">
              <a:spcBef>
                <a:spcPct val="0"/>
              </a:spcBef>
              <a:spcAft>
                <a:spcPct val="0"/>
              </a:spcAft>
            </a:pPr>
            <a:r>
              <a:rPr lang="en-US" altLang="en-US" dirty="0">
                <a:solidFill>
                  <a:schemeClr val="tx1"/>
                </a:solidFill>
                <a:latin typeface="Futura Medium" panose="020B0602020204020303" pitchFamily="34" charset="-79"/>
                <a:cs typeface="Futura Medium" panose="020B0602020204020303" pitchFamily="34" charset="-79"/>
              </a:rPr>
              <a:t> </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0A4C6E0A-251D-4735-828D-197987C6AB8B}"/>
              </a:ext>
            </a:extLst>
          </p:cNvPr>
          <p:cNvGraphicFramePr>
            <a:graphicFrameLocks noGrp="1"/>
          </p:cNvGraphicFramePr>
          <p:nvPr>
            <p:extLst>
              <p:ext uri="{D42A27DB-BD31-4B8C-83A1-F6EECF244321}">
                <p14:modId xmlns:p14="http://schemas.microsoft.com/office/powerpoint/2010/main" val="1448589410"/>
              </p:ext>
            </p:extLst>
          </p:nvPr>
        </p:nvGraphicFramePr>
        <p:xfrm>
          <a:off x="1691680" y="836713"/>
          <a:ext cx="6677737" cy="5489563"/>
        </p:xfrm>
        <a:graphic>
          <a:graphicData uri="http://schemas.openxmlformats.org/drawingml/2006/table">
            <a:tbl>
              <a:tblPr>
                <a:tableStyleId>{5C22544A-7EE6-4342-B048-85BDC9FD1C3A}</a:tableStyleId>
              </a:tblPr>
              <a:tblGrid>
                <a:gridCol w="624187">
                  <a:extLst>
                    <a:ext uri="{9D8B030D-6E8A-4147-A177-3AD203B41FA5}">
                      <a16:colId xmlns:a16="http://schemas.microsoft.com/office/drawing/2014/main" val="3141122588"/>
                    </a:ext>
                  </a:extLst>
                </a:gridCol>
                <a:gridCol w="6053550">
                  <a:extLst>
                    <a:ext uri="{9D8B030D-6E8A-4147-A177-3AD203B41FA5}">
                      <a16:colId xmlns:a16="http://schemas.microsoft.com/office/drawing/2014/main" val="3888350147"/>
                    </a:ext>
                  </a:extLst>
                </a:gridCol>
              </a:tblGrid>
              <a:tr h="272584">
                <a:tc gridSpan="2">
                  <a:txBody>
                    <a:bodyPr/>
                    <a:lstStyle/>
                    <a:p>
                      <a:pPr algn="ctr">
                        <a:spcAft>
                          <a:spcPts val="0"/>
                        </a:spcAft>
                      </a:pPr>
                      <a:r>
                        <a:rPr lang="en-GB" sz="1000" dirty="0">
                          <a:ln>
                            <a:noFill/>
                          </a:ln>
                          <a:effectLst/>
                          <a:latin typeface="Open Sans"/>
                        </a:rPr>
                        <a:t>Energy Storage and Solar Steering Groups and Members </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694099976"/>
                  </a:ext>
                </a:extLst>
              </a:tr>
              <a:tr h="272584">
                <a:tc>
                  <a:txBody>
                    <a:bodyPr/>
                    <a:lstStyle/>
                    <a:p>
                      <a:pPr algn="l">
                        <a:spcAft>
                          <a:spcPts val="0"/>
                        </a:spcAft>
                      </a:pPr>
                      <a:r>
                        <a:rPr lang="en-GB" sz="1000" dirty="0">
                          <a:ln>
                            <a:noFill/>
                          </a:ln>
                          <a:effectLst/>
                          <a:latin typeface="Open Sans"/>
                        </a:rPr>
                        <a:t>Time</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000" dirty="0">
                          <a:ln>
                            <a:noFill/>
                          </a:ln>
                          <a:effectLst/>
                          <a:latin typeface="Open Sans"/>
                        </a:rPr>
                        <a:t>14.30 – 16.00</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2798314"/>
                  </a:ext>
                </a:extLst>
              </a:tr>
              <a:tr h="272584">
                <a:tc rowSpan="7">
                  <a:txBody>
                    <a:bodyPr/>
                    <a:lstStyle/>
                    <a:p>
                      <a:pPr marL="71755" marR="71755" algn="ctr">
                        <a:spcAft>
                          <a:spcPts val="0"/>
                        </a:spcAft>
                      </a:pPr>
                      <a:r>
                        <a:rPr lang="en-GB" sz="1000" dirty="0">
                          <a:ln>
                            <a:noFill/>
                          </a:ln>
                          <a:effectLst/>
                          <a:latin typeface="Open Sans"/>
                        </a:rPr>
                        <a:t>14.30 – c.15.00</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3538" marR="43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000" dirty="0">
                          <a:ln>
                            <a:noFill/>
                          </a:ln>
                          <a:effectLst/>
                          <a:latin typeface="Open Sans"/>
                        </a:rPr>
                        <a:t>Welcome – Vijay Shinde to Chair meeting</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3265679"/>
                  </a:ext>
                </a:extLst>
              </a:tr>
              <a:tr h="272584">
                <a:tc vMerge="1">
                  <a:txBody>
                    <a:bodyPr/>
                    <a:lstStyle/>
                    <a:p>
                      <a:endParaRPr lang="en-GB"/>
                    </a:p>
                  </a:txBody>
                  <a:tcPr/>
                </a:tc>
                <a:tc>
                  <a:txBody>
                    <a:bodyPr/>
                    <a:lstStyle/>
                    <a:p>
                      <a:pPr algn="l">
                        <a:spcAft>
                          <a:spcPts val="0"/>
                        </a:spcAft>
                      </a:pPr>
                      <a:r>
                        <a:rPr lang="en-GB" sz="1000" dirty="0">
                          <a:ln>
                            <a:noFill/>
                          </a:ln>
                          <a:effectLst/>
                          <a:latin typeface="Open Sans"/>
                        </a:rPr>
                        <a:t>Capacity Market Changes</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239232"/>
                  </a:ext>
                </a:extLst>
              </a:tr>
              <a:tr h="272584">
                <a:tc vMerge="1">
                  <a:txBody>
                    <a:bodyPr/>
                    <a:lstStyle/>
                    <a:p>
                      <a:endParaRPr lang="en-GB"/>
                    </a:p>
                  </a:txBody>
                  <a:tcPr/>
                </a:tc>
                <a:tc>
                  <a:txBody>
                    <a:bodyPr/>
                    <a:lstStyle/>
                    <a:p>
                      <a:pPr algn="l">
                        <a:spcAft>
                          <a:spcPts val="0"/>
                        </a:spcAft>
                      </a:pPr>
                      <a:r>
                        <a:rPr lang="en-GB" sz="1000" dirty="0">
                          <a:ln>
                            <a:noFill/>
                          </a:ln>
                          <a:effectLst/>
                          <a:latin typeface="Open Sans"/>
                        </a:rPr>
                        <a:t>Double Charging for Storage</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965332"/>
                  </a:ext>
                </a:extLst>
              </a:tr>
              <a:tr h="272584">
                <a:tc vMerge="1">
                  <a:txBody>
                    <a:bodyPr/>
                    <a:lstStyle/>
                    <a:p>
                      <a:endParaRPr lang="en-GB"/>
                    </a:p>
                  </a:txBody>
                  <a:tcPr/>
                </a:tc>
                <a:tc>
                  <a:txBody>
                    <a:bodyPr/>
                    <a:lstStyle/>
                    <a:p>
                      <a:pPr algn="l">
                        <a:spcAft>
                          <a:spcPts val="0"/>
                        </a:spcAft>
                      </a:pPr>
                      <a:r>
                        <a:rPr lang="en-GB" sz="1000" dirty="0">
                          <a:ln>
                            <a:noFill/>
                          </a:ln>
                          <a:effectLst/>
                          <a:latin typeface="Open Sans"/>
                        </a:rPr>
                        <a:t>Definition of Storage</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717332"/>
                  </a:ext>
                </a:extLst>
              </a:tr>
              <a:tr h="272584">
                <a:tc vMerge="1">
                  <a:txBody>
                    <a:bodyPr/>
                    <a:lstStyle/>
                    <a:p>
                      <a:endParaRPr lang="en-GB"/>
                    </a:p>
                  </a:txBody>
                  <a:tcPr/>
                </a:tc>
                <a:tc>
                  <a:txBody>
                    <a:bodyPr/>
                    <a:lstStyle/>
                    <a:p>
                      <a:pPr algn="l">
                        <a:spcAft>
                          <a:spcPts val="0"/>
                        </a:spcAft>
                      </a:pPr>
                      <a:r>
                        <a:rPr lang="en-GB" sz="1000" dirty="0">
                          <a:ln>
                            <a:noFill/>
                          </a:ln>
                          <a:effectLst/>
                          <a:latin typeface="Open Sans"/>
                          <a:ea typeface="Times New Roman" panose="02020603050405020304" pitchFamily="18" charset="0"/>
                          <a:cs typeface="Times New Roman" panose="02020603050405020304" pitchFamily="18" charset="0"/>
                        </a:rPr>
                        <a:t>Clean Growth Fund</a:t>
                      </a: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863346"/>
                  </a:ext>
                </a:extLst>
              </a:tr>
              <a:tr h="988554">
                <a:tc vMerge="1">
                  <a:txBody>
                    <a:bodyPr/>
                    <a:lstStyle/>
                    <a:p>
                      <a:endParaRPr lang="en-GB"/>
                    </a:p>
                  </a:txBody>
                  <a:tcPr/>
                </a:tc>
                <a:tc>
                  <a:txBody>
                    <a:bodyPr/>
                    <a:lstStyle/>
                    <a:p>
                      <a:pPr algn="l">
                        <a:spcAft>
                          <a:spcPts val="0"/>
                        </a:spcAft>
                      </a:pPr>
                      <a:r>
                        <a:rPr lang="en-GB" sz="1000" dirty="0">
                          <a:ln>
                            <a:noFill/>
                          </a:ln>
                          <a:effectLst/>
                          <a:latin typeface="Open Sans"/>
                        </a:rPr>
                        <a:t>Consultations – REA outline of proposals and discussion</a:t>
                      </a:r>
                    </a:p>
                    <a:p>
                      <a:pPr algn="l">
                        <a:spcAft>
                          <a:spcPts val="0"/>
                        </a:spcAft>
                      </a:pPr>
                      <a:r>
                        <a:rPr lang="en-GB" sz="1000" dirty="0">
                          <a:ln>
                            <a:noFill/>
                          </a:ln>
                          <a:effectLst/>
                          <a:latin typeface="Open Sans"/>
                        </a:rPr>
                        <a:t> </a:t>
                      </a:r>
                    </a:p>
                    <a:p>
                      <a:pPr marL="342900" lvl="0" indent="-342900" algn="l">
                        <a:spcAft>
                          <a:spcPts val="0"/>
                        </a:spcAft>
                        <a:buFont typeface="Symbol" panose="05050102010706020507" pitchFamily="18" charset="2"/>
                        <a:buChar char=""/>
                      </a:pPr>
                      <a:r>
                        <a:rPr lang="en-GB" sz="1000" dirty="0">
                          <a:ln>
                            <a:noFill/>
                          </a:ln>
                          <a:effectLst/>
                          <a:latin typeface="Open Sans"/>
                        </a:rPr>
                        <a:t>Half-Hourly Settlement Consultation (closing date TBC)</a:t>
                      </a:r>
                    </a:p>
                    <a:p>
                      <a:pPr marL="342900" lvl="0" indent="-342900" algn="l">
                        <a:spcAft>
                          <a:spcPts val="0"/>
                        </a:spcAft>
                        <a:buFont typeface="Symbol" panose="05050102010706020507" pitchFamily="18" charset="2"/>
                        <a:buChar char=""/>
                      </a:pPr>
                      <a:r>
                        <a:rPr lang="en-GB" sz="1000" dirty="0">
                          <a:ln>
                            <a:noFill/>
                          </a:ln>
                          <a:effectLst/>
                          <a:latin typeface="Open Sans"/>
                        </a:rPr>
                        <a:t>Network Options Assessment Methodology (closing date 26 June)</a:t>
                      </a:r>
                    </a:p>
                    <a:p>
                      <a:pPr marL="342900" lvl="0" indent="-342900" algn="l">
                        <a:spcAft>
                          <a:spcPts val="0"/>
                        </a:spcAft>
                        <a:buFont typeface="Symbol" panose="05050102010706020507" pitchFamily="18" charset="2"/>
                        <a:buChar char=""/>
                      </a:pPr>
                      <a:r>
                        <a:rPr lang="en-GB" sz="1000" dirty="0">
                          <a:ln>
                            <a:noFill/>
                          </a:ln>
                          <a:effectLst/>
                          <a:latin typeface="Open Sans"/>
                        </a:rPr>
                        <a:t>CMP 345 CUSC Consultation to Defer Covid-19 related </a:t>
                      </a:r>
                      <a:r>
                        <a:rPr lang="en-GB" sz="1000" dirty="0" err="1">
                          <a:ln>
                            <a:noFill/>
                          </a:ln>
                          <a:effectLst/>
                          <a:latin typeface="Open Sans"/>
                        </a:rPr>
                        <a:t>BSUoS</a:t>
                      </a:r>
                      <a:r>
                        <a:rPr lang="en-GB" sz="1000" dirty="0">
                          <a:ln>
                            <a:noFill/>
                          </a:ln>
                          <a:effectLst/>
                          <a:latin typeface="Open Sans"/>
                        </a:rPr>
                        <a:t> (Balancing Service Use of System) Charges into 2021 (NB. Final consultation closed 3pm today)</a:t>
                      </a:r>
                      <a:endParaRPr lang="en-GB" sz="1000" dirty="0">
                        <a:ln>
                          <a:noFill/>
                        </a:ln>
                        <a:effectLst/>
                        <a:latin typeface="Open Sans"/>
                        <a:ea typeface="Calibri" panose="020F0502020204030204" pitchFamily="34"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035508"/>
                  </a:ext>
                </a:extLst>
              </a:tr>
              <a:tr h="571602">
                <a:tc vMerge="1">
                  <a:txBody>
                    <a:bodyPr/>
                    <a:lstStyle/>
                    <a:p>
                      <a:endParaRPr lang="en-GB"/>
                    </a:p>
                  </a:txBody>
                  <a:tcPr/>
                </a:tc>
                <a:tc>
                  <a:txBody>
                    <a:bodyPr/>
                    <a:lstStyle/>
                    <a:p>
                      <a:pPr marL="0" lvl="0" indent="0" algn="l">
                        <a:spcAft>
                          <a:spcPts val="0"/>
                        </a:spcAft>
                        <a:buFont typeface="Symbol" panose="05050102010706020507" pitchFamily="18" charset="2"/>
                        <a:buNone/>
                      </a:pPr>
                      <a:r>
                        <a:rPr lang="en-GB" sz="1000" kern="1200" dirty="0">
                          <a:solidFill>
                            <a:schemeClr val="dk1"/>
                          </a:solidFill>
                          <a:effectLst/>
                          <a:latin typeface="Open Sans" panose="020B0606030504020204"/>
                          <a:ea typeface="+mn-ea"/>
                          <a:cs typeface="+mn-cs"/>
                        </a:rPr>
                        <a:t>Grid Securities – Talk from Mark Hollands and Tim </a:t>
                      </a:r>
                      <a:r>
                        <a:rPr lang="en-GB" sz="1000" kern="1200" dirty="0" err="1">
                          <a:solidFill>
                            <a:schemeClr val="dk1"/>
                          </a:solidFill>
                          <a:effectLst/>
                          <a:latin typeface="Open Sans" panose="020B0606030504020204"/>
                          <a:ea typeface="+mn-ea"/>
                          <a:cs typeface="+mn-cs"/>
                        </a:rPr>
                        <a:t>Humpage</a:t>
                      </a:r>
                      <a:r>
                        <a:rPr lang="en-GB" sz="1000" kern="1200" dirty="0">
                          <a:solidFill>
                            <a:schemeClr val="dk1"/>
                          </a:solidFill>
                          <a:effectLst/>
                          <a:latin typeface="Open Sans" panose="020B0606030504020204"/>
                          <a:ea typeface="+mn-ea"/>
                          <a:cs typeface="+mn-cs"/>
                        </a:rPr>
                        <a:t> at British Solar Renewables</a:t>
                      </a:r>
                      <a:endParaRPr lang="en-GB" sz="1000" dirty="0">
                        <a:ln>
                          <a:noFill/>
                        </a:ln>
                        <a:effectLst/>
                        <a:latin typeface="Open Sans"/>
                        <a:ea typeface="Calibri" panose="020F0502020204030204" pitchFamily="34"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8044348"/>
                  </a:ext>
                </a:extLst>
              </a:tr>
              <a:tr h="443180">
                <a:tc>
                  <a:txBody>
                    <a:bodyPr/>
                    <a:lstStyle/>
                    <a:p>
                      <a:r>
                        <a:rPr lang="en-GB" sz="1000" dirty="0">
                          <a:ln>
                            <a:noFill/>
                          </a:ln>
                          <a:latin typeface="Open Sans"/>
                        </a:rPr>
                        <a:t>c.15.00 – c.15.10</a:t>
                      </a:r>
                    </a:p>
                  </a:txBody>
                  <a:tcPr marL="43538" marR="43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000" dirty="0">
                          <a:ln>
                            <a:noFill/>
                          </a:ln>
                          <a:effectLst/>
                          <a:latin typeface="Open Sans"/>
                        </a:rPr>
                        <a:t>Impact of Coronavirus on the Solar and Energy storage industries &amp; Green Recovery – REA overview</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907240"/>
                  </a:ext>
                </a:extLst>
              </a:tr>
              <a:tr h="613777">
                <a:tc>
                  <a:txBody>
                    <a:bodyPr/>
                    <a:lstStyle/>
                    <a:p>
                      <a:r>
                        <a:rPr lang="en-GB" sz="1000" dirty="0">
                          <a:ln>
                            <a:noFill/>
                          </a:ln>
                          <a:latin typeface="Open Sans"/>
                        </a:rPr>
                        <a:t>c.15.15-15.30</a:t>
                      </a:r>
                    </a:p>
                  </a:txBody>
                  <a:tcPr marL="43538" marR="43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000" dirty="0">
                          <a:ln>
                            <a:noFill/>
                          </a:ln>
                          <a:effectLst/>
                          <a:latin typeface="Open Sans"/>
                        </a:rPr>
                        <a:t>Business Rates – Presentations and Discussion</a:t>
                      </a:r>
                    </a:p>
                    <a:p>
                      <a:pPr marL="342900" lvl="0" indent="-342900" algn="l">
                        <a:spcAft>
                          <a:spcPts val="0"/>
                        </a:spcAft>
                        <a:buFont typeface="Symbol" panose="05050102010706020507" pitchFamily="18" charset="2"/>
                        <a:buChar char=""/>
                      </a:pPr>
                      <a:r>
                        <a:rPr lang="en-GB" sz="1000" dirty="0">
                          <a:ln>
                            <a:noFill/>
                          </a:ln>
                          <a:effectLst/>
                          <a:latin typeface="Open Sans"/>
                        </a:rPr>
                        <a:t>Presentations from Thomas Kinsey at Gerald Eve, and representatives from the Solar and Energy Storage Steering Groups</a:t>
                      </a:r>
                      <a:endParaRPr lang="en-GB" sz="1000" dirty="0">
                        <a:ln>
                          <a:noFill/>
                        </a:ln>
                        <a:effectLst/>
                        <a:latin typeface="Open Sans"/>
                        <a:ea typeface="Calibri" panose="020F0502020204030204" pitchFamily="34"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959770"/>
                  </a:ext>
                </a:extLst>
              </a:tr>
              <a:tr h="473704">
                <a:tc>
                  <a:txBody>
                    <a:bodyPr/>
                    <a:lstStyle/>
                    <a:p>
                      <a:r>
                        <a:rPr lang="en-GB" sz="1000" dirty="0">
                          <a:ln>
                            <a:noFill/>
                          </a:ln>
                          <a:latin typeface="Open Sans"/>
                        </a:rPr>
                        <a:t>c.15.30 – 16.00</a:t>
                      </a:r>
                    </a:p>
                  </a:txBody>
                  <a:tcPr marL="43538" marR="43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000" dirty="0">
                          <a:ln>
                            <a:noFill/>
                          </a:ln>
                          <a:effectLst/>
                          <a:latin typeface="Open Sans"/>
                        </a:rPr>
                        <a:t>The Future of Energy Storage – Discussion, presentation from Hannah Clapham, Head of Energy Storage at BEIS, (3.40pm) and Q&amp;A</a:t>
                      </a:r>
                      <a:endParaRPr lang="en-GB" sz="1000" dirty="0">
                        <a:ln>
                          <a:noFill/>
                        </a:ln>
                        <a:effectLst/>
                        <a:latin typeface="Open Sans"/>
                        <a:ea typeface="Times New Roman" panose="02020603050405020304" pitchFamily="18" charset="0"/>
                        <a:cs typeface="Times New Roman" panose="02020603050405020304" pitchFamily="18" charset="0"/>
                      </a:endParaRP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244559"/>
                  </a:ext>
                </a:extLst>
              </a:tr>
              <a:tr h="473704">
                <a:tc>
                  <a:txBody>
                    <a:bodyPr/>
                    <a:lstStyle/>
                    <a:p>
                      <a:pPr marL="71755" marR="71755" algn="ctr">
                        <a:spcAft>
                          <a:spcPts val="0"/>
                        </a:spcAft>
                      </a:pPr>
                      <a:endParaRPr lang="en-GB" sz="1000" dirty="0">
                        <a:ln>
                          <a:noFill/>
                        </a:ln>
                        <a:effectLst/>
                        <a:latin typeface="Open Sans"/>
                        <a:ea typeface="Times New Roman" panose="02020603050405020304" pitchFamily="18" charset="0"/>
                        <a:cs typeface="Times New Roman" panose="02020603050405020304" pitchFamily="18" charset="0"/>
                      </a:endParaRPr>
                    </a:p>
                  </a:txBody>
                  <a:tcPr marL="43538" marR="43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GB" sz="1000" dirty="0">
                          <a:ln>
                            <a:noFill/>
                          </a:ln>
                          <a:effectLst/>
                          <a:latin typeface="Open Sans"/>
                          <a:ea typeface="Times New Roman" panose="02020603050405020304" pitchFamily="18" charset="0"/>
                          <a:cs typeface="Times New Roman" panose="02020603050405020304" pitchFamily="18" charset="0"/>
                        </a:rPr>
                        <a:t>Close</a:t>
                      </a:r>
                    </a:p>
                  </a:txBody>
                  <a:tcPr marL="45554" marR="45554" marT="45554" marB="455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8404941"/>
                  </a:ext>
                </a:extLst>
              </a:tr>
            </a:tbl>
          </a:graphicData>
        </a:graphic>
      </p:graphicFrame>
    </p:spTree>
    <p:extLst>
      <p:ext uri="{BB962C8B-B14F-4D97-AF65-F5344CB8AC3E}">
        <p14:creationId xmlns:p14="http://schemas.microsoft.com/office/powerpoint/2010/main" val="114475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altLang="en-US" dirty="0">
                <a:solidFill>
                  <a:srgbClr val="06926B"/>
                </a:solidFill>
                <a:latin typeface="Open Sans" panose="020B0606030504020204"/>
                <a:cs typeface="Futura Medium" panose="020B0602020204020303" pitchFamily="34" charset="-79"/>
              </a:rPr>
              <a:t>Welcome and Key Policy Updates</a:t>
            </a:r>
          </a:p>
          <a:p>
            <a:pPr marL="285750" indent="-285750" algn="l">
              <a:buFont typeface="Arial" panose="020B0604020202020204" pitchFamily="34" charset="0"/>
              <a:buChar char="•"/>
            </a:pPr>
            <a:endParaRPr lang="en-GB" altLang="en-US" sz="1600" dirty="0">
              <a:solidFill>
                <a:srgbClr val="06926B"/>
              </a:solidFill>
              <a:latin typeface="Open Sans" panose="020B0606030504020204"/>
              <a:cs typeface="Futura Medium" panose="020B0602020204020303" pitchFamily="34" charset="-79"/>
            </a:endParaRP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Capacity Market Changes</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Emissions limits introduced (REA long standing ask) – Fossil fuel utilising plants, exemption under 1MW</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DSR 15 year contracts possible, increased credit cover to £10k</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Standalone Storage projects cannot bid as DSR (now enshrined in legislation)</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Multi-year DSR CMUs that contain a storage component will be de-rated as storage and must undergo extended performance testing for the duration of their agreement</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Secondary trading of projects possible from1MW size (previously 2MW)</a:t>
            </a:r>
          </a:p>
          <a:p>
            <a:pPr marL="742950" lvl="1" indent="-285750" algn="l">
              <a:spcBef>
                <a:spcPts val="1800"/>
              </a:spcBef>
              <a:buFont typeface="Arial" panose="020B0604020202020204" pitchFamily="34" charset="0"/>
              <a:buChar char="•"/>
            </a:pPr>
            <a:r>
              <a:rPr lang="en-GB" sz="1200" dirty="0" err="1">
                <a:solidFill>
                  <a:schemeClr val="tx1"/>
                </a:solidFill>
                <a:latin typeface="Open Sans" panose="020B0606030504020204"/>
                <a:cs typeface="Futura Medium" panose="020B0602020204020303" pitchFamily="34" charset="-79"/>
              </a:rPr>
              <a:t>Covid</a:t>
            </a:r>
            <a:r>
              <a:rPr lang="en-GB" sz="1200" dirty="0">
                <a:solidFill>
                  <a:schemeClr val="tx1"/>
                </a:solidFill>
                <a:latin typeface="Open Sans" panose="020B0606030504020204"/>
                <a:cs typeface="Futura Medium" panose="020B0602020204020303" pitchFamily="34" charset="-79"/>
              </a:rPr>
              <a:t> 19 Business Continuity - Long-stop Date for New Build CMUs awarded T-1 agreements for the Delivery Year 2020/21 extended by 12 months, </a:t>
            </a:r>
          </a:p>
          <a:p>
            <a:pPr marL="742950" lvl="1" indent="-285750" algn="l">
              <a:spcBef>
                <a:spcPts val="1800"/>
              </a:spcBef>
              <a:buFont typeface="Arial" panose="020B0604020202020204" pitchFamily="34" charset="0"/>
              <a:buChar char="•"/>
            </a:pPr>
            <a:r>
              <a:rPr lang="en-GB" sz="1200" dirty="0">
                <a:solidFill>
                  <a:schemeClr val="tx1"/>
                </a:solidFill>
                <a:latin typeface="Open Sans" panose="020B0606030504020204"/>
                <a:cs typeface="Futura Medium" panose="020B0602020204020303" pitchFamily="34" charset="-79"/>
              </a:rPr>
              <a:t>Also 12 month extension for Refurbishing CMUs with multi-year agreements which start in Delivery Year 2020/21 and New Build CMUs awarded T-4 agreements which started in Delivery Year 2019/20 </a:t>
            </a:r>
          </a:p>
          <a:p>
            <a:pPr marL="285750" indent="-285750" algn="l">
              <a:spcBef>
                <a:spcPts val="1800"/>
              </a:spcBef>
              <a:buFont typeface="Arial" panose="020B0604020202020204" pitchFamily="34" charset="0"/>
              <a:buChar char="•"/>
            </a:pPr>
            <a:endParaRPr lang="en-GB" altLang="en-US" sz="1600" dirty="0">
              <a:solidFill>
                <a:schemeClr val="tx1"/>
              </a:solidFill>
              <a:latin typeface="Open Sans" panose="020B0606030504020204"/>
              <a:cs typeface="Futura Medium" panose="020B0602020204020303" pitchFamily="34" charset="-79"/>
            </a:endParaRPr>
          </a:p>
          <a:p>
            <a:pPr algn="l"/>
            <a:endParaRPr lang="en-GB" altLang="en-US" sz="1600" dirty="0">
              <a:solidFill>
                <a:schemeClr val="tx1"/>
              </a:solidFill>
              <a:latin typeface="Open Sans" panose="020B0606030504020204"/>
              <a:cs typeface="Futura Medium" panose="020B0602020204020303" pitchFamily="34" charset="-79"/>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0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101044"/>
            <a:ext cx="6677737" cy="5632212"/>
          </a:xfrm>
        </p:spPr>
        <p:txBody>
          <a:bodyPr>
            <a:noAutofit/>
          </a:bodyPr>
          <a:lstStyle/>
          <a:p>
            <a:pPr algn="l">
              <a:spcBef>
                <a:spcPts val="1800"/>
              </a:spcBef>
            </a:pPr>
            <a:endParaRPr lang="en-GB" altLang="en-US" sz="1600" dirty="0">
              <a:solidFill>
                <a:schemeClr val="tx1"/>
              </a:solidFill>
              <a:latin typeface="Open Sans" panose="020B0606030504020204"/>
              <a:cs typeface="Futura Medium" panose="020B0602020204020303" pitchFamily="34" charset="-79"/>
            </a:endParaRPr>
          </a:p>
          <a:p>
            <a:r>
              <a:rPr lang="en-GB" altLang="en-US" dirty="0">
                <a:solidFill>
                  <a:srgbClr val="06926B"/>
                </a:solidFill>
                <a:latin typeface="Open Sans" panose="020B0606030504020204"/>
                <a:cs typeface="Futura Medium" panose="020B0602020204020303" pitchFamily="34" charset="-79"/>
              </a:rPr>
              <a:t>Key Policy Updates</a:t>
            </a:r>
          </a:p>
          <a:p>
            <a:pPr marL="285750" indent="-285750" algn="l">
              <a:buFont typeface="Arial" panose="020B0604020202020204" pitchFamily="34" charset="0"/>
              <a:buChar char="•"/>
            </a:pPr>
            <a:endParaRPr lang="en-GB" altLang="en-US" sz="1600" dirty="0">
              <a:solidFill>
                <a:srgbClr val="06926B"/>
              </a:solidFill>
              <a:latin typeface="Open Sans" panose="020B0606030504020204"/>
              <a:cs typeface="Futura Medium" panose="020B0602020204020303" pitchFamily="34" charset="-79"/>
            </a:endParaRP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End to Double Charging for Storage Introduced</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SSFP and REA Ask:  CMP281 Removal of </a:t>
            </a:r>
            <a:r>
              <a:rPr lang="en-GB" altLang="en-US" sz="1200" dirty="0" err="1">
                <a:solidFill>
                  <a:schemeClr val="tx1"/>
                </a:solidFill>
                <a:latin typeface="Open Sans" panose="020B0606030504020204"/>
                <a:cs typeface="Futura Medium" panose="020B0602020204020303" pitchFamily="34" charset="-79"/>
              </a:rPr>
              <a:t>BSUoS</a:t>
            </a:r>
            <a:r>
              <a:rPr lang="en-GB" altLang="en-US" sz="1200" dirty="0">
                <a:solidFill>
                  <a:schemeClr val="tx1"/>
                </a:solidFill>
                <a:latin typeface="Open Sans" panose="020B0606030504020204"/>
                <a:cs typeface="Futura Medium" panose="020B0602020204020303" pitchFamily="34" charset="-79"/>
              </a:rPr>
              <a:t> Charges From Energy Taken From the National Grid System by Storage Facilities for implementation on 1 April 2021</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Will prevent Balancing Service Use of System (</a:t>
            </a:r>
            <a:r>
              <a:rPr lang="en-GB" altLang="en-US" sz="1200" dirty="0" err="1">
                <a:solidFill>
                  <a:schemeClr val="tx1"/>
                </a:solidFill>
                <a:latin typeface="Open Sans" panose="020B0606030504020204"/>
                <a:cs typeface="Futura Medium" panose="020B0602020204020303" pitchFamily="34" charset="-79"/>
              </a:rPr>
              <a:t>BSUoS</a:t>
            </a:r>
            <a:r>
              <a:rPr lang="en-GB" altLang="en-US" sz="1200" dirty="0">
                <a:solidFill>
                  <a:schemeClr val="tx1"/>
                </a:solidFill>
                <a:latin typeface="Open Sans" panose="020B0606030504020204"/>
                <a:cs typeface="Futura Medium" panose="020B0602020204020303" pitchFamily="34" charset="-79"/>
              </a:rPr>
              <a:t>) charges being levied on electricity volumes imported by storage facilities operating under a generation licence</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Other generation and non-licensed storage would still be liable for </a:t>
            </a:r>
            <a:r>
              <a:rPr lang="en-GB" altLang="en-US" sz="1200" dirty="0" err="1">
                <a:solidFill>
                  <a:schemeClr val="tx1"/>
                </a:solidFill>
                <a:latin typeface="Open Sans" panose="020B0606030504020204"/>
                <a:cs typeface="Futura Medium" panose="020B0602020204020303" pitchFamily="34" charset="-79"/>
              </a:rPr>
              <a:t>BSUoS</a:t>
            </a:r>
            <a:r>
              <a:rPr lang="en-GB" altLang="en-US" sz="1200" dirty="0">
                <a:solidFill>
                  <a:schemeClr val="tx1"/>
                </a:solidFill>
                <a:latin typeface="Open Sans" panose="020B0606030504020204"/>
                <a:cs typeface="Futura Medium" panose="020B0602020204020303" pitchFamily="34" charset="-79"/>
              </a:rPr>
              <a:t> charges on imports. </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Ofgem views the change as a stepping stone to an enduring solution that may follow the conclusions of the second Balancing Services Charges Task Force.</a:t>
            </a: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Definition of storage</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Generation approach as flagged in past few years – Primary Legislation definition sought</a:t>
            </a: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Clean Growth Fund</a:t>
            </a:r>
          </a:p>
          <a:p>
            <a:pPr marL="742950" lvl="1" indent="-285750" algn="l">
              <a:spcBef>
                <a:spcPts val="1800"/>
              </a:spcBef>
              <a:buFont typeface="Arial" panose="020B0604020202020204" pitchFamily="34" charset="0"/>
              <a:buChar char="•"/>
            </a:pPr>
            <a:r>
              <a:rPr lang="en-GB" altLang="en-US" sz="1200" dirty="0">
                <a:solidFill>
                  <a:schemeClr val="tx1"/>
                </a:solidFill>
                <a:latin typeface="Open Sans" panose="020B0606030504020204"/>
                <a:cs typeface="Futura Medium" panose="020B0602020204020303" pitchFamily="34" charset="-79"/>
              </a:rPr>
              <a:t>£40m of funding announced for innovative projects, match funding could increase this to £100m</a:t>
            </a:r>
          </a:p>
          <a:p>
            <a:pPr algn="l"/>
            <a:endParaRPr lang="en-GB" altLang="en-US" sz="1600" dirty="0">
              <a:solidFill>
                <a:schemeClr val="tx1"/>
              </a:solidFill>
              <a:latin typeface="Open Sans" panose="020B0606030504020204"/>
              <a:cs typeface="Futura Medium" panose="020B0602020204020303" pitchFamily="34" charset="-79"/>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0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altLang="en-US" dirty="0">
                <a:solidFill>
                  <a:srgbClr val="06926B"/>
                </a:solidFill>
                <a:latin typeface="Open Sans" panose="020B0606030504020204"/>
                <a:cs typeface="Futura Medium" panose="020B0602020204020303" pitchFamily="34" charset="-79"/>
              </a:rPr>
              <a:t>Consultations</a:t>
            </a:r>
          </a:p>
          <a:p>
            <a:pPr marL="285750" indent="-285750" algn="l">
              <a:buFont typeface="Arial" panose="020B0604020202020204" pitchFamily="34" charset="0"/>
              <a:buChar char="•"/>
            </a:pPr>
            <a:endParaRPr lang="en-GB" altLang="en-US" sz="1600" dirty="0">
              <a:solidFill>
                <a:srgbClr val="06926B"/>
              </a:solidFill>
              <a:latin typeface="Open Sans" panose="020B0606030504020204"/>
              <a:cs typeface="Futura Medium" panose="020B0602020204020303" pitchFamily="34" charset="-79"/>
            </a:endParaRP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Half-hourly Settlement Consultation (closing date TBC)</a:t>
            </a: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Network Options Assessment Methodology (closing date 26 June)</a:t>
            </a: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CMP 345 CUSC Consultation to defer Covid-19 related </a:t>
            </a:r>
            <a:r>
              <a:rPr lang="en-GB" altLang="en-US" sz="1600" dirty="0" err="1">
                <a:solidFill>
                  <a:schemeClr val="tx1"/>
                </a:solidFill>
                <a:latin typeface="Open Sans" panose="020B0606030504020204"/>
                <a:cs typeface="Futura Medium" panose="020B0602020204020303" pitchFamily="34" charset="-79"/>
              </a:rPr>
              <a:t>BSUoS</a:t>
            </a:r>
            <a:r>
              <a:rPr lang="en-GB" altLang="en-US" sz="1600" dirty="0">
                <a:solidFill>
                  <a:schemeClr val="tx1"/>
                </a:solidFill>
                <a:latin typeface="Open Sans" panose="020B0606030504020204"/>
                <a:cs typeface="Futura Medium" panose="020B0602020204020303" pitchFamily="34" charset="-79"/>
              </a:rPr>
              <a:t> (Balancing Service Use of System) Charges into 2021 (closed 3pm Friday 12 June)</a:t>
            </a:r>
          </a:p>
          <a:p>
            <a:pPr algn="l"/>
            <a:endParaRPr lang="en-GB" altLang="en-US" sz="1600" dirty="0">
              <a:solidFill>
                <a:schemeClr val="tx1"/>
              </a:solidFill>
              <a:latin typeface="Open Sans" panose="020B0606030504020204"/>
              <a:cs typeface="Futura Medium" panose="020B0602020204020303" pitchFamily="34" charset="-79"/>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8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altLang="en-US" dirty="0">
                <a:solidFill>
                  <a:srgbClr val="06926B"/>
                </a:solidFill>
                <a:latin typeface="Open Sans" panose="020B0606030504020204"/>
                <a:cs typeface="Futura Medium" panose="020B0602020204020303" pitchFamily="34" charset="-79"/>
              </a:rPr>
              <a:t>CMP 345 CUSC Modification</a:t>
            </a:r>
          </a:p>
          <a:p>
            <a:pPr marL="285750" indent="-285750" algn="l">
              <a:buFont typeface="Arial" panose="020B0604020202020204" pitchFamily="34" charset="0"/>
              <a:buChar char="•"/>
            </a:pPr>
            <a:endParaRPr lang="en-GB" altLang="en-US" sz="1600" dirty="0">
              <a:solidFill>
                <a:srgbClr val="06926B"/>
              </a:solidFill>
              <a:latin typeface="Open Sans" panose="020B0606030504020204"/>
              <a:cs typeface="Futura Medium" panose="020B0602020204020303" pitchFamily="34" charset="-79"/>
            </a:endParaRPr>
          </a:p>
          <a:p>
            <a:pPr marL="171450" indent="-171450" algn="l">
              <a:buFont typeface="Arial" panose="020B0604020202020204" pitchFamily="34" charset="0"/>
              <a:buChar char="•"/>
            </a:pPr>
            <a:r>
              <a:rPr lang="en-GB" sz="1000" dirty="0">
                <a:solidFill>
                  <a:schemeClr val="tx1"/>
                </a:solidFill>
                <a:latin typeface="Open Sans" panose="020B0606030504020204"/>
              </a:rPr>
              <a:t>On 1 June the NG ESO published a workgroup consultation on proposals brought forward to delay payment of additional Covid-19 related </a:t>
            </a:r>
            <a:r>
              <a:rPr lang="en-GB" sz="1000" dirty="0" err="1">
                <a:solidFill>
                  <a:schemeClr val="tx1"/>
                </a:solidFill>
                <a:latin typeface="Open Sans" panose="020B0606030504020204"/>
              </a:rPr>
              <a:t>BSUoS</a:t>
            </a:r>
            <a:r>
              <a:rPr lang="en-GB" sz="1000" dirty="0">
                <a:solidFill>
                  <a:schemeClr val="tx1"/>
                </a:solidFill>
                <a:latin typeface="Open Sans" panose="020B0606030504020204"/>
              </a:rPr>
              <a:t> (Balancing Service Use of System) charges to the next Charging Year. The consultation closed on 3 June.</a:t>
            </a:r>
          </a:p>
          <a:p>
            <a:pPr algn="l"/>
            <a:endParaRPr lang="en-GB" sz="1000" dirty="0">
              <a:solidFill>
                <a:schemeClr val="tx1"/>
              </a:solidFill>
              <a:latin typeface="Open Sans" panose="020B0606030504020204"/>
            </a:endParaRPr>
          </a:p>
          <a:p>
            <a:pPr marL="171450" indent="-171450" algn="l">
              <a:buFont typeface="Arial" panose="020B0604020202020204" pitchFamily="34" charset="0"/>
              <a:buChar char="•"/>
            </a:pPr>
            <a:r>
              <a:rPr lang="en-GB" sz="1000" dirty="0">
                <a:solidFill>
                  <a:schemeClr val="tx1"/>
                </a:solidFill>
                <a:latin typeface="Open Sans" panose="020B0606030504020204"/>
              </a:rPr>
              <a:t>The REA supports moves to facilitate flexibility at this very difficult time for all participants in the energy market.</a:t>
            </a:r>
          </a:p>
          <a:p>
            <a:pPr marL="171450" indent="-171450" algn="l">
              <a:buFont typeface="Arial" panose="020B0604020202020204" pitchFamily="34" charset="0"/>
              <a:buChar char="•"/>
            </a:pPr>
            <a:endParaRPr lang="en-GB" sz="1000" dirty="0">
              <a:solidFill>
                <a:schemeClr val="tx1"/>
              </a:solidFill>
              <a:latin typeface="Open Sans" panose="020B0606030504020204"/>
            </a:endParaRPr>
          </a:p>
          <a:p>
            <a:pPr marL="171450" indent="-171450" algn="l">
              <a:buFont typeface="Arial" panose="020B0604020202020204" pitchFamily="34" charset="0"/>
              <a:buChar char="•"/>
            </a:pPr>
            <a:r>
              <a:rPr lang="en-GB" sz="1000" dirty="0">
                <a:solidFill>
                  <a:schemeClr val="tx1"/>
                </a:solidFill>
                <a:latin typeface="Open Sans" panose="020B0606030504020204"/>
              </a:rPr>
              <a:t>However, we have raised concerns with the NG ESO that the proposal as it stands will lead to a permanent loss of value to embedded generators, should proposal CMP 333 to remove embedded benefits in the next Charging Year be approved this summer.</a:t>
            </a:r>
          </a:p>
          <a:p>
            <a:pPr algn="l"/>
            <a:endParaRPr lang="en-GB" sz="1000" dirty="0">
              <a:solidFill>
                <a:schemeClr val="tx1"/>
              </a:solidFill>
              <a:latin typeface="Open Sans" panose="020B0606030504020204"/>
            </a:endParaRPr>
          </a:p>
          <a:p>
            <a:pPr marL="171450" indent="-171450" algn="l">
              <a:buFont typeface="Arial" panose="020B0604020202020204" pitchFamily="34" charset="0"/>
              <a:buChar char="•"/>
            </a:pPr>
            <a:r>
              <a:rPr lang="en-GB" sz="1000" dirty="0">
                <a:solidFill>
                  <a:schemeClr val="tx1"/>
                </a:solidFill>
                <a:latin typeface="Open Sans" panose="020B0606030504020204"/>
              </a:rPr>
              <a:t>We have also raised concerns about the backdating of CMP 345 to 1st May, which could see CMP 345 apply to payments already made to embedded generators. This would see a situation where suppliers had to ask for that money to be returned.</a:t>
            </a:r>
          </a:p>
          <a:p>
            <a:pPr marL="171450" indent="-171450" algn="l">
              <a:buFont typeface="Arial" panose="020B0604020202020204" pitchFamily="34" charset="0"/>
              <a:buChar char="•"/>
            </a:pPr>
            <a:endParaRPr lang="en-GB" sz="1000" dirty="0">
              <a:solidFill>
                <a:schemeClr val="tx1"/>
              </a:solidFill>
              <a:latin typeface="Open Sans" panose="020B0606030504020204"/>
            </a:endParaRPr>
          </a:p>
          <a:p>
            <a:pPr marL="171450" indent="-171450" algn="l">
              <a:buFont typeface="Arial" panose="020B0604020202020204" pitchFamily="34" charset="0"/>
              <a:buChar char="•"/>
            </a:pPr>
            <a:r>
              <a:rPr lang="en-GB" sz="1000" dirty="0">
                <a:solidFill>
                  <a:schemeClr val="tx1"/>
                </a:solidFill>
                <a:latin typeface="Open Sans" panose="020B0606030504020204"/>
              </a:rPr>
              <a:t>These proposals could also penalise new transmission-connected generation that comes online later in 2019 or early 2020, as they would be paying increased </a:t>
            </a:r>
            <a:r>
              <a:rPr lang="en-GB" sz="1000" dirty="0" err="1">
                <a:solidFill>
                  <a:schemeClr val="tx1"/>
                </a:solidFill>
                <a:latin typeface="Open Sans" panose="020B0606030504020204"/>
              </a:rPr>
              <a:t>BSUoS</a:t>
            </a:r>
            <a:r>
              <a:rPr lang="en-GB" sz="1000" dirty="0">
                <a:solidFill>
                  <a:schemeClr val="tx1"/>
                </a:solidFill>
                <a:latin typeface="Open Sans" panose="020B0606030504020204"/>
              </a:rPr>
              <a:t> charges for a period in which they were not operational.</a:t>
            </a:r>
            <a:endParaRPr lang="en-GB" sz="1600" dirty="0">
              <a:solidFill>
                <a:schemeClr val="tx1"/>
              </a:solidFill>
              <a:latin typeface="Open Sans" panose="020B0606030504020204"/>
              <a:cs typeface="Futura Medium" panose="020B0602020204020303" pitchFamily="34" charset="-79"/>
            </a:endParaRPr>
          </a:p>
          <a:p>
            <a:pPr marL="171450" indent="-171450" algn="l">
              <a:buFont typeface="Arial" panose="020B0604020202020204" pitchFamily="34" charset="0"/>
              <a:buChar char="•"/>
            </a:pPr>
            <a:endParaRPr lang="en-GB" sz="1000" dirty="0">
              <a:solidFill>
                <a:schemeClr val="tx1"/>
              </a:solidFill>
              <a:latin typeface="Open Sans" panose="020B0606030504020204"/>
              <a:cs typeface="Futura Medium" panose="020B0602020204020303" pitchFamily="34" charset="-79"/>
            </a:endParaRPr>
          </a:p>
          <a:p>
            <a:pPr marL="171450" indent="-171450" algn="l">
              <a:buFont typeface="Arial" panose="020B0604020202020204" pitchFamily="34" charset="0"/>
              <a:buChar char="•"/>
            </a:pPr>
            <a:r>
              <a:rPr lang="en-GB" sz="1000" dirty="0">
                <a:solidFill>
                  <a:schemeClr val="tx1"/>
                </a:solidFill>
                <a:latin typeface="Open Sans" panose="020B0606030504020204"/>
                <a:cs typeface="Futura Medium" panose="020B0602020204020303" pitchFamily="34" charset="-79"/>
              </a:rPr>
              <a:t>The NG ESO shares many of these concerns and has proposed an alternative option which would keep the charges within this financial year.</a:t>
            </a:r>
          </a:p>
          <a:p>
            <a:pPr marL="171450" indent="-171450" algn="l">
              <a:buFont typeface="Arial" panose="020B0604020202020204" pitchFamily="34" charset="0"/>
              <a:buChar char="•"/>
            </a:pPr>
            <a:endParaRPr lang="en-GB" sz="1000" dirty="0">
              <a:solidFill>
                <a:schemeClr val="tx1"/>
              </a:solidFill>
              <a:latin typeface="Open Sans" panose="020B0606030504020204"/>
              <a:cs typeface="Futura Medium" panose="020B0602020204020303" pitchFamily="34" charset="-79"/>
            </a:endParaRPr>
          </a:p>
          <a:p>
            <a:pPr marL="171450" indent="-171450" algn="l">
              <a:buFont typeface="Arial" panose="020B0604020202020204" pitchFamily="34" charset="0"/>
              <a:buChar char="•"/>
            </a:pPr>
            <a:r>
              <a:rPr lang="en-GB" sz="1000" dirty="0">
                <a:solidFill>
                  <a:schemeClr val="tx1"/>
                </a:solidFill>
                <a:latin typeface="Open Sans" panose="020B0606030504020204"/>
                <a:cs typeface="Futura Medium" panose="020B0602020204020303" pitchFamily="34" charset="-79"/>
              </a:rPr>
              <a:t>On 9 June, a final consultation was published, which closed at 3pm today. The consultation report revealed a finely balanced split within the workgroup. </a:t>
            </a:r>
          </a:p>
          <a:p>
            <a:pPr algn="l"/>
            <a:endParaRPr lang="en-GB" sz="1000" dirty="0">
              <a:solidFill>
                <a:schemeClr val="tx1"/>
              </a:solidFill>
              <a:latin typeface="Open Sans" panose="020B0606030504020204"/>
              <a:cs typeface="Futura Medium" panose="020B0602020204020303" pitchFamily="34" charset="-79"/>
            </a:endParaRPr>
          </a:p>
          <a:p>
            <a:pPr marL="171450" indent="-171450" algn="l">
              <a:buFont typeface="Arial" panose="020B0604020202020204" pitchFamily="34" charset="0"/>
              <a:buChar char="•"/>
            </a:pPr>
            <a:r>
              <a:rPr lang="en-GB" sz="1000" dirty="0">
                <a:solidFill>
                  <a:schemeClr val="tx1"/>
                </a:solidFill>
                <a:latin typeface="Open Sans" panose="020B0606030504020204"/>
                <a:cs typeface="Futura Medium" panose="020B0602020204020303" pitchFamily="34" charset="-79"/>
              </a:rPr>
              <a:t>The modification will now go to Ofgem for a decision, expected on or around 23 June.</a:t>
            </a:r>
            <a:endParaRPr lang="en-GB" sz="1000" dirty="0">
              <a:solidFill>
                <a:schemeClr val="tx1"/>
              </a:solidFill>
              <a:latin typeface="Open Sans" panose="020B0606030504020204"/>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8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92696"/>
            <a:ext cx="6677737" cy="5040559"/>
          </a:xfrm>
        </p:spPr>
        <p:txBody>
          <a:bodyPr>
            <a:noAutofit/>
          </a:bodyPr>
          <a:lstStyle/>
          <a:p>
            <a:r>
              <a:rPr lang="en-GB" altLang="en-US" dirty="0">
                <a:solidFill>
                  <a:srgbClr val="06926B"/>
                </a:solidFill>
                <a:latin typeface="Open Sans" panose="020B0606030504020204"/>
                <a:cs typeface="Futura Medium" panose="020B0602020204020303" pitchFamily="34" charset="-79"/>
              </a:rPr>
              <a:t>Grid Securities</a:t>
            </a:r>
          </a:p>
          <a:p>
            <a:pPr marL="285750" indent="-285750" algn="l">
              <a:buFont typeface="Arial" panose="020B0604020202020204" pitchFamily="34" charset="0"/>
              <a:buChar char="•"/>
            </a:pPr>
            <a:endParaRPr lang="en-GB" altLang="en-US" sz="1600" dirty="0">
              <a:solidFill>
                <a:srgbClr val="06926B"/>
              </a:solidFill>
              <a:latin typeface="Open Sans" panose="020B0606030504020204"/>
              <a:cs typeface="Futura Medium" panose="020B0602020204020303" pitchFamily="34" charset="-79"/>
            </a:endParaRP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British Solar Renewables verbal presentation and discussion, from Mark Hollands, Energy Strategy Director, and Tim </a:t>
            </a:r>
            <a:r>
              <a:rPr lang="en-GB" altLang="en-US" sz="1600" dirty="0" err="1">
                <a:solidFill>
                  <a:schemeClr val="tx1"/>
                </a:solidFill>
                <a:latin typeface="Open Sans" panose="020B0606030504020204"/>
                <a:cs typeface="Futura Medium" panose="020B0602020204020303" pitchFamily="34" charset="-79"/>
              </a:rPr>
              <a:t>Humpage</a:t>
            </a:r>
            <a:r>
              <a:rPr lang="en-GB" altLang="en-US" sz="1600" dirty="0">
                <a:solidFill>
                  <a:schemeClr val="tx1"/>
                </a:solidFill>
                <a:latin typeface="Open Sans" panose="020B0606030504020204"/>
                <a:cs typeface="Futura Medium" panose="020B0602020204020303" pitchFamily="34" charset="-79"/>
              </a:rPr>
              <a:t>, CEO.</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0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altLang="en-US" dirty="0">
                <a:solidFill>
                  <a:srgbClr val="06926B"/>
                </a:solidFill>
                <a:latin typeface="Open Sans" panose="020B0606030504020204"/>
                <a:cs typeface="Futura Medium" panose="020B0602020204020303" pitchFamily="34" charset="-79"/>
              </a:rPr>
              <a:t>Green Recovery &amp; Impact of Coronavirus on Solar and Energy Storage</a:t>
            </a:r>
          </a:p>
          <a:p>
            <a:pPr marL="285750" indent="-285750" algn="l">
              <a:buFont typeface="Arial" panose="020B0604020202020204" pitchFamily="34" charset="0"/>
              <a:buChar char="•"/>
            </a:pPr>
            <a:endParaRPr lang="en-GB" altLang="en-US" sz="1600" dirty="0">
              <a:solidFill>
                <a:srgbClr val="06926B"/>
              </a:solidFill>
              <a:latin typeface="Open Sans" panose="020B0606030504020204"/>
              <a:cs typeface="Futura Medium" panose="020B0602020204020303" pitchFamily="34" charset="-79"/>
            </a:endParaRP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Affect of pandemic and lockdowns on Solar and Energy Storage sectors – REA initial view (Isobel Morris, Policy Analyst, REA)</a:t>
            </a:r>
          </a:p>
          <a:p>
            <a:pPr marL="285750" indent="-285750" algn="l">
              <a:spcBef>
                <a:spcPts val="1800"/>
              </a:spcBef>
              <a:buFont typeface="Arial" panose="020B0604020202020204" pitchFamily="34" charset="0"/>
              <a:buChar char="•"/>
            </a:pPr>
            <a:r>
              <a:rPr lang="en-GB" altLang="en-US" sz="1600" dirty="0">
                <a:solidFill>
                  <a:schemeClr val="tx1"/>
                </a:solidFill>
                <a:latin typeface="Open Sans" panose="020B0606030504020204"/>
                <a:cs typeface="Futura Medium" panose="020B0602020204020303" pitchFamily="34" charset="-79"/>
              </a:rPr>
              <a:t>Green Recovery – Overview (Amy MacConnachie, Head of External Affairs, REA)</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287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2478</TotalTime>
  <Words>2411</Words>
  <Application>Microsoft Office PowerPoint</Application>
  <PresentationFormat>On-screen Show (4:3)</PresentationFormat>
  <Paragraphs>250</Paragraphs>
  <Slides>23</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Calibri</vt:lpstr>
      <vt:lpstr>Courier New</vt:lpstr>
      <vt:lpstr>Futura Bk BT</vt:lpstr>
      <vt:lpstr>Futura Medium</vt:lpstr>
      <vt:lpstr>Futura PT Medium</vt:lpstr>
      <vt:lpstr>Helvetica</vt:lpstr>
      <vt:lpstr>Open Sans</vt:lpstr>
      <vt:lpstr>Symbol</vt:lpstr>
      <vt:lpstr>Wingdings</vt:lpstr>
      <vt:lpstr>Office Theme</vt:lpstr>
      <vt:lpstr>2_Custom Design</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  </vt:lpstr>
      <vt:lpstr>Next phase of smart energy policy</vt:lpstr>
      <vt:lpstr>PowerPoint Presentation</vt:lpstr>
      <vt:lpstr>PowerPoint Presentation</vt:lpstr>
      <vt:lpstr>Future storage landscape</vt:lpstr>
      <vt:lpstr>Outcomes</vt:lpstr>
      <vt:lpstr>Areas identified for further investigation</vt:lpstr>
      <vt:lpstr>  </vt:lpstr>
      <vt:lpstr>Forthcoming EV Events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Nina Skorupska</dc:creator>
  <cp:lastModifiedBy>Isobel Morris</cp:lastModifiedBy>
  <cp:revision>44</cp:revision>
  <dcterms:created xsi:type="dcterms:W3CDTF">2020-02-12T12:17:15Z</dcterms:created>
  <dcterms:modified xsi:type="dcterms:W3CDTF">2020-06-12T17:20:48Z</dcterms:modified>
</cp:coreProperties>
</file>