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431" r:id="rId4"/>
    <p:sldId id="432" r:id="rId5"/>
    <p:sldId id="303" r:id="rId6"/>
    <p:sldId id="433" r:id="rId7"/>
    <p:sldId id="440" r:id="rId8"/>
    <p:sldId id="442" r:id="rId9"/>
    <p:sldId id="257" r:id="rId10"/>
    <p:sldId id="437" r:id="rId11"/>
    <p:sldId id="4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F2E50-4779-435E-9849-5AED1A6576C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304B663-CCFD-45D8-B5DB-225150D06CC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800" dirty="0"/>
            <a:t>Large infrastructure project with high capex investment</a:t>
          </a:r>
        </a:p>
      </dgm:t>
    </dgm:pt>
    <dgm:pt modelId="{8EC00C6A-01AC-4819-9C56-D0352D7FEC1A}" type="parTrans" cxnId="{40023908-A859-478E-8A05-0102EBE4D089}">
      <dgm:prSet/>
      <dgm:spPr/>
      <dgm:t>
        <a:bodyPr/>
        <a:lstStyle/>
        <a:p>
          <a:endParaRPr lang="en-GB"/>
        </a:p>
      </dgm:t>
    </dgm:pt>
    <dgm:pt modelId="{9F671F4E-959B-406A-A088-45D4F2F5E6F3}" type="sibTrans" cxnId="{40023908-A859-478E-8A05-0102EBE4D089}">
      <dgm:prSet/>
      <dgm:spPr/>
      <dgm:t>
        <a:bodyPr/>
        <a:lstStyle/>
        <a:p>
          <a:endParaRPr lang="en-GB"/>
        </a:p>
      </dgm:t>
    </dgm:pt>
    <dgm:pt modelId="{25CB5E30-4906-4895-A956-658F41D76479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800" dirty="0"/>
            <a:t>Long lead time before revenues start (5-7 years)</a:t>
          </a:r>
        </a:p>
      </dgm:t>
    </dgm:pt>
    <dgm:pt modelId="{61B6BBBA-F52E-4189-8495-43AD82892D7A}" type="parTrans" cxnId="{6A343471-466C-476B-94AF-18F6657A1BD7}">
      <dgm:prSet/>
      <dgm:spPr/>
      <dgm:t>
        <a:bodyPr/>
        <a:lstStyle/>
        <a:p>
          <a:endParaRPr lang="en-GB"/>
        </a:p>
      </dgm:t>
    </dgm:pt>
    <dgm:pt modelId="{3EA3930E-9A5D-4ABD-B1E1-DA89F8EAD874}" type="sibTrans" cxnId="{6A343471-466C-476B-94AF-18F6657A1BD7}">
      <dgm:prSet/>
      <dgm:spPr/>
      <dgm:t>
        <a:bodyPr/>
        <a:lstStyle/>
        <a:p>
          <a:endParaRPr lang="en-GB"/>
        </a:p>
      </dgm:t>
    </dgm:pt>
    <dgm:pt modelId="{C044CF0A-0231-42DD-BCB9-AF87591F54C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800" dirty="0"/>
            <a:t>Revenues are variable and uncertain driving up cost of capital </a:t>
          </a:r>
        </a:p>
      </dgm:t>
    </dgm:pt>
    <dgm:pt modelId="{75D9B1E0-E072-4481-BB4D-94BCCC28BE1D}" type="parTrans" cxnId="{0D45750E-48EC-4862-B4F9-D276B3EA982F}">
      <dgm:prSet/>
      <dgm:spPr/>
      <dgm:t>
        <a:bodyPr/>
        <a:lstStyle/>
        <a:p>
          <a:endParaRPr lang="en-GB"/>
        </a:p>
      </dgm:t>
    </dgm:pt>
    <dgm:pt modelId="{A15B0291-2CB1-432E-B9B1-8DF1F5722932}" type="sibTrans" cxnId="{0D45750E-48EC-4862-B4F9-D276B3EA982F}">
      <dgm:prSet/>
      <dgm:spPr/>
      <dgm:t>
        <a:bodyPr/>
        <a:lstStyle/>
        <a:p>
          <a:endParaRPr lang="en-GB"/>
        </a:p>
      </dgm:t>
    </dgm:pt>
    <dgm:pt modelId="{1101F045-CCD1-437B-833D-0BDB9E2CCC17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sz="1800" dirty="0"/>
            <a:t>The current market design fails to deliver an efficient, bankable revenue stream</a:t>
          </a:r>
        </a:p>
      </dgm:t>
    </dgm:pt>
    <dgm:pt modelId="{24C79234-228C-4F1B-8ACA-D0E88F4B0B56}" type="parTrans" cxnId="{3D0ACB97-3175-4606-BDC6-63254E650482}">
      <dgm:prSet/>
      <dgm:spPr/>
      <dgm:t>
        <a:bodyPr/>
        <a:lstStyle/>
        <a:p>
          <a:endParaRPr lang="en-GB"/>
        </a:p>
      </dgm:t>
    </dgm:pt>
    <dgm:pt modelId="{1C2802D2-C492-4550-82D1-0909A5EE12B6}" type="sibTrans" cxnId="{3D0ACB97-3175-4606-BDC6-63254E650482}">
      <dgm:prSet/>
      <dgm:spPr/>
      <dgm:t>
        <a:bodyPr/>
        <a:lstStyle/>
        <a:p>
          <a:endParaRPr lang="en-GB"/>
        </a:p>
      </dgm:t>
    </dgm:pt>
    <dgm:pt modelId="{E7B9F202-46C7-4753-BED3-0E3BF208253F}" type="pres">
      <dgm:prSet presAssocID="{177F2E50-4779-435E-9849-5AED1A6576C6}" presName="diagram" presStyleCnt="0">
        <dgm:presLayoutVars>
          <dgm:dir/>
          <dgm:resizeHandles val="exact"/>
        </dgm:presLayoutVars>
      </dgm:prSet>
      <dgm:spPr/>
    </dgm:pt>
    <dgm:pt modelId="{4C36A65F-292A-49C1-8A84-6C63C8A1DD13}" type="pres">
      <dgm:prSet presAssocID="{B304B663-CCFD-45D8-B5DB-225150D06CCD}" presName="node" presStyleLbl="node1" presStyleIdx="0" presStyleCnt="4">
        <dgm:presLayoutVars>
          <dgm:bulletEnabled val="1"/>
        </dgm:presLayoutVars>
      </dgm:prSet>
      <dgm:spPr/>
    </dgm:pt>
    <dgm:pt modelId="{3C0C46BA-3724-4720-B6B4-B08532211C04}" type="pres">
      <dgm:prSet presAssocID="{9F671F4E-959B-406A-A088-45D4F2F5E6F3}" presName="sibTrans" presStyleCnt="0"/>
      <dgm:spPr/>
    </dgm:pt>
    <dgm:pt modelId="{738D380E-AAC0-478E-B574-2C07807F2D99}" type="pres">
      <dgm:prSet presAssocID="{25CB5E30-4906-4895-A956-658F41D76479}" presName="node" presStyleLbl="node1" presStyleIdx="1" presStyleCnt="4">
        <dgm:presLayoutVars>
          <dgm:bulletEnabled val="1"/>
        </dgm:presLayoutVars>
      </dgm:prSet>
      <dgm:spPr/>
    </dgm:pt>
    <dgm:pt modelId="{E7D9292D-16C4-4F2C-9E85-4ECA2BE293A3}" type="pres">
      <dgm:prSet presAssocID="{3EA3930E-9A5D-4ABD-B1E1-DA89F8EAD874}" presName="sibTrans" presStyleCnt="0"/>
      <dgm:spPr/>
    </dgm:pt>
    <dgm:pt modelId="{80F5487D-EE62-43F0-8196-918967B58AEB}" type="pres">
      <dgm:prSet presAssocID="{C044CF0A-0231-42DD-BCB9-AF87591F54C8}" presName="node" presStyleLbl="node1" presStyleIdx="2" presStyleCnt="4">
        <dgm:presLayoutVars>
          <dgm:bulletEnabled val="1"/>
        </dgm:presLayoutVars>
      </dgm:prSet>
      <dgm:spPr/>
    </dgm:pt>
    <dgm:pt modelId="{45B7045B-8F01-4320-B4CE-477E6693A7EA}" type="pres">
      <dgm:prSet presAssocID="{A15B0291-2CB1-432E-B9B1-8DF1F5722932}" presName="sibTrans" presStyleCnt="0"/>
      <dgm:spPr/>
    </dgm:pt>
    <dgm:pt modelId="{DA113256-A34D-4291-AD91-B1791E4FB525}" type="pres">
      <dgm:prSet presAssocID="{1101F045-CCD1-437B-833D-0BDB9E2CCC17}" presName="node" presStyleLbl="node1" presStyleIdx="3" presStyleCnt="4">
        <dgm:presLayoutVars>
          <dgm:bulletEnabled val="1"/>
        </dgm:presLayoutVars>
      </dgm:prSet>
      <dgm:spPr/>
    </dgm:pt>
  </dgm:ptLst>
  <dgm:cxnLst>
    <dgm:cxn modelId="{40023908-A859-478E-8A05-0102EBE4D089}" srcId="{177F2E50-4779-435E-9849-5AED1A6576C6}" destId="{B304B663-CCFD-45D8-B5DB-225150D06CCD}" srcOrd="0" destOrd="0" parTransId="{8EC00C6A-01AC-4819-9C56-D0352D7FEC1A}" sibTransId="{9F671F4E-959B-406A-A088-45D4F2F5E6F3}"/>
    <dgm:cxn modelId="{29E1070E-2061-4935-950A-F353DC222690}" type="presOf" srcId="{25CB5E30-4906-4895-A956-658F41D76479}" destId="{738D380E-AAC0-478E-B574-2C07807F2D99}" srcOrd="0" destOrd="0" presId="urn:microsoft.com/office/officeart/2005/8/layout/default"/>
    <dgm:cxn modelId="{0D45750E-48EC-4862-B4F9-D276B3EA982F}" srcId="{177F2E50-4779-435E-9849-5AED1A6576C6}" destId="{C044CF0A-0231-42DD-BCB9-AF87591F54C8}" srcOrd="2" destOrd="0" parTransId="{75D9B1E0-E072-4481-BB4D-94BCCC28BE1D}" sibTransId="{A15B0291-2CB1-432E-B9B1-8DF1F5722932}"/>
    <dgm:cxn modelId="{6BE75526-3E45-46A6-963E-21C3158831E5}" type="presOf" srcId="{1101F045-CCD1-437B-833D-0BDB9E2CCC17}" destId="{DA113256-A34D-4291-AD91-B1791E4FB525}" srcOrd="0" destOrd="0" presId="urn:microsoft.com/office/officeart/2005/8/layout/default"/>
    <dgm:cxn modelId="{FE8FFB70-2AE7-440B-AF58-C660BF16D8E1}" type="presOf" srcId="{177F2E50-4779-435E-9849-5AED1A6576C6}" destId="{E7B9F202-46C7-4753-BED3-0E3BF208253F}" srcOrd="0" destOrd="0" presId="urn:microsoft.com/office/officeart/2005/8/layout/default"/>
    <dgm:cxn modelId="{6A343471-466C-476B-94AF-18F6657A1BD7}" srcId="{177F2E50-4779-435E-9849-5AED1A6576C6}" destId="{25CB5E30-4906-4895-A956-658F41D76479}" srcOrd="1" destOrd="0" parTransId="{61B6BBBA-F52E-4189-8495-43AD82892D7A}" sibTransId="{3EA3930E-9A5D-4ABD-B1E1-DA89F8EAD874}"/>
    <dgm:cxn modelId="{3D0ACB97-3175-4606-BDC6-63254E650482}" srcId="{177F2E50-4779-435E-9849-5AED1A6576C6}" destId="{1101F045-CCD1-437B-833D-0BDB9E2CCC17}" srcOrd="3" destOrd="0" parTransId="{24C79234-228C-4F1B-8ACA-D0E88F4B0B56}" sibTransId="{1C2802D2-C492-4550-82D1-0909A5EE12B6}"/>
    <dgm:cxn modelId="{D1F8B9CC-2709-4AF6-AC7B-9A69775F4A29}" type="presOf" srcId="{C044CF0A-0231-42DD-BCB9-AF87591F54C8}" destId="{80F5487D-EE62-43F0-8196-918967B58AEB}" srcOrd="0" destOrd="0" presId="urn:microsoft.com/office/officeart/2005/8/layout/default"/>
    <dgm:cxn modelId="{CA0DD8E2-8997-4B0D-A81B-023143F5AE4A}" type="presOf" srcId="{B304B663-CCFD-45D8-B5DB-225150D06CCD}" destId="{4C36A65F-292A-49C1-8A84-6C63C8A1DD13}" srcOrd="0" destOrd="0" presId="urn:microsoft.com/office/officeart/2005/8/layout/default"/>
    <dgm:cxn modelId="{7E383D95-0C4A-4D02-811F-289AD27D379D}" type="presParOf" srcId="{E7B9F202-46C7-4753-BED3-0E3BF208253F}" destId="{4C36A65F-292A-49C1-8A84-6C63C8A1DD13}" srcOrd="0" destOrd="0" presId="urn:microsoft.com/office/officeart/2005/8/layout/default"/>
    <dgm:cxn modelId="{47063F1F-21FF-4469-B210-13D1497B0787}" type="presParOf" srcId="{E7B9F202-46C7-4753-BED3-0E3BF208253F}" destId="{3C0C46BA-3724-4720-B6B4-B08532211C04}" srcOrd="1" destOrd="0" presId="urn:microsoft.com/office/officeart/2005/8/layout/default"/>
    <dgm:cxn modelId="{DCEEBC78-189C-4182-97B0-F3784EA0AC75}" type="presParOf" srcId="{E7B9F202-46C7-4753-BED3-0E3BF208253F}" destId="{738D380E-AAC0-478E-B574-2C07807F2D99}" srcOrd="2" destOrd="0" presId="urn:microsoft.com/office/officeart/2005/8/layout/default"/>
    <dgm:cxn modelId="{9D782D27-243D-4227-A3A7-14BA4AE3A29B}" type="presParOf" srcId="{E7B9F202-46C7-4753-BED3-0E3BF208253F}" destId="{E7D9292D-16C4-4F2C-9E85-4ECA2BE293A3}" srcOrd="3" destOrd="0" presId="urn:microsoft.com/office/officeart/2005/8/layout/default"/>
    <dgm:cxn modelId="{88DC095F-3038-40FF-AAF0-13A5F7F274C2}" type="presParOf" srcId="{E7B9F202-46C7-4753-BED3-0E3BF208253F}" destId="{80F5487D-EE62-43F0-8196-918967B58AEB}" srcOrd="4" destOrd="0" presId="urn:microsoft.com/office/officeart/2005/8/layout/default"/>
    <dgm:cxn modelId="{19E6E146-0996-47EA-A6CA-59D5A87AA5A7}" type="presParOf" srcId="{E7B9F202-46C7-4753-BED3-0E3BF208253F}" destId="{45B7045B-8F01-4320-B4CE-477E6693A7EA}" srcOrd="5" destOrd="0" presId="urn:microsoft.com/office/officeart/2005/8/layout/default"/>
    <dgm:cxn modelId="{7FCC8EDF-D1FE-4A06-AF79-37D6227E4470}" type="presParOf" srcId="{E7B9F202-46C7-4753-BED3-0E3BF208253F}" destId="{DA113256-A34D-4291-AD91-B1791E4FB5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4098A-5B96-4FD8-B4A9-65E786FBB65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693C57E-97B1-4D2F-BF81-61E551A82C20}">
      <dgm:prSet phldrT="[Text]"/>
      <dgm:spPr/>
      <dgm:t>
        <a:bodyPr/>
        <a:lstStyle/>
        <a:p>
          <a:r>
            <a:rPr lang="en-GB" dirty="0"/>
            <a:t>Ofgem</a:t>
          </a:r>
        </a:p>
      </dgm:t>
    </dgm:pt>
    <dgm:pt modelId="{5243DAAE-B1E1-41F2-8679-D8D7D44D0523}" type="parTrans" cxnId="{40053B50-C779-4CFB-8AD7-953367799B06}">
      <dgm:prSet/>
      <dgm:spPr/>
      <dgm:t>
        <a:bodyPr/>
        <a:lstStyle/>
        <a:p>
          <a:endParaRPr lang="en-GB"/>
        </a:p>
      </dgm:t>
    </dgm:pt>
    <dgm:pt modelId="{A6892250-DFDE-493D-860C-D6A6ABD91E15}" type="sibTrans" cxnId="{40053B50-C779-4CFB-8AD7-953367799B06}">
      <dgm:prSet/>
      <dgm:spPr/>
      <dgm:t>
        <a:bodyPr/>
        <a:lstStyle/>
        <a:p>
          <a:endParaRPr lang="en-GB"/>
        </a:p>
      </dgm:t>
    </dgm:pt>
    <dgm:pt modelId="{C5FE4EB8-219A-498F-A16E-5E707E788638}">
      <dgm:prSet phldrT="[Text]"/>
      <dgm:spPr/>
      <dgm:t>
        <a:bodyPr/>
        <a:lstStyle/>
        <a:p>
          <a:r>
            <a:rPr lang="en-GB" dirty="0"/>
            <a:t>HMT</a:t>
          </a:r>
        </a:p>
      </dgm:t>
    </dgm:pt>
    <dgm:pt modelId="{363BD531-254D-4FFD-AAF4-68203238FAB0}" type="parTrans" cxnId="{4907547B-BE24-4C93-BBDB-A700129AD0B8}">
      <dgm:prSet/>
      <dgm:spPr/>
      <dgm:t>
        <a:bodyPr/>
        <a:lstStyle/>
        <a:p>
          <a:endParaRPr lang="en-GB"/>
        </a:p>
      </dgm:t>
    </dgm:pt>
    <dgm:pt modelId="{B19CBBAF-8B40-44A2-A90D-6C9811E47450}" type="sibTrans" cxnId="{4907547B-BE24-4C93-BBDB-A700129AD0B8}">
      <dgm:prSet/>
      <dgm:spPr/>
      <dgm:t>
        <a:bodyPr/>
        <a:lstStyle/>
        <a:p>
          <a:endParaRPr lang="en-GB"/>
        </a:p>
      </dgm:t>
    </dgm:pt>
    <dgm:pt modelId="{38CB023A-E867-46E4-A6BC-C8A315D64F1A}">
      <dgm:prSet phldrT="[Text]"/>
      <dgm:spPr/>
      <dgm:t>
        <a:bodyPr/>
        <a:lstStyle/>
        <a:p>
          <a:r>
            <a:rPr lang="en-GB" dirty="0"/>
            <a:t>CCC</a:t>
          </a:r>
        </a:p>
      </dgm:t>
    </dgm:pt>
    <dgm:pt modelId="{CBF6CA3A-BC79-4DE8-86DC-5821461B5D54}" type="parTrans" cxnId="{FA2C48DB-1B33-4641-8A7C-57B332527EEE}">
      <dgm:prSet/>
      <dgm:spPr/>
      <dgm:t>
        <a:bodyPr/>
        <a:lstStyle/>
        <a:p>
          <a:endParaRPr lang="en-GB"/>
        </a:p>
      </dgm:t>
    </dgm:pt>
    <dgm:pt modelId="{9670E1DA-BF3D-4525-89AE-0BCECCB17294}" type="sibTrans" cxnId="{FA2C48DB-1B33-4641-8A7C-57B332527EEE}">
      <dgm:prSet/>
      <dgm:spPr/>
      <dgm:t>
        <a:bodyPr/>
        <a:lstStyle/>
        <a:p>
          <a:endParaRPr lang="en-GB"/>
        </a:p>
      </dgm:t>
    </dgm:pt>
    <dgm:pt modelId="{F1200081-2ADE-40DC-982D-9BAB85FCFAFC}">
      <dgm:prSet phldrT="[Text]"/>
      <dgm:spPr/>
      <dgm:t>
        <a:bodyPr/>
        <a:lstStyle/>
        <a:p>
          <a:r>
            <a:rPr lang="en-GB" dirty="0"/>
            <a:t>NIC</a:t>
          </a:r>
        </a:p>
      </dgm:t>
    </dgm:pt>
    <dgm:pt modelId="{CAE43DD5-8104-4A92-864C-15D541B6D159}" type="parTrans" cxnId="{26AE3674-48FF-440A-A2BB-209C8C192D75}">
      <dgm:prSet/>
      <dgm:spPr/>
      <dgm:t>
        <a:bodyPr/>
        <a:lstStyle/>
        <a:p>
          <a:endParaRPr lang="en-GB"/>
        </a:p>
      </dgm:t>
    </dgm:pt>
    <dgm:pt modelId="{8B2439B1-E38F-467A-95AA-E4440D0D7A68}" type="sibTrans" cxnId="{26AE3674-48FF-440A-A2BB-209C8C192D75}">
      <dgm:prSet/>
      <dgm:spPr/>
      <dgm:t>
        <a:bodyPr/>
        <a:lstStyle/>
        <a:p>
          <a:endParaRPr lang="en-GB"/>
        </a:p>
      </dgm:t>
    </dgm:pt>
    <dgm:pt modelId="{D8B2834E-9A71-48DD-80FA-23808F7CB2A8}">
      <dgm:prSet phldrT="[Text]"/>
      <dgm:spPr/>
      <dgm:t>
        <a:bodyPr/>
        <a:lstStyle/>
        <a:p>
          <a:r>
            <a:rPr lang="en-GB" dirty="0"/>
            <a:t>    BEIS	</a:t>
          </a:r>
        </a:p>
      </dgm:t>
    </dgm:pt>
    <dgm:pt modelId="{4393D9FD-A91A-4B60-AE4B-31CC8E888105}" type="parTrans" cxnId="{142E8E38-CADE-4B6D-A840-CF6B02A29E9B}">
      <dgm:prSet/>
      <dgm:spPr/>
      <dgm:t>
        <a:bodyPr/>
        <a:lstStyle/>
        <a:p>
          <a:endParaRPr lang="en-GB"/>
        </a:p>
      </dgm:t>
    </dgm:pt>
    <dgm:pt modelId="{A5671286-942E-4084-8387-1325FBEF98CB}" type="sibTrans" cxnId="{142E8E38-CADE-4B6D-A840-CF6B02A29E9B}">
      <dgm:prSet/>
      <dgm:spPr/>
      <dgm:t>
        <a:bodyPr/>
        <a:lstStyle/>
        <a:p>
          <a:endParaRPr lang="en-GB"/>
        </a:p>
      </dgm:t>
    </dgm:pt>
    <dgm:pt modelId="{38D415CF-A26C-4706-BB92-558BED12B76F}">
      <dgm:prSet/>
      <dgm:spPr/>
      <dgm:t>
        <a:bodyPr/>
        <a:lstStyle/>
        <a:p>
          <a:r>
            <a:rPr lang="en-GB" dirty="0"/>
            <a:t>UK Government &amp; opposition</a:t>
          </a:r>
        </a:p>
      </dgm:t>
    </dgm:pt>
    <dgm:pt modelId="{F5179DB2-6932-4BE2-ABB3-D5865AE4D13F}" type="parTrans" cxnId="{4D2AC69A-BA04-4270-A8B3-3F9F0C9095FB}">
      <dgm:prSet/>
      <dgm:spPr/>
      <dgm:t>
        <a:bodyPr/>
        <a:lstStyle/>
        <a:p>
          <a:endParaRPr lang="en-GB"/>
        </a:p>
      </dgm:t>
    </dgm:pt>
    <dgm:pt modelId="{478EF58D-CFC2-46F0-827B-FBD5685C2212}" type="sibTrans" cxnId="{4D2AC69A-BA04-4270-A8B3-3F9F0C9095FB}">
      <dgm:prSet/>
      <dgm:spPr/>
      <dgm:t>
        <a:bodyPr/>
        <a:lstStyle/>
        <a:p>
          <a:endParaRPr lang="en-GB"/>
        </a:p>
      </dgm:t>
    </dgm:pt>
    <dgm:pt modelId="{7AD23774-FD63-4012-A440-0A58AA6DCBA8}">
      <dgm:prSet/>
      <dgm:spPr/>
      <dgm:t>
        <a:bodyPr/>
        <a:lstStyle/>
        <a:p>
          <a:r>
            <a:rPr lang="en-GB" dirty="0"/>
            <a:t>Scottish Government </a:t>
          </a:r>
        </a:p>
      </dgm:t>
    </dgm:pt>
    <dgm:pt modelId="{BA8460E3-69BF-4939-8218-DBD1B01B6AB7}" type="parTrans" cxnId="{3FF2C304-CF13-48B9-A767-FBA6136E2C1D}">
      <dgm:prSet/>
      <dgm:spPr/>
      <dgm:t>
        <a:bodyPr/>
        <a:lstStyle/>
        <a:p>
          <a:endParaRPr lang="en-GB"/>
        </a:p>
      </dgm:t>
    </dgm:pt>
    <dgm:pt modelId="{D60FE1BF-F93C-4F36-A0D7-6A8FCFFEAFDE}" type="sibTrans" cxnId="{3FF2C304-CF13-48B9-A767-FBA6136E2C1D}">
      <dgm:prSet/>
      <dgm:spPr/>
      <dgm:t>
        <a:bodyPr/>
        <a:lstStyle/>
        <a:p>
          <a:endParaRPr lang="en-GB"/>
        </a:p>
      </dgm:t>
    </dgm:pt>
    <dgm:pt modelId="{1B0E09B6-A4E9-4C88-90A2-2B592953CA1C}">
      <dgm:prSet/>
      <dgm:spPr/>
      <dgm:t>
        <a:bodyPr/>
        <a:lstStyle/>
        <a:p>
          <a:r>
            <a:rPr lang="en-GB" dirty="0"/>
            <a:t>Media</a:t>
          </a:r>
        </a:p>
      </dgm:t>
    </dgm:pt>
    <dgm:pt modelId="{C5C1E965-C9BC-4109-963A-694314EDC0B1}" type="parTrans" cxnId="{8C0BBE7B-DED1-4658-8B3B-71B7F05FAE1B}">
      <dgm:prSet/>
      <dgm:spPr/>
      <dgm:t>
        <a:bodyPr/>
        <a:lstStyle/>
        <a:p>
          <a:endParaRPr lang="en-GB"/>
        </a:p>
      </dgm:t>
    </dgm:pt>
    <dgm:pt modelId="{105AB8D1-8C8A-415B-A14B-B4788AD7DE73}" type="sibTrans" cxnId="{8C0BBE7B-DED1-4658-8B3B-71B7F05FAE1B}">
      <dgm:prSet/>
      <dgm:spPr/>
      <dgm:t>
        <a:bodyPr/>
        <a:lstStyle/>
        <a:p>
          <a:endParaRPr lang="en-GB"/>
        </a:p>
      </dgm:t>
    </dgm:pt>
    <dgm:pt modelId="{2A1A2066-58E4-4B93-B928-3DD5834A99A7}">
      <dgm:prSet/>
      <dgm:spPr/>
      <dgm:t>
        <a:bodyPr/>
        <a:lstStyle/>
        <a:p>
          <a:r>
            <a:rPr lang="en-GB" dirty="0"/>
            <a:t>ESO</a:t>
          </a:r>
        </a:p>
      </dgm:t>
    </dgm:pt>
    <dgm:pt modelId="{4C2474E3-3241-4375-B418-854F8A434F4B}" type="parTrans" cxnId="{4CD7D3F3-DB24-4E6D-BFC4-4B906B56E7E9}">
      <dgm:prSet/>
      <dgm:spPr/>
      <dgm:t>
        <a:bodyPr/>
        <a:lstStyle/>
        <a:p>
          <a:endParaRPr lang="en-GB"/>
        </a:p>
      </dgm:t>
    </dgm:pt>
    <dgm:pt modelId="{F5B7BC79-95BB-4180-8975-014925AB9032}" type="sibTrans" cxnId="{4CD7D3F3-DB24-4E6D-BFC4-4B906B56E7E9}">
      <dgm:prSet/>
      <dgm:spPr/>
      <dgm:t>
        <a:bodyPr/>
        <a:lstStyle/>
        <a:p>
          <a:endParaRPr lang="en-GB"/>
        </a:p>
      </dgm:t>
    </dgm:pt>
    <dgm:pt modelId="{715F24BA-BB6D-4024-8A4D-10373C78405E}" type="pres">
      <dgm:prSet presAssocID="{DCC4098A-5B96-4FD8-B4A9-65E786FBB657}" presName="diagram" presStyleCnt="0">
        <dgm:presLayoutVars>
          <dgm:dir/>
          <dgm:resizeHandles val="exact"/>
        </dgm:presLayoutVars>
      </dgm:prSet>
      <dgm:spPr/>
    </dgm:pt>
    <dgm:pt modelId="{7B2E8CDE-9690-48CA-8404-8782864E76B8}" type="pres">
      <dgm:prSet presAssocID="{0693C57E-97B1-4D2F-BF81-61E551A82C20}" presName="node" presStyleLbl="node1" presStyleIdx="0" presStyleCnt="9">
        <dgm:presLayoutVars>
          <dgm:bulletEnabled val="1"/>
        </dgm:presLayoutVars>
      </dgm:prSet>
      <dgm:spPr/>
    </dgm:pt>
    <dgm:pt modelId="{D1D2C6F8-E659-45FD-8856-3FC87A42E1D1}" type="pres">
      <dgm:prSet presAssocID="{A6892250-DFDE-493D-860C-D6A6ABD91E15}" presName="sibTrans" presStyleCnt="0"/>
      <dgm:spPr/>
    </dgm:pt>
    <dgm:pt modelId="{BA28EF19-73EF-40EB-AEAB-BF7C671B696E}" type="pres">
      <dgm:prSet presAssocID="{C5FE4EB8-219A-498F-A16E-5E707E788638}" presName="node" presStyleLbl="node1" presStyleIdx="1" presStyleCnt="9">
        <dgm:presLayoutVars>
          <dgm:bulletEnabled val="1"/>
        </dgm:presLayoutVars>
      </dgm:prSet>
      <dgm:spPr/>
    </dgm:pt>
    <dgm:pt modelId="{C3CDDCA4-8A76-460E-A377-8C9813B6787B}" type="pres">
      <dgm:prSet presAssocID="{B19CBBAF-8B40-44A2-A90D-6C9811E47450}" presName="sibTrans" presStyleCnt="0"/>
      <dgm:spPr/>
    </dgm:pt>
    <dgm:pt modelId="{AFC2CDAF-6D16-4984-A5A6-0D154809666A}" type="pres">
      <dgm:prSet presAssocID="{38CB023A-E867-46E4-A6BC-C8A315D64F1A}" presName="node" presStyleLbl="node1" presStyleIdx="2" presStyleCnt="9">
        <dgm:presLayoutVars>
          <dgm:bulletEnabled val="1"/>
        </dgm:presLayoutVars>
      </dgm:prSet>
      <dgm:spPr/>
    </dgm:pt>
    <dgm:pt modelId="{E3646A10-BDDC-4FDA-8CF0-3E94A2165205}" type="pres">
      <dgm:prSet presAssocID="{9670E1DA-BF3D-4525-89AE-0BCECCB17294}" presName="sibTrans" presStyleCnt="0"/>
      <dgm:spPr/>
    </dgm:pt>
    <dgm:pt modelId="{65D83FCC-F315-4C43-BE27-E010D7FB3881}" type="pres">
      <dgm:prSet presAssocID="{F1200081-2ADE-40DC-982D-9BAB85FCFAFC}" presName="node" presStyleLbl="node1" presStyleIdx="3" presStyleCnt="9">
        <dgm:presLayoutVars>
          <dgm:bulletEnabled val="1"/>
        </dgm:presLayoutVars>
      </dgm:prSet>
      <dgm:spPr/>
    </dgm:pt>
    <dgm:pt modelId="{A16269E5-CD53-4503-ABE9-CF4500A16011}" type="pres">
      <dgm:prSet presAssocID="{8B2439B1-E38F-467A-95AA-E4440D0D7A68}" presName="sibTrans" presStyleCnt="0"/>
      <dgm:spPr/>
    </dgm:pt>
    <dgm:pt modelId="{A72AC56C-CA19-4070-9286-BFAA2DBB1588}" type="pres">
      <dgm:prSet presAssocID="{D8B2834E-9A71-48DD-80FA-23808F7CB2A8}" presName="node" presStyleLbl="node1" presStyleIdx="4" presStyleCnt="9">
        <dgm:presLayoutVars>
          <dgm:bulletEnabled val="1"/>
        </dgm:presLayoutVars>
      </dgm:prSet>
      <dgm:spPr/>
    </dgm:pt>
    <dgm:pt modelId="{BB223CD7-4A4B-43FC-856E-2C55810207A9}" type="pres">
      <dgm:prSet presAssocID="{A5671286-942E-4084-8387-1325FBEF98CB}" presName="sibTrans" presStyleCnt="0"/>
      <dgm:spPr/>
    </dgm:pt>
    <dgm:pt modelId="{F1FFA66C-F9D2-471A-9A53-1DEE7F394054}" type="pres">
      <dgm:prSet presAssocID="{38D415CF-A26C-4706-BB92-558BED12B76F}" presName="node" presStyleLbl="node1" presStyleIdx="5" presStyleCnt="9">
        <dgm:presLayoutVars>
          <dgm:bulletEnabled val="1"/>
        </dgm:presLayoutVars>
      </dgm:prSet>
      <dgm:spPr/>
    </dgm:pt>
    <dgm:pt modelId="{45D0B6E0-9B6C-4B1F-AE6A-F034E2D6F900}" type="pres">
      <dgm:prSet presAssocID="{478EF58D-CFC2-46F0-827B-FBD5685C2212}" presName="sibTrans" presStyleCnt="0"/>
      <dgm:spPr/>
    </dgm:pt>
    <dgm:pt modelId="{D028B133-E728-4726-B319-625C41250CE5}" type="pres">
      <dgm:prSet presAssocID="{2A1A2066-58E4-4B93-B928-3DD5834A99A7}" presName="node" presStyleLbl="node1" presStyleIdx="6" presStyleCnt="9">
        <dgm:presLayoutVars>
          <dgm:bulletEnabled val="1"/>
        </dgm:presLayoutVars>
      </dgm:prSet>
      <dgm:spPr/>
    </dgm:pt>
    <dgm:pt modelId="{532616BD-C53A-4F14-83FA-C25091CACCA4}" type="pres">
      <dgm:prSet presAssocID="{F5B7BC79-95BB-4180-8975-014925AB9032}" presName="sibTrans" presStyleCnt="0"/>
      <dgm:spPr/>
    </dgm:pt>
    <dgm:pt modelId="{14892968-39C4-41BA-8977-CF8F4B04CFC4}" type="pres">
      <dgm:prSet presAssocID="{1B0E09B6-A4E9-4C88-90A2-2B592953CA1C}" presName="node" presStyleLbl="node1" presStyleIdx="7" presStyleCnt="9">
        <dgm:presLayoutVars>
          <dgm:bulletEnabled val="1"/>
        </dgm:presLayoutVars>
      </dgm:prSet>
      <dgm:spPr/>
    </dgm:pt>
    <dgm:pt modelId="{5FA14C5D-BFD2-468D-BD26-3C51AF2A0E1C}" type="pres">
      <dgm:prSet presAssocID="{105AB8D1-8C8A-415B-A14B-B4788AD7DE73}" presName="sibTrans" presStyleCnt="0"/>
      <dgm:spPr/>
    </dgm:pt>
    <dgm:pt modelId="{38D371D3-A281-4F26-83A1-A9F1531DAFB0}" type="pres">
      <dgm:prSet presAssocID="{7AD23774-FD63-4012-A440-0A58AA6DCBA8}" presName="node" presStyleLbl="node1" presStyleIdx="8" presStyleCnt="9">
        <dgm:presLayoutVars>
          <dgm:bulletEnabled val="1"/>
        </dgm:presLayoutVars>
      </dgm:prSet>
      <dgm:spPr/>
    </dgm:pt>
  </dgm:ptLst>
  <dgm:cxnLst>
    <dgm:cxn modelId="{3FF2C304-CF13-48B9-A767-FBA6136E2C1D}" srcId="{DCC4098A-5B96-4FD8-B4A9-65E786FBB657}" destId="{7AD23774-FD63-4012-A440-0A58AA6DCBA8}" srcOrd="8" destOrd="0" parTransId="{BA8460E3-69BF-4939-8218-DBD1B01B6AB7}" sibTransId="{D60FE1BF-F93C-4F36-A0D7-6A8FCFFEAFDE}"/>
    <dgm:cxn modelId="{331FDE2A-47D7-47AE-BD67-5CBCB6F6CF44}" type="presOf" srcId="{7AD23774-FD63-4012-A440-0A58AA6DCBA8}" destId="{38D371D3-A281-4F26-83A1-A9F1531DAFB0}" srcOrd="0" destOrd="0" presId="urn:microsoft.com/office/officeart/2005/8/layout/default"/>
    <dgm:cxn modelId="{142E8E38-CADE-4B6D-A840-CF6B02A29E9B}" srcId="{DCC4098A-5B96-4FD8-B4A9-65E786FBB657}" destId="{D8B2834E-9A71-48DD-80FA-23808F7CB2A8}" srcOrd="4" destOrd="0" parTransId="{4393D9FD-A91A-4B60-AE4B-31CC8E888105}" sibTransId="{A5671286-942E-4084-8387-1325FBEF98CB}"/>
    <dgm:cxn modelId="{87F7203C-4176-4B71-88A8-8569DEFC50B7}" type="presOf" srcId="{C5FE4EB8-219A-498F-A16E-5E707E788638}" destId="{BA28EF19-73EF-40EB-AEAB-BF7C671B696E}" srcOrd="0" destOrd="0" presId="urn:microsoft.com/office/officeart/2005/8/layout/default"/>
    <dgm:cxn modelId="{B7C9F73C-E3C4-4837-BC2F-15E597959DC8}" type="presOf" srcId="{1B0E09B6-A4E9-4C88-90A2-2B592953CA1C}" destId="{14892968-39C4-41BA-8977-CF8F4B04CFC4}" srcOrd="0" destOrd="0" presId="urn:microsoft.com/office/officeart/2005/8/layout/default"/>
    <dgm:cxn modelId="{40053B50-C779-4CFB-8AD7-953367799B06}" srcId="{DCC4098A-5B96-4FD8-B4A9-65E786FBB657}" destId="{0693C57E-97B1-4D2F-BF81-61E551A82C20}" srcOrd="0" destOrd="0" parTransId="{5243DAAE-B1E1-41F2-8679-D8D7D44D0523}" sibTransId="{A6892250-DFDE-493D-860C-D6A6ABD91E15}"/>
    <dgm:cxn modelId="{26AE3674-48FF-440A-A2BB-209C8C192D75}" srcId="{DCC4098A-5B96-4FD8-B4A9-65E786FBB657}" destId="{F1200081-2ADE-40DC-982D-9BAB85FCFAFC}" srcOrd="3" destOrd="0" parTransId="{CAE43DD5-8104-4A92-864C-15D541B6D159}" sibTransId="{8B2439B1-E38F-467A-95AA-E4440D0D7A68}"/>
    <dgm:cxn modelId="{C3E41378-BC6E-4588-AC96-EFED464D6063}" type="presOf" srcId="{DCC4098A-5B96-4FD8-B4A9-65E786FBB657}" destId="{715F24BA-BB6D-4024-8A4D-10373C78405E}" srcOrd="0" destOrd="0" presId="urn:microsoft.com/office/officeart/2005/8/layout/default"/>
    <dgm:cxn modelId="{4907547B-BE24-4C93-BBDB-A700129AD0B8}" srcId="{DCC4098A-5B96-4FD8-B4A9-65E786FBB657}" destId="{C5FE4EB8-219A-498F-A16E-5E707E788638}" srcOrd="1" destOrd="0" parTransId="{363BD531-254D-4FFD-AAF4-68203238FAB0}" sibTransId="{B19CBBAF-8B40-44A2-A90D-6C9811E47450}"/>
    <dgm:cxn modelId="{8C0BBE7B-DED1-4658-8B3B-71B7F05FAE1B}" srcId="{DCC4098A-5B96-4FD8-B4A9-65E786FBB657}" destId="{1B0E09B6-A4E9-4C88-90A2-2B592953CA1C}" srcOrd="7" destOrd="0" parTransId="{C5C1E965-C9BC-4109-963A-694314EDC0B1}" sibTransId="{105AB8D1-8C8A-415B-A14B-B4788AD7DE73}"/>
    <dgm:cxn modelId="{74DFAC7E-A1DA-4FFC-A00A-63D75274C979}" type="presOf" srcId="{F1200081-2ADE-40DC-982D-9BAB85FCFAFC}" destId="{65D83FCC-F315-4C43-BE27-E010D7FB3881}" srcOrd="0" destOrd="0" presId="urn:microsoft.com/office/officeart/2005/8/layout/default"/>
    <dgm:cxn modelId="{F44AFD93-F1B5-4762-9E89-4213EFBF7860}" type="presOf" srcId="{2A1A2066-58E4-4B93-B928-3DD5834A99A7}" destId="{D028B133-E728-4726-B319-625C41250CE5}" srcOrd="0" destOrd="0" presId="urn:microsoft.com/office/officeart/2005/8/layout/default"/>
    <dgm:cxn modelId="{4D2AC69A-BA04-4270-A8B3-3F9F0C9095FB}" srcId="{DCC4098A-5B96-4FD8-B4A9-65E786FBB657}" destId="{38D415CF-A26C-4706-BB92-558BED12B76F}" srcOrd="5" destOrd="0" parTransId="{F5179DB2-6932-4BE2-ABB3-D5865AE4D13F}" sibTransId="{478EF58D-CFC2-46F0-827B-FBD5685C2212}"/>
    <dgm:cxn modelId="{50B6EB9E-D394-41C1-B509-1603F4F109AA}" type="presOf" srcId="{D8B2834E-9A71-48DD-80FA-23808F7CB2A8}" destId="{A72AC56C-CA19-4070-9286-BFAA2DBB1588}" srcOrd="0" destOrd="0" presId="urn:microsoft.com/office/officeart/2005/8/layout/default"/>
    <dgm:cxn modelId="{E81DB6CF-7300-4D48-AFEB-F74D91DF7EB5}" type="presOf" srcId="{38CB023A-E867-46E4-A6BC-C8A315D64F1A}" destId="{AFC2CDAF-6D16-4984-A5A6-0D154809666A}" srcOrd="0" destOrd="0" presId="urn:microsoft.com/office/officeart/2005/8/layout/default"/>
    <dgm:cxn modelId="{FA2C48DB-1B33-4641-8A7C-57B332527EEE}" srcId="{DCC4098A-5B96-4FD8-B4A9-65E786FBB657}" destId="{38CB023A-E867-46E4-A6BC-C8A315D64F1A}" srcOrd="2" destOrd="0" parTransId="{CBF6CA3A-BC79-4DE8-86DC-5821461B5D54}" sibTransId="{9670E1DA-BF3D-4525-89AE-0BCECCB17294}"/>
    <dgm:cxn modelId="{21C231E1-CB2F-4C00-84C2-0D0E60403147}" type="presOf" srcId="{0693C57E-97B1-4D2F-BF81-61E551A82C20}" destId="{7B2E8CDE-9690-48CA-8404-8782864E76B8}" srcOrd="0" destOrd="0" presId="urn:microsoft.com/office/officeart/2005/8/layout/default"/>
    <dgm:cxn modelId="{AC60DDEA-0170-40EA-AF65-F24E7F39194B}" type="presOf" srcId="{38D415CF-A26C-4706-BB92-558BED12B76F}" destId="{F1FFA66C-F9D2-471A-9A53-1DEE7F394054}" srcOrd="0" destOrd="0" presId="urn:microsoft.com/office/officeart/2005/8/layout/default"/>
    <dgm:cxn modelId="{4CD7D3F3-DB24-4E6D-BFC4-4B906B56E7E9}" srcId="{DCC4098A-5B96-4FD8-B4A9-65E786FBB657}" destId="{2A1A2066-58E4-4B93-B928-3DD5834A99A7}" srcOrd="6" destOrd="0" parTransId="{4C2474E3-3241-4375-B418-854F8A434F4B}" sibTransId="{F5B7BC79-95BB-4180-8975-014925AB9032}"/>
    <dgm:cxn modelId="{A60CEA15-26B8-4F1A-A24D-AD8BDB868FA2}" type="presParOf" srcId="{715F24BA-BB6D-4024-8A4D-10373C78405E}" destId="{7B2E8CDE-9690-48CA-8404-8782864E76B8}" srcOrd="0" destOrd="0" presId="urn:microsoft.com/office/officeart/2005/8/layout/default"/>
    <dgm:cxn modelId="{5F1CE2B6-CBA9-4F9B-BDAF-D7F63CA8CC64}" type="presParOf" srcId="{715F24BA-BB6D-4024-8A4D-10373C78405E}" destId="{D1D2C6F8-E659-45FD-8856-3FC87A42E1D1}" srcOrd="1" destOrd="0" presId="urn:microsoft.com/office/officeart/2005/8/layout/default"/>
    <dgm:cxn modelId="{7DFB2A2D-76FE-48DE-A573-84A151B2EDCB}" type="presParOf" srcId="{715F24BA-BB6D-4024-8A4D-10373C78405E}" destId="{BA28EF19-73EF-40EB-AEAB-BF7C671B696E}" srcOrd="2" destOrd="0" presId="urn:microsoft.com/office/officeart/2005/8/layout/default"/>
    <dgm:cxn modelId="{DB93E1A5-0EBD-4948-A181-1F88632570D0}" type="presParOf" srcId="{715F24BA-BB6D-4024-8A4D-10373C78405E}" destId="{C3CDDCA4-8A76-460E-A377-8C9813B6787B}" srcOrd="3" destOrd="0" presId="urn:microsoft.com/office/officeart/2005/8/layout/default"/>
    <dgm:cxn modelId="{D720C9A0-F113-4001-B977-86DFDFC16455}" type="presParOf" srcId="{715F24BA-BB6D-4024-8A4D-10373C78405E}" destId="{AFC2CDAF-6D16-4984-A5A6-0D154809666A}" srcOrd="4" destOrd="0" presId="urn:microsoft.com/office/officeart/2005/8/layout/default"/>
    <dgm:cxn modelId="{9D16BCAC-68DF-41F0-948E-3C53203008C2}" type="presParOf" srcId="{715F24BA-BB6D-4024-8A4D-10373C78405E}" destId="{E3646A10-BDDC-4FDA-8CF0-3E94A2165205}" srcOrd="5" destOrd="0" presId="urn:microsoft.com/office/officeart/2005/8/layout/default"/>
    <dgm:cxn modelId="{0688D34A-0EA7-48DB-8D2D-317EB702660C}" type="presParOf" srcId="{715F24BA-BB6D-4024-8A4D-10373C78405E}" destId="{65D83FCC-F315-4C43-BE27-E010D7FB3881}" srcOrd="6" destOrd="0" presId="urn:microsoft.com/office/officeart/2005/8/layout/default"/>
    <dgm:cxn modelId="{7EB22817-6509-4D45-9074-50DBE9915F9C}" type="presParOf" srcId="{715F24BA-BB6D-4024-8A4D-10373C78405E}" destId="{A16269E5-CD53-4503-ABE9-CF4500A16011}" srcOrd="7" destOrd="0" presId="urn:microsoft.com/office/officeart/2005/8/layout/default"/>
    <dgm:cxn modelId="{60280BB7-F637-49EB-B279-66CE7E47290F}" type="presParOf" srcId="{715F24BA-BB6D-4024-8A4D-10373C78405E}" destId="{A72AC56C-CA19-4070-9286-BFAA2DBB1588}" srcOrd="8" destOrd="0" presId="urn:microsoft.com/office/officeart/2005/8/layout/default"/>
    <dgm:cxn modelId="{A81DA009-1221-4D9B-9747-7C7E7917DAD7}" type="presParOf" srcId="{715F24BA-BB6D-4024-8A4D-10373C78405E}" destId="{BB223CD7-4A4B-43FC-856E-2C55810207A9}" srcOrd="9" destOrd="0" presId="urn:microsoft.com/office/officeart/2005/8/layout/default"/>
    <dgm:cxn modelId="{277041C9-719A-4FE3-9304-945D6FADA93B}" type="presParOf" srcId="{715F24BA-BB6D-4024-8A4D-10373C78405E}" destId="{F1FFA66C-F9D2-471A-9A53-1DEE7F394054}" srcOrd="10" destOrd="0" presId="urn:microsoft.com/office/officeart/2005/8/layout/default"/>
    <dgm:cxn modelId="{503E01AB-BB48-44B8-AE26-D1B00090E621}" type="presParOf" srcId="{715F24BA-BB6D-4024-8A4D-10373C78405E}" destId="{45D0B6E0-9B6C-4B1F-AE6A-F034E2D6F900}" srcOrd="11" destOrd="0" presId="urn:microsoft.com/office/officeart/2005/8/layout/default"/>
    <dgm:cxn modelId="{6EF883D7-0B6F-4448-8B56-AD827764263A}" type="presParOf" srcId="{715F24BA-BB6D-4024-8A4D-10373C78405E}" destId="{D028B133-E728-4726-B319-625C41250CE5}" srcOrd="12" destOrd="0" presId="urn:microsoft.com/office/officeart/2005/8/layout/default"/>
    <dgm:cxn modelId="{AE050810-1335-49CB-94DF-53EEEC55A99F}" type="presParOf" srcId="{715F24BA-BB6D-4024-8A4D-10373C78405E}" destId="{532616BD-C53A-4F14-83FA-C25091CACCA4}" srcOrd="13" destOrd="0" presId="urn:microsoft.com/office/officeart/2005/8/layout/default"/>
    <dgm:cxn modelId="{B551268B-DCC8-4A29-8608-6016C1D48C98}" type="presParOf" srcId="{715F24BA-BB6D-4024-8A4D-10373C78405E}" destId="{14892968-39C4-41BA-8977-CF8F4B04CFC4}" srcOrd="14" destOrd="0" presId="urn:microsoft.com/office/officeart/2005/8/layout/default"/>
    <dgm:cxn modelId="{BABF667B-31C5-4448-A538-4D6B97AAE4B2}" type="presParOf" srcId="{715F24BA-BB6D-4024-8A4D-10373C78405E}" destId="{5FA14C5D-BFD2-468D-BD26-3C51AF2A0E1C}" srcOrd="15" destOrd="0" presId="urn:microsoft.com/office/officeart/2005/8/layout/default"/>
    <dgm:cxn modelId="{26C43D90-D27E-448F-A711-105EB5DAC606}" type="presParOf" srcId="{715F24BA-BB6D-4024-8A4D-10373C78405E}" destId="{38D371D3-A281-4F26-83A1-A9F1531DAFB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6A65F-292A-49C1-8A84-6C63C8A1DD13}">
      <dsp:nvSpPr>
        <dsp:cNvPr id="0" name=""/>
        <dsp:cNvSpPr/>
      </dsp:nvSpPr>
      <dsp:spPr>
        <a:xfrm>
          <a:off x="776" y="272266"/>
          <a:ext cx="3026939" cy="18161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/>
            <a:t>Large infrastructure project with high capex investment</a:t>
          </a:r>
        </a:p>
      </dsp:txBody>
      <dsp:txXfrm>
        <a:off x="776" y="272266"/>
        <a:ext cx="3026939" cy="1816163"/>
      </dsp:txXfrm>
    </dsp:sp>
    <dsp:sp modelId="{738D380E-AAC0-478E-B574-2C07807F2D99}">
      <dsp:nvSpPr>
        <dsp:cNvPr id="0" name=""/>
        <dsp:cNvSpPr/>
      </dsp:nvSpPr>
      <dsp:spPr>
        <a:xfrm>
          <a:off x="3330409" y="272266"/>
          <a:ext cx="3026939" cy="1816163"/>
        </a:xfrm>
        <a:prstGeom prst="rect">
          <a:avLst/>
        </a:prstGeom>
        <a:solidFill>
          <a:schemeClr val="accent4">
            <a:hueOff val="3330000"/>
            <a:satOff val="877"/>
            <a:lumOff val="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/>
            <a:t>Long lead time before revenues start (5-7 years)</a:t>
          </a:r>
        </a:p>
      </dsp:txBody>
      <dsp:txXfrm>
        <a:off x="3330409" y="272266"/>
        <a:ext cx="3026939" cy="1816163"/>
      </dsp:txXfrm>
    </dsp:sp>
    <dsp:sp modelId="{80F5487D-EE62-43F0-8196-918967B58AEB}">
      <dsp:nvSpPr>
        <dsp:cNvPr id="0" name=""/>
        <dsp:cNvSpPr/>
      </dsp:nvSpPr>
      <dsp:spPr>
        <a:xfrm>
          <a:off x="776" y="2391123"/>
          <a:ext cx="3026939" cy="1816163"/>
        </a:xfrm>
        <a:prstGeom prst="rect">
          <a:avLst/>
        </a:prstGeom>
        <a:solidFill>
          <a:schemeClr val="accent4">
            <a:hueOff val="6659999"/>
            <a:satOff val="1755"/>
            <a:lumOff val="36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800" kern="1200" dirty="0"/>
            <a:t>Revenues are variable and uncertain driving up cost of capital </a:t>
          </a:r>
        </a:p>
      </dsp:txBody>
      <dsp:txXfrm>
        <a:off x="776" y="2391123"/>
        <a:ext cx="3026939" cy="1816163"/>
      </dsp:txXfrm>
    </dsp:sp>
    <dsp:sp modelId="{DA113256-A34D-4291-AD91-B1791E4FB525}">
      <dsp:nvSpPr>
        <dsp:cNvPr id="0" name=""/>
        <dsp:cNvSpPr/>
      </dsp:nvSpPr>
      <dsp:spPr>
        <a:xfrm>
          <a:off x="3330409" y="2391123"/>
          <a:ext cx="3026939" cy="1816163"/>
        </a:xfrm>
        <a:prstGeom prst="rect">
          <a:avLst/>
        </a:prstGeom>
        <a:solidFill>
          <a:schemeClr val="accent4">
            <a:hueOff val="9989998"/>
            <a:satOff val="2632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kern="1200" dirty="0"/>
            <a:t>The current market design fails to deliver an efficient, bankable revenue stream</a:t>
          </a:r>
        </a:p>
      </dsp:txBody>
      <dsp:txXfrm>
        <a:off x="3330409" y="2391123"/>
        <a:ext cx="3026939" cy="1816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E8CDE-9690-48CA-8404-8782864E76B8}">
      <dsp:nvSpPr>
        <dsp:cNvPr id="0" name=""/>
        <dsp:cNvSpPr/>
      </dsp:nvSpPr>
      <dsp:spPr>
        <a:xfrm>
          <a:off x="0" y="258601"/>
          <a:ext cx="2181086" cy="13086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Ofgem</a:t>
          </a:r>
        </a:p>
      </dsp:txBody>
      <dsp:txXfrm>
        <a:off x="0" y="258601"/>
        <a:ext cx="2181086" cy="1308652"/>
      </dsp:txXfrm>
    </dsp:sp>
    <dsp:sp modelId="{BA28EF19-73EF-40EB-AEAB-BF7C671B696E}">
      <dsp:nvSpPr>
        <dsp:cNvPr id="0" name=""/>
        <dsp:cNvSpPr/>
      </dsp:nvSpPr>
      <dsp:spPr>
        <a:xfrm>
          <a:off x="2399195" y="258601"/>
          <a:ext cx="2181086" cy="1308652"/>
        </a:xfrm>
        <a:prstGeom prst="rect">
          <a:avLst/>
        </a:prstGeom>
        <a:solidFill>
          <a:schemeClr val="accent4">
            <a:hueOff val="1248750"/>
            <a:satOff val="329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HMT</a:t>
          </a:r>
        </a:p>
      </dsp:txBody>
      <dsp:txXfrm>
        <a:off x="2399195" y="258601"/>
        <a:ext cx="2181086" cy="1308652"/>
      </dsp:txXfrm>
    </dsp:sp>
    <dsp:sp modelId="{AFC2CDAF-6D16-4984-A5A6-0D154809666A}">
      <dsp:nvSpPr>
        <dsp:cNvPr id="0" name=""/>
        <dsp:cNvSpPr/>
      </dsp:nvSpPr>
      <dsp:spPr>
        <a:xfrm>
          <a:off x="4798391" y="258601"/>
          <a:ext cx="2181086" cy="1308652"/>
        </a:xfrm>
        <a:prstGeom prst="rect">
          <a:avLst/>
        </a:prstGeom>
        <a:solidFill>
          <a:schemeClr val="accent4">
            <a:hueOff val="2497500"/>
            <a:satOff val="65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CCC</a:t>
          </a:r>
        </a:p>
      </dsp:txBody>
      <dsp:txXfrm>
        <a:off x="4798391" y="258601"/>
        <a:ext cx="2181086" cy="1308652"/>
      </dsp:txXfrm>
    </dsp:sp>
    <dsp:sp modelId="{65D83FCC-F315-4C43-BE27-E010D7FB3881}">
      <dsp:nvSpPr>
        <dsp:cNvPr id="0" name=""/>
        <dsp:cNvSpPr/>
      </dsp:nvSpPr>
      <dsp:spPr>
        <a:xfrm>
          <a:off x="0" y="1785361"/>
          <a:ext cx="2181086" cy="1308652"/>
        </a:xfrm>
        <a:prstGeom prst="rect">
          <a:avLst/>
        </a:prstGeom>
        <a:solidFill>
          <a:schemeClr val="accent4">
            <a:hueOff val="3746249"/>
            <a:satOff val="987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NIC</a:t>
          </a:r>
        </a:p>
      </dsp:txBody>
      <dsp:txXfrm>
        <a:off x="0" y="1785361"/>
        <a:ext cx="2181086" cy="1308652"/>
      </dsp:txXfrm>
    </dsp:sp>
    <dsp:sp modelId="{A72AC56C-CA19-4070-9286-BFAA2DBB1588}">
      <dsp:nvSpPr>
        <dsp:cNvPr id="0" name=""/>
        <dsp:cNvSpPr/>
      </dsp:nvSpPr>
      <dsp:spPr>
        <a:xfrm>
          <a:off x="2399195" y="1785361"/>
          <a:ext cx="2181086" cy="1308652"/>
        </a:xfrm>
        <a:prstGeom prst="rect">
          <a:avLst/>
        </a:prstGeom>
        <a:solidFill>
          <a:schemeClr val="accent4">
            <a:hueOff val="4994999"/>
            <a:satOff val="1316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    BEIS	</a:t>
          </a:r>
        </a:p>
      </dsp:txBody>
      <dsp:txXfrm>
        <a:off x="2399195" y="1785361"/>
        <a:ext cx="2181086" cy="1308652"/>
      </dsp:txXfrm>
    </dsp:sp>
    <dsp:sp modelId="{F1FFA66C-F9D2-471A-9A53-1DEE7F394054}">
      <dsp:nvSpPr>
        <dsp:cNvPr id="0" name=""/>
        <dsp:cNvSpPr/>
      </dsp:nvSpPr>
      <dsp:spPr>
        <a:xfrm>
          <a:off x="4798391" y="1785361"/>
          <a:ext cx="2181086" cy="1308652"/>
        </a:xfrm>
        <a:prstGeom prst="rect">
          <a:avLst/>
        </a:prstGeom>
        <a:solidFill>
          <a:schemeClr val="accent4">
            <a:hueOff val="6243749"/>
            <a:satOff val="1645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UK Government &amp; opposition</a:t>
          </a:r>
        </a:p>
      </dsp:txBody>
      <dsp:txXfrm>
        <a:off x="4798391" y="1785361"/>
        <a:ext cx="2181086" cy="1308652"/>
      </dsp:txXfrm>
    </dsp:sp>
    <dsp:sp modelId="{D028B133-E728-4726-B319-625C41250CE5}">
      <dsp:nvSpPr>
        <dsp:cNvPr id="0" name=""/>
        <dsp:cNvSpPr/>
      </dsp:nvSpPr>
      <dsp:spPr>
        <a:xfrm>
          <a:off x="0" y="3312122"/>
          <a:ext cx="2181086" cy="1308652"/>
        </a:xfrm>
        <a:prstGeom prst="rect">
          <a:avLst/>
        </a:prstGeom>
        <a:solidFill>
          <a:schemeClr val="accent4">
            <a:hueOff val="7492499"/>
            <a:satOff val="1974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ESO</a:t>
          </a:r>
        </a:p>
      </dsp:txBody>
      <dsp:txXfrm>
        <a:off x="0" y="3312122"/>
        <a:ext cx="2181086" cy="1308652"/>
      </dsp:txXfrm>
    </dsp:sp>
    <dsp:sp modelId="{14892968-39C4-41BA-8977-CF8F4B04CFC4}">
      <dsp:nvSpPr>
        <dsp:cNvPr id="0" name=""/>
        <dsp:cNvSpPr/>
      </dsp:nvSpPr>
      <dsp:spPr>
        <a:xfrm>
          <a:off x="2399195" y="3312122"/>
          <a:ext cx="2181086" cy="1308652"/>
        </a:xfrm>
        <a:prstGeom prst="rect">
          <a:avLst/>
        </a:prstGeom>
        <a:solidFill>
          <a:schemeClr val="accent4">
            <a:hueOff val="8741248"/>
            <a:satOff val="2303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Media</a:t>
          </a:r>
        </a:p>
      </dsp:txBody>
      <dsp:txXfrm>
        <a:off x="2399195" y="3312122"/>
        <a:ext cx="2181086" cy="1308652"/>
      </dsp:txXfrm>
    </dsp:sp>
    <dsp:sp modelId="{38D371D3-A281-4F26-83A1-A9F1531DAFB0}">
      <dsp:nvSpPr>
        <dsp:cNvPr id="0" name=""/>
        <dsp:cNvSpPr/>
      </dsp:nvSpPr>
      <dsp:spPr>
        <a:xfrm>
          <a:off x="4798391" y="3312122"/>
          <a:ext cx="2181086" cy="1308652"/>
        </a:xfrm>
        <a:prstGeom prst="rect">
          <a:avLst/>
        </a:prstGeom>
        <a:solidFill>
          <a:schemeClr val="accent4">
            <a:hueOff val="9989998"/>
            <a:satOff val="2632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Scottish Government </a:t>
          </a:r>
        </a:p>
      </dsp:txBody>
      <dsp:txXfrm>
        <a:off x="4798391" y="3312122"/>
        <a:ext cx="2181086" cy="1308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9CC7-6737-4B05-96BF-3F787412DDB5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226E-9572-424E-9EC8-AA987E064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9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8E1D5-84F0-1A47-BAA1-3940347606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8E1D5-84F0-1A47-BAA1-394034760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31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101C-BCD8-4467-881B-A1F749595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44462-0E14-47B0-871B-795575A20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A18A-51C4-48F2-9D8E-8EFE2283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C1F80-47D4-48A7-8975-087FE0D5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3E33C-2E14-437D-94A7-EBA86982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2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FDBB-9771-4C55-8646-75953967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EBFAF-3AF3-4089-8B5C-D78908AE8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E457E-A7F6-4613-BFFD-F195C5F9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22B74-2427-430D-80CE-1979930E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78E3-1A22-46EF-BB3F-E779BA8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3FB4C-BCA0-401A-BD14-DF35B57BF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E110F-0010-419C-AFD2-AD56434D9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51D82-5DC1-452D-8A76-B20D55A2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D84A-1113-47CC-98A7-25300E8C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1B32-C68F-49C6-B6FF-F618FEDE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CDC7C1-F327-3848-8179-415D3660D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28660"/>
            <a:ext cx="3756000" cy="45650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8891E8C-77C1-DA43-9F40-6B402FC41D3B}" type="datetime4">
              <a:rPr lang="en-GB" smtClean="0"/>
              <a:pPr/>
              <a:t>27 August 2020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E4C7BD-C56D-B746-A1E1-5B36EA74C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5129" y="2052321"/>
            <a:ext cx="6230871" cy="2753358"/>
          </a:xfrm>
        </p:spPr>
        <p:txBody>
          <a:bodyPr anchor="ctr"/>
          <a:lstStyle>
            <a:lvl1pPr>
              <a:defRPr sz="5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 goes here in Calibri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E8C084-2380-A14E-A7AE-52B572DAC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05103"/>
            <a:ext cx="1076589" cy="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1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lectric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FBB75E-E872-2644-BCF2-2FC7E96E5559}" type="datetime4">
              <a:rPr lang="en-GB" smtClean="0"/>
              <a:t>27 August 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E4C7BD-C56D-B746-A1E1-5B36EA74C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5129" y="1991296"/>
            <a:ext cx="8502129" cy="1437704"/>
          </a:xfrm>
        </p:spPr>
        <p:txBody>
          <a:bodyPr anchor="t"/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Place divider title with more than one line here in Calibri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3C1A33-F76F-4344-AF43-11CC5F446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4742" y="3429000"/>
            <a:ext cx="8502129" cy="72000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sz="3200" b="0" smtClean="0">
                <a:solidFill>
                  <a:schemeClr val="accent1"/>
                </a:solidFill>
                <a:ea typeface="+mj-ea"/>
              </a:defRPr>
            </a:lvl1pPr>
            <a:lvl2pPr>
              <a:defRPr lang="en-US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marL="169200" lvl="0" indent="-457200" defTabSz="9144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 here in Calibri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6B15F12-FE3A-0743-BCAF-93053E5E2E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56401"/>
            <a:ext cx="1484742" cy="1634896"/>
          </a:xfrm>
        </p:spPr>
        <p:txBody>
          <a:bodyPr vert="horz" lIns="0" tIns="0" rIns="0" bIns="0" rtlCol="0" anchor="b">
            <a:noAutofit/>
          </a:bodyPr>
          <a:lstStyle>
            <a:lvl1pPr marL="0" indent="0" algn="r">
              <a:buNone/>
              <a:defRPr lang="en-US" sz="6400" b="0" i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 lang="en-US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marL="569250" lvl="0" indent="-857250" defTabSz="9144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26190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ow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BB75E-E872-2644-BCF2-2FC7E96E5559}" type="datetime4">
              <a:rPr lang="en-GB" smtClean="0"/>
              <a:pPr/>
              <a:t>27 August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E4C7BD-C56D-B746-A1E1-5B36EA74C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5129" y="1991296"/>
            <a:ext cx="8502129" cy="1437704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divider title with more than one line here in Calibri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3C1A33-F76F-4344-AF43-11CC5F446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4742" y="3429000"/>
            <a:ext cx="8502129" cy="72000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sz="3200" b="0" smtClean="0">
                <a:solidFill>
                  <a:schemeClr val="bg1"/>
                </a:solidFill>
                <a:ea typeface="+mj-ea"/>
              </a:defRPr>
            </a:lvl1pPr>
            <a:lvl2pPr>
              <a:defRPr lang="en-US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marL="169200" lvl="0" indent="-457200" defTabSz="9144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 here in Calibri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6B15F12-FE3A-0743-BCAF-93053E5E2E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56401"/>
            <a:ext cx="1484742" cy="1634896"/>
          </a:xfrm>
        </p:spPr>
        <p:txBody>
          <a:bodyPr vert="horz" lIns="0" tIns="0" rIns="0" bIns="0" rtlCol="0" anchor="b">
            <a:noAutofit/>
          </a:bodyPr>
          <a:lstStyle>
            <a:lvl1pPr marL="0" indent="0" algn="r">
              <a:buNone/>
              <a:defRPr lang="en-US" sz="64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 lang="en-US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marL="569250" lvl="0" indent="-857250"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System Font"/>
              <a:buNone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1105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Hydr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BB75E-E872-2644-BCF2-2FC7E96E5559}" type="datetime4">
              <a:rPr lang="en-GB" smtClean="0"/>
              <a:pPr/>
              <a:t>27 August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E4C7BD-C56D-B746-A1E1-5B36EA74C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5129" y="1991296"/>
            <a:ext cx="8502129" cy="1437704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divider title with more than one line here in Calibri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3C1A33-F76F-4344-AF43-11CC5F446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4742" y="3429000"/>
            <a:ext cx="8502129" cy="72000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sz="3200" b="0" smtClean="0">
                <a:solidFill>
                  <a:schemeClr val="bg1"/>
                </a:solidFill>
                <a:ea typeface="+mj-ea"/>
              </a:defRPr>
            </a:lvl1pPr>
            <a:lvl2pPr>
              <a:defRPr lang="en-US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marL="169200" lvl="0" indent="-457200" defTabSz="9144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 here in Calibri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6B15F12-FE3A-0743-BCAF-93053E5E2E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56401"/>
            <a:ext cx="1484742" cy="1634896"/>
          </a:xfrm>
        </p:spPr>
        <p:txBody>
          <a:bodyPr vert="horz" lIns="0" tIns="0" rIns="0" bIns="0" rtlCol="0" anchor="b">
            <a:noAutofit/>
          </a:bodyPr>
          <a:lstStyle>
            <a:lvl1pPr marL="0" indent="0" algn="r">
              <a:buNone/>
              <a:defRPr lang="en-US" sz="6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569250" lvl="0" indent="-857250" algn="r" defTabSz="9144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1484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nergising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FBB75E-E872-2644-BCF2-2FC7E96E5559}" type="datetime4">
              <a:rPr lang="en-GB" smtClean="0"/>
              <a:pPr/>
              <a:t>27 August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E4C7BD-C56D-B746-A1E1-5B36EA74C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5129" y="1991296"/>
            <a:ext cx="8502129" cy="1437704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divider title with more than one line here in Calibri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3C1A33-F76F-4344-AF43-11CC5F446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4742" y="3429000"/>
            <a:ext cx="8502129" cy="72000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sz="3200" b="0" smtClean="0">
                <a:solidFill>
                  <a:schemeClr val="bg1"/>
                </a:solidFill>
                <a:ea typeface="+mj-ea"/>
              </a:defRPr>
            </a:lvl1pPr>
            <a:lvl2pPr>
              <a:defRPr lang="en-US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marL="169200" lvl="0" indent="-457200" defTabSz="9144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 here in Calibri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6B15F12-FE3A-0743-BCAF-93053E5E2E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56401"/>
            <a:ext cx="1484742" cy="1634896"/>
          </a:xfrm>
        </p:spPr>
        <p:txBody>
          <a:bodyPr vert="horz" lIns="0" tIns="0" rIns="0" bIns="0" rtlCol="0" anchor="b">
            <a:noAutofit/>
          </a:bodyPr>
          <a:lstStyle>
            <a:lvl1pPr marL="0" indent="0" algn="r">
              <a:buNone/>
              <a:defRPr lang="en-US" sz="6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569250" lvl="0" indent="-857250" algn="r" defTabSz="9144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89113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BEC3-9EB1-C74B-957A-B9E3D55F4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11472000" cy="36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/>
          <a:p>
            <a:fld id="{19D58158-C8B2-BB44-8ABE-3E511DD32F20}" type="datetime4">
              <a:rPr lang="en-GB" smtClean="0"/>
              <a:t>27 August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1337A-6F76-4C48-99DC-622EF730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01F1-8276-B744-9019-EA90FB079F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CD875A-13FC-7147-8A09-396FB848DF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775" y="1422400"/>
            <a:ext cx="11471275" cy="5073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F63EBAB-EAF2-A04A-99A6-D134B2763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lang="en-US" sz="1800" b="0" i="0" kern="1200" dirty="0">
                <a:solidFill>
                  <a:schemeClr val="tx1"/>
                </a:solidFill>
                <a:latin typeface="Rubrik Light" panose="020F0303020200020004" pitchFamily="34" charset="0"/>
                <a:ea typeface="+mn-ea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marL="0" lvl="0" indent="0" algn="l" defTabSz="288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stem Font"/>
              <a:buNone/>
            </a:pPr>
            <a:r>
              <a:rPr lang="en-US" dirty="0"/>
              <a:t>Subtitle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3448189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BEC3-9EB1-C74B-957A-B9E3D55F4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11472000" cy="36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/>
          <a:p>
            <a:fld id="{19D58158-C8B2-BB44-8ABE-3E511DD32F20}" type="datetime4">
              <a:rPr lang="en-GB" smtClean="0"/>
              <a:t>27 August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1337A-6F76-4C48-99DC-622EF730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01F1-8276-B744-9019-EA90FB079F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F63EBAB-EAF2-A04A-99A6-D134B2763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lang="en-US" sz="1800" b="0" i="0" kern="1200" dirty="0">
                <a:solidFill>
                  <a:schemeClr val="tx1"/>
                </a:solidFill>
                <a:latin typeface="Rubrik Light" panose="020F0303020200020004" pitchFamily="34" charset="0"/>
                <a:ea typeface="+mn-ea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marL="0" lvl="0" indent="0" algn="l" defTabSz="288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stem Font"/>
              <a:buNone/>
            </a:pPr>
            <a:r>
              <a:rPr lang="en-US" dirty="0"/>
              <a:t>Subtitle here in Calibri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A81D59B-6462-AF4F-B92E-1019CD0314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133" y="1823333"/>
            <a:ext cx="4842934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48CAF9C-7C36-D048-B825-AC4D6E41C9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8132" y="2183333"/>
            <a:ext cx="4842935" cy="56833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lang="en-GB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With description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4997A5-B3CD-FB4D-BC1E-50083FB566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064" y="1823333"/>
            <a:ext cx="364067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4B7A6F6-CE78-0E49-A5E8-BBA5D7EED0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133" y="2751667"/>
            <a:ext cx="4842934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52905DB-1FE0-DD4C-B969-C1B185F152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132" y="3111667"/>
            <a:ext cx="4842935" cy="56833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lang="en-GB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With description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05A87AE-AB73-D54D-A804-A8FA17AADB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4064" y="2751667"/>
            <a:ext cx="364067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BFF5ED7-32C8-EA43-BD5B-855B6D80D7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8133" y="3680531"/>
            <a:ext cx="4842934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71CB475-A9A8-6D47-B950-EAE22D039B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132" y="4040531"/>
            <a:ext cx="4842935" cy="56833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lang="en-GB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With description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01264D9-81E5-FE40-A039-EDBA0E81E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4064" y="3680531"/>
            <a:ext cx="364067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794B085-4BED-904C-8DC4-D50E55EFC0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133" y="4608865"/>
            <a:ext cx="4842934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202A8BC-4ECF-5046-A9CD-BD8CF77D341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132" y="4968865"/>
            <a:ext cx="4842935" cy="56833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lang="en-GB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With description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A045AE4-1ADD-3249-A386-7F51612FFF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064" y="4608865"/>
            <a:ext cx="364067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FBA080C-E974-7549-AF5E-1C84B7785C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83943" y="1823333"/>
            <a:ext cx="4842934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49A10DB-0FB6-C049-85B5-0A1337CC16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3942" y="2183333"/>
            <a:ext cx="4842935" cy="56833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lang="en-GB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With description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1F0A090-F29B-4B41-A7AA-87991D0A79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19874" y="1823333"/>
            <a:ext cx="364067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4F95724-6318-7043-AC29-C3A1C365D4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3943" y="2751667"/>
            <a:ext cx="4842934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5CB67B6-7853-0342-A29C-EB73B73FA0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3942" y="3111667"/>
            <a:ext cx="4842935" cy="56833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lang="en-GB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With description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F5F38E9-47BC-0C43-BF56-3C9F1F32D2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19874" y="2751667"/>
            <a:ext cx="364067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C9C04AF-BB21-CE42-B1F3-CC6AEA001F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83943" y="3680531"/>
            <a:ext cx="4842934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98DE865-7D31-5F4D-AADD-181010601A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83942" y="4040531"/>
            <a:ext cx="4842935" cy="56833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lang="en-GB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With description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6B67141-A9B3-F540-B2E2-D7EC27213B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19874" y="3680531"/>
            <a:ext cx="364067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B6BD1AF-DE42-1A45-8772-EF2624522A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83943" y="4608865"/>
            <a:ext cx="4842934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C634738-9299-CB49-A510-EE7F95663E5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83942" y="4968865"/>
            <a:ext cx="4842935" cy="56833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lang="en-GB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With description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CCF4C7CB-8139-B94E-A08A-DF385FA814F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19874" y="4608865"/>
            <a:ext cx="364067" cy="36000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091417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Headline + Hero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62E13A-A443-F84A-AE62-230DBA4DB2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rIns="36000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 for the 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C08BCC-DEC0-ED49-AB7C-1AC5BA0754D1}" type="datetime4">
              <a:rPr lang="en-GB" smtClean="0"/>
              <a:t>27 August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1337A-6F76-4C48-99DC-622EF730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C543C4-D94D-B24D-82EB-DA594AFD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11472000" cy="360000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605DB2-3E6B-4941-ABD8-057DD05C11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050" y="1078351"/>
            <a:ext cx="5737950" cy="4701298"/>
          </a:xfrm>
        </p:spPr>
        <p:txBody>
          <a:bodyPr rIns="288000" anchor="ctr"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This is a Hero headline and Hero image to support a very important point in Calibri.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D9D1310-6B40-4D48-ADE8-737CFEE12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28707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9E3B-6863-40E1-9200-E224F091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813C-5845-4550-B9E9-5F0DBDD39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4F4DE-2FED-4519-8E2E-28F039E7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17363-7361-44E4-B60C-5BD07807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7BA7D-679F-4094-811B-91DF6464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3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Headline + Hero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62E13A-A443-F84A-AE62-230DBA4DB2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9FE0F9-9B32-5C43-863E-FD87F69D5DCC}" type="datetime4">
              <a:rPr lang="en-GB" smtClean="0"/>
              <a:pPr/>
              <a:t>27 August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4139A6-F61D-2A46-8C36-ADE3C081AA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4776" y="1078351"/>
            <a:ext cx="5737950" cy="4701298"/>
          </a:xfrm>
        </p:spPr>
        <p:txBody>
          <a:bodyPr lIns="288000" rIns="0" anchor="ctr"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 b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This is a Hero headline and Hero image to support a very important point in Calibri.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3B93E1-1372-3443-AC28-DCB731953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5736000" cy="360000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B4D7C16-3443-C240-8494-FFEBD6F4C8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2108016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Headline + Hero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62E13A-A443-F84A-AE62-230DBA4DB2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E0F9-9B32-5C43-863E-FD87F69D5DCC}" type="datetime4">
              <a:rPr lang="en-GB" smtClean="0"/>
              <a:t>27 August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4139A6-F61D-2A46-8C36-ADE3C081AA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050" y="1078351"/>
            <a:ext cx="5737950" cy="4701298"/>
          </a:xfrm>
        </p:spPr>
        <p:txBody>
          <a:bodyPr rIns="288000" anchor="ctr"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 b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This is a Hero headline and Hero image to support a very important point in Calibri.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3B93E1-1372-3443-AC28-DCB731953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5736000" cy="360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815F60-357A-C248-86D0-885FD3A2A7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550356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426E-A1B4-444E-8E6F-301FC006136B}" type="datetime4">
              <a:rPr lang="en-GB" smtClean="0"/>
              <a:t>27 August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4139A6-F61D-2A46-8C36-ADE3C081AA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050" y="1078351"/>
            <a:ext cx="5737950" cy="4701298"/>
          </a:xfrm>
        </p:spPr>
        <p:txBody>
          <a:bodyPr rIns="360000" anchor="ctr"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 b="0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This is a very long and big statement about our business in Calibri.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3B93E1-1372-3443-AC28-DCB731953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11470050" cy="360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04DA23-802C-954F-8703-A10385EB9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2100" y="1078350"/>
            <a:ext cx="5737949" cy="4701300"/>
          </a:xfrm>
        </p:spPr>
        <p:txBody>
          <a:bodyPr anchor="ctr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24B19F6-5C7D-1945-BE83-752DD82B4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3345710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Images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BE7F-A5B1-A441-AB26-260D045EA6BB}" type="datetime4">
              <a:rPr lang="en-GB" smtClean="0"/>
              <a:t>27 August 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3B93E1-1372-3443-AC28-DCB731953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8662080" cy="360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04DA23-802C-954F-8703-A10385EB9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827" y="2292560"/>
            <a:ext cx="4252251" cy="3843489"/>
          </a:xfrm>
        </p:spPr>
        <p:txBody>
          <a:bodyPr rIns="288000"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48DCD67-489D-A448-BAFC-292BD5E1F97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09078" y="1526999"/>
            <a:ext cx="765562" cy="7655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EF94229-180F-B848-81D3-F7397D2866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09078" y="2292560"/>
            <a:ext cx="4595882" cy="4561839"/>
          </a:xfrm>
          <a:solidFill>
            <a:schemeClr val="accent2"/>
          </a:solidFill>
        </p:spPr>
        <p:txBody>
          <a:bodyPr tIns="360000" anchor="t"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ubrik Light" panose="020F03030202000200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here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55B26B1-C8BD-2D41-B782-2DC4767A70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04960" y="1"/>
            <a:ext cx="2987040" cy="2292560"/>
          </a:xfrm>
          <a:solidFill>
            <a:schemeClr val="accent3"/>
          </a:solidFill>
        </p:spPr>
        <p:txBody>
          <a:bodyPr tIns="360000" anchor="t"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ubrik Light" panose="020F03030202000200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CF9F280-6AE7-394F-A977-2C0EAF82E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58747" y="1526999"/>
            <a:ext cx="3463333" cy="765560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14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Place supporting text for the image below here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9140921-9325-D040-9FA1-920EC2BA56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7" y="711152"/>
            <a:ext cx="8662080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1827928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FA629D4-0D7B-FD47-A7B0-D8A068E1BA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09078" y="2292560"/>
            <a:ext cx="7582922" cy="4561839"/>
          </a:xfrm>
          <a:solidFill>
            <a:schemeClr val="accent2"/>
          </a:solidFill>
        </p:spPr>
        <p:txBody>
          <a:bodyPr tIns="360000" anchor="t"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ubrik Light" panose="020F03030202000200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63B-ADFE-994C-91B9-2C010F0159EA}" type="datetime4">
              <a:rPr lang="en-GB" smtClean="0"/>
              <a:t>27 August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3B93E1-1372-3443-AC28-DCB731953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11475174" cy="360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04DA23-802C-954F-8703-A10385EB9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827" y="2292560"/>
            <a:ext cx="4252251" cy="3843489"/>
          </a:xfrm>
        </p:spPr>
        <p:txBody>
          <a:bodyPr rIns="288000"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CF9F280-6AE7-394F-A977-2C0EAF82E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9079" y="1526999"/>
            <a:ext cx="4413002" cy="765561"/>
          </a:xfrm>
        </p:spPr>
        <p:txBody>
          <a:bodyPr bIns="144000"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Place supporting text for the image below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168ACBA-D93A-584C-A012-0A70296FF9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1270127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BEC3-9EB1-C74B-957A-B9E3D55F4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11472000" cy="360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/>
          <a:p>
            <a:fld id="{E314C261-17A5-6E40-955A-19CD58528708}" type="datetime4">
              <a:rPr lang="en-GB" smtClean="0"/>
              <a:t>27 August 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CD875A-13FC-7147-8A09-396FB848DF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775" y="2292560"/>
            <a:ext cx="3585225" cy="384349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8A608F9-AE4D-D742-BA04-8AE57D85EE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03388" y="2292560"/>
            <a:ext cx="3585225" cy="384349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471BB5F2-A6DA-AC41-BC7A-ADF46409CB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44825" y="2292560"/>
            <a:ext cx="3585225" cy="384349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3F5E4AA-FCD8-684A-8329-FC06A1184C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1811904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 + Ico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F84592-B89B-5241-BA56-D9AAE63F2F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4299" y="1957705"/>
            <a:ext cx="921385" cy="921385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3BEC3-9EB1-C74B-957A-B9E3D55F4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11472000" cy="360000"/>
          </a:xfrm>
        </p:spPr>
        <p:txBody>
          <a:bodyPr anchor="t"/>
          <a:lstStyle>
            <a:lvl1pPr>
              <a:defRPr sz="2400" b="0"/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B2177-EB8B-7046-B05E-82064551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/>
          <a:p>
            <a:fld id="{C75ECB5E-0528-3A42-895E-C1331CD7CFE2}" type="datetime4">
              <a:rPr lang="en-GB" smtClean="0"/>
              <a:t>27 August 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8FA68-E2B5-394B-9903-F37E95FC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CD875A-13FC-7147-8A09-396FB848DF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775" y="3017520"/>
            <a:ext cx="3585225" cy="311853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8A608F9-AE4D-D742-BA04-8AE57D85EE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03388" y="3017520"/>
            <a:ext cx="3585225" cy="311853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471BB5F2-A6DA-AC41-BC7A-ADF46409CB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44825" y="3017520"/>
            <a:ext cx="3585225" cy="311853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5B6477-E3F0-6542-A243-0B0ED3B03D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2720" y="1957705"/>
            <a:ext cx="2500630" cy="922020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16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288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stem Font"/>
              <a:buNone/>
            </a:pPr>
            <a:r>
              <a:rPr lang="en-US" dirty="0"/>
              <a:t>FIRST HEADER TEXT HERE IN CALIBRI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6467A77-0533-7045-A40D-802DBB8A96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7983" y="1957705"/>
            <a:ext cx="2500630" cy="922020"/>
          </a:xfrm>
        </p:spPr>
        <p:txBody>
          <a:bodyPr anchor="ctr"/>
          <a:lstStyle>
            <a:lvl1pPr marL="0" indent="0" algn="l" defTabSz="288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stem Font"/>
              <a:buNone/>
              <a:defRPr lang="en-US" sz="16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288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stem Font"/>
              <a:buNone/>
            </a:pPr>
            <a:r>
              <a:rPr lang="en-US" dirty="0"/>
              <a:t>SECOND HEADER TEXT HERE IN CALIBRI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6099C22-A030-2746-BD1A-58E327FAB4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33246" y="1957705"/>
            <a:ext cx="2500630" cy="922020"/>
          </a:xfrm>
        </p:spPr>
        <p:txBody>
          <a:bodyPr anchor="ctr"/>
          <a:lstStyle>
            <a:lvl1pPr marL="0" indent="0" algn="l" defTabSz="288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stem Font"/>
              <a:buNone/>
              <a:defRPr lang="en-US" sz="16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288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stem Font"/>
              <a:buNone/>
            </a:pPr>
            <a:r>
              <a:rPr lang="en-US" dirty="0"/>
              <a:t>THIRD HEADER TEXT HERE IN CALIBRI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49A0AF7-CFCB-E948-8E6D-59BD77E4AC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450C809-B26E-B546-9AC9-11FDF55FE2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03388" y="1957705"/>
            <a:ext cx="921385" cy="921385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C3165B1-8A0B-BF4F-B132-A97DEF3F0A5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44825" y="1957705"/>
            <a:ext cx="921385" cy="92138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900698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BEC3-9EB1-C74B-957A-B9E3D55F4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1950"/>
            <a:ext cx="11472000" cy="360000"/>
          </a:xfrm>
        </p:spPr>
        <p:txBody>
          <a:bodyPr anchor="t"/>
          <a:lstStyle>
            <a:lvl1pPr>
              <a:defRPr sz="2400">
                <a:latin typeface="Rubrik Medium" panose="020F06030202000200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BFFBE0-63A0-6E41-8692-C300A4CFBB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885747"/>
            <a:ext cx="2294400" cy="1902428"/>
          </a:xfrm>
          <a:solidFill>
            <a:schemeClr val="accent1"/>
          </a:solidFill>
        </p:spPr>
        <p:txBody>
          <a:bodyPr tIns="360000" anchor="t"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here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F453BD05-3EEA-8844-8121-747D3F989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54706" y="1885747"/>
            <a:ext cx="2294400" cy="1902428"/>
          </a:xfrm>
          <a:solidFill>
            <a:schemeClr val="accent2"/>
          </a:solidFill>
        </p:spPr>
        <p:txBody>
          <a:bodyPr tIns="360000" anchor="t"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here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366E440-2348-A647-B48A-F79B247A2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49412" y="1885747"/>
            <a:ext cx="2294400" cy="1902428"/>
          </a:xfrm>
          <a:solidFill>
            <a:schemeClr val="accent3"/>
          </a:solidFill>
        </p:spPr>
        <p:txBody>
          <a:bodyPr tIns="360000" anchor="t"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here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2D09C984-13DA-F644-85C1-A317120CE6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44118" y="1885747"/>
            <a:ext cx="2294400" cy="1902428"/>
          </a:xfrm>
          <a:solidFill>
            <a:schemeClr val="accent4"/>
          </a:solidFill>
        </p:spPr>
        <p:txBody>
          <a:bodyPr tIns="360000" anchor="t"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here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C3221268-551C-C34A-9110-9FE65CC3FF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38825" y="1885747"/>
            <a:ext cx="2294400" cy="1902428"/>
          </a:xfrm>
          <a:solidFill>
            <a:schemeClr val="bg2">
              <a:lumMod val="75000"/>
            </a:schemeClr>
          </a:solidFill>
        </p:spPr>
        <p:txBody>
          <a:bodyPr tIns="360000" anchor="t"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 here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76D81D5-69A5-3F4A-884C-3FCE0A4C69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3788176"/>
            <a:ext cx="2294400" cy="551784"/>
          </a:xfrm>
        </p:spPr>
        <p:txBody>
          <a:bodyPr rIns="288000"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E8FA18D0-48B8-9144-BA4B-72CB6F7FA6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00188"/>
            <a:ext cx="2294400" cy="551784"/>
          </a:xfrm>
        </p:spPr>
        <p:txBody>
          <a:bodyPr rIns="28800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8F9FE204-1AAD-794B-97A1-0AF1B03E48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4951972"/>
            <a:ext cx="2294400" cy="830905"/>
          </a:xfrm>
        </p:spPr>
        <p:txBody>
          <a:bodyPr rIns="288000"/>
          <a:lstStyle>
            <a:lvl1pPr marL="0" indent="0">
              <a:spcAft>
                <a:spcPts val="0"/>
              </a:spcAft>
              <a:buNone/>
              <a:defRPr lang="en-GB" sz="1400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752125C4-3D2D-DC41-9333-3EEF3FE6F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4706" y="3788176"/>
            <a:ext cx="2294400" cy="551784"/>
          </a:xfrm>
        </p:spPr>
        <p:txBody>
          <a:bodyPr rIns="288000"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9B570FB8-7EA8-FB42-AD52-409B7E64C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54706" y="4400188"/>
            <a:ext cx="2294400" cy="551784"/>
          </a:xfrm>
        </p:spPr>
        <p:txBody>
          <a:bodyPr rIns="28800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5AB0B002-7376-8043-A32D-CB4B2D7755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54706" y="4951972"/>
            <a:ext cx="2294400" cy="830905"/>
          </a:xfrm>
        </p:spPr>
        <p:txBody>
          <a:bodyPr rIns="288000"/>
          <a:lstStyle>
            <a:lvl1pPr marL="0" indent="0">
              <a:spcAft>
                <a:spcPts val="0"/>
              </a:spcAft>
              <a:buNone/>
              <a:defRPr lang="en-GB" sz="1400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3EFA4EEA-6D51-B64B-914F-36AD8FE68D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49412" y="3788176"/>
            <a:ext cx="2294400" cy="551784"/>
          </a:xfrm>
        </p:spPr>
        <p:txBody>
          <a:bodyPr rIns="288000"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BA1F1AC1-5342-834E-86C8-7C0D7BD0EF8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9412" y="4400188"/>
            <a:ext cx="2294400" cy="551784"/>
          </a:xfrm>
        </p:spPr>
        <p:txBody>
          <a:bodyPr rIns="28800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75BA4D70-4FA6-A340-B458-122E9F6C30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49412" y="4951972"/>
            <a:ext cx="2294400" cy="830905"/>
          </a:xfrm>
        </p:spPr>
        <p:txBody>
          <a:bodyPr rIns="288000"/>
          <a:lstStyle>
            <a:lvl1pPr marL="0" indent="0">
              <a:spcAft>
                <a:spcPts val="0"/>
              </a:spcAft>
              <a:buNone/>
              <a:defRPr lang="en-GB" sz="1400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0DD545D0-B929-B040-8853-42794DA429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4118" y="3788176"/>
            <a:ext cx="2294400" cy="551784"/>
          </a:xfrm>
        </p:spPr>
        <p:txBody>
          <a:bodyPr rIns="288000"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C8DFA833-3FB0-164B-9588-BFB1947BD8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4118" y="4400188"/>
            <a:ext cx="2294400" cy="551784"/>
          </a:xfrm>
        </p:spPr>
        <p:txBody>
          <a:bodyPr rIns="28800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CA374C51-5124-9145-81B2-6041FCE28C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4118" y="4951972"/>
            <a:ext cx="2294400" cy="830905"/>
          </a:xfrm>
        </p:spPr>
        <p:txBody>
          <a:bodyPr rIns="288000"/>
          <a:lstStyle>
            <a:lvl1pPr marL="0" indent="0">
              <a:spcAft>
                <a:spcPts val="0"/>
              </a:spcAft>
              <a:buNone/>
              <a:defRPr lang="en-GB" sz="1400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10D1CE57-7D73-AF4E-8FEE-BC6AE92E5E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38825" y="3788176"/>
            <a:ext cx="2294400" cy="551784"/>
          </a:xfrm>
        </p:spPr>
        <p:txBody>
          <a:bodyPr rIns="288000" anchor="b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99D0DCA8-B47D-1A4B-9415-C0C22C55B4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38825" y="4400188"/>
            <a:ext cx="2294400" cy="551784"/>
          </a:xfrm>
        </p:spPr>
        <p:txBody>
          <a:bodyPr rIns="28800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71D9D287-A92E-1941-A5F4-AA110A9A1E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8825" y="4951972"/>
            <a:ext cx="2294400" cy="830905"/>
          </a:xfrm>
        </p:spPr>
        <p:txBody>
          <a:bodyPr rIns="288000"/>
          <a:lstStyle>
            <a:lvl1pPr marL="0" indent="0">
              <a:spcAft>
                <a:spcPts val="0"/>
              </a:spcAft>
              <a:buNone/>
              <a:defRPr lang="en-GB" sz="1400" smtClean="0">
                <a:effectLst/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6097E715-FA5B-D643-8789-6AA6F94319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7A866394-76BC-D548-AE16-7DE70193E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498000"/>
            <a:ext cx="3756000" cy="356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0F27854-739A-A348-AFD3-89209C690CEC}" type="datetime4">
              <a:rPr lang="en-GB" smtClean="0"/>
              <a:pPr/>
              <a:t>27 August 2020</a:t>
            </a:fld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39035A7C-CBC9-D440-B065-7661A69AB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6000" y="6498000"/>
            <a:ext cx="3756000" cy="356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chemeClr val="tx1"/>
                </a:solidFill>
                <a:latin typeface="Rubrik Light" panose="020F0303020200020004" pitchFamily="34" charset="0"/>
                <a:cs typeface="Calibri Light" panose="020F0302020204030204" pitchFamily="34" charset="0"/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1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C3FC80-A606-3D41-AC90-FB0F75EBAFE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09079" y="1434752"/>
            <a:ext cx="7582922" cy="5423248"/>
          </a:xfrm>
          <a:solidFill>
            <a:srgbClr val="E2E4F5"/>
          </a:solidFill>
        </p:spPr>
        <p:txBody>
          <a:bodyPr vert="horz" lIns="0" tIns="360000" rIns="0" bIns="0" rtlCol="0" anchor="t">
            <a:noAutofit/>
          </a:bodyPr>
          <a:lstStyle>
            <a:lvl1pPr marL="0" indent="0" algn="ctr">
              <a:buNone/>
              <a:defRPr lang="en-US" sz="160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88000" lvl="0" indent="-288000" algn="ctr"/>
            <a:r>
              <a:rPr lang="en-US" dirty="0"/>
              <a:t>Place content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3B93E1-1372-3443-AC28-DCB731953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827" y="361950"/>
            <a:ext cx="4249078" cy="360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04DA23-802C-954F-8703-A10385EB9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827" y="1078352"/>
            <a:ext cx="4252251" cy="5057698"/>
          </a:xfrm>
        </p:spPr>
        <p:txBody>
          <a:bodyPr rIns="288000" anchor="ctr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A6C9B76-DD06-824A-815C-CEA7CD4849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9079" y="356402"/>
            <a:ext cx="3466921" cy="1074750"/>
          </a:xfrm>
        </p:spPr>
        <p:txBody>
          <a:bodyPr bIns="144000"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Place supporting text for the image below here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22C26BC-091D-5B4E-A17C-A0198BE7D8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7" y="711152"/>
            <a:ext cx="4249078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809565D-562C-9944-AEF1-B4D2F4B4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24DD1B3-06A2-0845-9BBB-9DBC40CBF0B8}" type="datetime4">
              <a:rPr lang="en-GB" smtClean="0"/>
              <a:pPr/>
              <a:t>27 August 2020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EB15163-517D-4C45-B7D8-E018C5AF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6000" y="6498000"/>
            <a:ext cx="3756000" cy="356400"/>
          </a:xfrm>
        </p:spPr>
        <p:txBody>
          <a:bodyPr/>
          <a:lstStyle>
            <a:lvl1pPr>
              <a:defRPr b="0" i="0">
                <a:latin typeface="Rubrik Light" panose="020F0303020200020004" pitchFamily="34" charset="0"/>
                <a:cs typeface="Calibri" panose="020F0502020204030204" pitchFamily="34" charset="0"/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2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EA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2E56E-B6FE-1D42-A2E6-FAC4B9BC1FAF}"/>
              </a:ext>
            </a:extLst>
          </p:cNvPr>
          <p:cNvSpPr/>
          <p:nvPr userDrawn="1"/>
        </p:nvSpPr>
        <p:spPr>
          <a:xfrm flipV="1">
            <a:off x="0" y="0"/>
            <a:ext cx="12192000" cy="143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C3FC80-A606-3D41-AC90-FB0F75EBAFE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8775" y="1434752"/>
            <a:ext cx="11473225" cy="5061297"/>
          </a:xfrm>
          <a:noFill/>
        </p:spPr>
        <p:txBody>
          <a:bodyPr vert="horz" lIns="0" tIns="360000" rIns="0" bIns="0" rtlCol="0" anchor="t">
            <a:noAutofit/>
          </a:bodyPr>
          <a:lstStyle>
            <a:lvl1pPr marL="0" indent="0" algn="ctr">
              <a:buNone/>
              <a:defRPr lang="en-US" sz="160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288000" lvl="0" indent="-288000" algn="ctr"/>
            <a:r>
              <a:rPr lang="en-US" dirty="0"/>
              <a:t>Place content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3B93E1-1372-3443-AC28-DCB731953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1950"/>
            <a:ext cx="11470051" cy="360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Headline here in Calibri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2A7438DC-2CA6-0F4B-B33B-6BC56C47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498000"/>
            <a:ext cx="3756000" cy="356400"/>
          </a:xfrm>
        </p:spPr>
        <p:txBody>
          <a:bodyPr/>
          <a:lstStyle>
            <a:lvl1pPr>
              <a:defRPr b="0" i="0">
                <a:latin typeface="Rubrik Light" panose="020F0303020200020004" pitchFamily="34" charset="0"/>
                <a:cs typeface="Calibri" panose="020F0502020204030204" pitchFamily="34" charset="0"/>
              </a:defRPr>
            </a:lvl1pPr>
          </a:lstStyle>
          <a:p>
            <a:fld id="{824DD1B3-06A2-0845-9BBB-9DBC40CBF0B8}" type="datetime4">
              <a:rPr lang="en-GB" smtClean="0"/>
              <a:pPr/>
              <a:t>27 August 2020</a:t>
            </a:fld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EC7CF37-CE05-0C45-A0E1-986E6940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6000" y="6498000"/>
            <a:ext cx="3756000" cy="356400"/>
          </a:xfrm>
        </p:spPr>
        <p:txBody>
          <a:bodyPr/>
          <a:lstStyle>
            <a:lvl1pPr>
              <a:defRPr b="0" i="0">
                <a:latin typeface="Rubrik Light" panose="020F0303020200020004" pitchFamily="34" charset="0"/>
                <a:cs typeface="Calibri" panose="020F0502020204030204" pitchFamily="34" charset="0"/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487180D-EC85-D641-9266-AFA7F613CD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826" y="711152"/>
            <a:ext cx="11470051" cy="360000"/>
          </a:xfrm>
        </p:spPr>
        <p:txBody>
          <a:bodyPr bIns="0" anchor="t"/>
          <a:lstStyle>
            <a:lvl1pPr marL="0" indent="0">
              <a:spcAft>
                <a:spcPts val="0"/>
              </a:spcAft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Subtitle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244860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ABB4-2A96-4FBB-8AAB-BDBC53EC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CAC14-3F24-4E63-BD47-655C78B5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07DA7-1645-4683-99D8-E182C44A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78CC3-3C4A-4C3F-AE00-75E9E661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2BD1C-0660-4B25-BB07-F3B65B3E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08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CDC7C1-F327-3848-8179-415D3660D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C47B2-EEDE-C04D-B16E-404159CFF6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9601" y="2522591"/>
            <a:ext cx="3352799" cy="21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40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9057-FB35-49F5-A600-481107F8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0AE76-8941-4B03-BBD3-7E1714F9F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0721D-2917-4DCB-8A20-D5C86484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4F0F-4783-4734-8A7A-523AD4CAEFF1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0E1CD-4166-43BC-AD4F-C66B7444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22AE-854D-4AD8-AF87-CEC394F5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081B-E376-4EDC-AE95-ADD7E9D5C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06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C1FE-BED9-4260-B38D-878BB826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609F1-6BA4-49C0-9631-487717248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2697B-4F7A-4620-AAFD-AA2C087A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4F0F-4783-4734-8A7A-523AD4CAEFF1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65F52-9DB0-4785-AA80-6ECD75EC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E9D95-5EDD-4BB5-8DA5-CD2B57BB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081B-E376-4EDC-AE95-ADD7E9D5C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8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335A-DA79-4C5C-ABC7-9E49DB57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659B3-8E95-45F8-B0F0-BAF712568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E0EC1-BC5D-4549-BDDE-765DAC7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D751B-3593-4F17-9785-B693FCFF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376BC-0B81-4A45-9B92-BBCE4F86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3DB69-E494-4D5D-98D6-03D55C31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68EE-7B91-467D-9E79-4341E675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E3B69-48F6-45FA-BD8A-B26252507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00CC1-14C2-4F36-9508-EFCBFDDA3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BB392-DC37-43B1-AC14-498966096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5852E-2A41-44CC-91F6-999679D56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38FE1-D27A-4A87-B9ED-E99842EF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0CB23-9457-4018-A119-7C4A8717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C5621-0D15-4FD8-B446-ABDE5D0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3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B819-2685-43CF-B4DE-88F4BD58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5CD2F-A987-402D-9CA0-A4F1A132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78C68-8081-4C90-B6E5-695E8368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5DD74-F3F3-49DD-89A3-036BB9E1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8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0A50C-F671-4F43-BF19-D5C15727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718C8-5044-4E85-ACFF-A7B0DA69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1ADB7-73CD-4456-9C42-40050F3A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2B0B-9CE2-4990-B888-C0718E1B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A767-0772-4686-817F-2E17A3809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22A7D-FE3E-4984-B123-CE7EF5A4F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9EDBE-CD7B-4B49-B97D-A8EB0CCB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DFD7C-3795-40D3-BD8C-DDC9DDAA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C1574-81F2-40AC-B121-2CCB336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4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4291-FB3D-413B-AA33-6A416F72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16D6B-1FF7-447E-969A-E279962A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4563B-16B3-4820-B953-FA9DC150F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B8F40-C607-4AFB-A5D2-CB9F3FCA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92267-1BFB-40B1-9C5E-61D77471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236C7-813A-4267-AF82-86CAB152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0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B1278-40AE-4C47-BBB5-D3DF935F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ED8B-56E8-4C44-A1F8-17D6650C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DDF1-0DD0-40B5-B0F1-B813DD27A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08EC5-870B-47FB-A15F-B28924AD8A0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E95F1-12BA-4A4B-9012-A790309E2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01970-6E99-488F-97F7-FEF9DEA01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14BE7-89D4-4CE9-9D69-1BADD56A5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6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51C31-9C55-C042-8CF5-DB4D6113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1949"/>
            <a:ext cx="11472000" cy="7698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F8FF6-83C7-4143-8A16-B4E84EEF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452812"/>
            <a:ext cx="11472000" cy="47241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FF090-6DE6-884B-8DF0-4F2109E5B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498000"/>
            <a:ext cx="3756000" cy="356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0F27854-739A-A348-AFD3-89209C690CEC}" type="datetime4">
              <a:rPr lang="en-GB" smtClean="0"/>
              <a:pPr/>
              <a:t>27 August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5407-1BA1-964C-BBDA-2981C314A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6000" y="6498000"/>
            <a:ext cx="3960000" cy="356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5D037-39A6-6A40-AF3A-B7E2BFABB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6000" y="6498000"/>
            <a:ext cx="3756000" cy="356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 i="0">
                <a:solidFill>
                  <a:schemeClr val="tx1"/>
                </a:solidFill>
                <a:latin typeface="Rubrik Light" panose="020F0303020200020004" pitchFamily="34" charset="0"/>
                <a:cs typeface="Calibri Light" panose="020F0302020204030204" pitchFamily="34" charset="0"/>
              </a:defRPr>
            </a:lvl1pPr>
          </a:lstStyle>
          <a:p>
            <a:fld id="{AF1C01F1-8276-B744-9019-EA90FB079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2880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stem Font"/>
        <a:buChar char="–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2880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stem Font"/>
        <a:buChar char="–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2880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stem Font"/>
        <a:buChar char="–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2880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stem Font"/>
        <a:buChar char="–"/>
        <a:defRPr sz="1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2880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System Font"/>
        <a:buChar char="–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728000" indent="-288000" algn="l" defTabSz="2880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System Font"/>
        <a:buChar char="–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2016000" indent="-288000" algn="l" defTabSz="2880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System Font"/>
        <a:buChar char="–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2304000" indent="-288000" algn="l" defTabSz="2880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System Font"/>
        <a:buChar char="–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2592000" indent="-288000" algn="l" defTabSz="2880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System Font"/>
        <a:buChar char="–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7452">
          <p15:clr>
            <a:srgbClr val="F26B43"/>
          </p15:clr>
        </p15:guide>
        <p15:guide id="3" orient="horz" pos="228">
          <p15:clr>
            <a:srgbClr val="F26B43"/>
          </p15:clr>
        </p15:guide>
        <p15:guide id="4" orient="horz" pos="40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linkedin.com/in/oliver-schmidt/?originalSubdomain=uk" TargetMode="External"/><Relationship Id="rId4" Type="http://schemas.openxmlformats.org/officeDocument/2006/relationships/hyperlink" Target="https://www.sciencedirect.com/science/article/pii/S0014292118301107?via%3Dihu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47AB-6D44-4CE5-BEAE-0E5B2F2E6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Long Duration Storage WG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9C131-5259-44D9-9323-B0FE168A7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Kick-off meeting </a:t>
            </a:r>
          </a:p>
          <a:p>
            <a:r>
              <a:rPr lang="en-GB" dirty="0"/>
              <a:t>26 Aug 2020</a:t>
            </a:r>
          </a:p>
        </p:txBody>
      </p:sp>
    </p:spTree>
    <p:extLst>
      <p:ext uri="{BB962C8B-B14F-4D97-AF65-F5344CB8AC3E}">
        <p14:creationId xmlns:p14="http://schemas.microsoft.com/office/powerpoint/2010/main" val="231721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9C5A-37E7-4260-92A7-2554EB44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18" y="714812"/>
            <a:ext cx="3727939" cy="2561328"/>
          </a:xfrm>
        </p:spPr>
        <p:txBody>
          <a:bodyPr>
            <a:noAutofit/>
          </a:bodyPr>
          <a:lstStyle/>
          <a:p>
            <a:r>
              <a:rPr lang="en-GB" sz="4500" dirty="0"/>
              <a:t>Next Steps</a:t>
            </a:r>
            <a:endParaRPr lang="en-GB" sz="32000" dirty="0"/>
          </a:p>
        </p:txBody>
      </p:sp>
    </p:spTree>
    <p:extLst>
      <p:ext uri="{BB962C8B-B14F-4D97-AF65-F5344CB8AC3E}">
        <p14:creationId xmlns:p14="http://schemas.microsoft.com/office/powerpoint/2010/main" val="217977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E277FC-9AEA-4DB2-926E-E7DE75E11270}"/>
              </a:ext>
            </a:extLst>
          </p:cNvPr>
          <p:cNvSpPr/>
          <p:nvPr/>
        </p:nvSpPr>
        <p:spPr>
          <a:xfrm>
            <a:off x="7477444" y="0"/>
            <a:ext cx="471455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Rubrik Medium" panose="020F0603020200020004" pitchFamily="34" charset="0"/>
            </a:endParaRPr>
          </a:p>
        </p:txBody>
      </p:sp>
      <p:sp>
        <p:nvSpPr>
          <p:cNvPr id="57" name="Title 10">
            <a:extLst>
              <a:ext uri="{FF2B5EF4-FFF2-40B4-BE49-F238E27FC236}">
                <a16:creationId xmlns:a16="http://schemas.microsoft.com/office/drawing/2014/main" id="{DA148474-500A-40FC-A591-FFE5526447B8}"/>
              </a:ext>
            </a:extLst>
          </p:cNvPr>
          <p:cNvSpPr txBox="1">
            <a:spLocks/>
          </p:cNvSpPr>
          <p:nvPr/>
        </p:nvSpPr>
        <p:spPr>
          <a:xfrm>
            <a:off x="357421" y="362147"/>
            <a:ext cx="4514829" cy="1562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3000" dirty="0"/>
              <a:t>Storage at Scale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0F2AE-0CE2-4376-B4B5-C02292A6CD23}"/>
              </a:ext>
            </a:extLst>
          </p:cNvPr>
          <p:cNvSpPr txBox="1"/>
          <p:nvPr/>
        </p:nvSpPr>
        <p:spPr>
          <a:xfrm>
            <a:off x="7999624" y="1143553"/>
            <a:ext cx="4066621" cy="3119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endParaRPr lang="en-GB" sz="2600" dirty="0"/>
          </a:p>
          <a:p>
            <a:r>
              <a:rPr lang="en-GB" sz="2900" dirty="0"/>
              <a:t>Imperial College and Carbon Trust</a:t>
            </a:r>
          </a:p>
          <a:p>
            <a:endParaRPr lang="en-GB" sz="2800" dirty="0"/>
          </a:p>
          <a:p>
            <a:r>
              <a:rPr lang="en-GB" sz="2900" i="1" dirty="0"/>
              <a:t>“An </a:t>
            </a:r>
            <a:r>
              <a:rPr lang="en-GB" sz="2900" b="1" i="1" dirty="0"/>
              <a:t>annual cost saving of £2 billion </a:t>
            </a:r>
            <a:r>
              <a:rPr lang="en-GB" sz="2900" i="1" dirty="0"/>
              <a:t>can be achieved in 2030 from the deployment of storage in GB”</a:t>
            </a:r>
          </a:p>
          <a:p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sz="2600" b="1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7015BC8-E618-464A-87F8-F57D20353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4" y="1489523"/>
            <a:ext cx="6988397" cy="4560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313A96-5CB4-4DFE-B184-2948973B0235}"/>
              </a:ext>
            </a:extLst>
          </p:cNvPr>
          <p:cNvSpPr txBox="1"/>
          <p:nvPr/>
        </p:nvSpPr>
        <p:spPr>
          <a:xfrm>
            <a:off x="357421" y="6538013"/>
            <a:ext cx="3630305" cy="360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2">
                    <a:lumMod val="50000"/>
                  </a:schemeClr>
                </a:solidFill>
              </a:rPr>
              <a:t>4. Imperial College and Carbon Trust (2016)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E0760-9162-4AAC-8E6E-64E9649A2FD3}"/>
              </a:ext>
            </a:extLst>
          </p:cNvPr>
          <p:cNvSpPr txBox="1"/>
          <p:nvPr/>
        </p:nvSpPr>
        <p:spPr>
          <a:xfrm>
            <a:off x="357421" y="6224443"/>
            <a:ext cx="5584043" cy="2343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2">
                    <a:lumMod val="50000"/>
                  </a:schemeClr>
                </a:solidFill>
              </a:rPr>
              <a:t>3. Source: Data from multiple sources, in part compiled by </a:t>
            </a:r>
            <a:r>
              <a:rPr lang="en-GB" sz="1000" dirty="0" err="1">
                <a:solidFill>
                  <a:schemeClr val="bg2">
                    <a:lumMod val="50000"/>
                  </a:schemeClr>
                </a:solidFill>
              </a:rPr>
              <a:t>Zerrahn</a:t>
            </a:r>
            <a:r>
              <a:rPr lang="en-GB" sz="1000" dirty="0">
                <a:solidFill>
                  <a:schemeClr val="bg2">
                    <a:lumMod val="50000"/>
                  </a:schemeClr>
                </a:solidFill>
              </a:rPr>
              <a:t> et al., 2018. </a:t>
            </a:r>
            <a:r>
              <a:rPr lang="en-GB" sz="10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 the economics of electrical storage for variable renewable energy sources</a:t>
            </a:r>
            <a:r>
              <a:rPr lang="en-GB" sz="10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GB" sz="1000" i="1" dirty="0">
                <a:solidFill>
                  <a:schemeClr val="bg2">
                    <a:lumMod val="50000"/>
                  </a:schemeClr>
                </a:solidFill>
              </a:rPr>
              <a:t>Lead author:</a:t>
            </a:r>
            <a:r>
              <a:rPr lang="en-GB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Oliver Schmidt </a:t>
            </a:r>
            <a:endParaRPr lang="en-GB" sz="10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461DD-C950-45F5-A4F8-CB4FD15667A9}"/>
              </a:ext>
            </a:extLst>
          </p:cNvPr>
          <p:cNvSpPr txBox="1"/>
          <p:nvPr/>
        </p:nvSpPr>
        <p:spPr>
          <a:xfrm>
            <a:off x="5001399" y="5923094"/>
            <a:ext cx="138859" cy="211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00" dirty="0">
                <a:latin typeface="Rubrik Light" panose="020F03030202000200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911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E277FC-9AEA-4DB2-926E-E7DE75E11270}"/>
              </a:ext>
            </a:extLst>
          </p:cNvPr>
          <p:cNvSpPr/>
          <p:nvPr/>
        </p:nvSpPr>
        <p:spPr>
          <a:xfrm>
            <a:off x="7477442" y="0"/>
            <a:ext cx="471455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itle 10">
            <a:extLst>
              <a:ext uri="{FF2B5EF4-FFF2-40B4-BE49-F238E27FC236}">
                <a16:creationId xmlns:a16="http://schemas.microsoft.com/office/drawing/2014/main" id="{DA148474-500A-40FC-A591-FFE5526447B8}"/>
              </a:ext>
            </a:extLst>
          </p:cNvPr>
          <p:cNvSpPr txBox="1">
            <a:spLocks/>
          </p:cNvSpPr>
          <p:nvPr/>
        </p:nvSpPr>
        <p:spPr>
          <a:xfrm>
            <a:off x="399459" y="402466"/>
            <a:ext cx="4315100" cy="1562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D1D018-5C12-47DB-AAA8-EBDE703CBEFB}"/>
              </a:ext>
            </a:extLst>
          </p:cNvPr>
          <p:cNvSpPr txBox="1"/>
          <p:nvPr/>
        </p:nvSpPr>
        <p:spPr>
          <a:xfrm>
            <a:off x="270287" y="2977821"/>
            <a:ext cx="3135920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1464"/>
              </a:solidFill>
              <a:effectLst/>
              <a:uLnTx/>
              <a:uFillTx/>
              <a:latin typeface="Rubrik Light" panose="020F03030202000200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F3A35-867B-4C0C-B8D0-A517CD80EAD8}"/>
              </a:ext>
            </a:extLst>
          </p:cNvPr>
          <p:cNvSpPr txBox="1"/>
          <p:nvPr/>
        </p:nvSpPr>
        <p:spPr>
          <a:xfrm>
            <a:off x="7990449" y="1585988"/>
            <a:ext cx="4201551" cy="53567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Grid ES</a:t>
            </a:r>
            <a:r>
              <a:rPr lang="en-GB" sz="3000" dirty="0">
                <a:solidFill>
                  <a:srgbClr val="000000"/>
                </a:solidFill>
                <a:latin typeface="Calibri" panose="020F0502020204030204"/>
              </a:rPr>
              <a:t>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“It will be necessary to develop large-scale storage with </a:t>
            </a:r>
            <a:r>
              <a:rPr kumimoji="0" lang="en-GB" sz="2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durations </a:t>
            </a:r>
            <a:r>
              <a:rPr kumimoji="0" lang="en-GB" sz="2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support the decarbonisation of the power system”</a:t>
            </a:r>
            <a:b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b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3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i="1" dirty="0">
                <a:solidFill>
                  <a:srgbClr val="000000"/>
                </a:solidFill>
                <a:latin typeface="Calibri" panose="020F0502020204030204"/>
              </a:rPr>
              <a:t>	</a:t>
            </a:r>
            <a:endParaRPr kumimoji="0" lang="en-GB" sz="15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itle 10">
            <a:extLst>
              <a:ext uri="{FF2B5EF4-FFF2-40B4-BE49-F238E27FC236}">
                <a16:creationId xmlns:a16="http://schemas.microsoft.com/office/drawing/2014/main" id="{9AA31A83-5B77-4539-9265-0409A6D8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62" y="373445"/>
            <a:ext cx="7167023" cy="360000"/>
          </a:xfrm>
        </p:spPr>
        <p:txBody>
          <a:bodyPr/>
          <a:lstStyle/>
          <a:p>
            <a:r>
              <a:rPr lang="en-GB" sz="3000" dirty="0"/>
              <a:t>Latest ESO FES highlights need for storage</a:t>
            </a:r>
            <a:br>
              <a:rPr lang="en-GB" sz="3000" dirty="0"/>
            </a:br>
            <a:endParaRPr lang="en-GB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17461-D7FC-41F5-AA19-A2092F8A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2" y="1542275"/>
            <a:ext cx="7167023" cy="43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E277FC-9AEA-4DB2-926E-E7DE75E11270}"/>
              </a:ext>
            </a:extLst>
          </p:cNvPr>
          <p:cNvSpPr/>
          <p:nvPr/>
        </p:nvSpPr>
        <p:spPr>
          <a:xfrm>
            <a:off x="7463538" y="0"/>
            <a:ext cx="471455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itle 10">
            <a:extLst>
              <a:ext uri="{FF2B5EF4-FFF2-40B4-BE49-F238E27FC236}">
                <a16:creationId xmlns:a16="http://schemas.microsoft.com/office/drawing/2014/main" id="{DA148474-500A-40FC-A591-FFE5526447B8}"/>
              </a:ext>
            </a:extLst>
          </p:cNvPr>
          <p:cNvSpPr txBox="1">
            <a:spLocks/>
          </p:cNvSpPr>
          <p:nvPr/>
        </p:nvSpPr>
        <p:spPr>
          <a:xfrm>
            <a:off x="399459" y="389214"/>
            <a:ext cx="4315100" cy="1562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D1D018-5C12-47DB-AAA8-EBDE703CBEFB}"/>
              </a:ext>
            </a:extLst>
          </p:cNvPr>
          <p:cNvSpPr txBox="1"/>
          <p:nvPr/>
        </p:nvSpPr>
        <p:spPr>
          <a:xfrm>
            <a:off x="270287" y="2977821"/>
            <a:ext cx="3135920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1464"/>
              </a:solidFill>
              <a:effectLst/>
              <a:uLnTx/>
              <a:uFillTx/>
              <a:latin typeface="Rubrik Light" panose="020F03030202000200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F3A35-867B-4C0C-B8D0-A517CD80EAD8}"/>
              </a:ext>
            </a:extLst>
          </p:cNvPr>
          <p:cNvSpPr txBox="1"/>
          <p:nvPr/>
        </p:nvSpPr>
        <p:spPr>
          <a:xfrm>
            <a:off x="8102673" y="1099690"/>
            <a:ext cx="3606588" cy="53567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BSUoS</a:t>
            </a:r>
            <a:r>
              <a:rPr kumimoji="0" lang="en-GB" sz="2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growing faster than anticipated, reaching </a:t>
            </a:r>
            <a:r>
              <a:rPr kumimoji="0" lang="en-GB" sz="2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£1.6bn in 2019/20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COVID-19 increased </a:t>
            </a:r>
            <a:r>
              <a:rPr kumimoji="0" lang="en-GB" sz="2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operability challenges </a:t>
            </a:r>
            <a:r>
              <a:rPr kumimoji="0" lang="en-GB" sz="2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 in 2020/21, </a:t>
            </a:r>
            <a:r>
              <a:rPr kumimoji="0" lang="en-GB" sz="2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kumimoji="0" lang="en-GB" sz="2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and volatile </a:t>
            </a:r>
            <a:r>
              <a:rPr kumimoji="0" lang="en-GB" sz="29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BSUoS</a:t>
            </a:r>
            <a:r>
              <a:rPr kumimoji="0" lang="en-GB" sz="2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9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charges are expected to be a </a:t>
            </a:r>
            <a:r>
              <a:rPr kumimoji="0" lang="en-GB" sz="2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 in the future</a:t>
            </a:r>
          </a:p>
        </p:txBody>
      </p:sp>
      <p:sp>
        <p:nvSpPr>
          <p:cNvPr id="61" name="Title 10">
            <a:extLst>
              <a:ext uri="{FF2B5EF4-FFF2-40B4-BE49-F238E27FC236}">
                <a16:creationId xmlns:a16="http://schemas.microsoft.com/office/drawing/2014/main" id="{9AA31A83-5B77-4539-9265-0409A6D8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62" y="373445"/>
            <a:ext cx="7167023" cy="360000"/>
          </a:xfrm>
        </p:spPr>
        <p:txBody>
          <a:bodyPr/>
          <a:lstStyle/>
          <a:p>
            <a:r>
              <a:rPr lang="en-GB" sz="3000" dirty="0"/>
              <a:t>System Balancing is getting more costly</a:t>
            </a:r>
            <a:br>
              <a:rPr lang="en-GB" sz="3000" dirty="0"/>
            </a:br>
            <a:endParaRPr lang="en-GB" sz="3000" dirty="0"/>
          </a:p>
        </p:txBody>
      </p:sp>
      <p:pic>
        <p:nvPicPr>
          <p:cNvPr id="1029" name="Chart 1">
            <a:extLst>
              <a:ext uri="{FF2B5EF4-FFF2-40B4-BE49-F238E27FC236}">
                <a16:creationId xmlns:a16="http://schemas.microsoft.com/office/drawing/2014/main" id="{19F6DCE9-ECB0-4503-B3FE-A4144FA6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4" y="1817156"/>
            <a:ext cx="6773724" cy="40783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B4EE7B-F7E0-45D2-B540-12BF0DAC0A63}"/>
              </a:ext>
            </a:extLst>
          </p:cNvPr>
          <p:cNvSpPr/>
          <p:nvPr/>
        </p:nvSpPr>
        <p:spPr>
          <a:xfrm rot="20999177">
            <a:off x="2427926" y="2839322"/>
            <a:ext cx="1956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Nominal Growth Rate:  6.2%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1274B5-CDB8-4E14-996F-E5EE9F347D42}"/>
              </a:ext>
            </a:extLst>
          </p:cNvPr>
          <p:cNvCxnSpPr>
            <a:cxnSpLocks/>
          </p:cNvCxnSpPr>
          <p:nvPr/>
        </p:nvCxnSpPr>
        <p:spPr>
          <a:xfrm flipV="1">
            <a:off x="1019257" y="2662380"/>
            <a:ext cx="5501738" cy="876542"/>
          </a:xfrm>
          <a:prstGeom prst="straightConnector1">
            <a:avLst/>
          </a:prstGeom>
          <a:ln w="34925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7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F6CF-FA7A-4C07-88BA-EF7C8904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61" y="435740"/>
            <a:ext cx="11250477" cy="1325563"/>
          </a:xfrm>
        </p:spPr>
        <p:txBody>
          <a:bodyPr/>
          <a:lstStyle/>
          <a:p>
            <a:r>
              <a:rPr lang="en-GB" sz="3000" dirty="0"/>
              <a:t>Problem Statement – Case Study: Pumped Storage Hydro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95EC068-194D-49D3-AF81-8E183F74AE92}"/>
              </a:ext>
            </a:extLst>
          </p:cNvPr>
          <p:cNvGraphicFramePr/>
          <p:nvPr/>
        </p:nvGraphicFramePr>
        <p:xfrm>
          <a:off x="470761" y="1506498"/>
          <a:ext cx="6358125" cy="447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FF97B0-971C-4172-BAE8-5D8A1FB10851}"/>
              </a:ext>
            </a:extLst>
          </p:cNvPr>
          <p:cNvSpPr txBox="1"/>
          <p:nvPr/>
        </p:nvSpPr>
        <p:spPr>
          <a:xfrm>
            <a:off x="8489992" y="2639674"/>
            <a:ext cx="2909030" cy="2213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lIns="108000" tIns="0" rIns="108000" bIns="0" rtlCol="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Internationally, less than 5% of existing PSH capacity has been built under liberalised market conditions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D758E7A-962E-4D1C-9C9F-9614E77F03BF}"/>
              </a:ext>
            </a:extLst>
          </p:cNvPr>
          <p:cNvSpPr/>
          <p:nvPr/>
        </p:nvSpPr>
        <p:spPr>
          <a:xfrm>
            <a:off x="7341059" y="2398350"/>
            <a:ext cx="721946" cy="269584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rik Medium" panose="020F06030202000200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41A29-D0CC-4E9B-9BF7-E9491F5ED5EB}"/>
              </a:ext>
            </a:extLst>
          </p:cNvPr>
          <p:cNvSpPr txBox="1"/>
          <p:nvPr/>
        </p:nvSpPr>
        <p:spPr>
          <a:xfrm>
            <a:off x="8377646" y="5665115"/>
            <a:ext cx="2159725" cy="8795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1464"/>
              </a:solidFill>
              <a:effectLst/>
              <a:uLnTx/>
              <a:uFillTx/>
              <a:latin typeface="Rubrik Light" panose="020F03030202000200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8F3F0-ABD3-453C-9E3E-4E1184B76B47}"/>
              </a:ext>
            </a:extLst>
          </p:cNvPr>
          <p:cNvSpPr txBox="1"/>
          <p:nvPr/>
        </p:nvSpPr>
        <p:spPr>
          <a:xfrm>
            <a:off x="470761" y="6456914"/>
            <a:ext cx="9666515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DNV GL (2016) The Benefits of Pumped Storage Hydro to the UK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922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079BBC-E4C4-418B-89E5-988B37BD4E73}"/>
              </a:ext>
            </a:extLst>
          </p:cNvPr>
          <p:cNvSpPr txBox="1">
            <a:spLocks/>
          </p:cNvSpPr>
          <p:nvPr/>
        </p:nvSpPr>
        <p:spPr>
          <a:xfrm>
            <a:off x="564409" y="526211"/>
            <a:ext cx="10528836" cy="680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000000"/>
                </a:solidFill>
                <a:latin typeface="Calibri" panose="020F0502020204030204"/>
              </a:rPr>
              <a:t>Potential Solutions: S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upport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mechanisms to enable investment</a:t>
            </a:r>
            <a:r>
              <a:rPr lang="en-GB" sz="3000" dirty="0">
                <a:solidFill>
                  <a:srgbClr val="000000"/>
                </a:solidFill>
                <a:latin typeface="Calibri" panose="020F0502020204030204"/>
              </a:rPr>
              <a:t> in capital-intensive long-duration energy storage projects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732F446-1B29-4E1F-9CBE-3DC3CCB4B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099058"/>
              </p:ext>
            </p:extLst>
          </p:nvPr>
        </p:nvGraphicFramePr>
        <p:xfrm>
          <a:off x="838420" y="1617533"/>
          <a:ext cx="9980814" cy="360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079">
                  <a:extLst>
                    <a:ext uri="{9D8B030D-6E8A-4147-A177-3AD203B41FA5}">
                      <a16:colId xmlns:a16="http://schemas.microsoft.com/office/drawing/2014/main" val="2630185510"/>
                    </a:ext>
                  </a:extLst>
                </a:gridCol>
                <a:gridCol w="1594556">
                  <a:extLst>
                    <a:ext uri="{9D8B030D-6E8A-4147-A177-3AD203B41FA5}">
                      <a16:colId xmlns:a16="http://schemas.microsoft.com/office/drawing/2014/main" val="1809023736"/>
                    </a:ext>
                  </a:extLst>
                </a:gridCol>
                <a:gridCol w="1815235">
                  <a:extLst>
                    <a:ext uri="{9D8B030D-6E8A-4147-A177-3AD203B41FA5}">
                      <a16:colId xmlns:a16="http://schemas.microsoft.com/office/drawing/2014/main" val="354362126"/>
                    </a:ext>
                  </a:extLst>
                </a:gridCol>
                <a:gridCol w="1729587">
                  <a:extLst>
                    <a:ext uri="{9D8B030D-6E8A-4147-A177-3AD203B41FA5}">
                      <a16:colId xmlns:a16="http://schemas.microsoft.com/office/drawing/2014/main" val="2998864010"/>
                    </a:ext>
                  </a:extLst>
                </a:gridCol>
                <a:gridCol w="1791357">
                  <a:extLst>
                    <a:ext uri="{9D8B030D-6E8A-4147-A177-3AD203B41FA5}">
                      <a16:colId xmlns:a16="http://schemas.microsoft.com/office/drawing/2014/main" val="1252903356"/>
                    </a:ext>
                  </a:extLst>
                </a:gridCol>
              </a:tblGrid>
              <a:tr h="35732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Assessment Criteria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Cap &amp; Floor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CfD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RAB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CM+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794695"/>
                  </a:ext>
                </a:extLst>
              </a:tr>
              <a:tr h="357323">
                <a:tc>
                  <a:txBody>
                    <a:bodyPr/>
                    <a:lstStyle/>
                    <a:p>
                      <a:r>
                        <a:rPr lang="en-GB" sz="1600" i="1" dirty="0"/>
                        <a:t>Technical Applicability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27450"/>
                  </a:ext>
                </a:extLst>
              </a:tr>
              <a:tr h="357323">
                <a:tc>
                  <a:txBody>
                    <a:bodyPr/>
                    <a:lstStyle/>
                    <a:p>
                      <a:r>
                        <a:rPr lang="en-GB" sz="1600" i="1" dirty="0"/>
                        <a:t>Political Acceptability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94667"/>
                  </a:ext>
                </a:extLst>
              </a:tr>
              <a:tr h="357323">
                <a:tc>
                  <a:txBody>
                    <a:bodyPr/>
                    <a:lstStyle/>
                    <a:p>
                      <a:r>
                        <a:rPr lang="en-GB" sz="1600" i="1" dirty="0"/>
                        <a:t>Investor Attractiveness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44209"/>
                  </a:ext>
                </a:extLst>
              </a:tr>
              <a:tr h="145610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 to positive CBA. If the project is expected to be ‘missing money’, scores for technical applicability &amp; political acceptability 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Appears incompatible with the operational profile of storage, as it incentivises maximum output of power rather than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Political acceptability likely to be the main barrier to overcome, given impact on wider flexibility market / competition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Unlikely to see the level of change required to realise transition to ‘CM+’ in the next 3-4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37336"/>
                  </a:ext>
                </a:extLst>
              </a:tr>
              <a:tr h="336025">
                <a:tc>
                  <a:txBody>
                    <a:bodyPr/>
                    <a:lstStyle/>
                    <a:p>
                      <a:r>
                        <a:rPr lang="en-GB" b="1" dirty="0"/>
                        <a:t>Overall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973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550063-D703-4692-929D-0E3500FA5889}"/>
              </a:ext>
            </a:extLst>
          </p:cNvPr>
          <p:cNvSpPr txBox="1"/>
          <p:nvPr/>
        </p:nvSpPr>
        <p:spPr>
          <a:xfrm>
            <a:off x="963570" y="5580249"/>
            <a:ext cx="308344" cy="85060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1464"/>
              </a:solidFill>
              <a:effectLst/>
              <a:uLnTx/>
              <a:uFillTx/>
              <a:latin typeface="Rubrik Light" panose="020F03030202000200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72B25-B05C-4F1E-958B-BCF7E36354E5}"/>
              </a:ext>
            </a:extLst>
          </p:cNvPr>
          <p:cNvSpPr txBox="1"/>
          <p:nvPr/>
        </p:nvSpPr>
        <p:spPr>
          <a:xfrm>
            <a:off x="961798" y="5798259"/>
            <a:ext cx="308344" cy="8506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1464"/>
              </a:solidFill>
              <a:effectLst/>
              <a:uLnTx/>
              <a:uFillTx/>
              <a:latin typeface="Rubrik Light" panose="020F03030202000200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ED1D5-B795-4D2C-93BB-15E23503FAF9}"/>
              </a:ext>
            </a:extLst>
          </p:cNvPr>
          <p:cNvSpPr txBox="1"/>
          <p:nvPr/>
        </p:nvSpPr>
        <p:spPr>
          <a:xfrm>
            <a:off x="963570" y="6035719"/>
            <a:ext cx="308344" cy="850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1464"/>
              </a:solidFill>
              <a:effectLst/>
              <a:uLnTx/>
              <a:uFillTx/>
              <a:latin typeface="Rubrik Light" panose="020F03030202000200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57139-2486-4CAF-B017-00491391C479}"/>
              </a:ext>
            </a:extLst>
          </p:cNvPr>
          <p:cNvSpPr txBox="1"/>
          <p:nvPr/>
        </p:nvSpPr>
        <p:spPr>
          <a:xfrm>
            <a:off x="1440262" y="5552356"/>
            <a:ext cx="974233" cy="1444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12-10	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38709-965D-46DA-A1D5-DAC32B90AB68}"/>
              </a:ext>
            </a:extLst>
          </p:cNvPr>
          <p:cNvSpPr txBox="1"/>
          <p:nvPr/>
        </p:nvSpPr>
        <p:spPr>
          <a:xfrm>
            <a:off x="1440262" y="5774314"/>
            <a:ext cx="308344" cy="132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9-7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401035-FF1B-4144-A4E9-A9599C14805D}"/>
              </a:ext>
            </a:extLst>
          </p:cNvPr>
          <p:cNvSpPr txBox="1"/>
          <p:nvPr/>
        </p:nvSpPr>
        <p:spPr>
          <a:xfrm>
            <a:off x="1440262" y="6001141"/>
            <a:ext cx="308344" cy="132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00DC5-98B0-46C6-A1C8-6A855F13418D}"/>
              </a:ext>
            </a:extLst>
          </p:cNvPr>
          <p:cNvSpPr txBox="1"/>
          <p:nvPr/>
        </p:nvSpPr>
        <p:spPr>
          <a:xfrm>
            <a:off x="963572" y="6271558"/>
            <a:ext cx="308344" cy="8506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A1464"/>
              </a:solidFill>
              <a:effectLst/>
              <a:uLnTx/>
              <a:uFillTx/>
              <a:latin typeface="Rubrik Light" panose="020F03030202000200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13A20-17B2-4A39-96B7-1A5A4C62A14F}"/>
              </a:ext>
            </a:extLst>
          </p:cNvPr>
          <p:cNvSpPr txBox="1"/>
          <p:nvPr/>
        </p:nvSpPr>
        <p:spPr>
          <a:xfrm>
            <a:off x="1450895" y="6243267"/>
            <a:ext cx="308344" cy="132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57A7C-1F2E-4FC9-9DC6-9D890DCD770C}"/>
              </a:ext>
            </a:extLst>
          </p:cNvPr>
          <p:cNvSpPr/>
          <p:nvPr/>
        </p:nvSpPr>
        <p:spPr>
          <a:xfrm>
            <a:off x="648040" y="5426572"/>
            <a:ext cx="1241368" cy="130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rik Medium" panose="020F0603020200020004" pitchFamily="34" charset="0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E2A759-EE15-4A20-9CBB-F7FA416CE543}"/>
              </a:ext>
            </a:extLst>
          </p:cNvPr>
          <p:cNvCxnSpPr>
            <a:cxnSpLocks/>
          </p:cNvCxnSpPr>
          <p:nvPr/>
        </p:nvCxnSpPr>
        <p:spPr>
          <a:xfrm flipV="1">
            <a:off x="814295" y="5571020"/>
            <a:ext cx="0" cy="785598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290196-158D-4152-836B-749AB3E83BB1}"/>
              </a:ext>
            </a:extLst>
          </p:cNvPr>
          <p:cNvSpPr txBox="1"/>
          <p:nvPr/>
        </p:nvSpPr>
        <p:spPr>
          <a:xfrm rot="16200000">
            <a:off x="-22965" y="5788001"/>
            <a:ext cx="889256" cy="247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A1464"/>
                </a:solidFill>
                <a:effectLst/>
                <a:uLnTx/>
                <a:uFillTx/>
                <a:latin typeface="Rubrik Light" panose="020F0303020200020004" pitchFamily="34" charset="0"/>
                <a:ea typeface="+mn-ea"/>
                <a:cs typeface="+mn-cs"/>
              </a:rPr>
              <a:t>Increasing suitability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64D93-D3AE-4BFA-930A-58AB4EE4E2DA}"/>
              </a:ext>
            </a:extLst>
          </p:cNvPr>
          <p:cNvSpPr/>
          <p:nvPr/>
        </p:nvSpPr>
        <p:spPr>
          <a:xfrm>
            <a:off x="289470" y="5455647"/>
            <a:ext cx="1599938" cy="10025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rik Medium" panose="020F06030202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5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079BBC-E4C4-418B-89E5-988B37BD4E73}"/>
              </a:ext>
            </a:extLst>
          </p:cNvPr>
          <p:cNvSpPr txBox="1">
            <a:spLocks/>
          </p:cNvSpPr>
          <p:nvPr/>
        </p:nvSpPr>
        <p:spPr>
          <a:xfrm>
            <a:off x="337096" y="123559"/>
            <a:ext cx="8969982" cy="680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How does the Cap &amp;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Floo</a:t>
            </a:r>
            <a:r>
              <a:rPr lang="en-GB" sz="3000" dirty="0">
                <a:solidFill>
                  <a:srgbClr val="000000"/>
                </a:solidFill>
                <a:latin typeface="Calibri" panose="020F0502020204030204"/>
              </a:rPr>
              <a:t>r for interconnectors work?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57A7C-1F2E-4FC9-9DC6-9D890DCD770C}"/>
              </a:ext>
            </a:extLst>
          </p:cNvPr>
          <p:cNvSpPr/>
          <p:nvPr/>
        </p:nvSpPr>
        <p:spPr>
          <a:xfrm>
            <a:off x="648040" y="5426572"/>
            <a:ext cx="1241368" cy="1307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rik Medium" panose="020F06030202000200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0EE83-FC36-4C54-92B6-0A8C3EF14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41" y="1683457"/>
            <a:ext cx="9287918" cy="40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4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9C5A-37E7-4260-92A7-2554EB44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130" y="1384557"/>
            <a:ext cx="8799036" cy="2962156"/>
          </a:xfrm>
        </p:spPr>
        <p:txBody>
          <a:bodyPr>
            <a:noAutofit/>
          </a:bodyPr>
          <a:lstStyle/>
          <a:p>
            <a:r>
              <a:rPr lang="en-GB" sz="4500" dirty="0"/>
              <a:t>What </a:t>
            </a:r>
            <a:r>
              <a:rPr lang="en-GB" sz="4500" b="1" dirty="0"/>
              <a:t>barriers</a:t>
            </a:r>
            <a:r>
              <a:rPr lang="en-GB" sz="4500" dirty="0"/>
              <a:t> are other members facing and</a:t>
            </a:r>
            <a:r>
              <a:rPr lang="en-GB" sz="4500" b="1" dirty="0"/>
              <a:t> </a:t>
            </a:r>
            <a:r>
              <a:rPr lang="en-GB" sz="4500" dirty="0"/>
              <a:t>what alternative </a:t>
            </a:r>
            <a:r>
              <a:rPr lang="en-GB" sz="4500" b="1" dirty="0"/>
              <a:t>solution</a:t>
            </a:r>
            <a:r>
              <a:rPr lang="en-GB" sz="4500" dirty="0"/>
              <a:t>s have they identified? </a:t>
            </a:r>
          </a:p>
        </p:txBody>
      </p:sp>
    </p:spTree>
    <p:extLst>
      <p:ext uri="{BB962C8B-B14F-4D97-AF65-F5344CB8AC3E}">
        <p14:creationId xmlns:p14="http://schemas.microsoft.com/office/powerpoint/2010/main" val="287998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689EF5-8F0B-4587-B61E-016ABA2EF429}"/>
              </a:ext>
            </a:extLst>
          </p:cNvPr>
          <p:cNvGraphicFramePr/>
          <p:nvPr/>
        </p:nvGraphicFramePr>
        <p:xfrm>
          <a:off x="2606261" y="1528457"/>
          <a:ext cx="6979478" cy="487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845EC47-D976-4514-A3CE-1EF8A8ED68F6}"/>
              </a:ext>
            </a:extLst>
          </p:cNvPr>
          <p:cNvSpPr txBox="1">
            <a:spLocks/>
          </p:cNvSpPr>
          <p:nvPr/>
        </p:nvSpPr>
        <p:spPr>
          <a:xfrm>
            <a:off x="435820" y="408961"/>
            <a:ext cx="11305775" cy="8309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 effective financial support mechanism is contingent upon diverse external stakeholder buy-in and compelling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59114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A1464"/>
      </a:dk2>
      <a:lt2>
        <a:srgbClr val="E7E6E6"/>
      </a:lt2>
      <a:accent1>
        <a:srgbClr val="0A1464"/>
      </a:accent1>
      <a:accent2>
        <a:srgbClr val="5591F5"/>
      </a:accent2>
      <a:accent3>
        <a:srgbClr val="82E1D7"/>
      </a:accent3>
      <a:accent4>
        <a:srgbClr val="78D278"/>
      </a:accent4>
      <a:accent5>
        <a:srgbClr val="C98BDB"/>
      </a:accent5>
      <a:accent6>
        <a:srgbClr val="FCE727"/>
      </a:accent6>
      <a:hlink>
        <a:srgbClr val="0A1464"/>
      </a:hlink>
      <a:folHlink>
        <a:srgbClr val="0A146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  <a:latin typeface="Rubrik Medium" panose="020F06030202000200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 smtClean="0">
            <a:solidFill>
              <a:schemeClr val="accent1"/>
            </a:solidFill>
            <a:latin typeface="Rubrik Light" panose="020F03030202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454</Words>
  <Application>Microsoft Office PowerPoint</Application>
  <PresentationFormat>Widescreen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Rubrik Light</vt:lpstr>
      <vt:lpstr>Rubrik Medium</vt:lpstr>
      <vt:lpstr>System Font</vt:lpstr>
      <vt:lpstr>Wingdings</vt:lpstr>
      <vt:lpstr>Office Theme</vt:lpstr>
      <vt:lpstr>1_Office Theme</vt:lpstr>
      <vt:lpstr>Long Duration Storage WG</vt:lpstr>
      <vt:lpstr>PowerPoint Presentation</vt:lpstr>
      <vt:lpstr>Latest ESO FES highlights need for storage </vt:lpstr>
      <vt:lpstr>System Balancing is getting more costly </vt:lpstr>
      <vt:lpstr>Problem Statement – Case Study: Pumped Storage Hydro</vt:lpstr>
      <vt:lpstr>PowerPoint Presentation</vt:lpstr>
      <vt:lpstr>PowerPoint Presentation</vt:lpstr>
      <vt:lpstr>What barriers are other members facing and what alternative solutions have they identified? 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Duration Storage WG</dc:title>
  <dc:creator>Marcelo Torres</dc:creator>
  <cp:lastModifiedBy>Isobel Morris</cp:lastModifiedBy>
  <cp:revision>17</cp:revision>
  <dcterms:created xsi:type="dcterms:W3CDTF">2020-08-21T13:44:05Z</dcterms:created>
  <dcterms:modified xsi:type="dcterms:W3CDTF">2020-08-27T17:24:09Z</dcterms:modified>
</cp:coreProperties>
</file>