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6"/>
  </p:notesMasterIdLst>
  <p:sldIdLst>
    <p:sldId id="256" r:id="rId3"/>
    <p:sldId id="1478" r:id="rId4"/>
    <p:sldId id="257" r:id="rId5"/>
    <p:sldId id="1467" r:id="rId6"/>
    <p:sldId id="1468" r:id="rId7"/>
    <p:sldId id="1469" r:id="rId8"/>
    <p:sldId id="1474" r:id="rId9"/>
    <p:sldId id="1470" r:id="rId10"/>
    <p:sldId id="1471" r:id="rId11"/>
    <p:sldId id="1472" r:id="rId12"/>
    <p:sldId id="1475" r:id="rId13"/>
    <p:sldId id="1473" r:id="rId14"/>
    <p:sldId id="147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926B"/>
    <a:srgbClr val="FF6666"/>
    <a:srgbClr val="4E5053"/>
    <a:srgbClr val="921183"/>
    <a:srgbClr val="BEBEBE"/>
    <a:srgbClr val="76CAD4"/>
    <a:srgbClr val="74E2D5"/>
    <a:srgbClr val="4FC0EA"/>
    <a:srgbClr val="43D398"/>
    <a:srgbClr val="F3F3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853" autoAdjust="0"/>
  </p:normalViewPr>
  <p:slideViewPr>
    <p:cSldViewPr>
      <p:cViewPr varScale="1">
        <p:scale>
          <a:sx n="86" d="100"/>
          <a:sy n="86" d="100"/>
        </p:scale>
        <p:origin x="1382" y="53"/>
      </p:cViewPr>
      <p:guideLst>
        <p:guide orient="horz" pos="2160"/>
        <p:guide pos="2880"/>
      </p:guideLst>
    </p:cSldViewPr>
  </p:slideViewPr>
  <p:notesTextViewPr>
    <p:cViewPr>
      <p:scale>
        <a:sx n="1" d="1"/>
        <a:sy n="1" d="1"/>
      </p:scale>
      <p:origin x="0" y="0"/>
    </p:cViewPr>
  </p:notesTextViewPr>
  <p:notesViewPr>
    <p:cSldViewPr showGuides="1">
      <p:cViewPr varScale="1">
        <p:scale>
          <a:sx n="86" d="100"/>
          <a:sy n="86" d="100"/>
        </p:scale>
        <p:origin x="3928" y="2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31F5E4-95FC-7D49-9EE0-964BD2D0D0AB}" type="datetimeFigureOut">
              <a:rPr lang="en-US" smtClean="0"/>
              <a:t>9/8/2020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F2CB41-7773-6C43-B162-9FEB6DD9CC00}" type="slidenum">
              <a:rPr lang="en-US" smtClean="0"/>
              <a:t>‹#›</a:t>
            </a:fld>
            <a:endParaRPr lang="en-US"/>
          </a:p>
        </p:txBody>
      </p:sp>
    </p:spTree>
    <p:extLst>
      <p:ext uri="{BB962C8B-B14F-4D97-AF65-F5344CB8AC3E}">
        <p14:creationId xmlns:p14="http://schemas.microsoft.com/office/powerpoint/2010/main" val="147397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1AC3F03-CF5F-4A4C-951B-D9298C7AEF35}" type="datetime1">
              <a:rPr lang="en-GB" smtClean="0"/>
              <a:t>08/09/2020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416114-E419-4BE5-A56B-B688C1E0E0DB}" type="slidenum">
              <a:rPr lang="en-GB" smtClean="0"/>
              <a:t>‹#›</a:t>
            </a:fld>
            <a:endParaRPr lang="en-GB"/>
          </a:p>
        </p:txBody>
      </p:sp>
    </p:spTree>
    <p:extLst>
      <p:ext uri="{BB962C8B-B14F-4D97-AF65-F5344CB8AC3E}">
        <p14:creationId xmlns:p14="http://schemas.microsoft.com/office/powerpoint/2010/main" val="1066352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C19414A-B54A-5C46-8858-1C9649060742}" type="datetime1">
              <a:rPr lang="en-GB" smtClean="0"/>
              <a:t>08/09/2020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416114-E419-4BE5-A56B-B688C1E0E0DB}" type="slidenum">
              <a:rPr lang="en-GB" smtClean="0"/>
              <a:t>‹#›</a:t>
            </a:fld>
            <a:endParaRPr lang="en-GB"/>
          </a:p>
        </p:txBody>
      </p:sp>
    </p:spTree>
    <p:extLst>
      <p:ext uri="{BB962C8B-B14F-4D97-AF65-F5344CB8AC3E}">
        <p14:creationId xmlns:p14="http://schemas.microsoft.com/office/powerpoint/2010/main" val="2687547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8B8E724-489D-A141-BB44-48F2B2A36B2C}" type="datetime1">
              <a:rPr lang="en-GB" smtClean="0"/>
              <a:t>08/09/2020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416114-E419-4BE5-A56B-B688C1E0E0DB}" type="slidenum">
              <a:rPr lang="en-GB" smtClean="0"/>
              <a:t>‹#›</a:t>
            </a:fld>
            <a:endParaRPr lang="en-GB"/>
          </a:p>
        </p:txBody>
      </p:sp>
    </p:spTree>
    <p:extLst>
      <p:ext uri="{BB962C8B-B14F-4D97-AF65-F5344CB8AC3E}">
        <p14:creationId xmlns:p14="http://schemas.microsoft.com/office/powerpoint/2010/main" val="20373459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1520" y="279493"/>
            <a:ext cx="7772400" cy="391938"/>
          </a:xfrm>
        </p:spPr>
        <p:txBody>
          <a:bodyPr>
            <a:noAutofit/>
          </a:bodyPr>
          <a:lstStyle>
            <a:lvl1pPr>
              <a:defRPr sz="3200"/>
            </a:lvl1pPr>
          </a:lstStyle>
          <a:p>
            <a:r>
              <a:rPr lang="en-US" dirty="0"/>
              <a:t>Click to edit Master title style</a:t>
            </a:r>
            <a:endParaRPr lang="en-GB" dirty="0"/>
          </a:p>
        </p:txBody>
      </p:sp>
      <p:sp>
        <p:nvSpPr>
          <p:cNvPr id="3" name="Subtitle 2"/>
          <p:cNvSpPr>
            <a:spLocks noGrp="1"/>
          </p:cNvSpPr>
          <p:nvPr>
            <p:ph type="subTitle" idx="1"/>
          </p:nvPr>
        </p:nvSpPr>
        <p:spPr>
          <a:xfrm>
            <a:off x="251520" y="1268760"/>
            <a:ext cx="6400800"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4206831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ftr" sz="quarter" idx="10"/>
          </p:nvPr>
        </p:nvSpPr>
        <p:spPr>
          <a:xfrm>
            <a:off x="2341563" y="6326188"/>
            <a:ext cx="5068887" cy="379412"/>
          </a:xfrm>
          <a:prstGeom prst="rect">
            <a:avLst/>
          </a:prstGeom>
        </p:spPr>
        <p:txBody>
          <a:bodyPr/>
          <a:lstStyle>
            <a:lvl1pPr>
              <a:defRPr>
                <a:latin typeface="Calibri" charset="0"/>
                <a:ea typeface="MS PGothic" charset="0"/>
                <a:cs typeface="MS PGothic" charset="0"/>
              </a:defRPr>
            </a:lvl1pPr>
          </a:lstStyle>
          <a:p>
            <a:pPr fontAlgn="base">
              <a:spcBef>
                <a:spcPct val="0"/>
              </a:spcBef>
              <a:spcAft>
                <a:spcPct val="0"/>
              </a:spcAft>
              <a:defRPr/>
            </a:pPr>
            <a:endParaRPr lang="en-GB" sz="2400">
              <a:solidFill>
                <a:prstClr val="black"/>
              </a:solidFill>
            </a:endParaRPr>
          </a:p>
        </p:txBody>
      </p:sp>
      <p:sp>
        <p:nvSpPr>
          <p:cNvPr id="4" name="Rectangle 6"/>
          <p:cNvSpPr>
            <a:spLocks noGrp="1" noChangeArrowheads="1"/>
          </p:cNvSpPr>
          <p:nvPr>
            <p:ph type="sldNum" sz="quarter" idx="11"/>
          </p:nvPr>
        </p:nvSpPr>
        <p:spPr>
          <a:xfrm>
            <a:off x="7410450" y="6315075"/>
            <a:ext cx="1401763" cy="390525"/>
          </a:xfrm>
          <a:prstGeom prst="rect">
            <a:avLst/>
          </a:prstGeom>
        </p:spPr>
        <p:txBody>
          <a:bodyPr vert="horz" wrap="square" lIns="91440" tIns="45720" rIns="91440" bIns="45720" numCol="1" anchor="t" anchorCtr="0" compatLnSpc="1">
            <a:prstTxWarp prst="textNoShape">
              <a:avLst/>
            </a:prstTxWarp>
          </a:bodyPr>
          <a:lstStyle>
            <a:lvl1pPr>
              <a:defRPr/>
            </a:lvl1pPr>
          </a:lstStyle>
          <a:p>
            <a:pPr fontAlgn="base">
              <a:spcBef>
                <a:spcPct val="0"/>
              </a:spcBef>
              <a:spcAft>
                <a:spcPct val="0"/>
              </a:spcAft>
            </a:pPr>
            <a:fld id="{B3576A00-BD02-4C62-A3CF-D5BC0A6E84B1}" type="slidenum">
              <a:rPr lang="en-GB" altLang="en-US" sz="2400">
                <a:solidFill>
                  <a:prstClr val="black"/>
                </a:solidFill>
                <a:ea typeface="MS PGothic" pitchFamily="34" charset="-128"/>
              </a:rPr>
              <a:pPr fontAlgn="base">
                <a:spcBef>
                  <a:spcPct val="0"/>
                </a:spcBef>
                <a:spcAft>
                  <a:spcPct val="0"/>
                </a:spcAft>
              </a:pPr>
              <a:t>‹#›</a:t>
            </a:fld>
            <a:endParaRPr lang="en-GB" altLang="en-US" sz="2400">
              <a:solidFill>
                <a:prstClr val="black"/>
              </a:solidFill>
              <a:ea typeface="MS PGothic" pitchFamily="34" charset="-128"/>
            </a:endParaRPr>
          </a:p>
        </p:txBody>
      </p:sp>
    </p:spTree>
    <p:extLst>
      <p:ext uri="{BB962C8B-B14F-4D97-AF65-F5344CB8AC3E}">
        <p14:creationId xmlns:p14="http://schemas.microsoft.com/office/powerpoint/2010/main" val="3422069545"/>
      </p:ext>
    </p:extLst>
  </p:cSld>
  <p:clrMapOvr>
    <a:masterClrMapping/>
  </p:clrMapOvr>
  <p:transition>
    <p:wipe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xfrm>
            <a:off x="8460433" y="6315075"/>
            <a:ext cx="504056" cy="390525"/>
          </a:xfrm>
          <a:prstGeom prst="rect">
            <a:avLst/>
          </a:prstGeom>
        </p:spPr>
        <p:txBody>
          <a:bodyPr vert="horz" wrap="square" lIns="91440" tIns="45720" rIns="91440" bIns="45720" numCol="1" anchor="t" anchorCtr="0" compatLnSpc="1">
            <a:prstTxWarp prst="textNoShape">
              <a:avLst/>
            </a:prstTxWarp>
          </a:bodyPr>
          <a:lstStyle>
            <a:lvl1pPr>
              <a:defRPr sz="1400" baseline="0" smtClean="0">
                <a:solidFill>
                  <a:srgbClr val="000000"/>
                </a:solidFill>
                <a:latin typeface="Arial" panose="020B0604020202020204" pitchFamily="34" charset="0"/>
              </a:defRPr>
            </a:lvl1pPr>
          </a:lstStyle>
          <a:p>
            <a:pPr fontAlgn="base">
              <a:spcBef>
                <a:spcPct val="0"/>
              </a:spcBef>
              <a:spcAft>
                <a:spcPct val="0"/>
              </a:spcAft>
              <a:defRPr/>
            </a:pPr>
            <a:fld id="{F4D1D90E-39B4-4164-81E9-C17A48A1ED8A}" type="slidenum">
              <a:rPr lang="en-GB" altLang="en-US">
                <a:ea typeface="MS PGothic" pitchFamily="34" charset="-128"/>
              </a:rPr>
              <a:pPr fontAlgn="base">
                <a:spcBef>
                  <a:spcPct val="0"/>
                </a:spcBef>
                <a:spcAft>
                  <a:spcPct val="0"/>
                </a:spcAft>
                <a:defRPr/>
              </a:pPr>
              <a:t>‹#›</a:t>
            </a:fld>
            <a:endParaRPr lang="en-GB" altLang="en-US" dirty="0">
              <a:ea typeface="MS PGothic" pitchFamily="34" charset="-128"/>
            </a:endParaRPr>
          </a:p>
        </p:txBody>
      </p:sp>
    </p:spTree>
    <p:extLst>
      <p:ext uri="{BB962C8B-B14F-4D97-AF65-F5344CB8AC3E}">
        <p14:creationId xmlns:p14="http://schemas.microsoft.com/office/powerpoint/2010/main" val="1252290237"/>
      </p:ext>
    </p:extLst>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ACE9900-5923-FC49-BBF1-6CBCF81D30E2}" type="datetime1">
              <a:rPr lang="en-GB" smtClean="0"/>
              <a:t>08/09/2020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416114-E419-4BE5-A56B-B688C1E0E0DB}" type="slidenum">
              <a:rPr lang="en-GB" smtClean="0"/>
              <a:t>‹#›</a:t>
            </a:fld>
            <a:endParaRPr lang="en-GB"/>
          </a:p>
        </p:txBody>
      </p:sp>
    </p:spTree>
    <p:extLst>
      <p:ext uri="{BB962C8B-B14F-4D97-AF65-F5344CB8AC3E}">
        <p14:creationId xmlns:p14="http://schemas.microsoft.com/office/powerpoint/2010/main" val="48443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E524A7-0916-D941-BB00-9A8534D44186}" type="datetime1">
              <a:rPr lang="en-GB" smtClean="0"/>
              <a:t>08/09/2020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416114-E419-4BE5-A56B-B688C1E0E0DB}" type="slidenum">
              <a:rPr lang="en-GB" smtClean="0"/>
              <a:t>‹#›</a:t>
            </a:fld>
            <a:endParaRPr lang="en-GB"/>
          </a:p>
        </p:txBody>
      </p:sp>
    </p:spTree>
    <p:extLst>
      <p:ext uri="{BB962C8B-B14F-4D97-AF65-F5344CB8AC3E}">
        <p14:creationId xmlns:p14="http://schemas.microsoft.com/office/powerpoint/2010/main" val="3817142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BAAF46E-CB9F-A54A-A949-B1770A60858A}" type="datetime1">
              <a:rPr lang="en-GB" smtClean="0"/>
              <a:t>08/09/2020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416114-E419-4BE5-A56B-B688C1E0E0DB}" type="slidenum">
              <a:rPr lang="en-GB" smtClean="0"/>
              <a:t>‹#›</a:t>
            </a:fld>
            <a:endParaRPr lang="en-GB"/>
          </a:p>
        </p:txBody>
      </p:sp>
    </p:spTree>
    <p:extLst>
      <p:ext uri="{BB962C8B-B14F-4D97-AF65-F5344CB8AC3E}">
        <p14:creationId xmlns:p14="http://schemas.microsoft.com/office/powerpoint/2010/main" val="1277782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D37F76F-F40E-7D4E-BBD1-06F413037B24}" type="datetime1">
              <a:rPr lang="en-GB" smtClean="0"/>
              <a:t>08/09/2020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1416114-E419-4BE5-A56B-B688C1E0E0DB}" type="slidenum">
              <a:rPr lang="en-GB" smtClean="0"/>
              <a:t>‹#›</a:t>
            </a:fld>
            <a:endParaRPr lang="en-GB"/>
          </a:p>
        </p:txBody>
      </p:sp>
    </p:spTree>
    <p:extLst>
      <p:ext uri="{BB962C8B-B14F-4D97-AF65-F5344CB8AC3E}">
        <p14:creationId xmlns:p14="http://schemas.microsoft.com/office/powerpoint/2010/main" val="668242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D36BBA0-7273-5042-A823-13828EB4E66F}" type="datetime1">
              <a:rPr lang="en-GB" smtClean="0"/>
              <a:t>08/09/2020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1416114-E419-4BE5-A56B-B688C1E0E0DB}" type="slidenum">
              <a:rPr lang="en-GB" smtClean="0"/>
              <a:t>‹#›</a:t>
            </a:fld>
            <a:endParaRPr lang="en-GB"/>
          </a:p>
        </p:txBody>
      </p:sp>
    </p:spTree>
    <p:extLst>
      <p:ext uri="{BB962C8B-B14F-4D97-AF65-F5344CB8AC3E}">
        <p14:creationId xmlns:p14="http://schemas.microsoft.com/office/powerpoint/2010/main" val="683245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8A1ACE-DD34-6A42-942E-1C444383CEB2}" type="datetime1">
              <a:rPr lang="en-GB" smtClean="0"/>
              <a:t>08/09/2020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1416114-E419-4BE5-A56B-B688C1E0E0DB}" type="slidenum">
              <a:rPr lang="en-GB" smtClean="0"/>
              <a:t>‹#›</a:t>
            </a:fld>
            <a:endParaRPr lang="en-GB"/>
          </a:p>
        </p:txBody>
      </p:sp>
    </p:spTree>
    <p:extLst>
      <p:ext uri="{BB962C8B-B14F-4D97-AF65-F5344CB8AC3E}">
        <p14:creationId xmlns:p14="http://schemas.microsoft.com/office/powerpoint/2010/main" val="2211455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513DDD-70C1-A942-8153-C83144D4B9F7}" type="datetime1">
              <a:rPr lang="en-GB" smtClean="0"/>
              <a:t>08/09/2020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416114-E419-4BE5-A56B-B688C1E0E0DB}" type="slidenum">
              <a:rPr lang="en-GB" smtClean="0"/>
              <a:t>‹#›</a:t>
            </a:fld>
            <a:endParaRPr lang="en-GB"/>
          </a:p>
        </p:txBody>
      </p:sp>
    </p:spTree>
    <p:extLst>
      <p:ext uri="{BB962C8B-B14F-4D97-AF65-F5344CB8AC3E}">
        <p14:creationId xmlns:p14="http://schemas.microsoft.com/office/powerpoint/2010/main" val="3353823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79CC428-3ECA-2840-BDC5-8B3778429B4A}" type="datetime1">
              <a:rPr lang="en-GB" smtClean="0"/>
              <a:t>08/09/2020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416114-E419-4BE5-A56B-B688C1E0E0DB}" type="slidenum">
              <a:rPr lang="en-GB" smtClean="0"/>
              <a:t>‹#›</a:t>
            </a:fld>
            <a:endParaRPr lang="en-GB"/>
          </a:p>
        </p:txBody>
      </p:sp>
    </p:spTree>
    <p:extLst>
      <p:ext uri="{BB962C8B-B14F-4D97-AF65-F5344CB8AC3E}">
        <p14:creationId xmlns:p14="http://schemas.microsoft.com/office/powerpoint/2010/main" val="1156043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3F3F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D0D2B3-854D-0842-B844-CC9EC2FC684C}" type="datetime1">
              <a:rPr lang="en-GB" smtClean="0"/>
              <a:t>08/09/2020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416114-E419-4BE5-A56B-B688C1E0E0DB}" type="slidenum">
              <a:rPr lang="en-GB" smtClean="0"/>
              <a:t>‹#›</a:t>
            </a:fld>
            <a:endParaRPr lang="en-GB"/>
          </a:p>
        </p:txBody>
      </p:sp>
    </p:spTree>
    <p:extLst>
      <p:ext uri="{BB962C8B-B14F-4D97-AF65-F5344CB8AC3E}">
        <p14:creationId xmlns:p14="http://schemas.microsoft.com/office/powerpoint/2010/main" val="32598264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3F3F2"/>
        </a:solidFill>
        <a:effectLst/>
      </p:bgPr>
    </p:bg>
    <p:spTree>
      <p:nvGrpSpPr>
        <p:cNvPr id="1" name=""/>
        <p:cNvGrpSpPr/>
        <p:nvPr/>
      </p:nvGrpSpPr>
      <p:grpSpPr>
        <a:xfrm>
          <a:off x="0" y="0"/>
          <a:ext cx="0" cy="0"/>
          <a:chOff x="0" y="0"/>
          <a:chExt cx="0" cy="0"/>
        </a:xfrm>
      </p:grpSpPr>
      <p:sp>
        <p:nvSpPr>
          <p:cNvPr id="7170" name="Title Placeholder 1"/>
          <p:cNvSpPr>
            <a:spLocks noGrp="1"/>
          </p:cNvSpPr>
          <p:nvPr>
            <p:ph type="title"/>
          </p:nvPr>
        </p:nvSpPr>
        <p:spPr bwMode="auto">
          <a:xfrm>
            <a:off x="250825" y="242888"/>
            <a:ext cx="82296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7171" name="Text Placeholder 2"/>
          <p:cNvSpPr>
            <a:spLocks noGrp="1"/>
          </p:cNvSpPr>
          <p:nvPr>
            <p:ph type="body" idx="1"/>
          </p:nvPr>
        </p:nvSpPr>
        <p:spPr bwMode="auto">
          <a:xfrm>
            <a:off x="250825" y="1463675"/>
            <a:ext cx="8229600" cy="276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7172" name="Picture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0350" y="6057900"/>
            <a:ext cx="1071563"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15046579"/>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Lst>
  <p:hf hdr="0" ftr="0" dt="0"/>
  <p:txStyles>
    <p:titleStyle>
      <a:lvl1pPr algn="l" rtl="0" eaLnBrk="0" fontAlgn="base" hangingPunct="0">
        <a:spcBef>
          <a:spcPct val="0"/>
        </a:spcBef>
        <a:spcAft>
          <a:spcPct val="0"/>
        </a:spcAft>
        <a:defRPr sz="3200" kern="1200">
          <a:solidFill>
            <a:srgbClr val="588B2F"/>
          </a:solidFill>
          <a:latin typeface="Arial" pitchFamily="34" charset="0"/>
          <a:ea typeface="MS PGothic" pitchFamily="34" charset="-128"/>
          <a:cs typeface="Arial" pitchFamily="34" charset="0"/>
        </a:defRPr>
      </a:lvl1pPr>
      <a:lvl2pPr algn="l" rtl="0" eaLnBrk="0" fontAlgn="base" hangingPunct="0">
        <a:spcBef>
          <a:spcPct val="0"/>
        </a:spcBef>
        <a:spcAft>
          <a:spcPct val="0"/>
        </a:spcAft>
        <a:defRPr sz="3200">
          <a:solidFill>
            <a:srgbClr val="588B2F"/>
          </a:solidFill>
          <a:latin typeface="Arial" charset="0"/>
          <a:ea typeface="MS PGothic" pitchFamily="34" charset="-128"/>
          <a:cs typeface="Arial" pitchFamily="34" charset="0"/>
        </a:defRPr>
      </a:lvl2pPr>
      <a:lvl3pPr algn="l" rtl="0" eaLnBrk="0" fontAlgn="base" hangingPunct="0">
        <a:spcBef>
          <a:spcPct val="0"/>
        </a:spcBef>
        <a:spcAft>
          <a:spcPct val="0"/>
        </a:spcAft>
        <a:defRPr sz="3200">
          <a:solidFill>
            <a:srgbClr val="588B2F"/>
          </a:solidFill>
          <a:latin typeface="Arial" charset="0"/>
          <a:ea typeface="MS PGothic" pitchFamily="34" charset="-128"/>
          <a:cs typeface="Arial" pitchFamily="34" charset="0"/>
        </a:defRPr>
      </a:lvl3pPr>
      <a:lvl4pPr algn="l" rtl="0" eaLnBrk="0" fontAlgn="base" hangingPunct="0">
        <a:spcBef>
          <a:spcPct val="0"/>
        </a:spcBef>
        <a:spcAft>
          <a:spcPct val="0"/>
        </a:spcAft>
        <a:defRPr sz="3200">
          <a:solidFill>
            <a:srgbClr val="588B2F"/>
          </a:solidFill>
          <a:latin typeface="Arial" charset="0"/>
          <a:ea typeface="MS PGothic" pitchFamily="34" charset="-128"/>
          <a:cs typeface="Arial" pitchFamily="34" charset="0"/>
        </a:defRPr>
      </a:lvl4pPr>
      <a:lvl5pPr algn="l" rtl="0" eaLnBrk="0" fontAlgn="base" hangingPunct="0">
        <a:spcBef>
          <a:spcPct val="0"/>
        </a:spcBef>
        <a:spcAft>
          <a:spcPct val="0"/>
        </a:spcAft>
        <a:defRPr sz="3200">
          <a:solidFill>
            <a:srgbClr val="588B2F"/>
          </a:solidFill>
          <a:latin typeface="Arial" charset="0"/>
          <a:ea typeface="MS PGothic" pitchFamily="34" charset="-128"/>
          <a:cs typeface="Arial" pitchFamily="34" charset="0"/>
        </a:defRPr>
      </a:lvl5pPr>
      <a:lvl6pPr marL="457200" algn="l" rtl="0" fontAlgn="base">
        <a:spcBef>
          <a:spcPct val="0"/>
        </a:spcBef>
        <a:spcAft>
          <a:spcPct val="0"/>
        </a:spcAft>
        <a:defRPr sz="3200">
          <a:solidFill>
            <a:srgbClr val="588B2F"/>
          </a:solidFill>
          <a:latin typeface="Arial" charset="0"/>
          <a:ea typeface="ＭＳ Ｐゴシック" charset="0"/>
        </a:defRPr>
      </a:lvl6pPr>
      <a:lvl7pPr marL="914400" algn="l" rtl="0" fontAlgn="base">
        <a:spcBef>
          <a:spcPct val="0"/>
        </a:spcBef>
        <a:spcAft>
          <a:spcPct val="0"/>
        </a:spcAft>
        <a:defRPr sz="3200">
          <a:solidFill>
            <a:srgbClr val="588B2F"/>
          </a:solidFill>
          <a:latin typeface="Arial" charset="0"/>
          <a:ea typeface="ＭＳ Ｐゴシック" charset="0"/>
        </a:defRPr>
      </a:lvl7pPr>
      <a:lvl8pPr marL="1371600" algn="l" rtl="0" fontAlgn="base">
        <a:spcBef>
          <a:spcPct val="0"/>
        </a:spcBef>
        <a:spcAft>
          <a:spcPct val="0"/>
        </a:spcAft>
        <a:defRPr sz="3200">
          <a:solidFill>
            <a:srgbClr val="588B2F"/>
          </a:solidFill>
          <a:latin typeface="Arial" charset="0"/>
          <a:ea typeface="ＭＳ Ｐゴシック" charset="0"/>
        </a:defRPr>
      </a:lvl8pPr>
      <a:lvl9pPr marL="1828800" algn="l" rtl="0" fontAlgn="base">
        <a:spcBef>
          <a:spcPct val="0"/>
        </a:spcBef>
        <a:spcAft>
          <a:spcPct val="0"/>
        </a:spcAft>
        <a:defRPr sz="3200">
          <a:solidFill>
            <a:srgbClr val="588B2F"/>
          </a:solidFill>
          <a:latin typeface="Arial" charset="0"/>
          <a:ea typeface="ＭＳ Ｐゴシック" charset="0"/>
        </a:defRPr>
      </a:lvl9pPr>
    </p:titleStyle>
    <p:bodyStyle>
      <a:lvl1pPr marL="342900" indent="-342900" algn="l" rtl="0" eaLnBrk="0" fontAlgn="base" hangingPunct="0">
        <a:spcBef>
          <a:spcPct val="20000"/>
        </a:spcBef>
        <a:spcAft>
          <a:spcPct val="0"/>
        </a:spcAft>
        <a:buFont typeface="Arial" pitchFamily="34" charset="0"/>
        <a:buChar char="•"/>
        <a:defRPr sz="2800" kern="1200">
          <a:solidFill>
            <a:srgbClr val="6F6F6F"/>
          </a:solidFill>
          <a:latin typeface="Arial" pitchFamily="34" charset="0"/>
          <a:ea typeface="MS PGothic" pitchFamily="34" charset="-128"/>
          <a:cs typeface="Arial" pitchFamily="34" charset="0"/>
        </a:defRPr>
      </a:lvl1pPr>
      <a:lvl2pPr marL="742950" indent="-285750" algn="l" rtl="0" eaLnBrk="0" fontAlgn="base" hangingPunct="0">
        <a:spcBef>
          <a:spcPct val="20000"/>
        </a:spcBef>
        <a:spcAft>
          <a:spcPct val="0"/>
        </a:spcAft>
        <a:buFont typeface="Courier New" pitchFamily="49" charset="0"/>
        <a:buChar char="o"/>
        <a:defRPr sz="2400" kern="1200">
          <a:solidFill>
            <a:srgbClr val="6F6F6F"/>
          </a:solidFill>
          <a:latin typeface="Arial" pitchFamily="34" charset="0"/>
          <a:ea typeface="MS PGothic" pitchFamily="34" charset="-128"/>
          <a:cs typeface="Arial" pitchFamily="34" charset="0"/>
        </a:defRPr>
      </a:lvl2pPr>
      <a:lvl3pPr marL="1143000" indent="-228600" algn="l" rtl="0" eaLnBrk="0" fontAlgn="base" hangingPunct="0">
        <a:spcBef>
          <a:spcPct val="20000"/>
        </a:spcBef>
        <a:spcAft>
          <a:spcPct val="0"/>
        </a:spcAft>
        <a:buFont typeface="Courier New" pitchFamily="49" charset="0"/>
        <a:buChar char="o"/>
        <a:defRPr sz="2000" kern="1200">
          <a:solidFill>
            <a:srgbClr val="6F6F6F"/>
          </a:solidFill>
          <a:latin typeface="Arial" pitchFamily="34" charset="0"/>
          <a:ea typeface="MS PGothic" pitchFamily="34" charset="-128"/>
          <a:cs typeface="Arial" pitchFamily="34" charset="0"/>
        </a:defRPr>
      </a:lvl3pPr>
      <a:lvl4pPr marL="1600200" indent="-228600" algn="l" rtl="0" eaLnBrk="0" fontAlgn="base" hangingPunct="0">
        <a:spcBef>
          <a:spcPct val="20000"/>
        </a:spcBef>
        <a:spcAft>
          <a:spcPct val="0"/>
        </a:spcAft>
        <a:buFont typeface="Courier New" pitchFamily="49" charset="0"/>
        <a:buChar char="o"/>
        <a:defRPr kern="1200">
          <a:solidFill>
            <a:srgbClr val="6F6F6F"/>
          </a:solidFill>
          <a:latin typeface="Arial" pitchFamily="34" charset="0"/>
          <a:ea typeface="MS PGothic" pitchFamily="34" charset="-128"/>
          <a:cs typeface="Arial" pitchFamily="34" charset="0"/>
        </a:defRPr>
      </a:lvl4pPr>
      <a:lvl5pPr marL="2057400" indent="-228600" algn="l" rtl="0" eaLnBrk="0" fontAlgn="base" hangingPunct="0">
        <a:spcBef>
          <a:spcPct val="20000"/>
        </a:spcBef>
        <a:spcAft>
          <a:spcPct val="0"/>
        </a:spcAft>
        <a:buFont typeface="Courier New" pitchFamily="49" charset="0"/>
        <a:buChar char="o"/>
        <a:defRPr sz="1600" kern="1200">
          <a:solidFill>
            <a:srgbClr val="6F6F6F"/>
          </a:solidFill>
          <a:latin typeface="Arial" pitchFamily="34" charset="0"/>
          <a:ea typeface="MS PGothic" pitchFamily="34" charset="-128"/>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hyperlink" Target="mailto:msommerfeld@r-e-a.net" TargetMode="External"/><Relationship Id="rId2" Type="http://schemas.openxmlformats.org/officeDocument/2006/relationships/image" Target="../media/image2.tiff"/><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tiff"/><Relationship Id="rId4" Type="http://schemas.openxmlformats.org/officeDocument/2006/relationships/hyperlink" Target="mailto:imorris@r-e-a.ne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403648" cy="6858000"/>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74E2D5"/>
              </a:solidFill>
            </a:endParaRPr>
          </a:p>
        </p:txBody>
      </p:sp>
      <p:sp>
        <p:nvSpPr>
          <p:cNvPr id="2" name="Title 1"/>
          <p:cNvSpPr>
            <a:spLocks noGrp="1"/>
          </p:cNvSpPr>
          <p:nvPr>
            <p:ph type="ctrTitle"/>
          </p:nvPr>
        </p:nvSpPr>
        <p:spPr>
          <a:xfrm>
            <a:off x="89756" y="2492896"/>
            <a:ext cx="2088232" cy="1179562"/>
          </a:xfrm>
          <a:noFill/>
          <a:ln>
            <a:noFill/>
          </a:ln>
        </p:spPr>
        <p:txBody>
          <a:bodyPr>
            <a:noAutofit/>
          </a:bodyPr>
          <a:lstStyle/>
          <a:p>
            <a:br>
              <a:rPr lang="en-GB" sz="2800" dirty="0">
                <a:solidFill>
                  <a:schemeClr val="bg1"/>
                </a:solidFill>
                <a:latin typeface="Futura PT Medium" pitchFamily="34" charset="0"/>
                <a:ea typeface="Futura" panose="02020800000000000000" pitchFamily="18" charset="0"/>
                <a:cs typeface="Futura" panose="02020800000000000000" pitchFamily="18" charset="0"/>
              </a:rPr>
            </a:br>
            <a:br>
              <a:rPr lang="en-GB" sz="1800" dirty="0">
                <a:solidFill>
                  <a:schemeClr val="bg1"/>
                </a:solidFill>
                <a:latin typeface="Futura PT Medium" pitchFamily="34" charset="0"/>
                <a:ea typeface="Futura" panose="02020800000000000000" pitchFamily="18" charset="0"/>
                <a:cs typeface="Futura" panose="02020800000000000000" pitchFamily="18" charset="0"/>
              </a:rPr>
            </a:br>
            <a:endParaRPr lang="en-GB" sz="1800" dirty="0">
              <a:solidFill>
                <a:schemeClr val="bg1"/>
              </a:solidFill>
              <a:latin typeface="Futura PT Medium" pitchFamily="34" charset="0"/>
              <a:ea typeface="Futura" panose="02020800000000000000" pitchFamily="18" charset="0"/>
              <a:cs typeface="Futura" panose="02020800000000000000" pitchFamily="18" charset="0"/>
            </a:endParaRPr>
          </a:p>
        </p:txBody>
      </p:sp>
      <p:sp>
        <p:nvSpPr>
          <p:cNvPr id="11" name="Rectangle 10">
            <a:extLst>
              <a:ext uri="{FF2B5EF4-FFF2-40B4-BE49-F238E27FC236}">
                <a16:creationId xmlns:a16="http://schemas.microsoft.com/office/drawing/2014/main" id="{5D5B8547-58BD-2B4D-8E56-2400CFE27588}"/>
              </a:ext>
            </a:extLst>
          </p:cNvPr>
          <p:cNvSpPr/>
          <p:nvPr/>
        </p:nvSpPr>
        <p:spPr>
          <a:xfrm>
            <a:off x="2291949" y="5733256"/>
            <a:ext cx="5520412" cy="83305"/>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90436785-8209-E248-AA2C-BF9EF4205CA0}"/>
              </a:ext>
            </a:extLst>
          </p:cNvPr>
          <p:cNvPicPr>
            <a:picLocks noChangeAspect="1"/>
          </p:cNvPicPr>
          <p:nvPr/>
        </p:nvPicPr>
        <p:blipFill>
          <a:blip r:embed="rId2"/>
          <a:stretch>
            <a:fillRect/>
          </a:stretch>
        </p:blipFill>
        <p:spPr>
          <a:xfrm>
            <a:off x="7812360" y="5013176"/>
            <a:ext cx="946505" cy="936104"/>
          </a:xfrm>
          <a:prstGeom prst="rect">
            <a:avLst/>
          </a:prstGeom>
        </p:spPr>
      </p:pic>
      <p:sp>
        <p:nvSpPr>
          <p:cNvPr id="7" name="Subtitle 6"/>
          <p:cNvSpPr>
            <a:spLocks noGrp="1"/>
          </p:cNvSpPr>
          <p:nvPr>
            <p:ph type="subTitle" idx="1"/>
          </p:nvPr>
        </p:nvSpPr>
        <p:spPr>
          <a:xfrm>
            <a:off x="1996795" y="1831526"/>
            <a:ext cx="6484420" cy="1708026"/>
          </a:xfrm>
        </p:spPr>
        <p:txBody>
          <a:bodyPr>
            <a:noAutofit/>
          </a:bodyPr>
          <a:lstStyle/>
          <a:p>
            <a:r>
              <a:rPr lang="en-GB" sz="2800" b="1" dirty="0">
                <a:solidFill>
                  <a:srgbClr val="06926B"/>
                </a:solidFill>
                <a:latin typeface="Open Sans" panose="020B0606030504020204"/>
                <a:cs typeface="Futura Medium" panose="020B0602020204020303" pitchFamily="34" charset="-79"/>
              </a:rPr>
              <a:t>Member Discussion on the Fundamental Review of Business Rates</a:t>
            </a:r>
          </a:p>
          <a:p>
            <a:endParaRPr lang="en-GB" dirty="0">
              <a:solidFill>
                <a:srgbClr val="06926B"/>
              </a:solidFill>
              <a:latin typeface="Open Sans" panose="020B0606030504020204"/>
              <a:cs typeface="Futura Medium" panose="020B0602020204020303" pitchFamily="34" charset="-79"/>
            </a:endParaRPr>
          </a:p>
          <a:p>
            <a:r>
              <a:rPr lang="en-GB" sz="2000" dirty="0">
                <a:solidFill>
                  <a:srgbClr val="06926B"/>
                </a:solidFill>
                <a:latin typeface="Open Sans" panose="020B0606030504020204"/>
                <a:cs typeface="Futura Medium" panose="020B0602020204020303" pitchFamily="34" charset="-79"/>
              </a:rPr>
              <a:t>Tuesday, 8th September 2020</a:t>
            </a:r>
          </a:p>
          <a:p>
            <a:endParaRPr lang="en-GB" altLang="en-US" sz="2400" dirty="0">
              <a:solidFill>
                <a:srgbClr val="06926B"/>
              </a:solidFill>
              <a:latin typeface="Open Sans" panose="020B0606030504020204"/>
              <a:cs typeface="Futura Medium" panose="020B0602020204020303" pitchFamily="34" charset="-79"/>
            </a:endParaRPr>
          </a:p>
          <a:p>
            <a:pPr lvl="0" algn="l" eaLnBrk="0" fontAlgn="base" hangingPunct="0">
              <a:spcBef>
                <a:spcPct val="0"/>
              </a:spcBef>
              <a:spcAft>
                <a:spcPct val="0"/>
              </a:spcAft>
            </a:pPr>
            <a:r>
              <a:rPr lang="en-US" altLang="en-US" dirty="0">
                <a:solidFill>
                  <a:schemeClr val="tx1"/>
                </a:solidFill>
                <a:latin typeface="Open Sans" panose="020B0606030504020204"/>
                <a:cs typeface="Futura Medium" panose="020B0602020204020303" pitchFamily="34" charset="-79"/>
              </a:rPr>
              <a:t> </a:t>
            </a:r>
          </a:p>
        </p:txBody>
      </p:sp>
      <p:pic>
        <p:nvPicPr>
          <p:cNvPr id="5" name="Picture 4">
            <a:extLst>
              <a:ext uri="{FF2B5EF4-FFF2-40B4-BE49-F238E27FC236}">
                <a16:creationId xmlns:a16="http://schemas.microsoft.com/office/drawing/2014/main" id="{6EACE93A-1919-6C40-8FAF-AAAA665C857D}"/>
              </a:ext>
            </a:extLst>
          </p:cNvPr>
          <p:cNvPicPr>
            <a:picLocks noChangeAspect="1"/>
          </p:cNvPicPr>
          <p:nvPr/>
        </p:nvPicPr>
        <p:blipFill>
          <a:blip r:embed="rId3"/>
          <a:stretch>
            <a:fillRect/>
          </a:stretch>
        </p:blipFill>
        <p:spPr>
          <a:xfrm>
            <a:off x="2569824" y="260648"/>
            <a:ext cx="5386552" cy="1166890"/>
          </a:xfrm>
          <a:prstGeom prst="rect">
            <a:avLst/>
          </a:prstGeom>
        </p:spPr>
      </p:pic>
      <p:pic>
        <p:nvPicPr>
          <p:cNvPr id="1025" name="Picture 1" descr="page2image536186576">
            <a:extLst>
              <a:ext uri="{FF2B5EF4-FFF2-40B4-BE49-F238E27FC236}">
                <a16:creationId xmlns:a16="http://schemas.microsoft.com/office/drawing/2014/main" id="{62E17AD1-BCA2-B24E-AB51-0E6C2CCE07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2012671"/>
            <a:ext cx="4159901" cy="12700"/>
          </a:xfrm>
          <a:prstGeom prst="rect">
            <a:avLst/>
          </a:prstGeom>
          <a:noFill/>
          <a:extLst>
            <a:ext uri="{909E8E84-426E-40DD-AFC4-6F175D3DCCD1}">
              <a14:hiddenFill xmlns:a14="http://schemas.microsoft.com/office/drawing/2010/main">
                <a:solidFill>
                  <a:srgbClr val="FFFFFF"/>
                </a:solidFill>
              </a14:hiddenFill>
            </a:ext>
          </a:extLst>
        </p:spPr>
      </p:pic>
      <p:sp>
        <p:nvSpPr>
          <p:cNvPr id="10" name="Subtitle 2">
            <a:extLst>
              <a:ext uri="{FF2B5EF4-FFF2-40B4-BE49-F238E27FC236}">
                <a16:creationId xmlns:a16="http://schemas.microsoft.com/office/drawing/2014/main" id="{52A6C055-5E05-E145-9017-D4878607F3EB}"/>
              </a:ext>
            </a:extLst>
          </p:cNvPr>
          <p:cNvSpPr txBox="1">
            <a:spLocks/>
          </p:cNvSpPr>
          <p:nvPr/>
        </p:nvSpPr>
        <p:spPr>
          <a:xfrm>
            <a:off x="2483768" y="6067005"/>
            <a:ext cx="5688632" cy="89038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2400" i="1" dirty="0">
                <a:solidFill>
                  <a:srgbClr val="06926B"/>
                </a:solidFill>
                <a:latin typeface="Futura Bk BT" panose="020B0502020204020303" pitchFamily="34" charset="0"/>
              </a:rPr>
              <a:t>Decarbonising the economy</a:t>
            </a:r>
          </a:p>
        </p:txBody>
      </p:sp>
    </p:spTree>
    <p:extLst>
      <p:ext uri="{BB962C8B-B14F-4D97-AF65-F5344CB8AC3E}">
        <p14:creationId xmlns:p14="http://schemas.microsoft.com/office/powerpoint/2010/main" val="688710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345445" cy="6858000"/>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74E2D5"/>
              </a:solidFill>
            </a:endParaRPr>
          </a:p>
        </p:txBody>
      </p:sp>
      <p:sp>
        <p:nvSpPr>
          <p:cNvPr id="2" name="Title 1"/>
          <p:cNvSpPr>
            <a:spLocks noGrp="1"/>
          </p:cNvSpPr>
          <p:nvPr>
            <p:ph type="ctrTitle"/>
          </p:nvPr>
        </p:nvSpPr>
        <p:spPr>
          <a:xfrm>
            <a:off x="89756" y="2492896"/>
            <a:ext cx="2088232" cy="1179562"/>
          </a:xfrm>
          <a:noFill/>
          <a:ln>
            <a:noFill/>
          </a:ln>
        </p:spPr>
        <p:txBody>
          <a:bodyPr>
            <a:noAutofit/>
          </a:bodyPr>
          <a:lstStyle/>
          <a:p>
            <a:br>
              <a:rPr lang="en-GB" sz="2800" dirty="0">
                <a:solidFill>
                  <a:schemeClr val="bg1"/>
                </a:solidFill>
                <a:latin typeface="Futura PT Medium" pitchFamily="34" charset="0"/>
                <a:ea typeface="Futura" panose="02020800000000000000" pitchFamily="18" charset="0"/>
                <a:cs typeface="Futura" panose="02020800000000000000" pitchFamily="18" charset="0"/>
              </a:rPr>
            </a:br>
            <a:br>
              <a:rPr lang="en-GB" sz="1800" dirty="0">
                <a:solidFill>
                  <a:schemeClr val="bg1"/>
                </a:solidFill>
                <a:latin typeface="Futura PT Medium" pitchFamily="34" charset="0"/>
                <a:ea typeface="Futura" panose="02020800000000000000" pitchFamily="18" charset="0"/>
                <a:cs typeface="Futura" panose="02020800000000000000" pitchFamily="18" charset="0"/>
              </a:rPr>
            </a:br>
            <a:endParaRPr lang="en-GB" sz="1800" dirty="0">
              <a:solidFill>
                <a:schemeClr val="bg1"/>
              </a:solidFill>
              <a:latin typeface="Futura PT Medium" pitchFamily="34" charset="0"/>
              <a:ea typeface="Futura" panose="02020800000000000000" pitchFamily="18" charset="0"/>
              <a:cs typeface="Futura" panose="02020800000000000000" pitchFamily="18" charset="0"/>
            </a:endParaRPr>
          </a:p>
        </p:txBody>
      </p:sp>
      <p:sp>
        <p:nvSpPr>
          <p:cNvPr id="11" name="Rectangle 10">
            <a:extLst>
              <a:ext uri="{FF2B5EF4-FFF2-40B4-BE49-F238E27FC236}">
                <a16:creationId xmlns:a16="http://schemas.microsoft.com/office/drawing/2014/main" id="{5D5B8547-58BD-2B4D-8E56-2400CFE27588}"/>
              </a:ext>
            </a:extLst>
          </p:cNvPr>
          <p:cNvSpPr/>
          <p:nvPr/>
        </p:nvSpPr>
        <p:spPr>
          <a:xfrm>
            <a:off x="1345444" y="6514713"/>
            <a:ext cx="6770617" cy="82639"/>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90436785-8209-E248-AA2C-BF9EF4205CA0}"/>
              </a:ext>
            </a:extLst>
          </p:cNvPr>
          <p:cNvPicPr>
            <a:picLocks noChangeAspect="1"/>
          </p:cNvPicPr>
          <p:nvPr/>
        </p:nvPicPr>
        <p:blipFill>
          <a:blip r:embed="rId2"/>
          <a:stretch>
            <a:fillRect/>
          </a:stretch>
        </p:blipFill>
        <p:spPr>
          <a:xfrm>
            <a:off x="8167910" y="5801586"/>
            <a:ext cx="946505" cy="936104"/>
          </a:xfrm>
          <a:prstGeom prst="rect">
            <a:avLst/>
          </a:prstGeom>
        </p:spPr>
      </p:pic>
      <p:sp>
        <p:nvSpPr>
          <p:cNvPr id="7" name="Subtitle 6"/>
          <p:cNvSpPr>
            <a:spLocks noGrp="1"/>
          </p:cNvSpPr>
          <p:nvPr>
            <p:ph type="subTitle" idx="1"/>
          </p:nvPr>
        </p:nvSpPr>
        <p:spPr>
          <a:xfrm>
            <a:off x="1691680" y="684742"/>
            <a:ext cx="6677737" cy="5048513"/>
          </a:xfrm>
        </p:spPr>
        <p:txBody>
          <a:bodyPr>
            <a:noAutofit/>
          </a:bodyPr>
          <a:lstStyle/>
          <a:p>
            <a:r>
              <a:rPr lang="en-GB" sz="2400" b="1" dirty="0">
                <a:solidFill>
                  <a:srgbClr val="06926B"/>
                </a:solidFill>
                <a:latin typeface="Open Sans"/>
                <a:ea typeface="Calibri" panose="020F0502020204030204" pitchFamily="34" charset="0"/>
              </a:rPr>
              <a:t>6</a:t>
            </a:r>
            <a:r>
              <a:rPr lang="en-GB" sz="2400" b="1" dirty="0">
                <a:solidFill>
                  <a:srgbClr val="06926B"/>
                </a:solidFill>
                <a:effectLst/>
                <a:latin typeface="Open Sans"/>
                <a:ea typeface="Calibri" panose="020F0502020204030204" pitchFamily="34" charset="0"/>
              </a:rPr>
              <a:t>. Maintaining A</a:t>
            </a:r>
            <a:r>
              <a:rPr lang="en-GB" sz="2400" b="1" dirty="0">
                <a:solidFill>
                  <a:srgbClr val="06926B"/>
                </a:solidFill>
                <a:latin typeface="Open Sans"/>
                <a:ea typeface="Calibri" panose="020F0502020204030204" pitchFamily="34" charset="0"/>
              </a:rPr>
              <a:t>ccuracy of Ratings List</a:t>
            </a:r>
            <a:endParaRPr lang="en-GB" sz="1800" dirty="0">
              <a:solidFill>
                <a:schemeClr val="tx1"/>
              </a:solidFill>
              <a:effectLst/>
              <a:latin typeface="Open Sans"/>
              <a:ea typeface="Calibri" panose="020F0502020204030204" pitchFamily="34" charset="0"/>
            </a:endParaRPr>
          </a:p>
          <a:p>
            <a:pPr algn="l"/>
            <a:r>
              <a:rPr lang="en-US" altLang="en-US" sz="1800" b="1" i="1" dirty="0">
                <a:solidFill>
                  <a:schemeClr val="tx1"/>
                </a:solidFill>
                <a:latin typeface="Open Sans" panose="020B0606030504020204"/>
                <a:cs typeface="Futura Medium" panose="020B0602020204020303" pitchFamily="34" charset="-79"/>
              </a:rPr>
              <a:t>Consultation questions Q26 -28:</a:t>
            </a:r>
          </a:p>
          <a:p>
            <a:pPr marL="285750" indent="-285750" algn="l">
              <a:buFontTx/>
              <a:buChar char="-"/>
            </a:pPr>
            <a:r>
              <a:rPr lang="en-US" altLang="en-US" sz="1800" i="1" dirty="0">
                <a:solidFill>
                  <a:schemeClr val="tx1"/>
                </a:solidFill>
                <a:latin typeface="Open Sans" panose="020B0606030504020204"/>
                <a:cs typeface="Futura Medium" panose="020B0602020204020303" pitchFamily="34" charset="-79"/>
              </a:rPr>
              <a:t>Asks for views on requirements to provide VOA with rental information, either routinely or with change of lease or when there is a material change of circumstance. </a:t>
            </a:r>
          </a:p>
          <a:p>
            <a:pPr marL="285750" indent="-285750" algn="l">
              <a:buFontTx/>
              <a:buChar char="-"/>
            </a:pPr>
            <a:r>
              <a:rPr lang="en-US" altLang="en-US" sz="1800" i="1" dirty="0">
                <a:solidFill>
                  <a:schemeClr val="tx1"/>
                </a:solidFill>
                <a:latin typeface="Open Sans" panose="020B0606030504020204"/>
                <a:cs typeface="Futura Medium" panose="020B0602020204020303" pitchFamily="34" charset="-79"/>
              </a:rPr>
              <a:t>Also ask about making the commercial lease information publicly available. </a:t>
            </a:r>
          </a:p>
          <a:p>
            <a:pPr algn="l"/>
            <a:endParaRPr lang="en-US" altLang="en-US" sz="1800" dirty="0">
              <a:solidFill>
                <a:schemeClr val="tx1"/>
              </a:solidFill>
              <a:latin typeface="Open Sans" panose="020B0606030504020204"/>
              <a:cs typeface="Futura Medium" panose="020B0602020204020303" pitchFamily="34" charset="-79"/>
            </a:endParaRPr>
          </a:p>
          <a:p>
            <a:pPr algn="l"/>
            <a:r>
              <a:rPr lang="en-US" altLang="en-US" sz="1800" b="1" i="1" dirty="0">
                <a:solidFill>
                  <a:schemeClr val="tx1"/>
                </a:solidFill>
                <a:latin typeface="Open Sans" panose="020B0606030504020204"/>
                <a:cs typeface="Futura Medium" panose="020B0602020204020303" pitchFamily="34" charset="-79"/>
              </a:rPr>
              <a:t>REA draft Response:</a:t>
            </a:r>
          </a:p>
          <a:p>
            <a:pPr marL="342900" indent="-342900" algn="l">
              <a:buFont typeface="Arial" panose="020B0604020202020204" pitchFamily="34" charset="0"/>
              <a:buChar char="•"/>
            </a:pPr>
            <a:r>
              <a:rPr lang="en-US" altLang="en-US" sz="1600" dirty="0">
                <a:solidFill>
                  <a:schemeClr val="tx1"/>
                </a:solidFill>
                <a:latin typeface="Open Sans" panose="020B0606030504020204"/>
                <a:cs typeface="Futura Medium" panose="020B0602020204020303" pitchFamily="34" charset="-79"/>
              </a:rPr>
              <a:t>We are against additional requirements as likely to be tricky to comply with as it is not always clear which factors affect liability, particularly given that renewable and clean tech businesses rely on multiple revenue streams that could be subject to policy change. Also likely to increase administrative costs for businesses</a:t>
            </a:r>
          </a:p>
          <a:p>
            <a:pPr marL="342900" indent="-342900" algn="l">
              <a:buFont typeface="Arial" panose="020B0604020202020204" pitchFamily="34" charset="0"/>
              <a:buChar char="•"/>
            </a:pPr>
            <a:r>
              <a:rPr lang="en-US" altLang="en-US" sz="1600" dirty="0">
                <a:solidFill>
                  <a:schemeClr val="tx1"/>
                </a:solidFill>
                <a:latin typeface="Open Sans" panose="020B0606030504020204"/>
                <a:cs typeface="Futura Medium" panose="020B0602020204020303" pitchFamily="34" charset="-79"/>
              </a:rPr>
              <a:t>Publishing information s should be avoided given the potential for the release of sensitive commercial information.</a:t>
            </a:r>
          </a:p>
        </p:txBody>
      </p:sp>
      <p:pic>
        <p:nvPicPr>
          <p:cNvPr id="5" name="Picture 4">
            <a:extLst>
              <a:ext uri="{FF2B5EF4-FFF2-40B4-BE49-F238E27FC236}">
                <a16:creationId xmlns:a16="http://schemas.microsoft.com/office/drawing/2014/main" id="{6EACE93A-1919-6C40-8FAF-AAAA665C857D}"/>
              </a:ext>
            </a:extLst>
          </p:cNvPr>
          <p:cNvPicPr>
            <a:picLocks noChangeAspect="1"/>
          </p:cNvPicPr>
          <p:nvPr/>
        </p:nvPicPr>
        <p:blipFill>
          <a:blip r:embed="rId3"/>
          <a:stretch>
            <a:fillRect/>
          </a:stretch>
        </p:blipFill>
        <p:spPr>
          <a:xfrm>
            <a:off x="6801432" y="101043"/>
            <a:ext cx="2312983" cy="501062"/>
          </a:xfrm>
          <a:prstGeom prst="rect">
            <a:avLst/>
          </a:prstGeom>
        </p:spPr>
      </p:pic>
      <p:pic>
        <p:nvPicPr>
          <p:cNvPr id="1025" name="Picture 1" descr="page2image536186576">
            <a:extLst>
              <a:ext uri="{FF2B5EF4-FFF2-40B4-BE49-F238E27FC236}">
                <a16:creationId xmlns:a16="http://schemas.microsoft.com/office/drawing/2014/main" id="{62E17AD1-BCA2-B24E-AB51-0E6C2CCE07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2012671"/>
            <a:ext cx="4159901" cy="1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5703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345445" cy="6858000"/>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74E2D5"/>
              </a:solidFill>
            </a:endParaRPr>
          </a:p>
        </p:txBody>
      </p:sp>
      <p:sp>
        <p:nvSpPr>
          <p:cNvPr id="2" name="Title 1"/>
          <p:cNvSpPr>
            <a:spLocks noGrp="1"/>
          </p:cNvSpPr>
          <p:nvPr>
            <p:ph type="ctrTitle"/>
          </p:nvPr>
        </p:nvSpPr>
        <p:spPr>
          <a:xfrm>
            <a:off x="89756" y="2492896"/>
            <a:ext cx="2088232" cy="1179562"/>
          </a:xfrm>
          <a:noFill/>
          <a:ln>
            <a:noFill/>
          </a:ln>
        </p:spPr>
        <p:txBody>
          <a:bodyPr>
            <a:noAutofit/>
          </a:bodyPr>
          <a:lstStyle/>
          <a:p>
            <a:br>
              <a:rPr lang="en-GB" sz="2800" dirty="0">
                <a:solidFill>
                  <a:schemeClr val="bg1"/>
                </a:solidFill>
                <a:latin typeface="Futura PT Medium" pitchFamily="34" charset="0"/>
                <a:ea typeface="Futura" panose="02020800000000000000" pitchFamily="18" charset="0"/>
                <a:cs typeface="Futura" panose="02020800000000000000" pitchFamily="18" charset="0"/>
              </a:rPr>
            </a:br>
            <a:br>
              <a:rPr lang="en-GB" sz="1800" dirty="0">
                <a:solidFill>
                  <a:schemeClr val="bg1"/>
                </a:solidFill>
                <a:latin typeface="Futura PT Medium" pitchFamily="34" charset="0"/>
                <a:ea typeface="Futura" panose="02020800000000000000" pitchFamily="18" charset="0"/>
                <a:cs typeface="Futura" panose="02020800000000000000" pitchFamily="18" charset="0"/>
              </a:rPr>
            </a:br>
            <a:endParaRPr lang="en-GB" sz="1800" dirty="0">
              <a:solidFill>
                <a:schemeClr val="bg1"/>
              </a:solidFill>
              <a:latin typeface="Futura PT Medium" pitchFamily="34" charset="0"/>
              <a:ea typeface="Futura" panose="02020800000000000000" pitchFamily="18" charset="0"/>
              <a:cs typeface="Futura" panose="02020800000000000000" pitchFamily="18" charset="0"/>
            </a:endParaRPr>
          </a:p>
        </p:txBody>
      </p:sp>
      <p:sp>
        <p:nvSpPr>
          <p:cNvPr id="11" name="Rectangle 10">
            <a:extLst>
              <a:ext uri="{FF2B5EF4-FFF2-40B4-BE49-F238E27FC236}">
                <a16:creationId xmlns:a16="http://schemas.microsoft.com/office/drawing/2014/main" id="{5D5B8547-58BD-2B4D-8E56-2400CFE27588}"/>
              </a:ext>
            </a:extLst>
          </p:cNvPr>
          <p:cNvSpPr/>
          <p:nvPr/>
        </p:nvSpPr>
        <p:spPr>
          <a:xfrm>
            <a:off x="1345444" y="6514713"/>
            <a:ext cx="6770617" cy="82639"/>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90436785-8209-E248-AA2C-BF9EF4205CA0}"/>
              </a:ext>
            </a:extLst>
          </p:cNvPr>
          <p:cNvPicPr>
            <a:picLocks noChangeAspect="1"/>
          </p:cNvPicPr>
          <p:nvPr/>
        </p:nvPicPr>
        <p:blipFill>
          <a:blip r:embed="rId2"/>
          <a:stretch>
            <a:fillRect/>
          </a:stretch>
        </p:blipFill>
        <p:spPr>
          <a:xfrm>
            <a:off x="8167910" y="5801586"/>
            <a:ext cx="946505" cy="936104"/>
          </a:xfrm>
          <a:prstGeom prst="rect">
            <a:avLst/>
          </a:prstGeom>
        </p:spPr>
      </p:pic>
      <p:sp>
        <p:nvSpPr>
          <p:cNvPr id="7" name="Subtitle 6"/>
          <p:cNvSpPr>
            <a:spLocks noGrp="1"/>
          </p:cNvSpPr>
          <p:nvPr>
            <p:ph type="subTitle" idx="1"/>
          </p:nvPr>
        </p:nvSpPr>
        <p:spPr>
          <a:xfrm>
            <a:off x="1691680" y="684742"/>
            <a:ext cx="6677737" cy="5048513"/>
          </a:xfrm>
        </p:spPr>
        <p:txBody>
          <a:bodyPr>
            <a:noAutofit/>
          </a:bodyPr>
          <a:lstStyle/>
          <a:p>
            <a:r>
              <a:rPr lang="en-GB" sz="2400" b="1" dirty="0">
                <a:solidFill>
                  <a:srgbClr val="06926B"/>
                </a:solidFill>
                <a:effectLst/>
                <a:latin typeface="Open Sans"/>
                <a:ea typeface="Calibri" panose="020F0502020204030204" pitchFamily="34" charset="0"/>
              </a:rPr>
              <a:t>7</a:t>
            </a:r>
            <a:r>
              <a:rPr lang="en-GB" sz="2400" b="1" dirty="0">
                <a:solidFill>
                  <a:srgbClr val="06926B"/>
                </a:solidFill>
                <a:latin typeface="Open Sans"/>
                <a:ea typeface="Calibri" panose="020F0502020204030204" pitchFamily="34" charset="0"/>
              </a:rPr>
              <a:t>. Billings Process</a:t>
            </a:r>
            <a:endParaRPr lang="en-GB" sz="1800" dirty="0">
              <a:solidFill>
                <a:schemeClr val="tx1"/>
              </a:solidFill>
              <a:effectLst/>
              <a:latin typeface="Open Sans"/>
              <a:ea typeface="Calibri" panose="020F0502020204030204" pitchFamily="34" charset="0"/>
            </a:endParaRPr>
          </a:p>
          <a:p>
            <a:pPr algn="l"/>
            <a:endParaRPr lang="en-US" altLang="en-US" sz="1800" b="1" i="1" dirty="0">
              <a:solidFill>
                <a:schemeClr val="tx1"/>
              </a:solidFill>
              <a:latin typeface="Open Sans" panose="020B0606030504020204"/>
              <a:cs typeface="Futura Medium" panose="020B0602020204020303" pitchFamily="34" charset="-79"/>
            </a:endParaRPr>
          </a:p>
          <a:p>
            <a:pPr algn="l"/>
            <a:r>
              <a:rPr lang="en-US" altLang="en-US" sz="1800" b="1" i="1" dirty="0">
                <a:solidFill>
                  <a:schemeClr val="tx1"/>
                </a:solidFill>
                <a:latin typeface="Open Sans" panose="020B0606030504020204"/>
                <a:cs typeface="Futura Medium" panose="020B0602020204020303" pitchFamily="34" charset="-79"/>
              </a:rPr>
              <a:t>Consultation questions: (Q29 to 32):</a:t>
            </a:r>
          </a:p>
          <a:p>
            <a:pPr algn="l"/>
            <a:r>
              <a:rPr lang="en-US" altLang="en-US" sz="1800" dirty="0">
                <a:solidFill>
                  <a:schemeClr val="tx1"/>
                </a:solidFill>
                <a:latin typeface="Open Sans" panose="020B0606030504020204"/>
                <a:cs typeface="Futura Medium" panose="020B0602020204020303" pitchFamily="34" charset="-79"/>
              </a:rPr>
              <a:t>- Questions concern improving the billing system, including developing a centralized online system</a:t>
            </a:r>
          </a:p>
          <a:p>
            <a:pPr algn="l"/>
            <a:endParaRPr lang="en-US" altLang="en-US" sz="1800" dirty="0">
              <a:solidFill>
                <a:schemeClr val="tx1"/>
              </a:solidFill>
              <a:latin typeface="Open Sans" panose="020B0606030504020204"/>
              <a:cs typeface="Futura Medium" panose="020B0602020204020303" pitchFamily="34" charset="-79"/>
            </a:endParaRPr>
          </a:p>
          <a:p>
            <a:pPr algn="l"/>
            <a:r>
              <a:rPr lang="en-US" altLang="en-US" sz="1800" b="1" i="1" dirty="0">
                <a:solidFill>
                  <a:schemeClr val="tx1"/>
                </a:solidFill>
                <a:latin typeface="Open Sans" panose="020B0606030504020204"/>
                <a:cs typeface="Futura Medium" panose="020B0602020204020303" pitchFamily="34" charset="-79"/>
              </a:rPr>
              <a:t>REA Response:</a:t>
            </a:r>
          </a:p>
          <a:p>
            <a:pPr algn="l"/>
            <a:r>
              <a:rPr lang="en-US" altLang="en-US" sz="1800" dirty="0">
                <a:solidFill>
                  <a:schemeClr val="tx1"/>
                </a:solidFill>
                <a:latin typeface="Open Sans" panose="020B0606030504020204"/>
                <a:cs typeface="Futura Medium" panose="020B0602020204020303" pitchFamily="34" charset="-79"/>
              </a:rPr>
              <a:t>- REA supportive of an online billing system </a:t>
            </a:r>
            <a:r>
              <a:rPr lang="en-GB" sz="1800" dirty="0">
                <a:solidFill>
                  <a:schemeClr val="tx1"/>
                </a:solidFill>
                <a:effectLst/>
                <a:latin typeface="Open Sans" panose="020B0606030504020204"/>
                <a:ea typeface="Calibri" panose="020F0502020204030204" pitchFamily="34" charset="0"/>
              </a:rPr>
              <a:t>whereby demands for each property can be readily identified in a single place would be a significant step forward and assist portfolio management of business rates within companies</a:t>
            </a:r>
            <a:endParaRPr lang="en-US" altLang="en-US" sz="1800" dirty="0">
              <a:solidFill>
                <a:schemeClr val="tx1"/>
              </a:solidFill>
              <a:latin typeface="Open Sans" panose="020B0606030504020204"/>
              <a:cs typeface="Futura Medium" panose="020B0602020204020303" pitchFamily="34" charset="-79"/>
            </a:endParaRPr>
          </a:p>
        </p:txBody>
      </p:sp>
      <p:pic>
        <p:nvPicPr>
          <p:cNvPr id="5" name="Picture 4">
            <a:extLst>
              <a:ext uri="{FF2B5EF4-FFF2-40B4-BE49-F238E27FC236}">
                <a16:creationId xmlns:a16="http://schemas.microsoft.com/office/drawing/2014/main" id="{6EACE93A-1919-6C40-8FAF-AAAA665C857D}"/>
              </a:ext>
            </a:extLst>
          </p:cNvPr>
          <p:cNvPicPr>
            <a:picLocks noChangeAspect="1"/>
          </p:cNvPicPr>
          <p:nvPr/>
        </p:nvPicPr>
        <p:blipFill>
          <a:blip r:embed="rId3"/>
          <a:stretch>
            <a:fillRect/>
          </a:stretch>
        </p:blipFill>
        <p:spPr>
          <a:xfrm>
            <a:off x="6801432" y="101043"/>
            <a:ext cx="2312983" cy="501062"/>
          </a:xfrm>
          <a:prstGeom prst="rect">
            <a:avLst/>
          </a:prstGeom>
        </p:spPr>
      </p:pic>
      <p:pic>
        <p:nvPicPr>
          <p:cNvPr id="1025" name="Picture 1" descr="page2image536186576">
            <a:extLst>
              <a:ext uri="{FF2B5EF4-FFF2-40B4-BE49-F238E27FC236}">
                <a16:creationId xmlns:a16="http://schemas.microsoft.com/office/drawing/2014/main" id="{62E17AD1-BCA2-B24E-AB51-0E6C2CCE07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2012671"/>
            <a:ext cx="4159901" cy="1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1054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345445" cy="6858000"/>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74E2D5"/>
              </a:solidFill>
            </a:endParaRPr>
          </a:p>
        </p:txBody>
      </p:sp>
      <p:sp>
        <p:nvSpPr>
          <p:cNvPr id="2" name="Title 1"/>
          <p:cNvSpPr>
            <a:spLocks noGrp="1"/>
          </p:cNvSpPr>
          <p:nvPr>
            <p:ph type="ctrTitle"/>
          </p:nvPr>
        </p:nvSpPr>
        <p:spPr>
          <a:xfrm>
            <a:off x="89756" y="2492896"/>
            <a:ext cx="2088232" cy="1179562"/>
          </a:xfrm>
          <a:noFill/>
          <a:ln>
            <a:noFill/>
          </a:ln>
        </p:spPr>
        <p:txBody>
          <a:bodyPr>
            <a:noAutofit/>
          </a:bodyPr>
          <a:lstStyle/>
          <a:p>
            <a:br>
              <a:rPr lang="en-GB" sz="2800" dirty="0">
                <a:solidFill>
                  <a:schemeClr val="bg1"/>
                </a:solidFill>
                <a:latin typeface="Futura PT Medium" pitchFamily="34" charset="0"/>
                <a:ea typeface="Futura" panose="02020800000000000000" pitchFamily="18" charset="0"/>
                <a:cs typeface="Futura" panose="02020800000000000000" pitchFamily="18" charset="0"/>
              </a:rPr>
            </a:br>
            <a:br>
              <a:rPr lang="en-GB" sz="1800" dirty="0">
                <a:solidFill>
                  <a:schemeClr val="bg1"/>
                </a:solidFill>
                <a:latin typeface="Futura PT Medium" pitchFamily="34" charset="0"/>
                <a:ea typeface="Futura" panose="02020800000000000000" pitchFamily="18" charset="0"/>
                <a:cs typeface="Futura" panose="02020800000000000000" pitchFamily="18" charset="0"/>
              </a:rPr>
            </a:br>
            <a:endParaRPr lang="en-GB" sz="1800" dirty="0">
              <a:solidFill>
                <a:schemeClr val="bg1"/>
              </a:solidFill>
              <a:latin typeface="Futura PT Medium" pitchFamily="34" charset="0"/>
              <a:ea typeface="Futura" panose="02020800000000000000" pitchFamily="18" charset="0"/>
              <a:cs typeface="Futura" panose="02020800000000000000" pitchFamily="18" charset="0"/>
            </a:endParaRPr>
          </a:p>
        </p:txBody>
      </p:sp>
      <p:sp>
        <p:nvSpPr>
          <p:cNvPr id="11" name="Rectangle 10">
            <a:extLst>
              <a:ext uri="{FF2B5EF4-FFF2-40B4-BE49-F238E27FC236}">
                <a16:creationId xmlns:a16="http://schemas.microsoft.com/office/drawing/2014/main" id="{5D5B8547-58BD-2B4D-8E56-2400CFE27588}"/>
              </a:ext>
            </a:extLst>
          </p:cNvPr>
          <p:cNvSpPr/>
          <p:nvPr/>
        </p:nvSpPr>
        <p:spPr>
          <a:xfrm>
            <a:off x="1345444" y="6514713"/>
            <a:ext cx="6770617" cy="82639"/>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90436785-8209-E248-AA2C-BF9EF4205CA0}"/>
              </a:ext>
            </a:extLst>
          </p:cNvPr>
          <p:cNvPicPr>
            <a:picLocks noChangeAspect="1"/>
          </p:cNvPicPr>
          <p:nvPr/>
        </p:nvPicPr>
        <p:blipFill>
          <a:blip r:embed="rId2"/>
          <a:stretch>
            <a:fillRect/>
          </a:stretch>
        </p:blipFill>
        <p:spPr>
          <a:xfrm>
            <a:off x="8167910" y="5801586"/>
            <a:ext cx="946505" cy="936104"/>
          </a:xfrm>
          <a:prstGeom prst="rect">
            <a:avLst/>
          </a:prstGeom>
        </p:spPr>
      </p:pic>
      <p:sp>
        <p:nvSpPr>
          <p:cNvPr id="7" name="Subtitle 6"/>
          <p:cNvSpPr>
            <a:spLocks noGrp="1"/>
          </p:cNvSpPr>
          <p:nvPr>
            <p:ph type="subTitle" idx="1"/>
          </p:nvPr>
        </p:nvSpPr>
        <p:spPr>
          <a:xfrm>
            <a:off x="1691680" y="684742"/>
            <a:ext cx="6677737" cy="5048513"/>
          </a:xfrm>
        </p:spPr>
        <p:txBody>
          <a:bodyPr>
            <a:noAutofit/>
          </a:bodyPr>
          <a:lstStyle/>
          <a:p>
            <a:r>
              <a:rPr lang="en-GB" sz="2400" b="1" dirty="0">
                <a:solidFill>
                  <a:srgbClr val="06926B"/>
                </a:solidFill>
                <a:latin typeface="Open Sans"/>
                <a:ea typeface="Calibri" panose="020F0502020204030204" pitchFamily="34" charset="0"/>
              </a:rPr>
              <a:t>8. Exploring Alternatives</a:t>
            </a:r>
          </a:p>
          <a:p>
            <a:pPr algn="l"/>
            <a:endParaRPr lang="en-GB" sz="1800" dirty="0">
              <a:solidFill>
                <a:schemeClr val="tx1"/>
              </a:solidFill>
              <a:latin typeface="Open Sans" panose="020B0606030504020204"/>
              <a:ea typeface="Calibri" panose="020F0502020204030204" pitchFamily="34" charset="0"/>
            </a:endParaRPr>
          </a:p>
          <a:p>
            <a:pPr algn="l"/>
            <a:r>
              <a:rPr lang="en-GB" sz="1800" dirty="0">
                <a:solidFill>
                  <a:schemeClr val="tx1"/>
                </a:solidFill>
                <a:latin typeface="Open Sans" panose="020B0606030504020204"/>
                <a:ea typeface="Calibri" panose="020F0502020204030204" pitchFamily="34" charset="0"/>
              </a:rPr>
              <a:t>Section relates to exploring alternatives to Business rates as identified by the Treasury Select Committee 2019 report. </a:t>
            </a:r>
          </a:p>
          <a:p>
            <a:pPr algn="l"/>
            <a:endParaRPr lang="en-GB" sz="1800" dirty="0">
              <a:solidFill>
                <a:schemeClr val="tx1"/>
              </a:solidFill>
              <a:latin typeface="Open Sans" panose="020B0606030504020204"/>
              <a:ea typeface="Calibri" panose="020F0502020204030204" pitchFamily="34" charset="0"/>
            </a:endParaRPr>
          </a:p>
          <a:p>
            <a:pPr algn="l"/>
            <a:r>
              <a:rPr lang="en-GB" sz="1800" dirty="0">
                <a:solidFill>
                  <a:schemeClr val="tx1"/>
                </a:solidFill>
                <a:latin typeface="Open Sans" panose="020B0606030504020204"/>
                <a:ea typeface="Calibri" panose="020F0502020204030204" pitchFamily="34" charset="0"/>
              </a:rPr>
              <a:t>Two Primary Proposals include:</a:t>
            </a:r>
          </a:p>
          <a:p>
            <a:pPr marL="171450" indent="-171450" algn="l">
              <a:buFontTx/>
              <a:buChar char="-"/>
            </a:pPr>
            <a:r>
              <a:rPr lang="en-GB" sz="1800" b="1" dirty="0">
                <a:solidFill>
                  <a:schemeClr val="tx1"/>
                </a:solidFill>
                <a:latin typeface="Open Sans" panose="020B0606030504020204"/>
                <a:ea typeface="Calibri" panose="020F0502020204030204" pitchFamily="34" charset="0"/>
              </a:rPr>
              <a:t>Capital Values Tax: </a:t>
            </a:r>
            <a:r>
              <a:rPr lang="en-GB" sz="1800" dirty="0">
                <a:solidFill>
                  <a:schemeClr val="tx1"/>
                </a:solidFill>
                <a:latin typeface="Open Sans" panose="020B0606030504020204"/>
                <a:ea typeface="Calibri" panose="020F0502020204030204" pitchFamily="34" charset="0"/>
              </a:rPr>
              <a:t>Basing the tax on combined capital value of non domestic land and property (rather then rentable values.) paid by the owner rather then tenant. Potentially raises difficulties of defining who is liable for the tax, especially if located outside of the UK. </a:t>
            </a:r>
          </a:p>
          <a:p>
            <a:pPr marL="171450" indent="-171450" algn="l">
              <a:buFontTx/>
              <a:buChar char="-"/>
            </a:pPr>
            <a:r>
              <a:rPr lang="en-GB" sz="1800" b="1" dirty="0">
                <a:solidFill>
                  <a:schemeClr val="tx1"/>
                </a:solidFill>
                <a:latin typeface="Open Sans" panose="020B0606030504020204"/>
                <a:ea typeface="Calibri" panose="020F0502020204030204" pitchFamily="34" charset="0"/>
              </a:rPr>
              <a:t>Online Sales Tax</a:t>
            </a:r>
            <a:r>
              <a:rPr lang="en-GB" sz="1800" dirty="0">
                <a:solidFill>
                  <a:schemeClr val="tx1"/>
                </a:solidFill>
                <a:latin typeface="Open Sans" panose="020B0606030504020204"/>
                <a:ea typeface="Calibri" panose="020F0502020204030204" pitchFamily="34" charset="0"/>
              </a:rPr>
              <a:t>: Addresses imbalances of rates on high value retail properties against those just selling online. Could be introduced in paralleled to business rates in order to make market more event. Some suggest this would increase consumer costs. </a:t>
            </a:r>
          </a:p>
          <a:p>
            <a:pPr marL="171450" indent="-171450" algn="l">
              <a:buFontTx/>
              <a:buChar char="-"/>
            </a:pPr>
            <a:endParaRPr lang="en-GB" sz="1800" dirty="0">
              <a:solidFill>
                <a:schemeClr val="tx1"/>
              </a:solidFill>
              <a:latin typeface="Open Sans" panose="020B0606030504020204"/>
              <a:ea typeface="Calibri" panose="020F0502020204030204" pitchFamily="34" charset="0"/>
            </a:endParaRPr>
          </a:p>
          <a:p>
            <a:pPr algn="l"/>
            <a:r>
              <a:rPr lang="en-GB" sz="1800" dirty="0">
                <a:solidFill>
                  <a:schemeClr val="tx1"/>
                </a:solidFill>
                <a:latin typeface="Open Sans" panose="020B0606030504020204"/>
                <a:ea typeface="Calibri" panose="020F0502020204030204" pitchFamily="34" charset="0"/>
              </a:rPr>
              <a:t>Member input sought.</a:t>
            </a:r>
          </a:p>
          <a:p>
            <a:pPr marL="342900" indent="-342900" algn="l">
              <a:buFont typeface="+mj-lt"/>
              <a:buAutoNum type="arabicPeriod" startAt="33"/>
            </a:pPr>
            <a:endParaRPr lang="en-GB" sz="1800" dirty="0">
              <a:solidFill>
                <a:schemeClr val="tx1"/>
              </a:solidFill>
              <a:effectLst/>
              <a:latin typeface="Open Sans"/>
              <a:ea typeface="Calibri" panose="020F0502020204030204" pitchFamily="34" charset="0"/>
            </a:endParaRPr>
          </a:p>
        </p:txBody>
      </p:sp>
      <p:pic>
        <p:nvPicPr>
          <p:cNvPr id="5" name="Picture 4">
            <a:extLst>
              <a:ext uri="{FF2B5EF4-FFF2-40B4-BE49-F238E27FC236}">
                <a16:creationId xmlns:a16="http://schemas.microsoft.com/office/drawing/2014/main" id="{6EACE93A-1919-6C40-8FAF-AAAA665C857D}"/>
              </a:ext>
            </a:extLst>
          </p:cNvPr>
          <p:cNvPicPr>
            <a:picLocks noChangeAspect="1"/>
          </p:cNvPicPr>
          <p:nvPr/>
        </p:nvPicPr>
        <p:blipFill>
          <a:blip r:embed="rId3"/>
          <a:stretch>
            <a:fillRect/>
          </a:stretch>
        </p:blipFill>
        <p:spPr>
          <a:xfrm>
            <a:off x="6801432" y="101043"/>
            <a:ext cx="2312983" cy="501062"/>
          </a:xfrm>
          <a:prstGeom prst="rect">
            <a:avLst/>
          </a:prstGeom>
        </p:spPr>
      </p:pic>
      <p:pic>
        <p:nvPicPr>
          <p:cNvPr id="1025" name="Picture 1" descr="page2image536186576">
            <a:extLst>
              <a:ext uri="{FF2B5EF4-FFF2-40B4-BE49-F238E27FC236}">
                <a16:creationId xmlns:a16="http://schemas.microsoft.com/office/drawing/2014/main" id="{62E17AD1-BCA2-B24E-AB51-0E6C2CCE07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2012671"/>
            <a:ext cx="4159901" cy="1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9358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345445" cy="6858000"/>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74E2D5"/>
              </a:solidFill>
            </a:endParaRPr>
          </a:p>
        </p:txBody>
      </p:sp>
      <p:sp>
        <p:nvSpPr>
          <p:cNvPr id="2" name="Title 1"/>
          <p:cNvSpPr>
            <a:spLocks noGrp="1"/>
          </p:cNvSpPr>
          <p:nvPr>
            <p:ph type="ctrTitle"/>
          </p:nvPr>
        </p:nvSpPr>
        <p:spPr>
          <a:xfrm>
            <a:off x="89756" y="2492896"/>
            <a:ext cx="2088232" cy="1179562"/>
          </a:xfrm>
          <a:noFill/>
          <a:ln>
            <a:noFill/>
          </a:ln>
        </p:spPr>
        <p:txBody>
          <a:bodyPr>
            <a:noAutofit/>
          </a:bodyPr>
          <a:lstStyle/>
          <a:p>
            <a:br>
              <a:rPr lang="en-GB" sz="2800" dirty="0">
                <a:solidFill>
                  <a:schemeClr val="bg1"/>
                </a:solidFill>
                <a:latin typeface="Futura PT Medium" pitchFamily="34" charset="0"/>
                <a:ea typeface="Futura" panose="02020800000000000000" pitchFamily="18" charset="0"/>
                <a:cs typeface="Futura" panose="02020800000000000000" pitchFamily="18" charset="0"/>
              </a:rPr>
            </a:br>
            <a:br>
              <a:rPr lang="en-GB" sz="1800" dirty="0">
                <a:solidFill>
                  <a:schemeClr val="bg1"/>
                </a:solidFill>
                <a:latin typeface="Futura PT Medium" pitchFamily="34" charset="0"/>
                <a:ea typeface="Futura" panose="02020800000000000000" pitchFamily="18" charset="0"/>
                <a:cs typeface="Futura" panose="02020800000000000000" pitchFamily="18" charset="0"/>
              </a:rPr>
            </a:br>
            <a:endParaRPr lang="en-GB" sz="1800" dirty="0">
              <a:solidFill>
                <a:schemeClr val="bg1"/>
              </a:solidFill>
              <a:latin typeface="Futura PT Medium" pitchFamily="34" charset="0"/>
              <a:ea typeface="Futura" panose="02020800000000000000" pitchFamily="18" charset="0"/>
              <a:cs typeface="Futura" panose="02020800000000000000" pitchFamily="18" charset="0"/>
            </a:endParaRPr>
          </a:p>
        </p:txBody>
      </p:sp>
      <p:sp>
        <p:nvSpPr>
          <p:cNvPr id="11" name="Rectangle 10">
            <a:extLst>
              <a:ext uri="{FF2B5EF4-FFF2-40B4-BE49-F238E27FC236}">
                <a16:creationId xmlns:a16="http://schemas.microsoft.com/office/drawing/2014/main" id="{5D5B8547-58BD-2B4D-8E56-2400CFE27588}"/>
              </a:ext>
            </a:extLst>
          </p:cNvPr>
          <p:cNvSpPr/>
          <p:nvPr/>
        </p:nvSpPr>
        <p:spPr>
          <a:xfrm>
            <a:off x="1345444" y="6514713"/>
            <a:ext cx="6770617" cy="82639"/>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90436785-8209-E248-AA2C-BF9EF4205CA0}"/>
              </a:ext>
            </a:extLst>
          </p:cNvPr>
          <p:cNvPicPr>
            <a:picLocks noChangeAspect="1"/>
          </p:cNvPicPr>
          <p:nvPr/>
        </p:nvPicPr>
        <p:blipFill>
          <a:blip r:embed="rId2"/>
          <a:stretch>
            <a:fillRect/>
          </a:stretch>
        </p:blipFill>
        <p:spPr>
          <a:xfrm>
            <a:off x="8167910" y="5801586"/>
            <a:ext cx="946505" cy="936104"/>
          </a:xfrm>
          <a:prstGeom prst="rect">
            <a:avLst/>
          </a:prstGeom>
        </p:spPr>
      </p:pic>
      <p:sp>
        <p:nvSpPr>
          <p:cNvPr id="7" name="Subtitle 6"/>
          <p:cNvSpPr>
            <a:spLocks noGrp="1"/>
          </p:cNvSpPr>
          <p:nvPr>
            <p:ph type="subTitle" idx="1"/>
          </p:nvPr>
        </p:nvSpPr>
        <p:spPr>
          <a:xfrm>
            <a:off x="1691680" y="684742"/>
            <a:ext cx="6677737" cy="5048513"/>
          </a:xfrm>
        </p:spPr>
        <p:txBody>
          <a:bodyPr>
            <a:noAutofit/>
          </a:bodyPr>
          <a:lstStyle/>
          <a:p>
            <a:r>
              <a:rPr lang="en-GB" sz="2400" b="1" dirty="0">
                <a:solidFill>
                  <a:srgbClr val="06926B"/>
                </a:solidFill>
                <a:latin typeface="Open Sans"/>
                <a:ea typeface="Calibri" panose="020F0502020204030204" pitchFamily="34" charset="0"/>
              </a:rPr>
              <a:t>Next Steps</a:t>
            </a:r>
          </a:p>
          <a:p>
            <a:endParaRPr lang="en-GB" sz="2400" b="1" dirty="0">
              <a:solidFill>
                <a:srgbClr val="06926B"/>
              </a:solidFill>
              <a:latin typeface="Open Sans"/>
              <a:ea typeface="Calibri" panose="020F0502020204030204" pitchFamily="34" charset="0"/>
            </a:endParaRPr>
          </a:p>
          <a:p>
            <a:pPr algn="l"/>
            <a:r>
              <a:rPr lang="en-GB" sz="2400" b="1" dirty="0">
                <a:solidFill>
                  <a:srgbClr val="06926B"/>
                </a:solidFill>
                <a:latin typeface="Open Sans"/>
                <a:ea typeface="Calibri" panose="020F0502020204030204" pitchFamily="34" charset="0"/>
              </a:rPr>
              <a:t>Further comments welcome on all aspects of the response. </a:t>
            </a:r>
          </a:p>
          <a:p>
            <a:pPr algn="l"/>
            <a:endParaRPr lang="en-GB" sz="2400" b="1" dirty="0">
              <a:solidFill>
                <a:srgbClr val="06926B"/>
              </a:solidFill>
              <a:latin typeface="Open Sans"/>
              <a:ea typeface="Calibri" panose="020F0502020204030204" pitchFamily="34" charset="0"/>
            </a:endParaRPr>
          </a:p>
          <a:p>
            <a:pPr marL="285750" indent="-285750" algn="l">
              <a:buFont typeface="Arial" panose="020B0604020202020204" pitchFamily="34" charset="0"/>
              <a:buChar char="•"/>
            </a:pPr>
            <a:r>
              <a:rPr lang="en-GB" sz="1800" dirty="0">
                <a:solidFill>
                  <a:srgbClr val="606060"/>
                </a:solidFill>
                <a:latin typeface="Open Sans" panose="020B0606030504020204"/>
                <a:ea typeface="Calibri" panose="020F0502020204030204" pitchFamily="34" charset="0"/>
                <a:cs typeface="Calibri" panose="020F0502020204030204" pitchFamily="34" charset="0"/>
              </a:rPr>
              <a:t>Please send any further comments on multiplier and reliefs by Wednesday 16</a:t>
            </a:r>
            <a:r>
              <a:rPr lang="en-GB" sz="1800" baseline="30000" dirty="0">
                <a:solidFill>
                  <a:srgbClr val="606060"/>
                </a:solidFill>
                <a:latin typeface="Open Sans" panose="020B0606030504020204"/>
                <a:ea typeface="Calibri" panose="020F0502020204030204" pitchFamily="34" charset="0"/>
                <a:cs typeface="Calibri" panose="020F0502020204030204" pitchFamily="34" charset="0"/>
              </a:rPr>
              <a:t>th</a:t>
            </a:r>
            <a:r>
              <a:rPr lang="en-GB" sz="1800" dirty="0">
                <a:solidFill>
                  <a:srgbClr val="606060"/>
                </a:solidFill>
                <a:latin typeface="Open Sans" panose="020B0606030504020204"/>
                <a:ea typeface="Calibri" panose="020F0502020204030204" pitchFamily="34" charset="0"/>
                <a:cs typeface="Calibri" panose="020F0502020204030204" pitchFamily="34" charset="0"/>
              </a:rPr>
              <a:t> for Government d</a:t>
            </a:r>
            <a:r>
              <a:rPr lang="en-GB" sz="1800" dirty="0">
                <a:solidFill>
                  <a:srgbClr val="606060"/>
                </a:solidFill>
                <a:effectLst/>
                <a:latin typeface="Open Sans" panose="020B0606030504020204"/>
                <a:ea typeface="Calibri" panose="020F0502020204030204" pitchFamily="34" charset="0"/>
                <a:cs typeface="Calibri" panose="020F0502020204030204" pitchFamily="34" charset="0"/>
              </a:rPr>
              <a:t>eadline to respond on the 18</a:t>
            </a:r>
            <a:r>
              <a:rPr lang="en-GB" sz="1800" baseline="30000" dirty="0">
                <a:solidFill>
                  <a:srgbClr val="606060"/>
                </a:solidFill>
                <a:effectLst/>
                <a:latin typeface="Open Sans" panose="020B0606030504020204"/>
                <a:ea typeface="Calibri" panose="020F0502020204030204" pitchFamily="34" charset="0"/>
                <a:cs typeface="Calibri" panose="020F0502020204030204" pitchFamily="34" charset="0"/>
              </a:rPr>
              <a:t>th</a:t>
            </a:r>
            <a:r>
              <a:rPr lang="en-GB" sz="1800" dirty="0">
                <a:solidFill>
                  <a:srgbClr val="606060"/>
                </a:solidFill>
                <a:effectLst/>
                <a:latin typeface="Open Sans" panose="020B0606030504020204"/>
                <a:ea typeface="Calibri" panose="020F0502020204030204" pitchFamily="34" charset="0"/>
                <a:cs typeface="Calibri" panose="020F0502020204030204" pitchFamily="34" charset="0"/>
              </a:rPr>
              <a:t> September. </a:t>
            </a:r>
          </a:p>
          <a:p>
            <a:pPr marL="285750" indent="-285750" algn="l">
              <a:buFont typeface="Arial" panose="020B0604020202020204" pitchFamily="34" charset="0"/>
              <a:buChar char="•"/>
            </a:pPr>
            <a:endParaRPr lang="en-GB" sz="1800" dirty="0">
              <a:solidFill>
                <a:srgbClr val="606060"/>
              </a:solidFill>
              <a:latin typeface="Open Sans" panose="020B0606030504020204"/>
              <a:ea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r>
              <a:rPr lang="en-GB" sz="1800" dirty="0">
                <a:solidFill>
                  <a:srgbClr val="606060"/>
                </a:solidFill>
                <a:effectLst/>
                <a:latin typeface="Open Sans" panose="020B0606030504020204"/>
                <a:ea typeface="Calibri" panose="020F0502020204030204" pitchFamily="34" charset="0"/>
                <a:cs typeface="Calibri" panose="020F0502020204030204" pitchFamily="34" charset="0"/>
              </a:rPr>
              <a:t>Please send comments for all other sections (including P</a:t>
            </a:r>
            <a:r>
              <a:rPr lang="en-GB" sz="1800" dirty="0">
                <a:solidFill>
                  <a:srgbClr val="606060"/>
                </a:solidFill>
                <a:latin typeface="Open Sans" panose="020B0606030504020204"/>
                <a:ea typeface="Calibri" panose="020F0502020204030204" pitchFamily="34" charset="0"/>
                <a:cs typeface="Calibri" panose="020F0502020204030204" pitchFamily="34" charset="0"/>
              </a:rPr>
              <a:t>&amp;M)</a:t>
            </a:r>
            <a:r>
              <a:rPr lang="en-GB" sz="1800" dirty="0">
                <a:solidFill>
                  <a:srgbClr val="606060"/>
                </a:solidFill>
                <a:effectLst/>
                <a:latin typeface="Open Sans" panose="020B0606030504020204"/>
                <a:ea typeface="Calibri" panose="020F0502020204030204" pitchFamily="34" charset="0"/>
                <a:cs typeface="Calibri" panose="020F0502020204030204" pitchFamily="34" charset="0"/>
              </a:rPr>
              <a:t> by 26</a:t>
            </a:r>
            <a:r>
              <a:rPr lang="en-GB" sz="1800" baseline="30000" dirty="0">
                <a:solidFill>
                  <a:srgbClr val="606060"/>
                </a:solidFill>
                <a:effectLst/>
                <a:latin typeface="Open Sans" panose="020B0606030504020204"/>
                <a:ea typeface="Calibri" panose="020F0502020204030204" pitchFamily="34" charset="0"/>
                <a:cs typeface="Calibri" panose="020F0502020204030204" pitchFamily="34" charset="0"/>
              </a:rPr>
              <a:t>th</a:t>
            </a:r>
            <a:r>
              <a:rPr lang="en-GB" sz="1800" dirty="0">
                <a:solidFill>
                  <a:srgbClr val="606060"/>
                </a:solidFill>
                <a:effectLst/>
                <a:latin typeface="Open Sans" panose="020B0606030504020204"/>
                <a:ea typeface="Calibri" panose="020F0502020204030204" pitchFamily="34" charset="0"/>
                <a:cs typeface="Calibri" panose="020F0502020204030204" pitchFamily="34" charset="0"/>
              </a:rPr>
              <a:t> October for Government deadline is 31dt October. </a:t>
            </a:r>
          </a:p>
          <a:p>
            <a:pPr marL="285750" indent="-285750" algn="l">
              <a:buFont typeface="Arial" panose="020B0604020202020204" pitchFamily="34" charset="0"/>
              <a:buChar char="•"/>
            </a:pPr>
            <a:endParaRPr lang="en-GB" sz="1800" b="1" dirty="0">
              <a:solidFill>
                <a:srgbClr val="606060"/>
              </a:solidFill>
              <a:latin typeface="Open Sans" panose="020B0606030504020204"/>
              <a:ea typeface="Calibri" panose="020F0502020204030204" pitchFamily="34" charset="0"/>
              <a:cs typeface="Calibri" panose="020F0502020204030204" pitchFamily="34" charset="0"/>
            </a:endParaRPr>
          </a:p>
          <a:p>
            <a:pPr algn="l"/>
            <a:r>
              <a:rPr lang="en-GB" sz="1800" b="1" dirty="0">
                <a:solidFill>
                  <a:srgbClr val="606060"/>
                </a:solidFill>
                <a:latin typeface="Open Sans" panose="020B0606030504020204"/>
                <a:ea typeface="Calibri" panose="020F0502020204030204" pitchFamily="34" charset="0"/>
                <a:cs typeface="Calibri" panose="020F0502020204030204" pitchFamily="34" charset="0"/>
              </a:rPr>
              <a:t>Mark Sommerfeld </a:t>
            </a:r>
            <a:endParaRPr lang="en-GB" sz="1800" b="1" dirty="0">
              <a:solidFill>
                <a:srgbClr val="606060"/>
              </a:solidFill>
              <a:latin typeface="Open Sans" panose="020B0606030504020204"/>
              <a:ea typeface="Calibri" panose="020F0502020204030204" pitchFamily="34" charset="0"/>
              <a:cs typeface="Calibri" panose="020F0502020204030204" pitchFamily="34" charset="0"/>
              <a:hlinkClick r:id="rId3"/>
            </a:endParaRPr>
          </a:p>
          <a:p>
            <a:pPr algn="l"/>
            <a:r>
              <a:rPr lang="en-GB" sz="1800" b="1" dirty="0">
                <a:solidFill>
                  <a:srgbClr val="606060"/>
                </a:solidFill>
                <a:latin typeface="Open Sans" panose="020B0606030504020204"/>
                <a:ea typeface="Calibri" panose="020F0502020204030204" pitchFamily="34" charset="0"/>
                <a:cs typeface="Calibri" panose="020F0502020204030204" pitchFamily="34" charset="0"/>
                <a:hlinkClick r:id="rId3"/>
              </a:rPr>
              <a:t>msommerfeld@r-e-a.net</a:t>
            </a:r>
            <a:endParaRPr lang="en-GB" sz="1800" b="1" dirty="0">
              <a:solidFill>
                <a:srgbClr val="606060"/>
              </a:solidFill>
              <a:latin typeface="Open Sans" panose="020B0606030504020204"/>
              <a:ea typeface="Calibri" panose="020F0502020204030204" pitchFamily="34" charset="0"/>
              <a:cs typeface="Calibri" panose="020F0502020204030204" pitchFamily="34" charset="0"/>
            </a:endParaRPr>
          </a:p>
          <a:p>
            <a:pPr algn="l"/>
            <a:r>
              <a:rPr lang="en-GB" sz="1800" b="1" dirty="0">
                <a:solidFill>
                  <a:srgbClr val="606060"/>
                </a:solidFill>
                <a:latin typeface="Open Sans" panose="020B0606030504020204"/>
                <a:ea typeface="Calibri" panose="020F0502020204030204" pitchFamily="34" charset="0"/>
                <a:cs typeface="Calibri" panose="020F0502020204030204" pitchFamily="34" charset="0"/>
              </a:rPr>
              <a:t>Isobel Morris</a:t>
            </a:r>
          </a:p>
          <a:p>
            <a:pPr algn="l"/>
            <a:r>
              <a:rPr lang="en-GB" sz="1800" b="1" dirty="0">
                <a:solidFill>
                  <a:srgbClr val="606060"/>
                </a:solidFill>
                <a:latin typeface="Open Sans" panose="020B0606030504020204"/>
                <a:ea typeface="Calibri" panose="020F0502020204030204" pitchFamily="34" charset="0"/>
                <a:cs typeface="Calibri" panose="020F0502020204030204" pitchFamily="34" charset="0"/>
                <a:hlinkClick r:id="rId4"/>
              </a:rPr>
              <a:t>imorris@r-e-a.net</a:t>
            </a:r>
            <a:r>
              <a:rPr lang="en-GB" sz="1800" b="1" dirty="0">
                <a:solidFill>
                  <a:srgbClr val="606060"/>
                </a:solidFill>
                <a:latin typeface="Open Sans" panose="020B0606030504020204"/>
                <a:ea typeface="Calibri" panose="020F0502020204030204" pitchFamily="34" charset="0"/>
                <a:cs typeface="Calibri" panose="020F0502020204030204" pitchFamily="34" charset="0"/>
              </a:rPr>
              <a:t> </a:t>
            </a:r>
            <a:endParaRPr lang="en-GB" sz="2400" b="1" dirty="0">
              <a:solidFill>
                <a:srgbClr val="06926B"/>
              </a:solidFill>
              <a:latin typeface="Open Sans"/>
              <a:ea typeface="Calibri" panose="020F0502020204030204" pitchFamily="34" charset="0"/>
            </a:endParaRPr>
          </a:p>
        </p:txBody>
      </p:sp>
      <p:pic>
        <p:nvPicPr>
          <p:cNvPr id="5" name="Picture 4">
            <a:extLst>
              <a:ext uri="{FF2B5EF4-FFF2-40B4-BE49-F238E27FC236}">
                <a16:creationId xmlns:a16="http://schemas.microsoft.com/office/drawing/2014/main" id="{6EACE93A-1919-6C40-8FAF-AAAA665C857D}"/>
              </a:ext>
            </a:extLst>
          </p:cNvPr>
          <p:cNvPicPr>
            <a:picLocks noChangeAspect="1"/>
          </p:cNvPicPr>
          <p:nvPr/>
        </p:nvPicPr>
        <p:blipFill>
          <a:blip r:embed="rId5"/>
          <a:stretch>
            <a:fillRect/>
          </a:stretch>
        </p:blipFill>
        <p:spPr>
          <a:xfrm>
            <a:off x="6801432" y="101043"/>
            <a:ext cx="2312983" cy="501062"/>
          </a:xfrm>
          <a:prstGeom prst="rect">
            <a:avLst/>
          </a:prstGeom>
        </p:spPr>
      </p:pic>
      <p:pic>
        <p:nvPicPr>
          <p:cNvPr id="1025" name="Picture 1" descr="page2image536186576">
            <a:extLst>
              <a:ext uri="{FF2B5EF4-FFF2-40B4-BE49-F238E27FC236}">
                <a16:creationId xmlns:a16="http://schemas.microsoft.com/office/drawing/2014/main" id="{62E17AD1-BCA2-B24E-AB51-0E6C2CCE072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9552" y="2012671"/>
            <a:ext cx="4159901" cy="1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2765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403648" cy="6858000"/>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74E2D5"/>
              </a:solidFill>
            </a:endParaRPr>
          </a:p>
        </p:txBody>
      </p:sp>
      <p:sp>
        <p:nvSpPr>
          <p:cNvPr id="8" name="Title 7">
            <a:extLst>
              <a:ext uri="{FF2B5EF4-FFF2-40B4-BE49-F238E27FC236}">
                <a16:creationId xmlns:a16="http://schemas.microsoft.com/office/drawing/2014/main" id="{AF20570E-B31D-4CC9-BE2A-07B36BEAE7DA}"/>
              </a:ext>
            </a:extLst>
          </p:cNvPr>
          <p:cNvSpPr>
            <a:spLocks noGrp="1"/>
          </p:cNvSpPr>
          <p:nvPr>
            <p:ph type="ctrTitle"/>
          </p:nvPr>
        </p:nvSpPr>
        <p:spPr>
          <a:xfrm>
            <a:off x="1403648" y="0"/>
            <a:ext cx="7772400" cy="1470025"/>
          </a:xfrm>
        </p:spPr>
        <p:txBody>
          <a:bodyPr>
            <a:normAutofit/>
          </a:bodyPr>
          <a:lstStyle/>
          <a:p>
            <a:pPr algn="l"/>
            <a:r>
              <a:rPr lang="en-GB" sz="4000" b="1" dirty="0">
                <a:solidFill>
                  <a:srgbClr val="06926B"/>
                </a:solidFill>
                <a:latin typeface="Open Sans" panose="020B0606030504020204"/>
                <a:cs typeface="Futura Medium" panose="020B0602020204020303" pitchFamily="34" charset="-79"/>
              </a:rPr>
              <a:t>Housekeeping</a:t>
            </a:r>
          </a:p>
        </p:txBody>
      </p:sp>
      <p:sp>
        <p:nvSpPr>
          <p:cNvPr id="9" name="Subtitle 8">
            <a:extLst>
              <a:ext uri="{FF2B5EF4-FFF2-40B4-BE49-F238E27FC236}">
                <a16:creationId xmlns:a16="http://schemas.microsoft.com/office/drawing/2014/main" id="{4E7DD1FD-CECA-44F9-B1B2-EBAF40DCA1FD}"/>
              </a:ext>
            </a:extLst>
          </p:cNvPr>
          <p:cNvSpPr>
            <a:spLocks noGrp="1"/>
          </p:cNvSpPr>
          <p:nvPr>
            <p:ph type="subTitle" idx="1"/>
          </p:nvPr>
        </p:nvSpPr>
        <p:spPr>
          <a:xfrm>
            <a:off x="1691680" y="1556792"/>
            <a:ext cx="6112768" cy="3888432"/>
          </a:xfrm>
        </p:spPr>
        <p:txBody>
          <a:bodyPr>
            <a:normAutofit fontScale="25000" lnSpcReduction="20000"/>
          </a:bodyPr>
          <a:lstStyle/>
          <a:p>
            <a:pPr lvl="0" algn="l">
              <a:lnSpc>
                <a:spcPct val="110000"/>
              </a:lnSpc>
            </a:pPr>
            <a:r>
              <a:rPr lang="en-GB" sz="7200" dirty="0">
                <a:solidFill>
                  <a:schemeClr val="tx2"/>
                </a:solidFill>
                <a:latin typeface="Open Sans" panose="020B0606030504020204" pitchFamily="34" charset="0"/>
              </a:rPr>
              <a:t>All participants are muted. However, please indicate an intention to contribute by unmuting your microphone and you will be invited to speak.  </a:t>
            </a:r>
          </a:p>
          <a:p>
            <a:pPr lvl="0" algn="l">
              <a:lnSpc>
                <a:spcPct val="110000"/>
              </a:lnSpc>
            </a:pPr>
            <a:endParaRPr lang="en-GB" sz="7200" dirty="0">
              <a:solidFill>
                <a:schemeClr val="tx2"/>
              </a:solidFill>
              <a:latin typeface="Open Sans" panose="020B0606030504020204" pitchFamily="34" charset="0"/>
            </a:endParaRPr>
          </a:p>
          <a:p>
            <a:pPr lvl="0" algn="l">
              <a:lnSpc>
                <a:spcPct val="110000"/>
              </a:lnSpc>
            </a:pPr>
            <a:r>
              <a:rPr lang="en-GB" sz="7200" dirty="0">
                <a:solidFill>
                  <a:schemeClr val="tx2"/>
                </a:solidFill>
                <a:latin typeface="Open Sans" panose="020B0606030504020204" pitchFamily="34" charset="0"/>
              </a:rPr>
              <a:t>All written comments in the chat box will be captured as feedback as well</a:t>
            </a:r>
          </a:p>
          <a:p>
            <a:pPr lvl="0" algn="l">
              <a:lnSpc>
                <a:spcPct val="110000"/>
              </a:lnSpc>
            </a:pPr>
            <a:endParaRPr lang="en-GB" sz="7200" dirty="0">
              <a:solidFill>
                <a:schemeClr val="tx2"/>
              </a:solidFill>
              <a:latin typeface="Open Sans" panose="020B0606030504020204" pitchFamily="34" charset="0"/>
            </a:endParaRPr>
          </a:p>
          <a:p>
            <a:pPr lvl="0" algn="l">
              <a:lnSpc>
                <a:spcPct val="110000"/>
              </a:lnSpc>
            </a:pPr>
            <a:r>
              <a:rPr lang="en-GB" sz="7200" dirty="0">
                <a:solidFill>
                  <a:schemeClr val="tx2"/>
                </a:solidFill>
                <a:latin typeface="Open Sans" panose="020B0606030504020204" pitchFamily="34" charset="0"/>
              </a:rPr>
              <a:t>If you are not speaking please mute your own microphone.</a:t>
            </a:r>
          </a:p>
          <a:p>
            <a:pPr lvl="0" algn="l">
              <a:lnSpc>
                <a:spcPct val="110000"/>
              </a:lnSpc>
            </a:pPr>
            <a:endParaRPr lang="en-GB" sz="7200" dirty="0">
              <a:solidFill>
                <a:schemeClr val="tx2"/>
              </a:solidFill>
              <a:latin typeface="Open Sans" panose="020B0606030504020204" pitchFamily="34" charset="0"/>
            </a:endParaRPr>
          </a:p>
          <a:p>
            <a:pPr lvl="0" algn="l">
              <a:lnSpc>
                <a:spcPct val="110000"/>
              </a:lnSpc>
            </a:pPr>
            <a:r>
              <a:rPr lang="en-GB" sz="7200" dirty="0">
                <a:solidFill>
                  <a:schemeClr val="tx2"/>
                </a:solidFill>
                <a:latin typeface="Open Sans" panose="020B0606030504020204" pitchFamily="34" charset="0"/>
              </a:rPr>
              <a:t>Feel free to turn video cameras on, however if there are any web difficulties, we may ask for videos to be turned off. </a:t>
            </a:r>
          </a:p>
          <a:p>
            <a:pPr lvl="0" algn="l">
              <a:lnSpc>
                <a:spcPct val="110000"/>
              </a:lnSpc>
            </a:pPr>
            <a:endParaRPr lang="en-GB" sz="7200" dirty="0">
              <a:solidFill>
                <a:schemeClr val="tx2"/>
              </a:solidFill>
              <a:latin typeface="Open Sans" panose="020B0606030504020204" pitchFamily="34" charset="0"/>
            </a:endParaRPr>
          </a:p>
          <a:p>
            <a:pPr algn="l">
              <a:lnSpc>
                <a:spcPct val="110000"/>
              </a:lnSpc>
            </a:pPr>
            <a:r>
              <a:rPr lang="en-GB" sz="7200" dirty="0">
                <a:solidFill>
                  <a:schemeClr val="tx2"/>
                </a:solidFill>
                <a:latin typeface="Open Sans" panose="020B0606030504020204" pitchFamily="34" charset="0"/>
              </a:rPr>
              <a:t>We will be recording the session and slides will be available after.</a:t>
            </a:r>
          </a:p>
          <a:p>
            <a:pPr marL="857250" indent="-857250" algn="l">
              <a:lnSpc>
                <a:spcPct val="110000"/>
              </a:lnSpc>
              <a:buFont typeface="Arial" panose="020B0604020202020204" pitchFamily="34" charset="0"/>
              <a:buChar char="•"/>
            </a:pPr>
            <a:endParaRPr lang="en-GB" sz="7200" dirty="0">
              <a:solidFill>
                <a:schemeClr val="tx2"/>
              </a:solidFill>
              <a:latin typeface="Open Sans" panose="020B0606030504020204" pitchFamily="34" charset="0"/>
            </a:endParaRPr>
          </a:p>
          <a:p>
            <a:pPr algn="l">
              <a:lnSpc>
                <a:spcPct val="110000"/>
              </a:lnSpc>
            </a:pPr>
            <a:r>
              <a:rPr lang="en-GB" sz="7200" dirty="0">
                <a:solidFill>
                  <a:srgbClr val="06926B"/>
                </a:solidFill>
                <a:latin typeface="Open Sans" panose="020B0606030504020204" pitchFamily="34" charset="0"/>
              </a:rPr>
              <a:t>Thank you</a:t>
            </a:r>
          </a:p>
          <a:p>
            <a:endParaRPr lang="en-GB" dirty="0"/>
          </a:p>
        </p:txBody>
      </p:sp>
    </p:spTree>
    <p:extLst>
      <p:ext uri="{BB962C8B-B14F-4D97-AF65-F5344CB8AC3E}">
        <p14:creationId xmlns:p14="http://schemas.microsoft.com/office/powerpoint/2010/main" val="2379584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345445" cy="6858000"/>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74E2D5"/>
              </a:solidFill>
            </a:endParaRPr>
          </a:p>
        </p:txBody>
      </p:sp>
      <p:sp>
        <p:nvSpPr>
          <p:cNvPr id="2" name="Title 1"/>
          <p:cNvSpPr>
            <a:spLocks noGrp="1"/>
          </p:cNvSpPr>
          <p:nvPr>
            <p:ph type="ctrTitle"/>
          </p:nvPr>
        </p:nvSpPr>
        <p:spPr>
          <a:xfrm>
            <a:off x="89756" y="2492896"/>
            <a:ext cx="2088232" cy="1179562"/>
          </a:xfrm>
          <a:noFill/>
          <a:ln>
            <a:noFill/>
          </a:ln>
        </p:spPr>
        <p:txBody>
          <a:bodyPr>
            <a:noAutofit/>
          </a:bodyPr>
          <a:lstStyle/>
          <a:p>
            <a:br>
              <a:rPr lang="en-GB" sz="2800" dirty="0">
                <a:solidFill>
                  <a:schemeClr val="bg1"/>
                </a:solidFill>
                <a:latin typeface="Futura PT Medium" pitchFamily="34" charset="0"/>
                <a:ea typeface="Futura" panose="02020800000000000000" pitchFamily="18" charset="0"/>
                <a:cs typeface="Futura" panose="02020800000000000000" pitchFamily="18" charset="0"/>
              </a:rPr>
            </a:br>
            <a:br>
              <a:rPr lang="en-GB" sz="1800" dirty="0">
                <a:solidFill>
                  <a:schemeClr val="bg1"/>
                </a:solidFill>
                <a:latin typeface="Futura PT Medium" pitchFamily="34" charset="0"/>
                <a:ea typeface="Futura" panose="02020800000000000000" pitchFamily="18" charset="0"/>
                <a:cs typeface="Futura" panose="02020800000000000000" pitchFamily="18" charset="0"/>
              </a:rPr>
            </a:br>
            <a:endParaRPr lang="en-GB" sz="1800" dirty="0">
              <a:solidFill>
                <a:schemeClr val="bg1"/>
              </a:solidFill>
              <a:latin typeface="Futura PT Medium" pitchFamily="34" charset="0"/>
              <a:ea typeface="Futura" panose="02020800000000000000" pitchFamily="18" charset="0"/>
              <a:cs typeface="Futura" panose="02020800000000000000" pitchFamily="18" charset="0"/>
            </a:endParaRPr>
          </a:p>
        </p:txBody>
      </p:sp>
      <p:sp>
        <p:nvSpPr>
          <p:cNvPr id="11" name="Rectangle 10">
            <a:extLst>
              <a:ext uri="{FF2B5EF4-FFF2-40B4-BE49-F238E27FC236}">
                <a16:creationId xmlns:a16="http://schemas.microsoft.com/office/drawing/2014/main" id="{5D5B8547-58BD-2B4D-8E56-2400CFE27588}"/>
              </a:ext>
            </a:extLst>
          </p:cNvPr>
          <p:cNvSpPr/>
          <p:nvPr/>
        </p:nvSpPr>
        <p:spPr>
          <a:xfrm>
            <a:off x="1345444" y="6514713"/>
            <a:ext cx="6770617" cy="82639"/>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90436785-8209-E248-AA2C-BF9EF4205CA0}"/>
              </a:ext>
            </a:extLst>
          </p:cNvPr>
          <p:cNvPicPr>
            <a:picLocks noChangeAspect="1"/>
          </p:cNvPicPr>
          <p:nvPr/>
        </p:nvPicPr>
        <p:blipFill>
          <a:blip r:embed="rId2"/>
          <a:stretch>
            <a:fillRect/>
          </a:stretch>
        </p:blipFill>
        <p:spPr>
          <a:xfrm>
            <a:off x="8167910" y="5801586"/>
            <a:ext cx="946505" cy="936104"/>
          </a:xfrm>
          <a:prstGeom prst="rect">
            <a:avLst/>
          </a:prstGeom>
        </p:spPr>
      </p:pic>
      <p:sp>
        <p:nvSpPr>
          <p:cNvPr id="7" name="Subtitle 6"/>
          <p:cNvSpPr>
            <a:spLocks noGrp="1"/>
          </p:cNvSpPr>
          <p:nvPr>
            <p:ph type="subTitle" idx="1"/>
          </p:nvPr>
        </p:nvSpPr>
        <p:spPr>
          <a:xfrm>
            <a:off x="1691680" y="602104"/>
            <a:ext cx="6677737" cy="5131151"/>
          </a:xfrm>
        </p:spPr>
        <p:txBody>
          <a:bodyPr>
            <a:noAutofit/>
          </a:bodyPr>
          <a:lstStyle/>
          <a:p>
            <a:r>
              <a:rPr lang="en-GB" sz="2400" b="1" dirty="0">
                <a:solidFill>
                  <a:srgbClr val="06926B"/>
                </a:solidFill>
                <a:effectLst/>
                <a:latin typeface="Open Sans" panose="020B0606030504020204"/>
                <a:ea typeface="Calibri" panose="020F0502020204030204" pitchFamily="34" charset="0"/>
              </a:rPr>
              <a:t>Agenda</a:t>
            </a:r>
          </a:p>
          <a:p>
            <a:endParaRPr lang="en-GB" sz="1800" dirty="0">
              <a:solidFill>
                <a:schemeClr val="tx1"/>
              </a:solidFill>
              <a:latin typeface="Open Sans" panose="020B0606030504020204"/>
              <a:ea typeface="Calibri" panose="020F0502020204030204" pitchFamily="34" charset="0"/>
            </a:endParaRPr>
          </a:p>
          <a:p>
            <a:pPr marL="342900" lvl="0" indent="-342900" algn="l">
              <a:buSzPts val="1000"/>
              <a:buFont typeface="Symbol" panose="05050102010706020507" pitchFamily="18" charset="2"/>
              <a:buChar char=""/>
              <a:tabLst>
                <a:tab pos="457200" algn="l"/>
              </a:tabLst>
            </a:pPr>
            <a:r>
              <a:rPr lang="en-GB" sz="1800" dirty="0">
                <a:solidFill>
                  <a:schemeClr val="tx1"/>
                </a:solidFill>
                <a:effectLst/>
                <a:latin typeface="Open Sans" panose="020B0606030504020204"/>
                <a:ea typeface="Times New Roman" panose="02020603050405020304" pitchFamily="18" charset="0"/>
              </a:rPr>
              <a:t>Background to Consultation</a:t>
            </a:r>
            <a:endParaRPr lang="en-GB" sz="1800" dirty="0">
              <a:solidFill>
                <a:schemeClr val="tx1"/>
              </a:solidFill>
              <a:effectLst/>
              <a:latin typeface="Open Sans" panose="020B0606030504020204"/>
              <a:ea typeface="Calibri" panose="020F0502020204030204" pitchFamily="34" charset="0"/>
            </a:endParaRPr>
          </a:p>
          <a:p>
            <a:pPr marL="342900" lvl="0" indent="-342900" algn="l">
              <a:buSzPts val="1000"/>
              <a:buFont typeface="Symbol" panose="05050102010706020507" pitchFamily="18" charset="2"/>
              <a:buChar char=""/>
              <a:tabLst>
                <a:tab pos="457200" algn="l"/>
              </a:tabLst>
            </a:pPr>
            <a:r>
              <a:rPr lang="en-GB" sz="1800" dirty="0">
                <a:solidFill>
                  <a:schemeClr val="tx1"/>
                </a:solidFill>
                <a:effectLst/>
                <a:latin typeface="Open Sans" panose="020B0606030504020204"/>
                <a:ea typeface="Times New Roman" panose="02020603050405020304" pitchFamily="18" charset="0"/>
              </a:rPr>
              <a:t>Gerald Eve </a:t>
            </a:r>
            <a:r>
              <a:rPr lang="en-GB" sz="1800" dirty="0" err="1">
                <a:solidFill>
                  <a:schemeClr val="tx1"/>
                </a:solidFill>
                <a:latin typeface="Open Sans" panose="020B0606030504020204"/>
                <a:ea typeface="Times New Roman" panose="02020603050405020304" pitchFamily="18" charset="0"/>
              </a:rPr>
              <a:t>v</a:t>
            </a:r>
            <a:r>
              <a:rPr lang="en-GB" sz="1800" dirty="0" err="1">
                <a:solidFill>
                  <a:schemeClr val="tx1"/>
                </a:solidFill>
                <a:effectLst/>
                <a:latin typeface="Open Sans" panose="020B0606030504020204"/>
                <a:ea typeface="Times New Roman" panose="02020603050405020304" pitchFamily="18" charset="0"/>
              </a:rPr>
              <a:t>ew</a:t>
            </a:r>
            <a:r>
              <a:rPr lang="en-GB" sz="1800" dirty="0">
                <a:solidFill>
                  <a:schemeClr val="tx1"/>
                </a:solidFill>
                <a:effectLst/>
                <a:latin typeface="Open Sans" panose="020B0606030504020204"/>
                <a:ea typeface="Times New Roman" panose="02020603050405020304" pitchFamily="18" charset="0"/>
              </a:rPr>
              <a:t> and context from Thomas Kinsey</a:t>
            </a:r>
          </a:p>
          <a:p>
            <a:pPr lvl="0" algn="l">
              <a:buSzPts val="1000"/>
              <a:tabLst>
                <a:tab pos="457200" algn="l"/>
              </a:tabLst>
            </a:pPr>
            <a:r>
              <a:rPr lang="en-GB" sz="1800" dirty="0">
                <a:solidFill>
                  <a:schemeClr val="tx1"/>
                </a:solidFill>
                <a:effectLst/>
                <a:latin typeface="Open Sans" panose="020B0606030504020204"/>
                <a:ea typeface="Times New Roman" panose="02020603050405020304" pitchFamily="18" charset="0"/>
              </a:rPr>
              <a:t> </a:t>
            </a:r>
            <a:endParaRPr lang="en-GB" sz="1800" dirty="0">
              <a:solidFill>
                <a:schemeClr val="tx1"/>
              </a:solidFill>
              <a:effectLst/>
              <a:latin typeface="Open Sans" panose="020B0606030504020204"/>
              <a:ea typeface="Calibri" panose="020F0502020204030204" pitchFamily="34" charset="0"/>
            </a:endParaRPr>
          </a:p>
          <a:p>
            <a:pPr marL="342900" lvl="0" indent="-342900" algn="l">
              <a:buSzPts val="1000"/>
              <a:buFont typeface="Symbol" panose="05050102010706020507" pitchFamily="18" charset="2"/>
              <a:buChar char=""/>
              <a:tabLst>
                <a:tab pos="457200" algn="l"/>
              </a:tabLst>
            </a:pPr>
            <a:r>
              <a:rPr lang="en-GB" sz="1800" dirty="0">
                <a:solidFill>
                  <a:schemeClr val="tx1"/>
                </a:solidFill>
                <a:effectLst/>
                <a:latin typeface="Open Sans" panose="020B0606030504020204"/>
                <a:ea typeface="Times New Roman" panose="02020603050405020304" pitchFamily="18" charset="0"/>
              </a:rPr>
              <a:t>Member discussion focusing on eight sections:</a:t>
            </a:r>
            <a:endParaRPr lang="en-GB" sz="1800" dirty="0">
              <a:solidFill>
                <a:schemeClr val="tx1"/>
              </a:solidFill>
              <a:effectLst/>
              <a:latin typeface="Open Sans" panose="020B0606030504020204"/>
              <a:ea typeface="Calibri" panose="020F0502020204030204" pitchFamily="34" charset="0"/>
            </a:endParaRPr>
          </a:p>
          <a:p>
            <a:pPr marL="800100" lvl="1" indent="-342900" algn="l">
              <a:buFont typeface="+mj-lt"/>
              <a:buAutoNum type="arabicPeriod"/>
              <a:tabLst>
                <a:tab pos="457200" algn="l"/>
              </a:tabLst>
            </a:pPr>
            <a:r>
              <a:rPr lang="en-GB" sz="1800" dirty="0">
                <a:solidFill>
                  <a:schemeClr val="tx1"/>
                </a:solidFill>
                <a:effectLst/>
                <a:latin typeface="Open Sans" panose="020B0606030504020204"/>
                <a:ea typeface="Times New Roman" panose="02020603050405020304" pitchFamily="18" charset="0"/>
              </a:rPr>
              <a:t>Reliefs </a:t>
            </a:r>
            <a:endParaRPr lang="en-GB" sz="1800" dirty="0">
              <a:solidFill>
                <a:schemeClr val="tx1"/>
              </a:solidFill>
              <a:effectLst/>
              <a:latin typeface="Open Sans" panose="020B0606030504020204"/>
              <a:ea typeface="Calibri" panose="020F0502020204030204" pitchFamily="34" charset="0"/>
            </a:endParaRPr>
          </a:p>
          <a:p>
            <a:pPr marL="800100" lvl="1" indent="-342900" algn="l">
              <a:buFont typeface="+mj-lt"/>
              <a:buAutoNum type="arabicPeriod"/>
              <a:tabLst>
                <a:tab pos="457200" algn="l"/>
              </a:tabLst>
            </a:pPr>
            <a:r>
              <a:rPr lang="en-GB" sz="1800" dirty="0">
                <a:solidFill>
                  <a:schemeClr val="tx1"/>
                </a:solidFill>
                <a:effectLst/>
                <a:latin typeface="Open Sans" panose="020B0606030504020204"/>
                <a:ea typeface="Times New Roman" panose="02020603050405020304" pitchFamily="18" charset="0"/>
              </a:rPr>
              <a:t>Multiplier</a:t>
            </a:r>
          </a:p>
          <a:p>
            <a:pPr marL="800100" lvl="1" indent="-342900" algn="l">
              <a:buFont typeface="+mj-lt"/>
              <a:buAutoNum type="arabicPeriod"/>
              <a:tabLst>
                <a:tab pos="457200" algn="l"/>
              </a:tabLst>
            </a:pPr>
            <a:r>
              <a:rPr lang="en-GB" sz="1800" dirty="0">
                <a:solidFill>
                  <a:schemeClr val="tx1"/>
                </a:solidFill>
                <a:latin typeface="Open Sans" panose="020B0606030504020204"/>
                <a:ea typeface="Calibri" panose="020F0502020204030204" pitchFamily="34" charset="0"/>
              </a:rPr>
              <a:t>Valuation &amp; Transitional Relief</a:t>
            </a:r>
          </a:p>
          <a:p>
            <a:pPr marL="800100" lvl="1" indent="-342900" algn="l">
              <a:buFont typeface="+mj-lt"/>
              <a:buAutoNum type="arabicPeriod"/>
              <a:tabLst>
                <a:tab pos="457200" algn="l"/>
              </a:tabLst>
            </a:pPr>
            <a:r>
              <a:rPr lang="en-GB" sz="1800" dirty="0">
                <a:solidFill>
                  <a:schemeClr val="tx1"/>
                </a:solidFill>
                <a:effectLst/>
                <a:latin typeface="Open Sans" panose="020B0606030504020204"/>
                <a:ea typeface="Calibri" panose="020F0502020204030204" pitchFamily="34" charset="0"/>
              </a:rPr>
              <a:t>P&amp;M Review</a:t>
            </a:r>
          </a:p>
          <a:p>
            <a:pPr marL="800100" lvl="1" indent="-342900" algn="l">
              <a:buFont typeface="+mj-lt"/>
              <a:buAutoNum type="arabicPeriod"/>
              <a:tabLst>
                <a:tab pos="457200" algn="l"/>
              </a:tabLst>
            </a:pPr>
            <a:r>
              <a:rPr lang="en-GB" sz="1800" dirty="0">
                <a:solidFill>
                  <a:schemeClr val="tx1"/>
                </a:solidFill>
                <a:effectLst/>
                <a:latin typeface="Open Sans" panose="020B0606030504020204"/>
                <a:ea typeface="Times New Roman" panose="02020603050405020304" pitchFamily="18" charset="0"/>
              </a:rPr>
              <a:t>Appeals process</a:t>
            </a:r>
            <a:endParaRPr lang="en-GB" sz="1800" dirty="0">
              <a:solidFill>
                <a:schemeClr val="tx1"/>
              </a:solidFill>
              <a:effectLst/>
              <a:latin typeface="Open Sans" panose="020B0606030504020204"/>
              <a:ea typeface="Calibri" panose="020F0502020204030204" pitchFamily="34" charset="0"/>
            </a:endParaRPr>
          </a:p>
          <a:p>
            <a:pPr marL="800100" lvl="1" indent="-342900" algn="l">
              <a:buFont typeface="+mj-lt"/>
              <a:buAutoNum type="arabicPeriod"/>
              <a:tabLst>
                <a:tab pos="457200" algn="l"/>
              </a:tabLst>
            </a:pPr>
            <a:r>
              <a:rPr lang="en-GB" sz="1800" dirty="0">
                <a:solidFill>
                  <a:schemeClr val="tx1"/>
                </a:solidFill>
                <a:effectLst/>
                <a:latin typeface="Open Sans" panose="020B0606030504020204"/>
                <a:ea typeface="Times New Roman" panose="02020603050405020304" pitchFamily="18" charset="0"/>
              </a:rPr>
              <a:t>Maintaining Accuracy of Rating List</a:t>
            </a:r>
          </a:p>
          <a:p>
            <a:pPr marL="800100" lvl="1" indent="-342900" algn="l">
              <a:buFont typeface="+mj-lt"/>
              <a:buAutoNum type="arabicPeriod"/>
              <a:tabLst>
                <a:tab pos="457200" algn="l"/>
              </a:tabLst>
            </a:pPr>
            <a:r>
              <a:rPr lang="en-GB" sz="1800" dirty="0">
                <a:solidFill>
                  <a:schemeClr val="tx1"/>
                </a:solidFill>
                <a:latin typeface="Open Sans" panose="020B0606030504020204"/>
                <a:ea typeface="Times New Roman" panose="02020603050405020304" pitchFamily="18" charset="0"/>
              </a:rPr>
              <a:t>Billings process</a:t>
            </a:r>
          </a:p>
          <a:p>
            <a:pPr marL="800100" lvl="1" indent="-342900" algn="l">
              <a:buFont typeface="+mj-lt"/>
              <a:buAutoNum type="arabicPeriod"/>
              <a:tabLst>
                <a:tab pos="457200" algn="l"/>
              </a:tabLst>
            </a:pPr>
            <a:r>
              <a:rPr lang="en-GB" sz="1800" dirty="0">
                <a:solidFill>
                  <a:schemeClr val="tx1"/>
                </a:solidFill>
                <a:effectLst/>
                <a:latin typeface="Open Sans" panose="020B0606030504020204"/>
                <a:ea typeface="Times New Roman" panose="02020603050405020304" pitchFamily="18" charset="0"/>
              </a:rPr>
              <a:t>Exploring Alternatives</a:t>
            </a:r>
            <a:endParaRPr lang="en-GB" sz="1800" dirty="0">
              <a:solidFill>
                <a:schemeClr val="tx1"/>
              </a:solidFill>
              <a:effectLst/>
              <a:latin typeface="Open Sans" panose="020B0606030504020204"/>
              <a:ea typeface="Calibri" panose="020F0502020204030204" pitchFamily="34" charset="0"/>
            </a:endParaRPr>
          </a:p>
          <a:p>
            <a:pPr algn="l"/>
            <a:endParaRPr lang="en-GB" sz="1800" dirty="0">
              <a:solidFill>
                <a:schemeClr val="tx1"/>
              </a:solidFill>
              <a:latin typeface="Open Sans" panose="020B0606030504020204"/>
              <a:ea typeface="Calibri" panose="020F0502020204030204" pitchFamily="34" charset="0"/>
            </a:endParaRPr>
          </a:p>
        </p:txBody>
      </p:sp>
      <p:pic>
        <p:nvPicPr>
          <p:cNvPr id="5" name="Picture 4">
            <a:extLst>
              <a:ext uri="{FF2B5EF4-FFF2-40B4-BE49-F238E27FC236}">
                <a16:creationId xmlns:a16="http://schemas.microsoft.com/office/drawing/2014/main" id="{6EACE93A-1919-6C40-8FAF-AAAA665C857D}"/>
              </a:ext>
            </a:extLst>
          </p:cNvPr>
          <p:cNvPicPr>
            <a:picLocks noChangeAspect="1"/>
          </p:cNvPicPr>
          <p:nvPr/>
        </p:nvPicPr>
        <p:blipFill>
          <a:blip r:embed="rId3"/>
          <a:stretch>
            <a:fillRect/>
          </a:stretch>
        </p:blipFill>
        <p:spPr>
          <a:xfrm>
            <a:off x="6801432" y="101043"/>
            <a:ext cx="2312983" cy="501062"/>
          </a:xfrm>
          <a:prstGeom prst="rect">
            <a:avLst/>
          </a:prstGeom>
        </p:spPr>
      </p:pic>
      <p:pic>
        <p:nvPicPr>
          <p:cNvPr id="1025" name="Picture 1" descr="page2image536186576">
            <a:extLst>
              <a:ext uri="{FF2B5EF4-FFF2-40B4-BE49-F238E27FC236}">
                <a16:creationId xmlns:a16="http://schemas.microsoft.com/office/drawing/2014/main" id="{62E17AD1-BCA2-B24E-AB51-0E6C2CCE07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2012671"/>
            <a:ext cx="4159901" cy="1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4756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345445" cy="6858000"/>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74E2D5"/>
              </a:solidFill>
            </a:endParaRPr>
          </a:p>
        </p:txBody>
      </p:sp>
      <p:sp>
        <p:nvSpPr>
          <p:cNvPr id="2" name="Title 1"/>
          <p:cNvSpPr>
            <a:spLocks noGrp="1"/>
          </p:cNvSpPr>
          <p:nvPr>
            <p:ph type="ctrTitle"/>
          </p:nvPr>
        </p:nvSpPr>
        <p:spPr>
          <a:xfrm>
            <a:off x="89756" y="2492896"/>
            <a:ext cx="2088232" cy="1179562"/>
          </a:xfrm>
          <a:noFill/>
          <a:ln>
            <a:noFill/>
          </a:ln>
        </p:spPr>
        <p:txBody>
          <a:bodyPr>
            <a:noAutofit/>
          </a:bodyPr>
          <a:lstStyle/>
          <a:p>
            <a:br>
              <a:rPr lang="en-GB" sz="2800" dirty="0">
                <a:solidFill>
                  <a:schemeClr val="bg1"/>
                </a:solidFill>
                <a:latin typeface="Futura PT Medium" pitchFamily="34" charset="0"/>
                <a:ea typeface="Futura" panose="02020800000000000000" pitchFamily="18" charset="0"/>
                <a:cs typeface="Futura" panose="02020800000000000000" pitchFamily="18" charset="0"/>
              </a:rPr>
            </a:br>
            <a:br>
              <a:rPr lang="en-GB" sz="1800" dirty="0">
                <a:solidFill>
                  <a:schemeClr val="bg1"/>
                </a:solidFill>
                <a:latin typeface="Futura PT Medium" pitchFamily="34" charset="0"/>
                <a:ea typeface="Futura" panose="02020800000000000000" pitchFamily="18" charset="0"/>
                <a:cs typeface="Futura" panose="02020800000000000000" pitchFamily="18" charset="0"/>
              </a:rPr>
            </a:br>
            <a:endParaRPr lang="en-GB" sz="1800" dirty="0">
              <a:solidFill>
                <a:schemeClr val="bg1"/>
              </a:solidFill>
              <a:latin typeface="Futura PT Medium" pitchFamily="34" charset="0"/>
              <a:ea typeface="Futura" panose="02020800000000000000" pitchFamily="18" charset="0"/>
              <a:cs typeface="Futura" panose="02020800000000000000" pitchFamily="18" charset="0"/>
            </a:endParaRPr>
          </a:p>
        </p:txBody>
      </p:sp>
      <p:sp>
        <p:nvSpPr>
          <p:cNvPr id="11" name="Rectangle 10">
            <a:extLst>
              <a:ext uri="{FF2B5EF4-FFF2-40B4-BE49-F238E27FC236}">
                <a16:creationId xmlns:a16="http://schemas.microsoft.com/office/drawing/2014/main" id="{5D5B8547-58BD-2B4D-8E56-2400CFE27588}"/>
              </a:ext>
            </a:extLst>
          </p:cNvPr>
          <p:cNvSpPr/>
          <p:nvPr/>
        </p:nvSpPr>
        <p:spPr>
          <a:xfrm>
            <a:off x="1345444" y="6514713"/>
            <a:ext cx="6770617" cy="82639"/>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90436785-8209-E248-AA2C-BF9EF4205CA0}"/>
              </a:ext>
            </a:extLst>
          </p:cNvPr>
          <p:cNvPicPr>
            <a:picLocks noChangeAspect="1"/>
          </p:cNvPicPr>
          <p:nvPr/>
        </p:nvPicPr>
        <p:blipFill>
          <a:blip r:embed="rId2"/>
          <a:stretch>
            <a:fillRect/>
          </a:stretch>
        </p:blipFill>
        <p:spPr>
          <a:xfrm>
            <a:off x="8167910" y="5801586"/>
            <a:ext cx="946505" cy="936104"/>
          </a:xfrm>
          <a:prstGeom prst="rect">
            <a:avLst/>
          </a:prstGeom>
        </p:spPr>
      </p:pic>
      <p:sp>
        <p:nvSpPr>
          <p:cNvPr id="7" name="Subtitle 6"/>
          <p:cNvSpPr>
            <a:spLocks noGrp="1"/>
          </p:cNvSpPr>
          <p:nvPr>
            <p:ph type="subTitle" idx="1"/>
          </p:nvPr>
        </p:nvSpPr>
        <p:spPr>
          <a:xfrm>
            <a:off x="1691680" y="684742"/>
            <a:ext cx="6677737" cy="5048513"/>
          </a:xfrm>
        </p:spPr>
        <p:txBody>
          <a:bodyPr>
            <a:noAutofit/>
          </a:bodyPr>
          <a:lstStyle/>
          <a:p>
            <a:r>
              <a:rPr lang="en-GB" sz="2400" b="1" dirty="0">
                <a:solidFill>
                  <a:srgbClr val="06926B"/>
                </a:solidFill>
                <a:effectLst/>
                <a:latin typeface="Open Sans"/>
                <a:ea typeface="Calibri" panose="020F0502020204030204" pitchFamily="34" charset="0"/>
              </a:rPr>
              <a:t>Background to Consultation</a:t>
            </a:r>
          </a:p>
          <a:p>
            <a:r>
              <a:rPr lang="en-GB" sz="1800" dirty="0">
                <a:solidFill>
                  <a:schemeClr val="tx1"/>
                </a:solidFill>
                <a:effectLst/>
                <a:latin typeface="Open Sans"/>
                <a:ea typeface="Calibri" panose="020F0502020204030204" pitchFamily="34" charset="0"/>
              </a:rPr>
              <a:t> </a:t>
            </a:r>
          </a:p>
          <a:p>
            <a:pPr marL="285750" indent="-285750" algn="l">
              <a:buFont typeface="Arial" panose="020B0604020202020204" pitchFamily="34" charset="0"/>
              <a:buChar char="•"/>
            </a:pPr>
            <a:r>
              <a:rPr lang="en-GB" sz="1600" dirty="0">
                <a:solidFill>
                  <a:schemeClr val="tx1"/>
                </a:solidFill>
                <a:effectLst/>
                <a:latin typeface="Open Sans"/>
                <a:ea typeface="Calibri" panose="020F0502020204030204" pitchFamily="34" charset="0"/>
              </a:rPr>
              <a:t>High-level call for evidence, with little concrete proposals.</a:t>
            </a:r>
          </a:p>
          <a:p>
            <a:pPr marL="285750" indent="-285750" algn="l">
              <a:buFont typeface="Arial" panose="020B0604020202020204" pitchFamily="34" charset="0"/>
              <a:buChar char="•"/>
            </a:pPr>
            <a:r>
              <a:rPr lang="en-GB" sz="1600" dirty="0">
                <a:solidFill>
                  <a:schemeClr val="tx1"/>
                </a:solidFill>
                <a:latin typeface="Open Sans"/>
                <a:ea typeface="Calibri" panose="020F0502020204030204" pitchFamily="34" charset="0"/>
              </a:rPr>
              <a:t>Has been brought out  in response to select committee report in 2019.</a:t>
            </a:r>
          </a:p>
          <a:p>
            <a:pPr marL="285750" indent="-285750" algn="l">
              <a:buFont typeface="Arial" panose="020B0604020202020204" pitchFamily="34" charset="0"/>
              <a:buChar char="•"/>
            </a:pPr>
            <a:r>
              <a:rPr lang="en-GB" sz="1600" dirty="0">
                <a:solidFill>
                  <a:schemeClr val="tx1"/>
                </a:solidFill>
                <a:effectLst/>
                <a:latin typeface="Open Sans"/>
                <a:ea typeface="Calibri" panose="020F0502020204030204" pitchFamily="34" charset="0"/>
              </a:rPr>
              <a:t>Also due to changes </a:t>
            </a:r>
            <a:r>
              <a:rPr lang="en-GB" sz="1600" dirty="0">
                <a:solidFill>
                  <a:schemeClr val="tx1"/>
                </a:solidFill>
                <a:latin typeface="Open Sans"/>
                <a:ea typeface="Calibri" panose="020F0502020204030204" pitchFamily="34" charset="0"/>
              </a:rPr>
              <a:t>in next revaluation caused by Covid-19.</a:t>
            </a:r>
            <a:endParaRPr lang="en-GB" sz="1600" dirty="0">
              <a:solidFill>
                <a:schemeClr val="tx1"/>
              </a:solidFill>
              <a:effectLst/>
              <a:latin typeface="Open Sans"/>
              <a:ea typeface="Calibri" panose="020F0502020204030204" pitchFamily="34" charset="0"/>
            </a:endParaRPr>
          </a:p>
          <a:p>
            <a:pPr marL="285750" indent="-285750" algn="l">
              <a:buFont typeface="Arial" panose="020B0604020202020204" pitchFamily="34" charset="0"/>
              <a:buChar char="•"/>
            </a:pPr>
            <a:r>
              <a:rPr lang="en-GB" sz="1600" dirty="0">
                <a:solidFill>
                  <a:schemeClr val="tx1"/>
                </a:solidFill>
                <a:latin typeface="Open Sans"/>
                <a:ea typeface="Calibri" panose="020F0502020204030204" pitchFamily="34" charset="0"/>
              </a:rPr>
              <a:t>Scope for the review: reducing the overall burden on businesses; improving the current system; considering more fundamental changes medium-to-long-term.</a:t>
            </a:r>
            <a:endParaRPr lang="en-GB" sz="1600" dirty="0">
              <a:solidFill>
                <a:schemeClr val="tx1"/>
              </a:solidFill>
              <a:effectLst/>
              <a:latin typeface="Open Sans"/>
              <a:ea typeface="Calibri" panose="020F0502020204030204" pitchFamily="34" charset="0"/>
            </a:endParaRPr>
          </a:p>
          <a:p>
            <a:pPr marL="285750" indent="-285750" algn="l">
              <a:buFont typeface="Arial" panose="020B0604020202020204" pitchFamily="34" charset="0"/>
              <a:buChar char="•"/>
            </a:pPr>
            <a:r>
              <a:rPr lang="en-GB" sz="1600" dirty="0">
                <a:solidFill>
                  <a:schemeClr val="tx1"/>
                </a:solidFill>
                <a:effectLst/>
                <a:latin typeface="Open Sans"/>
                <a:ea typeface="Calibri" panose="020F0502020204030204" pitchFamily="34" charset="0"/>
              </a:rPr>
              <a:t>There are two deadlines for this consultation: 18 September (Multipliers and Reliefs sections) and 31 October (all other sections including Parts &amp; Machinery).</a:t>
            </a:r>
          </a:p>
          <a:p>
            <a:pPr marL="285750" indent="-285750" algn="l">
              <a:buFont typeface="Arial" panose="020B0604020202020204" pitchFamily="34" charset="0"/>
              <a:buChar char="•"/>
            </a:pPr>
            <a:endParaRPr lang="en-GB" sz="1600" dirty="0">
              <a:solidFill>
                <a:schemeClr val="tx1"/>
              </a:solidFill>
              <a:latin typeface="Open Sans"/>
              <a:ea typeface="Calibri" panose="020F0502020204030204" pitchFamily="34" charset="0"/>
            </a:endParaRPr>
          </a:p>
          <a:p>
            <a:pPr algn="l"/>
            <a:r>
              <a:rPr lang="en-GB" sz="1600" b="1" dirty="0">
                <a:solidFill>
                  <a:schemeClr val="tx1"/>
                </a:solidFill>
                <a:effectLst/>
                <a:latin typeface="Open Sans"/>
                <a:ea typeface="Calibri" panose="020F0502020204030204" pitchFamily="34" charset="0"/>
              </a:rPr>
              <a:t>Summary of </a:t>
            </a:r>
            <a:r>
              <a:rPr lang="en-GB" sz="1600" b="1" dirty="0">
                <a:solidFill>
                  <a:schemeClr val="tx1"/>
                </a:solidFill>
                <a:latin typeface="Open Sans"/>
                <a:ea typeface="Calibri" panose="020F0502020204030204" pitchFamily="34" charset="0"/>
              </a:rPr>
              <a:t>draft REA response – key points</a:t>
            </a:r>
          </a:p>
          <a:p>
            <a:pPr marL="285750" indent="-285750" algn="l">
              <a:buFont typeface="Arial" panose="020B0604020202020204" pitchFamily="34" charset="0"/>
              <a:buChar char="•"/>
            </a:pPr>
            <a:r>
              <a:rPr lang="en-GB" sz="1600" dirty="0">
                <a:solidFill>
                  <a:schemeClr val="tx1"/>
                </a:solidFill>
                <a:latin typeface="Open Sans"/>
                <a:ea typeface="Calibri" panose="020F0502020204030204" pitchFamily="34" charset="0"/>
              </a:rPr>
              <a:t>Government should remove onsite renewables and clean tech from Parts and Machinery (P&amp;M) order.</a:t>
            </a:r>
          </a:p>
          <a:p>
            <a:pPr marL="285750" indent="-285750" algn="l">
              <a:buFont typeface="Arial" panose="020B0604020202020204" pitchFamily="34" charset="0"/>
              <a:buChar char="•"/>
            </a:pPr>
            <a:r>
              <a:rPr lang="en-GB" sz="1600" dirty="0">
                <a:solidFill>
                  <a:schemeClr val="tx1"/>
                </a:solidFill>
                <a:latin typeface="Open Sans"/>
                <a:ea typeface="Calibri" panose="020F0502020204030204" pitchFamily="34" charset="0"/>
              </a:rPr>
              <a:t>Recommend a reduction and freeze on the Uniform Business Rate (UBR) multiplier.</a:t>
            </a:r>
          </a:p>
          <a:p>
            <a:pPr marL="285750" indent="-285750" algn="l">
              <a:buFont typeface="Arial" panose="020B0604020202020204" pitchFamily="34" charset="0"/>
              <a:buChar char="•"/>
            </a:pPr>
            <a:r>
              <a:rPr lang="en-GB" sz="1600" dirty="0">
                <a:solidFill>
                  <a:schemeClr val="tx1"/>
                </a:solidFill>
                <a:effectLst/>
                <a:latin typeface="Open Sans"/>
                <a:ea typeface="Calibri" panose="020F0502020204030204" pitchFamily="34" charset="0"/>
              </a:rPr>
              <a:t>Support increasing the frequency of revaluations.</a:t>
            </a:r>
          </a:p>
          <a:p>
            <a:pPr marL="285750" indent="-285750" algn="l">
              <a:buFont typeface="Arial" panose="020B0604020202020204" pitchFamily="34" charset="0"/>
              <a:buChar char="•"/>
            </a:pPr>
            <a:endParaRPr lang="en-GB" sz="1600" dirty="0">
              <a:solidFill>
                <a:schemeClr val="tx1"/>
              </a:solidFill>
              <a:effectLst/>
              <a:latin typeface="Open Sans"/>
              <a:ea typeface="Calibri" panose="020F0502020204030204" pitchFamily="34" charset="0"/>
            </a:endParaRPr>
          </a:p>
          <a:p>
            <a:pPr algn="l"/>
            <a:r>
              <a:rPr lang="en-GB" sz="1600" dirty="0">
                <a:solidFill>
                  <a:schemeClr val="tx1"/>
                </a:solidFill>
                <a:effectLst/>
                <a:latin typeface="Open Sans"/>
                <a:ea typeface="Calibri" panose="020F0502020204030204" pitchFamily="34" charset="0"/>
              </a:rPr>
              <a:t> </a:t>
            </a:r>
          </a:p>
          <a:p>
            <a:endParaRPr lang="en-US" altLang="en-US" sz="1800" dirty="0">
              <a:solidFill>
                <a:schemeClr val="tx1"/>
              </a:solidFill>
              <a:latin typeface="Open Sans" panose="020B0606030504020204"/>
              <a:cs typeface="Futura Medium" panose="020B0602020204020303" pitchFamily="34" charset="-79"/>
            </a:endParaRPr>
          </a:p>
        </p:txBody>
      </p:sp>
      <p:pic>
        <p:nvPicPr>
          <p:cNvPr id="5" name="Picture 4">
            <a:extLst>
              <a:ext uri="{FF2B5EF4-FFF2-40B4-BE49-F238E27FC236}">
                <a16:creationId xmlns:a16="http://schemas.microsoft.com/office/drawing/2014/main" id="{6EACE93A-1919-6C40-8FAF-AAAA665C857D}"/>
              </a:ext>
            </a:extLst>
          </p:cNvPr>
          <p:cNvPicPr>
            <a:picLocks noChangeAspect="1"/>
          </p:cNvPicPr>
          <p:nvPr/>
        </p:nvPicPr>
        <p:blipFill>
          <a:blip r:embed="rId3"/>
          <a:stretch>
            <a:fillRect/>
          </a:stretch>
        </p:blipFill>
        <p:spPr>
          <a:xfrm>
            <a:off x="6801432" y="101043"/>
            <a:ext cx="2312983" cy="501062"/>
          </a:xfrm>
          <a:prstGeom prst="rect">
            <a:avLst/>
          </a:prstGeom>
        </p:spPr>
      </p:pic>
      <p:pic>
        <p:nvPicPr>
          <p:cNvPr id="1025" name="Picture 1" descr="page2image536186576">
            <a:extLst>
              <a:ext uri="{FF2B5EF4-FFF2-40B4-BE49-F238E27FC236}">
                <a16:creationId xmlns:a16="http://schemas.microsoft.com/office/drawing/2014/main" id="{62E17AD1-BCA2-B24E-AB51-0E6C2CCE07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2012671"/>
            <a:ext cx="4159901" cy="1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6503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345445" cy="6858000"/>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74E2D5"/>
              </a:solidFill>
            </a:endParaRPr>
          </a:p>
        </p:txBody>
      </p:sp>
      <p:sp>
        <p:nvSpPr>
          <p:cNvPr id="2" name="Title 1"/>
          <p:cNvSpPr>
            <a:spLocks noGrp="1"/>
          </p:cNvSpPr>
          <p:nvPr>
            <p:ph type="ctrTitle"/>
          </p:nvPr>
        </p:nvSpPr>
        <p:spPr>
          <a:xfrm>
            <a:off x="89756" y="2492896"/>
            <a:ext cx="2088232" cy="1179562"/>
          </a:xfrm>
          <a:noFill/>
          <a:ln>
            <a:noFill/>
          </a:ln>
        </p:spPr>
        <p:txBody>
          <a:bodyPr>
            <a:noAutofit/>
          </a:bodyPr>
          <a:lstStyle/>
          <a:p>
            <a:br>
              <a:rPr lang="en-GB" sz="2800" dirty="0">
                <a:solidFill>
                  <a:schemeClr val="bg1"/>
                </a:solidFill>
                <a:latin typeface="Futura PT Medium" pitchFamily="34" charset="0"/>
                <a:ea typeface="Futura" panose="02020800000000000000" pitchFamily="18" charset="0"/>
                <a:cs typeface="Futura" panose="02020800000000000000" pitchFamily="18" charset="0"/>
              </a:rPr>
            </a:br>
            <a:br>
              <a:rPr lang="en-GB" sz="1800" dirty="0">
                <a:solidFill>
                  <a:schemeClr val="bg1"/>
                </a:solidFill>
                <a:latin typeface="Futura PT Medium" pitchFamily="34" charset="0"/>
                <a:ea typeface="Futura" panose="02020800000000000000" pitchFamily="18" charset="0"/>
                <a:cs typeface="Futura" panose="02020800000000000000" pitchFamily="18" charset="0"/>
              </a:rPr>
            </a:br>
            <a:endParaRPr lang="en-GB" sz="1800" dirty="0">
              <a:solidFill>
                <a:schemeClr val="bg1"/>
              </a:solidFill>
              <a:latin typeface="Futura PT Medium" pitchFamily="34" charset="0"/>
              <a:ea typeface="Futura" panose="02020800000000000000" pitchFamily="18" charset="0"/>
              <a:cs typeface="Futura" panose="02020800000000000000" pitchFamily="18" charset="0"/>
            </a:endParaRPr>
          </a:p>
        </p:txBody>
      </p:sp>
      <p:sp>
        <p:nvSpPr>
          <p:cNvPr id="11" name="Rectangle 10">
            <a:extLst>
              <a:ext uri="{FF2B5EF4-FFF2-40B4-BE49-F238E27FC236}">
                <a16:creationId xmlns:a16="http://schemas.microsoft.com/office/drawing/2014/main" id="{5D5B8547-58BD-2B4D-8E56-2400CFE27588}"/>
              </a:ext>
            </a:extLst>
          </p:cNvPr>
          <p:cNvSpPr/>
          <p:nvPr/>
        </p:nvSpPr>
        <p:spPr>
          <a:xfrm>
            <a:off x="1345444" y="6514713"/>
            <a:ext cx="6770617" cy="82639"/>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90436785-8209-E248-AA2C-BF9EF4205CA0}"/>
              </a:ext>
            </a:extLst>
          </p:cNvPr>
          <p:cNvPicPr>
            <a:picLocks noChangeAspect="1"/>
          </p:cNvPicPr>
          <p:nvPr/>
        </p:nvPicPr>
        <p:blipFill>
          <a:blip r:embed="rId2"/>
          <a:stretch>
            <a:fillRect/>
          </a:stretch>
        </p:blipFill>
        <p:spPr>
          <a:xfrm>
            <a:off x="8167910" y="5801586"/>
            <a:ext cx="946505" cy="936104"/>
          </a:xfrm>
          <a:prstGeom prst="rect">
            <a:avLst/>
          </a:prstGeom>
        </p:spPr>
      </p:pic>
      <p:sp>
        <p:nvSpPr>
          <p:cNvPr id="7" name="Subtitle 6"/>
          <p:cNvSpPr>
            <a:spLocks noGrp="1"/>
          </p:cNvSpPr>
          <p:nvPr>
            <p:ph type="subTitle" idx="1"/>
          </p:nvPr>
        </p:nvSpPr>
        <p:spPr>
          <a:xfrm>
            <a:off x="1691680" y="684742"/>
            <a:ext cx="6677737" cy="5048513"/>
          </a:xfrm>
        </p:spPr>
        <p:txBody>
          <a:bodyPr>
            <a:noAutofit/>
          </a:bodyPr>
          <a:lstStyle/>
          <a:p>
            <a:r>
              <a:rPr lang="en-GB" sz="2400" b="1" dirty="0">
                <a:solidFill>
                  <a:srgbClr val="06926B"/>
                </a:solidFill>
                <a:effectLst/>
                <a:latin typeface="Open Sans"/>
                <a:ea typeface="Calibri" panose="020F0502020204030204" pitchFamily="34" charset="0"/>
              </a:rPr>
              <a:t>1. Reliefs</a:t>
            </a:r>
            <a:endParaRPr lang="en-GB" sz="1800" dirty="0">
              <a:solidFill>
                <a:schemeClr val="tx1"/>
              </a:solidFill>
              <a:effectLst/>
              <a:latin typeface="Open Sans"/>
              <a:ea typeface="Calibri" panose="020F0502020204030204" pitchFamily="34" charset="0"/>
            </a:endParaRPr>
          </a:p>
          <a:p>
            <a:pPr algn="l"/>
            <a:endParaRPr lang="en-US" altLang="en-US" sz="1800" dirty="0">
              <a:solidFill>
                <a:schemeClr val="tx1"/>
              </a:solidFill>
              <a:latin typeface="Open Sans" panose="020B0606030504020204"/>
              <a:cs typeface="Futura Medium" panose="020B0602020204020303" pitchFamily="34" charset="-79"/>
            </a:endParaRPr>
          </a:p>
          <a:p>
            <a:pPr algn="l"/>
            <a:r>
              <a:rPr lang="en-US" altLang="en-US" sz="1800" b="1" dirty="0">
                <a:solidFill>
                  <a:schemeClr val="tx1"/>
                </a:solidFill>
                <a:latin typeface="Open Sans" panose="020B0606030504020204"/>
                <a:cs typeface="Futura Medium" panose="020B0602020204020303" pitchFamily="34" charset="-79"/>
              </a:rPr>
              <a:t>Q1-5 Consultation Summary:</a:t>
            </a:r>
          </a:p>
          <a:p>
            <a:pPr marL="285750" indent="-285750" algn="l">
              <a:buFontTx/>
              <a:buChar char="-"/>
            </a:pPr>
            <a:r>
              <a:rPr lang="en-US" altLang="en-US" sz="1800" i="1" dirty="0">
                <a:solidFill>
                  <a:schemeClr val="tx1"/>
                </a:solidFill>
                <a:latin typeface="Open Sans" panose="020B0606030504020204"/>
                <a:cs typeface="Futura Medium" panose="020B0602020204020303" pitchFamily="34" charset="-79"/>
              </a:rPr>
              <a:t>Government interested in whether current reliefs are fit for purpose. </a:t>
            </a:r>
          </a:p>
          <a:p>
            <a:pPr marL="285750" indent="-285750" algn="l">
              <a:buFontTx/>
              <a:buChar char="-"/>
            </a:pPr>
            <a:r>
              <a:rPr lang="en-US" altLang="en-US" sz="1800" i="1" dirty="0">
                <a:solidFill>
                  <a:schemeClr val="tx1"/>
                </a:solidFill>
                <a:latin typeface="Open Sans" panose="020B0606030504020204"/>
                <a:cs typeface="Futura Medium" panose="020B0602020204020303" pitchFamily="34" charset="-79"/>
              </a:rPr>
              <a:t>They ask how they could be made more targeted and what role Local Authorities should have in their application.</a:t>
            </a:r>
          </a:p>
          <a:p>
            <a:pPr marL="285750" indent="-285750" algn="l">
              <a:buFontTx/>
              <a:buChar char="-"/>
            </a:pPr>
            <a:r>
              <a:rPr lang="en-US" altLang="en-US" sz="1800" i="1" dirty="0">
                <a:solidFill>
                  <a:schemeClr val="tx1"/>
                </a:solidFill>
                <a:latin typeface="Open Sans" panose="020B0606030504020204"/>
                <a:cs typeface="Futura Medium" panose="020B0602020204020303" pitchFamily="34" charset="-79"/>
              </a:rPr>
              <a:t>They also ask if we are aware of ratepayers miss using relief to avoid tax liabilities. </a:t>
            </a:r>
          </a:p>
          <a:p>
            <a:pPr algn="l"/>
            <a:endParaRPr lang="en-US" altLang="en-US" sz="1800" dirty="0">
              <a:solidFill>
                <a:schemeClr val="tx1"/>
              </a:solidFill>
              <a:latin typeface="Open Sans" panose="020B0606030504020204"/>
              <a:cs typeface="Futura Medium" panose="020B0602020204020303" pitchFamily="34" charset="-79"/>
            </a:endParaRPr>
          </a:p>
          <a:p>
            <a:pPr algn="l"/>
            <a:r>
              <a:rPr lang="en-US" altLang="en-US" sz="1800" b="1" dirty="0">
                <a:solidFill>
                  <a:schemeClr val="tx1"/>
                </a:solidFill>
                <a:latin typeface="Open Sans" panose="020B0606030504020204"/>
                <a:cs typeface="Futura Medium" panose="020B0602020204020303" pitchFamily="34" charset="-79"/>
              </a:rPr>
              <a:t>REA draft Response:</a:t>
            </a:r>
          </a:p>
          <a:p>
            <a:pPr marL="285750" indent="-285750" algn="l">
              <a:buFont typeface="Arial" panose="020B0604020202020204" pitchFamily="34" charset="0"/>
              <a:buChar char="•"/>
            </a:pPr>
            <a:r>
              <a:rPr lang="en-US" altLang="en-US" sz="1800" dirty="0">
                <a:solidFill>
                  <a:schemeClr val="tx1"/>
                </a:solidFill>
                <a:latin typeface="Open Sans" panose="020B0606030504020204"/>
                <a:cs typeface="Futura Medium" panose="020B0602020204020303" pitchFamily="34" charset="-79"/>
              </a:rPr>
              <a:t>Reliefs system is too complicated . Reliefs have been introduced at odd times and often badly focused.</a:t>
            </a:r>
          </a:p>
          <a:p>
            <a:pPr marL="285750" indent="-285750" algn="l">
              <a:buFont typeface="Arial" panose="020B0604020202020204" pitchFamily="34" charset="0"/>
              <a:buChar char="•"/>
            </a:pPr>
            <a:r>
              <a:rPr lang="en-US" altLang="en-US" sz="1800" dirty="0">
                <a:solidFill>
                  <a:schemeClr val="tx1"/>
                </a:solidFill>
                <a:latin typeface="Open Sans" panose="020B0606030504020204"/>
                <a:cs typeface="Futura Medium" panose="020B0602020204020303" pitchFamily="34" charset="-79"/>
              </a:rPr>
              <a:t>Reliefs should be simplified in such a way as to support </a:t>
            </a:r>
            <a:r>
              <a:rPr lang="en-US" altLang="en-US" sz="1800" dirty="0" err="1">
                <a:solidFill>
                  <a:schemeClr val="tx1"/>
                </a:solidFill>
                <a:latin typeface="Open Sans" panose="020B0606030504020204"/>
                <a:cs typeface="Futura Medium" panose="020B0602020204020303" pitchFamily="34" charset="-79"/>
              </a:rPr>
              <a:t>decarbonisation</a:t>
            </a:r>
            <a:r>
              <a:rPr lang="en-US" altLang="en-US" sz="1800" dirty="0">
                <a:solidFill>
                  <a:schemeClr val="tx1"/>
                </a:solidFill>
                <a:latin typeface="Open Sans" panose="020B0606030504020204"/>
                <a:cs typeface="Futura Medium" panose="020B0602020204020303" pitchFamily="34" charset="-79"/>
              </a:rPr>
              <a:t>; a relief on onsite renewables and clean tech is necessary to drive deployment. This can be cost neutral. </a:t>
            </a:r>
          </a:p>
          <a:p>
            <a:pPr marL="285750" indent="-285750" algn="l">
              <a:buFont typeface="Arial" panose="020B0604020202020204" pitchFamily="34" charset="0"/>
              <a:buChar char="•"/>
            </a:pPr>
            <a:r>
              <a:rPr lang="en-US" altLang="en-US" sz="1800" dirty="0">
                <a:solidFill>
                  <a:schemeClr val="tx1"/>
                </a:solidFill>
                <a:latin typeface="Open Sans" panose="020B0606030504020204"/>
                <a:cs typeface="Futura Medium" panose="020B0602020204020303" pitchFamily="34" charset="-79"/>
              </a:rPr>
              <a:t>Reliefs should primarily be applied by and paid for by central government.</a:t>
            </a:r>
          </a:p>
          <a:p>
            <a:pPr algn="l"/>
            <a:endParaRPr lang="en-US" altLang="en-US" sz="1800" dirty="0">
              <a:solidFill>
                <a:schemeClr val="tx1"/>
              </a:solidFill>
              <a:latin typeface="Open Sans" panose="020B0606030504020204"/>
              <a:cs typeface="Futura Medium" panose="020B0602020204020303" pitchFamily="34" charset="-79"/>
            </a:endParaRPr>
          </a:p>
        </p:txBody>
      </p:sp>
      <p:pic>
        <p:nvPicPr>
          <p:cNvPr id="5" name="Picture 4">
            <a:extLst>
              <a:ext uri="{FF2B5EF4-FFF2-40B4-BE49-F238E27FC236}">
                <a16:creationId xmlns:a16="http://schemas.microsoft.com/office/drawing/2014/main" id="{6EACE93A-1919-6C40-8FAF-AAAA665C857D}"/>
              </a:ext>
            </a:extLst>
          </p:cNvPr>
          <p:cNvPicPr>
            <a:picLocks noChangeAspect="1"/>
          </p:cNvPicPr>
          <p:nvPr/>
        </p:nvPicPr>
        <p:blipFill>
          <a:blip r:embed="rId3"/>
          <a:stretch>
            <a:fillRect/>
          </a:stretch>
        </p:blipFill>
        <p:spPr>
          <a:xfrm>
            <a:off x="6801432" y="101043"/>
            <a:ext cx="2312983" cy="501062"/>
          </a:xfrm>
          <a:prstGeom prst="rect">
            <a:avLst/>
          </a:prstGeom>
        </p:spPr>
      </p:pic>
      <p:pic>
        <p:nvPicPr>
          <p:cNvPr id="1025" name="Picture 1" descr="page2image536186576">
            <a:extLst>
              <a:ext uri="{FF2B5EF4-FFF2-40B4-BE49-F238E27FC236}">
                <a16:creationId xmlns:a16="http://schemas.microsoft.com/office/drawing/2014/main" id="{62E17AD1-BCA2-B24E-AB51-0E6C2CCE07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2012671"/>
            <a:ext cx="4159901" cy="1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9118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345445" cy="6858000"/>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74E2D5"/>
              </a:solidFill>
            </a:endParaRPr>
          </a:p>
        </p:txBody>
      </p:sp>
      <p:sp>
        <p:nvSpPr>
          <p:cNvPr id="2" name="Title 1"/>
          <p:cNvSpPr>
            <a:spLocks noGrp="1"/>
          </p:cNvSpPr>
          <p:nvPr>
            <p:ph type="ctrTitle"/>
          </p:nvPr>
        </p:nvSpPr>
        <p:spPr>
          <a:xfrm>
            <a:off x="89756" y="2492896"/>
            <a:ext cx="2088232" cy="1179562"/>
          </a:xfrm>
          <a:noFill/>
          <a:ln>
            <a:noFill/>
          </a:ln>
        </p:spPr>
        <p:txBody>
          <a:bodyPr>
            <a:noAutofit/>
          </a:bodyPr>
          <a:lstStyle/>
          <a:p>
            <a:br>
              <a:rPr lang="en-GB" sz="2800" dirty="0">
                <a:solidFill>
                  <a:schemeClr val="bg1"/>
                </a:solidFill>
                <a:latin typeface="Futura PT Medium" pitchFamily="34" charset="0"/>
                <a:ea typeface="Futura" panose="02020800000000000000" pitchFamily="18" charset="0"/>
                <a:cs typeface="Futura" panose="02020800000000000000" pitchFamily="18" charset="0"/>
              </a:rPr>
            </a:br>
            <a:br>
              <a:rPr lang="en-GB" sz="1800" dirty="0">
                <a:solidFill>
                  <a:schemeClr val="bg1"/>
                </a:solidFill>
                <a:latin typeface="Futura PT Medium" pitchFamily="34" charset="0"/>
                <a:ea typeface="Futura" panose="02020800000000000000" pitchFamily="18" charset="0"/>
                <a:cs typeface="Futura" panose="02020800000000000000" pitchFamily="18" charset="0"/>
              </a:rPr>
            </a:br>
            <a:endParaRPr lang="en-GB" sz="1800" dirty="0">
              <a:solidFill>
                <a:schemeClr val="bg1"/>
              </a:solidFill>
              <a:latin typeface="Futura PT Medium" pitchFamily="34" charset="0"/>
              <a:ea typeface="Futura" panose="02020800000000000000" pitchFamily="18" charset="0"/>
              <a:cs typeface="Futura" panose="02020800000000000000" pitchFamily="18" charset="0"/>
            </a:endParaRPr>
          </a:p>
        </p:txBody>
      </p:sp>
      <p:sp>
        <p:nvSpPr>
          <p:cNvPr id="11" name="Rectangle 10">
            <a:extLst>
              <a:ext uri="{FF2B5EF4-FFF2-40B4-BE49-F238E27FC236}">
                <a16:creationId xmlns:a16="http://schemas.microsoft.com/office/drawing/2014/main" id="{5D5B8547-58BD-2B4D-8E56-2400CFE27588}"/>
              </a:ext>
            </a:extLst>
          </p:cNvPr>
          <p:cNvSpPr/>
          <p:nvPr/>
        </p:nvSpPr>
        <p:spPr>
          <a:xfrm>
            <a:off x="1345444" y="6514713"/>
            <a:ext cx="6770617" cy="82639"/>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90436785-8209-E248-AA2C-BF9EF4205CA0}"/>
              </a:ext>
            </a:extLst>
          </p:cNvPr>
          <p:cNvPicPr>
            <a:picLocks noChangeAspect="1"/>
          </p:cNvPicPr>
          <p:nvPr/>
        </p:nvPicPr>
        <p:blipFill>
          <a:blip r:embed="rId2"/>
          <a:stretch>
            <a:fillRect/>
          </a:stretch>
        </p:blipFill>
        <p:spPr>
          <a:xfrm>
            <a:off x="8167910" y="5801586"/>
            <a:ext cx="946505" cy="936104"/>
          </a:xfrm>
          <a:prstGeom prst="rect">
            <a:avLst/>
          </a:prstGeom>
        </p:spPr>
      </p:pic>
      <p:sp>
        <p:nvSpPr>
          <p:cNvPr id="7" name="Subtitle 6"/>
          <p:cNvSpPr>
            <a:spLocks noGrp="1"/>
          </p:cNvSpPr>
          <p:nvPr>
            <p:ph type="subTitle" idx="1"/>
          </p:nvPr>
        </p:nvSpPr>
        <p:spPr>
          <a:xfrm>
            <a:off x="1691680" y="684742"/>
            <a:ext cx="7200800" cy="5048513"/>
          </a:xfrm>
        </p:spPr>
        <p:txBody>
          <a:bodyPr>
            <a:noAutofit/>
          </a:bodyPr>
          <a:lstStyle/>
          <a:p>
            <a:r>
              <a:rPr lang="en-GB" sz="2400" b="1" dirty="0">
                <a:solidFill>
                  <a:srgbClr val="06926B"/>
                </a:solidFill>
                <a:latin typeface="Open Sans"/>
                <a:ea typeface="Calibri" panose="020F0502020204030204" pitchFamily="34" charset="0"/>
              </a:rPr>
              <a:t>2</a:t>
            </a:r>
            <a:r>
              <a:rPr lang="en-GB" sz="2400" b="1" dirty="0">
                <a:solidFill>
                  <a:srgbClr val="06926B"/>
                </a:solidFill>
                <a:effectLst/>
                <a:latin typeface="Open Sans"/>
                <a:ea typeface="Calibri" panose="020F0502020204030204" pitchFamily="34" charset="0"/>
              </a:rPr>
              <a:t>. Multiplier</a:t>
            </a:r>
          </a:p>
          <a:p>
            <a:pPr algn="l"/>
            <a:r>
              <a:rPr lang="en-US" altLang="en-US" sz="1650" b="1" dirty="0">
                <a:solidFill>
                  <a:schemeClr val="tx1"/>
                </a:solidFill>
                <a:latin typeface="Open Sans" panose="020B0606030504020204"/>
                <a:cs typeface="Futura Medium" panose="020B0602020204020303" pitchFamily="34" charset="-79"/>
              </a:rPr>
              <a:t>Q6 – 9 Summary:</a:t>
            </a:r>
          </a:p>
          <a:p>
            <a:pPr marL="285750" indent="-285750" algn="l">
              <a:buFontTx/>
              <a:buChar char="-"/>
            </a:pPr>
            <a:r>
              <a:rPr lang="en-US" altLang="en-US" sz="1650" i="1" dirty="0">
                <a:solidFill>
                  <a:schemeClr val="tx1"/>
                </a:solidFill>
                <a:latin typeface="Open Sans" panose="020B0606030504020204"/>
                <a:cs typeface="Futura Medium" panose="020B0602020204020303" pitchFamily="34" charset="-79"/>
              </a:rPr>
              <a:t>Government seeks views on how the Uniform Business Rate (UBR) multiplier is set each year and at revaluations.</a:t>
            </a:r>
          </a:p>
          <a:p>
            <a:pPr marL="285750" indent="-285750" algn="l">
              <a:buFontTx/>
              <a:buChar char="-"/>
            </a:pPr>
            <a:r>
              <a:rPr lang="en-US" altLang="en-US" sz="1650" i="1" dirty="0">
                <a:solidFill>
                  <a:schemeClr val="tx1"/>
                </a:solidFill>
                <a:latin typeface="Open Sans" panose="020B0606030504020204"/>
                <a:cs typeface="Futura Medium" panose="020B0602020204020303" pitchFamily="34" charset="-79"/>
              </a:rPr>
              <a:t>They ask about alternatives, including in relation to reliefs, although stress need to maintain public finances. </a:t>
            </a:r>
          </a:p>
          <a:p>
            <a:pPr marL="285750" indent="-285750" algn="l">
              <a:buFontTx/>
              <a:buChar char="-"/>
            </a:pPr>
            <a:r>
              <a:rPr lang="en-US" altLang="en-US" sz="1650" i="1" dirty="0">
                <a:solidFill>
                  <a:schemeClr val="tx1"/>
                </a:solidFill>
                <a:latin typeface="Open Sans" panose="020B0606030504020204"/>
                <a:cs typeface="Futura Medium" panose="020B0602020204020303" pitchFamily="34" charset="-79"/>
              </a:rPr>
              <a:t>Also interested in the possibility of regional or property type specific UBR’s.</a:t>
            </a:r>
          </a:p>
          <a:p>
            <a:pPr algn="l"/>
            <a:endParaRPr lang="en-US" altLang="en-US" sz="1650" dirty="0">
              <a:solidFill>
                <a:schemeClr val="tx1"/>
              </a:solidFill>
              <a:latin typeface="Open Sans" panose="020B0606030504020204"/>
              <a:cs typeface="Futura Medium" panose="020B0602020204020303" pitchFamily="34" charset="-79"/>
            </a:endParaRPr>
          </a:p>
          <a:p>
            <a:pPr algn="l"/>
            <a:r>
              <a:rPr lang="en-US" altLang="en-US" sz="1650" b="1" dirty="0">
                <a:solidFill>
                  <a:schemeClr val="tx1"/>
                </a:solidFill>
                <a:latin typeface="Open Sans" panose="020B0606030504020204"/>
                <a:cs typeface="Futura Medium" panose="020B0602020204020303" pitchFamily="34" charset="-79"/>
              </a:rPr>
              <a:t>REA draft Response:</a:t>
            </a:r>
          </a:p>
          <a:p>
            <a:pPr marL="342900" indent="-342900" algn="l">
              <a:buFont typeface="Arial" panose="020B0604020202020204" pitchFamily="34" charset="0"/>
              <a:buChar char="•"/>
            </a:pPr>
            <a:r>
              <a:rPr lang="en-US" altLang="en-US" sz="1650" dirty="0">
                <a:solidFill>
                  <a:schemeClr val="tx1"/>
                </a:solidFill>
                <a:latin typeface="Open Sans" panose="020B0606030504020204"/>
                <a:cs typeface="Futura Medium" panose="020B0602020204020303" pitchFamily="34" charset="-79"/>
              </a:rPr>
              <a:t>UBR multiplier should be reduced and frozen for duration of each rating list</a:t>
            </a:r>
          </a:p>
          <a:p>
            <a:pPr marL="342900" indent="-342900" algn="l">
              <a:buFont typeface="Arial" panose="020B0604020202020204" pitchFamily="34" charset="0"/>
              <a:buChar char="•"/>
            </a:pPr>
            <a:r>
              <a:rPr lang="en-US" altLang="en-US" sz="1650" dirty="0">
                <a:solidFill>
                  <a:schemeClr val="tx1"/>
                </a:solidFill>
                <a:latin typeface="Open Sans" panose="020B0606030504020204"/>
                <a:cs typeface="Futura Medium" panose="020B0602020204020303" pitchFamily="34" charset="-79"/>
              </a:rPr>
              <a:t>In the past UBR has risen faster then inflation.</a:t>
            </a:r>
          </a:p>
          <a:p>
            <a:pPr marL="342900" indent="-342900" algn="l">
              <a:buFont typeface="Arial" panose="020B0604020202020204" pitchFamily="34" charset="0"/>
              <a:buChar char="•"/>
            </a:pPr>
            <a:r>
              <a:rPr lang="en-US" altLang="en-US" sz="1650" dirty="0">
                <a:solidFill>
                  <a:schemeClr val="tx1"/>
                </a:solidFill>
                <a:latin typeface="Open Sans" panose="020B0606030504020204"/>
                <a:cs typeface="Futura Medium" panose="020B0602020204020303" pitchFamily="34" charset="-79"/>
              </a:rPr>
              <a:t>More frequent revaluations will allow the tax intake to respond to market changes. </a:t>
            </a:r>
          </a:p>
          <a:p>
            <a:pPr marL="342900" indent="-342900" algn="l">
              <a:buFont typeface="Arial" panose="020B0604020202020204" pitchFamily="34" charset="0"/>
              <a:buChar char="•"/>
            </a:pPr>
            <a:r>
              <a:rPr lang="en-US" altLang="en-US" sz="1650" dirty="0">
                <a:solidFill>
                  <a:schemeClr val="tx1"/>
                </a:solidFill>
                <a:latin typeface="Open Sans" panose="020B0606030504020204"/>
                <a:cs typeface="Futura Medium" panose="020B0602020204020303" pitchFamily="34" charset="-79"/>
              </a:rPr>
              <a:t>A steady UBR will make it easier for businesses to model liability</a:t>
            </a:r>
          </a:p>
          <a:p>
            <a:pPr marL="342900" indent="-342900" algn="l">
              <a:buFont typeface="Arial" panose="020B0604020202020204" pitchFamily="34" charset="0"/>
              <a:buChar char="•"/>
            </a:pPr>
            <a:r>
              <a:rPr lang="en-US" altLang="en-US" sz="1650" dirty="0">
                <a:solidFill>
                  <a:schemeClr val="tx1"/>
                </a:solidFill>
                <a:latin typeface="Open Sans" panose="020B0606030504020204"/>
                <a:cs typeface="Futura Medium" panose="020B0602020204020303" pitchFamily="34" charset="-79"/>
              </a:rPr>
              <a:t>Focus should be on direct reliefs rather than in the multiplier, to guard against overcomplexity. Introducing additional multipliers also increases the potential for double support which could create an unequal playing field.</a:t>
            </a:r>
          </a:p>
          <a:p>
            <a:pPr marL="285750" indent="-285750" algn="l">
              <a:buFont typeface="Arial" panose="020B0604020202020204" pitchFamily="34" charset="0"/>
              <a:buChar char="•"/>
            </a:pPr>
            <a:endParaRPr lang="en-US" altLang="en-US" sz="1800" dirty="0">
              <a:solidFill>
                <a:schemeClr val="tx1"/>
              </a:solidFill>
              <a:latin typeface="Open Sans" panose="020B0606030504020204"/>
              <a:cs typeface="Futura Medium" panose="020B0602020204020303" pitchFamily="34" charset="-79"/>
            </a:endParaRPr>
          </a:p>
        </p:txBody>
      </p:sp>
      <p:pic>
        <p:nvPicPr>
          <p:cNvPr id="5" name="Picture 4">
            <a:extLst>
              <a:ext uri="{FF2B5EF4-FFF2-40B4-BE49-F238E27FC236}">
                <a16:creationId xmlns:a16="http://schemas.microsoft.com/office/drawing/2014/main" id="{6EACE93A-1919-6C40-8FAF-AAAA665C857D}"/>
              </a:ext>
            </a:extLst>
          </p:cNvPr>
          <p:cNvPicPr>
            <a:picLocks noChangeAspect="1"/>
          </p:cNvPicPr>
          <p:nvPr/>
        </p:nvPicPr>
        <p:blipFill>
          <a:blip r:embed="rId3"/>
          <a:stretch>
            <a:fillRect/>
          </a:stretch>
        </p:blipFill>
        <p:spPr>
          <a:xfrm>
            <a:off x="6801432" y="101043"/>
            <a:ext cx="2312983" cy="501062"/>
          </a:xfrm>
          <a:prstGeom prst="rect">
            <a:avLst/>
          </a:prstGeom>
        </p:spPr>
      </p:pic>
      <p:pic>
        <p:nvPicPr>
          <p:cNvPr id="1025" name="Picture 1" descr="page2image536186576">
            <a:extLst>
              <a:ext uri="{FF2B5EF4-FFF2-40B4-BE49-F238E27FC236}">
                <a16:creationId xmlns:a16="http://schemas.microsoft.com/office/drawing/2014/main" id="{62E17AD1-BCA2-B24E-AB51-0E6C2CCE07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2012671"/>
            <a:ext cx="4159901" cy="1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6022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345445" cy="6858000"/>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74E2D5"/>
              </a:solidFill>
            </a:endParaRPr>
          </a:p>
        </p:txBody>
      </p:sp>
      <p:sp>
        <p:nvSpPr>
          <p:cNvPr id="2" name="Title 1"/>
          <p:cNvSpPr>
            <a:spLocks noGrp="1"/>
          </p:cNvSpPr>
          <p:nvPr>
            <p:ph type="ctrTitle"/>
          </p:nvPr>
        </p:nvSpPr>
        <p:spPr>
          <a:xfrm>
            <a:off x="89756" y="2492896"/>
            <a:ext cx="2088232" cy="1179562"/>
          </a:xfrm>
          <a:noFill/>
          <a:ln>
            <a:noFill/>
          </a:ln>
        </p:spPr>
        <p:txBody>
          <a:bodyPr>
            <a:noAutofit/>
          </a:bodyPr>
          <a:lstStyle/>
          <a:p>
            <a:br>
              <a:rPr lang="en-GB" sz="2800" dirty="0">
                <a:solidFill>
                  <a:schemeClr val="bg1"/>
                </a:solidFill>
                <a:latin typeface="Futura PT Medium" pitchFamily="34" charset="0"/>
                <a:ea typeface="Futura" panose="02020800000000000000" pitchFamily="18" charset="0"/>
                <a:cs typeface="Futura" panose="02020800000000000000" pitchFamily="18" charset="0"/>
              </a:rPr>
            </a:br>
            <a:br>
              <a:rPr lang="en-GB" sz="1800" dirty="0">
                <a:solidFill>
                  <a:schemeClr val="bg1"/>
                </a:solidFill>
                <a:latin typeface="Futura PT Medium" pitchFamily="34" charset="0"/>
                <a:ea typeface="Futura" panose="02020800000000000000" pitchFamily="18" charset="0"/>
                <a:cs typeface="Futura" panose="02020800000000000000" pitchFamily="18" charset="0"/>
              </a:rPr>
            </a:br>
            <a:endParaRPr lang="en-GB" sz="1800" dirty="0">
              <a:solidFill>
                <a:schemeClr val="bg1"/>
              </a:solidFill>
              <a:latin typeface="Futura PT Medium" pitchFamily="34" charset="0"/>
              <a:ea typeface="Futura" panose="02020800000000000000" pitchFamily="18" charset="0"/>
              <a:cs typeface="Futura" panose="02020800000000000000" pitchFamily="18" charset="0"/>
            </a:endParaRPr>
          </a:p>
        </p:txBody>
      </p:sp>
      <p:sp>
        <p:nvSpPr>
          <p:cNvPr id="11" name="Rectangle 10">
            <a:extLst>
              <a:ext uri="{FF2B5EF4-FFF2-40B4-BE49-F238E27FC236}">
                <a16:creationId xmlns:a16="http://schemas.microsoft.com/office/drawing/2014/main" id="{5D5B8547-58BD-2B4D-8E56-2400CFE27588}"/>
              </a:ext>
            </a:extLst>
          </p:cNvPr>
          <p:cNvSpPr/>
          <p:nvPr/>
        </p:nvSpPr>
        <p:spPr>
          <a:xfrm>
            <a:off x="1345444" y="6514713"/>
            <a:ext cx="6770617" cy="82639"/>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90436785-8209-E248-AA2C-BF9EF4205CA0}"/>
              </a:ext>
            </a:extLst>
          </p:cNvPr>
          <p:cNvPicPr>
            <a:picLocks noChangeAspect="1"/>
          </p:cNvPicPr>
          <p:nvPr/>
        </p:nvPicPr>
        <p:blipFill>
          <a:blip r:embed="rId2"/>
          <a:stretch>
            <a:fillRect/>
          </a:stretch>
        </p:blipFill>
        <p:spPr>
          <a:xfrm>
            <a:off x="8167910" y="5801586"/>
            <a:ext cx="946505" cy="936104"/>
          </a:xfrm>
          <a:prstGeom prst="rect">
            <a:avLst/>
          </a:prstGeom>
        </p:spPr>
      </p:pic>
      <p:sp>
        <p:nvSpPr>
          <p:cNvPr id="7" name="Subtitle 6"/>
          <p:cNvSpPr>
            <a:spLocks noGrp="1"/>
          </p:cNvSpPr>
          <p:nvPr>
            <p:ph type="subTitle" idx="1"/>
          </p:nvPr>
        </p:nvSpPr>
        <p:spPr>
          <a:xfrm>
            <a:off x="1656386" y="609983"/>
            <a:ext cx="6984776" cy="4893868"/>
          </a:xfrm>
        </p:spPr>
        <p:txBody>
          <a:bodyPr>
            <a:noAutofit/>
          </a:bodyPr>
          <a:lstStyle/>
          <a:p>
            <a:r>
              <a:rPr lang="en-GB" sz="2400" b="1" dirty="0">
                <a:solidFill>
                  <a:srgbClr val="06926B"/>
                </a:solidFill>
                <a:latin typeface="Open Sans"/>
                <a:ea typeface="Calibri" panose="020F0502020204030204" pitchFamily="34" charset="0"/>
              </a:rPr>
              <a:t>3</a:t>
            </a:r>
            <a:r>
              <a:rPr lang="en-GB" sz="2400" b="1" dirty="0">
                <a:solidFill>
                  <a:srgbClr val="06926B"/>
                </a:solidFill>
                <a:effectLst/>
                <a:latin typeface="Open Sans"/>
                <a:ea typeface="Calibri" panose="020F0502020204030204" pitchFamily="34" charset="0"/>
              </a:rPr>
              <a:t>. </a:t>
            </a:r>
            <a:r>
              <a:rPr lang="en-GB" sz="2400" b="1" dirty="0">
                <a:solidFill>
                  <a:srgbClr val="06926B"/>
                </a:solidFill>
                <a:latin typeface="Open Sans"/>
                <a:ea typeface="Calibri" panose="020F0502020204030204" pitchFamily="34" charset="0"/>
              </a:rPr>
              <a:t>Valuations and Transitional Relief</a:t>
            </a:r>
            <a:endParaRPr lang="en-GB" sz="1800" dirty="0">
              <a:solidFill>
                <a:schemeClr val="tx1"/>
              </a:solidFill>
              <a:effectLst/>
              <a:latin typeface="Open Sans"/>
              <a:ea typeface="Calibri" panose="020F0502020204030204" pitchFamily="34" charset="0"/>
            </a:endParaRPr>
          </a:p>
          <a:p>
            <a:pPr algn="l"/>
            <a:endParaRPr lang="en-US" altLang="en-US" sz="1600" b="1" dirty="0">
              <a:solidFill>
                <a:schemeClr val="tx1"/>
              </a:solidFill>
              <a:latin typeface="Open Sans" panose="020B0606030504020204"/>
              <a:cs typeface="Futura Medium" panose="020B0602020204020303" pitchFamily="34" charset="-79"/>
            </a:endParaRPr>
          </a:p>
          <a:p>
            <a:pPr algn="l"/>
            <a:r>
              <a:rPr lang="en-US" altLang="en-US" sz="1500" b="1" dirty="0">
                <a:solidFill>
                  <a:schemeClr val="tx1"/>
                </a:solidFill>
                <a:latin typeface="Open Sans" panose="020B0606030504020204"/>
                <a:cs typeface="Futura Medium" panose="020B0602020204020303" pitchFamily="34" charset="-79"/>
              </a:rPr>
              <a:t>Q10 -16 Consultation questions :</a:t>
            </a:r>
          </a:p>
          <a:p>
            <a:pPr marL="285750" indent="-285750" algn="l">
              <a:buFontTx/>
              <a:buChar char="-"/>
            </a:pPr>
            <a:r>
              <a:rPr lang="en-US" altLang="en-US" sz="1500" i="1" dirty="0">
                <a:solidFill>
                  <a:schemeClr val="tx1"/>
                </a:solidFill>
                <a:latin typeface="Open Sans" panose="020B0606030504020204"/>
                <a:cs typeface="Futura Medium" panose="020B0602020204020303" pitchFamily="34" charset="-79"/>
              </a:rPr>
              <a:t>Government seek views on the frequency of revaluations and views of moving to a banded or zone base valuations.</a:t>
            </a:r>
          </a:p>
          <a:p>
            <a:pPr marL="285750" indent="-285750" algn="l">
              <a:buFontTx/>
              <a:buChar char="-"/>
            </a:pPr>
            <a:r>
              <a:rPr lang="en-US" altLang="en-US" sz="1500" i="1" dirty="0">
                <a:solidFill>
                  <a:schemeClr val="tx1"/>
                </a:solidFill>
                <a:latin typeface="Open Sans" panose="020B0606030504020204"/>
                <a:cs typeface="Futura Medium" panose="020B0602020204020303" pitchFamily="34" charset="-79"/>
              </a:rPr>
              <a:t>They also ask about providing more information to the VOA to help facilitate more frequent revaluations. </a:t>
            </a:r>
          </a:p>
          <a:p>
            <a:pPr marL="285750" indent="-285750" algn="l">
              <a:buFontTx/>
              <a:buChar char="-"/>
            </a:pPr>
            <a:r>
              <a:rPr lang="en-US" altLang="en-US" sz="1500" i="1" dirty="0">
                <a:solidFill>
                  <a:schemeClr val="tx1"/>
                </a:solidFill>
                <a:latin typeface="Open Sans" panose="020B0606030504020204"/>
                <a:cs typeface="Futura Medium" panose="020B0602020204020303" pitchFamily="34" charset="-79"/>
              </a:rPr>
              <a:t>They ask about the period between the Antecedent Valuation Date ( 2 years) and Revaluations.</a:t>
            </a:r>
          </a:p>
          <a:p>
            <a:pPr marL="285750" indent="-285750" algn="l">
              <a:buFontTx/>
              <a:buChar char="-"/>
            </a:pPr>
            <a:r>
              <a:rPr lang="en-US" altLang="en-US" sz="1500" i="1" dirty="0">
                <a:solidFill>
                  <a:schemeClr val="tx1"/>
                </a:solidFill>
                <a:latin typeface="Open Sans" panose="020B0606030504020204"/>
                <a:cs typeface="Futura Medium" panose="020B0602020204020303" pitchFamily="34" charset="-79"/>
              </a:rPr>
              <a:t>Plus questions on the funding of transitional relief and definitions of rent.  </a:t>
            </a:r>
          </a:p>
          <a:p>
            <a:pPr marL="285750" indent="-285750" algn="l">
              <a:buFontTx/>
              <a:buChar char="-"/>
            </a:pPr>
            <a:endParaRPr lang="en-US" altLang="en-US" sz="1500" dirty="0">
              <a:solidFill>
                <a:schemeClr val="tx1"/>
              </a:solidFill>
              <a:latin typeface="Open Sans" panose="020B0606030504020204"/>
              <a:cs typeface="Futura Medium" panose="020B0602020204020303" pitchFamily="34" charset="-79"/>
            </a:endParaRPr>
          </a:p>
          <a:p>
            <a:pPr algn="l"/>
            <a:r>
              <a:rPr lang="en-US" altLang="en-US" sz="1500" b="1" dirty="0">
                <a:solidFill>
                  <a:schemeClr val="tx1"/>
                </a:solidFill>
                <a:latin typeface="Open Sans" panose="020B0606030504020204"/>
                <a:cs typeface="Futura Medium" panose="020B0602020204020303" pitchFamily="34" charset="-79"/>
              </a:rPr>
              <a:t>REA draft Response:</a:t>
            </a:r>
          </a:p>
          <a:p>
            <a:pPr marL="342900" indent="-342900" algn="l">
              <a:buFont typeface="Arial" panose="020B0604020202020204" pitchFamily="34" charset="0"/>
              <a:buChar char="•"/>
            </a:pPr>
            <a:r>
              <a:rPr lang="en-US" altLang="en-US" sz="1500" dirty="0">
                <a:solidFill>
                  <a:schemeClr val="tx1"/>
                </a:solidFill>
                <a:latin typeface="Open Sans" panose="020B0606030504020204"/>
                <a:cs typeface="Futura Medium" panose="020B0602020204020303" pitchFamily="34" charset="-79"/>
              </a:rPr>
              <a:t>We support the Government’s proposal to move revaluations to every 3 years.</a:t>
            </a:r>
          </a:p>
          <a:p>
            <a:pPr marL="342900" indent="-342900" algn="l">
              <a:buFont typeface="Arial" panose="020B0604020202020204" pitchFamily="34" charset="0"/>
              <a:buChar char="•"/>
            </a:pPr>
            <a:r>
              <a:rPr lang="en-US" altLang="en-US" sz="1500" dirty="0">
                <a:solidFill>
                  <a:schemeClr val="tx1"/>
                </a:solidFill>
                <a:latin typeface="Open Sans" panose="020B0606030504020204"/>
                <a:cs typeface="Futura Medium" panose="020B0602020204020303" pitchFamily="34" charset="-79"/>
              </a:rPr>
              <a:t>Banded systems have potential to simplify the system but would require careful and transparent modelling. Zoning should be avoided as it would discourage larger renewable developments.</a:t>
            </a:r>
          </a:p>
          <a:p>
            <a:pPr marL="342900" indent="-342900" algn="l">
              <a:buFont typeface="Arial" panose="020B0604020202020204" pitchFamily="34" charset="0"/>
              <a:buChar char="•"/>
            </a:pPr>
            <a:r>
              <a:rPr lang="en-US" altLang="en-US" sz="1500" dirty="0">
                <a:solidFill>
                  <a:schemeClr val="tx1"/>
                </a:solidFill>
                <a:latin typeface="Open Sans" panose="020B0606030504020204"/>
                <a:cs typeface="Futura Medium" panose="020B0602020204020303" pitchFamily="34" charset="-79"/>
              </a:rPr>
              <a:t>VOA already has a range of powers. Clear proposals needed to understand implications.</a:t>
            </a:r>
          </a:p>
          <a:p>
            <a:pPr marL="342900" indent="-342900" algn="l">
              <a:buFont typeface="Arial" panose="020B0604020202020204" pitchFamily="34" charset="0"/>
              <a:buChar char="•"/>
            </a:pPr>
            <a:r>
              <a:rPr lang="en-US" altLang="en-US" sz="1500" dirty="0">
                <a:solidFill>
                  <a:schemeClr val="tx1"/>
                </a:solidFill>
                <a:latin typeface="Open Sans" panose="020B0606030504020204"/>
                <a:cs typeface="Futura Medium" panose="020B0602020204020303" pitchFamily="34" charset="-79"/>
              </a:rPr>
              <a:t>We would support the AVD being reduced so that it is more up-to-date.</a:t>
            </a:r>
          </a:p>
          <a:p>
            <a:pPr marL="342900" indent="-342900" algn="l">
              <a:buFont typeface="Arial" panose="020B0604020202020204" pitchFamily="34" charset="0"/>
              <a:buChar char="•"/>
            </a:pPr>
            <a:r>
              <a:rPr lang="en-US" altLang="en-US" sz="1500" dirty="0">
                <a:solidFill>
                  <a:schemeClr val="tx1"/>
                </a:solidFill>
                <a:latin typeface="Open Sans" panose="020B0606030504020204"/>
                <a:cs typeface="Futura Medium" panose="020B0602020204020303" pitchFamily="34" charset="-79"/>
              </a:rPr>
              <a:t>Further member views welcome transitional relief and rent. </a:t>
            </a:r>
          </a:p>
          <a:p>
            <a:pPr marL="342900" indent="-342900" algn="l">
              <a:buFont typeface="+mj-lt"/>
              <a:buAutoNum type="arabicPeriod" startAt="10"/>
            </a:pPr>
            <a:endParaRPr lang="en-US" altLang="en-US" sz="1200" dirty="0">
              <a:solidFill>
                <a:schemeClr val="tx1"/>
              </a:solidFill>
              <a:latin typeface="Open Sans" panose="020B0606030504020204"/>
              <a:cs typeface="Futura Medium" panose="020B0602020204020303" pitchFamily="34" charset="-79"/>
            </a:endParaRPr>
          </a:p>
          <a:p>
            <a:pPr marL="342900" indent="-342900" algn="l">
              <a:buFont typeface="+mj-lt"/>
              <a:buAutoNum type="arabicPeriod" startAt="10"/>
            </a:pPr>
            <a:endParaRPr lang="en-US" altLang="en-US" sz="1200" dirty="0">
              <a:solidFill>
                <a:schemeClr val="tx1"/>
              </a:solidFill>
              <a:latin typeface="Open Sans" panose="020B0606030504020204"/>
              <a:cs typeface="Futura Medium" panose="020B0602020204020303" pitchFamily="34" charset="-79"/>
            </a:endParaRPr>
          </a:p>
        </p:txBody>
      </p:sp>
      <p:pic>
        <p:nvPicPr>
          <p:cNvPr id="5" name="Picture 4">
            <a:extLst>
              <a:ext uri="{FF2B5EF4-FFF2-40B4-BE49-F238E27FC236}">
                <a16:creationId xmlns:a16="http://schemas.microsoft.com/office/drawing/2014/main" id="{6EACE93A-1919-6C40-8FAF-AAAA665C857D}"/>
              </a:ext>
            </a:extLst>
          </p:cNvPr>
          <p:cNvPicPr>
            <a:picLocks noChangeAspect="1"/>
          </p:cNvPicPr>
          <p:nvPr/>
        </p:nvPicPr>
        <p:blipFill>
          <a:blip r:embed="rId3"/>
          <a:stretch>
            <a:fillRect/>
          </a:stretch>
        </p:blipFill>
        <p:spPr>
          <a:xfrm>
            <a:off x="6801432" y="101043"/>
            <a:ext cx="2312983" cy="501062"/>
          </a:xfrm>
          <a:prstGeom prst="rect">
            <a:avLst/>
          </a:prstGeom>
        </p:spPr>
      </p:pic>
      <p:pic>
        <p:nvPicPr>
          <p:cNvPr id="1025" name="Picture 1" descr="page2image536186576">
            <a:extLst>
              <a:ext uri="{FF2B5EF4-FFF2-40B4-BE49-F238E27FC236}">
                <a16:creationId xmlns:a16="http://schemas.microsoft.com/office/drawing/2014/main" id="{62E17AD1-BCA2-B24E-AB51-0E6C2CCE07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2012671"/>
            <a:ext cx="4159901" cy="1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2671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345445" cy="6858000"/>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74E2D5"/>
              </a:solidFill>
            </a:endParaRPr>
          </a:p>
        </p:txBody>
      </p:sp>
      <p:sp>
        <p:nvSpPr>
          <p:cNvPr id="2" name="Title 1"/>
          <p:cNvSpPr>
            <a:spLocks noGrp="1"/>
          </p:cNvSpPr>
          <p:nvPr>
            <p:ph type="ctrTitle"/>
          </p:nvPr>
        </p:nvSpPr>
        <p:spPr>
          <a:xfrm>
            <a:off x="89756" y="2492896"/>
            <a:ext cx="2088232" cy="1179562"/>
          </a:xfrm>
          <a:noFill/>
          <a:ln>
            <a:noFill/>
          </a:ln>
        </p:spPr>
        <p:txBody>
          <a:bodyPr>
            <a:noAutofit/>
          </a:bodyPr>
          <a:lstStyle/>
          <a:p>
            <a:br>
              <a:rPr lang="en-GB" sz="2800" dirty="0">
                <a:solidFill>
                  <a:schemeClr val="bg1"/>
                </a:solidFill>
                <a:latin typeface="Futura PT Medium" pitchFamily="34" charset="0"/>
                <a:ea typeface="Futura" panose="02020800000000000000" pitchFamily="18" charset="0"/>
                <a:cs typeface="Futura" panose="02020800000000000000" pitchFamily="18" charset="0"/>
              </a:rPr>
            </a:br>
            <a:br>
              <a:rPr lang="en-GB" sz="1800" dirty="0">
                <a:solidFill>
                  <a:schemeClr val="bg1"/>
                </a:solidFill>
                <a:latin typeface="Futura PT Medium" pitchFamily="34" charset="0"/>
                <a:ea typeface="Futura" panose="02020800000000000000" pitchFamily="18" charset="0"/>
                <a:cs typeface="Futura" panose="02020800000000000000" pitchFamily="18" charset="0"/>
              </a:rPr>
            </a:br>
            <a:endParaRPr lang="en-GB" sz="1800" dirty="0">
              <a:solidFill>
                <a:schemeClr val="bg1"/>
              </a:solidFill>
              <a:latin typeface="Futura PT Medium" pitchFamily="34" charset="0"/>
              <a:ea typeface="Futura" panose="02020800000000000000" pitchFamily="18" charset="0"/>
              <a:cs typeface="Futura" panose="02020800000000000000" pitchFamily="18" charset="0"/>
            </a:endParaRPr>
          </a:p>
        </p:txBody>
      </p:sp>
      <p:sp>
        <p:nvSpPr>
          <p:cNvPr id="11" name="Rectangle 10">
            <a:extLst>
              <a:ext uri="{FF2B5EF4-FFF2-40B4-BE49-F238E27FC236}">
                <a16:creationId xmlns:a16="http://schemas.microsoft.com/office/drawing/2014/main" id="{5D5B8547-58BD-2B4D-8E56-2400CFE27588}"/>
              </a:ext>
            </a:extLst>
          </p:cNvPr>
          <p:cNvSpPr/>
          <p:nvPr/>
        </p:nvSpPr>
        <p:spPr>
          <a:xfrm>
            <a:off x="1345444" y="6514713"/>
            <a:ext cx="6770617" cy="82639"/>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90436785-8209-E248-AA2C-BF9EF4205CA0}"/>
              </a:ext>
            </a:extLst>
          </p:cNvPr>
          <p:cNvPicPr>
            <a:picLocks noChangeAspect="1"/>
          </p:cNvPicPr>
          <p:nvPr/>
        </p:nvPicPr>
        <p:blipFill>
          <a:blip r:embed="rId2"/>
          <a:stretch>
            <a:fillRect/>
          </a:stretch>
        </p:blipFill>
        <p:spPr>
          <a:xfrm>
            <a:off x="8167910" y="5801586"/>
            <a:ext cx="946505" cy="936104"/>
          </a:xfrm>
          <a:prstGeom prst="rect">
            <a:avLst/>
          </a:prstGeom>
        </p:spPr>
      </p:pic>
      <p:sp>
        <p:nvSpPr>
          <p:cNvPr id="7" name="Subtitle 6"/>
          <p:cNvSpPr>
            <a:spLocks noGrp="1"/>
          </p:cNvSpPr>
          <p:nvPr>
            <p:ph type="subTitle" idx="1"/>
          </p:nvPr>
        </p:nvSpPr>
        <p:spPr>
          <a:xfrm>
            <a:off x="1691680" y="684742"/>
            <a:ext cx="7272808" cy="5048513"/>
          </a:xfrm>
        </p:spPr>
        <p:txBody>
          <a:bodyPr>
            <a:noAutofit/>
          </a:bodyPr>
          <a:lstStyle/>
          <a:p>
            <a:r>
              <a:rPr lang="en-GB" sz="2400" b="1" dirty="0">
                <a:solidFill>
                  <a:srgbClr val="06926B"/>
                </a:solidFill>
                <a:effectLst/>
                <a:latin typeface="Open Sans"/>
                <a:ea typeface="Calibri" panose="020F0502020204030204" pitchFamily="34" charset="0"/>
              </a:rPr>
              <a:t>4. P&amp;M Review</a:t>
            </a:r>
            <a:endParaRPr lang="en-GB" sz="1800" dirty="0">
              <a:solidFill>
                <a:schemeClr val="tx1"/>
              </a:solidFill>
              <a:effectLst/>
              <a:latin typeface="Open Sans"/>
              <a:ea typeface="Calibri" panose="020F0502020204030204" pitchFamily="34" charset="0"/>
            </a:endParaRPr>
          </a:p>
          <a:p>
            <a:pPr algn="l"/>
            <a:r>
              <a:rPr lang="en-US" altLang="en-US" sz="1400" b="1" dirty="0">
                <a:solidFill>
                  <a:schemeClr val="tx1"/>
                </a:solidFill>
                <a:latin typeface="Open Sans" panose="020B0606030504020204"/>
                <a:cs typeface="Futura Medium" panose="020B0602020204020303" pitchFamily="34" charset="-79"/>
              </a:rPr>
              <a:t>Q17 – 22 Consultation questions:</a:t>
            </a:r>
          </a:p>
          <a:p>
            <a:pPr marL="285750" indent="-285750" algn="l">
              <a:buFontTx/>
              <a:buChar char="-"/>
            </a:pPr>
            <a:r>
              <a:rPr lang="en-US" altLang="en-US" sz="1400" i="1" dirty="0">
                <a:solidFill>
                  <a:schemeClr val="tx1"/>
                </a:solidFill>
                <a:latin typeface="Open Sans" panose="020B0606030504020204"/>
                <a:cs typeface="Futura Medium" panose="020B0602020204020303" pitchFamily="34" charset="-79"/>
              </a:rPr>
              <a:t>Ask for evidence on how current plant and machinery order impacts investment decisions and for justification of exemption on permanent or time-limited basis. </a:t>
            </a:r>
          </a:p>
          <a:p>
            <a:pPr marL="285750" indent="-285750" algn="l">
              <a:buFontTx/>
              <a:buChar char="-"/>
            </a:pPr>
            <a:r>
              <a:rPr lang="en-US" altLang="en-US" sz="1400" i="1" dirty="0">
                <a:solidFill>
                  <a:schemeClr val="tx1"/>
                </a:solidFill>
                <a:latin typeface="Open Sans" panose="020B0606030504020204"/>
                <a:cs typeface="Futura Medium" panose="020B0602020204020303" pitchFamily="34" charset="-79"/>
              </a:rPr>
              <a:t>Ask what effect business rate changes would have compared to other support mechanisms </a:t>
            </a:r>
          </a:p>
          <a:p>
            <a:pPr marL="285750" indent="-285750" algn="l">
              <a:buFontTx/>
              <a:buChar char="-"/>
            </a:pPr>
            <a:r>
              <a:rPr lang="en-US" altLang="en-US" sz="1400" i="1" dirty="0">
                <a:solidFill>
                  <a:schemeClr val="tx1"/>
                </a:solidFill>
                <a:latin typeface="Open Sans" panose="020B0606030504020204"/>
                <a:cs typeface="Futura Medium" panose="020B0602020204020303" pitchFamily="34" charset="-79"/>
              </a:rPr>
              <a:t>There is a specific question on using BR support to </a:t>
            </a:r>
            <a:r>
              <a:rPr lang="en-US" altLang="en-US" sz="1400" i="1" dirty="0" err="1">
                <a:solidFill>
                  <a:schemeClr val="tx1"/>
                </a:solidFill>
                <a:latin typeface="Open Sans" panose="020B0606030504020204"/>
                <a:cs typeface="Futura Medium" panose="020B0602020204020303" pitchFamily="34" charset="-79"/>
              </a:rPr>
              <a:t>decarbonise</a:t>
            </a:r>
            <a:r>
              <a:rPr lang="en-US" altLang="en-US" sz="1400" i="1" dirty="0">
                <a:solidFill>
                  <a:schemeClr val="tx1"/>
                </a:solidFill>
                <a:latin typeface="Open Sans" panose="020B0606030504020204"/>
                <a:cs typeface="Futura Medium" panose="020B0602020204020303" pitchFamily="34" charset="-79"/>
              </a:rPr>
              <a:t> buildings.</a:t>
            </a:r>
          </a:p>
          <a:p>
            <a:pPr marL="285750" indent="-285750" algn="l">
              <a:buFontTx/>
              <a:buChar char="-"/>
            </a:pPr>
            <a:endParaRPr lang="en-US" altLang="en-US" sz="1400" dirty="0">
              <a:solidFill>
                <a:schemeClr val="tx1"/>
              </a:solidFill>
              <a:latin typeface="Open Sans" panose="020B0606030504020204"/>
              <a:cs typeface="Futura Medium" panose="020B0602020204020303" pitchFamily="34" charset="-79"/>
            </a:endParaRPr>
          </a:p>
          <a:p>
            <a:pPr algn="l"/>
            <a:r>
              <a:rPr lang="en-US" altLang="en-US" sz="1600" b="1" dirty="0">
                <a:solidFill>
                  <a:schemeClr val="tx1"/>
                </a:solidFill>
                <a:latin typeface="Open Sans" panose="020B0606030504020204"/>
                <a:cs typeface="Futura Medium" panose="020B0602020204020303" pitchFamily="34" charset="-79"/>
              </a:rPr>
              <a:t>REA draft Response:</a:t>
            </a:r>
          </a:p>
          <a:p>
            <a:pPr marL="342900" indent="-342900" algn="l">
              <a:buFont typeface="Arial" panose="020B0604020202020204" pitchFamily="34" charset="0"/>
              <a:buChar char="•"/>
            </a:pPr>
            <a:r>
              <a:rPr lang="en-US" altLang="en-US" sz="1600" dirty="0">
                <a:solidFill>
                  <a:schemeClr val="tx1"/>
                </a:solidFill>
                <a:latin typeface="Open Sans" panose="020B0606030504020204"/>
                <a:cs typeface="Futura Medium" panose="020B0602020204020303" pitchFamily="34" charset="-79"/>
              </a:rPr>
              <a:t>Current P&amp;M order </a:t>
            </a:r>
            <a:r>
              <a:rPr lang="en-US" altLang="en-US" sz="1600" dirty="0" err="1">
                <a:solidFill>
                  <a:schemeClr val="tx1"/>
                </a:solidFill>
                <a:latin typeface="Open Sans" panose="020B0606030504020204"/>
                <a:cs typeface="Futura Medium" panose="020B0602020204020303" pitchFamily="34" charset="-79"/>
              </a:rPr>
              <a:t>disincentivises</a:t>
            </a:r>
            <a:r>
              <a:rPr lang="en-US" altLang="en-US" sz="1600" dirty="0">
                <a:solidFill>
                  <a:schemeClr val="tx1"/>
                </a:solidFill>
                <a:latin typeface="Open Sans" panose="020B0606030504020204"/>
                <a:cs typeface="Futura Medium" panose="020B0602020204020303" pitchFamily="34" charset="-79"/>
              </a:rPr>
              <a:t> investment in onsite renewables and clean tech. We highlight roof top solar, but also highlight growing impact on storage, renewable heat systems and EV charging infrastructure. </a:t>
            </a:r>
          </a:p>
          <a:p>
            <a:pPr marL="342900" indent="-342900" algn="l">
              <a:buFont typeface="Arial" panose="020B0604020202020204" pitchFamily="34" charset="0"/>
              <a:buChar char="•"/>
            </a:pPr>
            <a:r>
              <a:rPr lang="en-US" altLang="en-US" sz="1600" dirty="0">
                <a:solidFill>
                  <a:schemeClr val="tx1"/>
                </a:solidFill>
                <a:latin typeface="Open Sans" panose="020B0606030504020204"/>
                <a:cs typeface="Futura Medium" panose="020B0602020204020303" pitchFamily="34" charset="-79"/>
              </a:rPr>
              <a:t>All renewable and clean technologies should be removed from the P&amp;M order to support decarbonization.</a:t>
            </a:r>
          </a:p>
          <a:p>
            <a:pPr marL="342900" indent="-342900" algn="l">
              <a:buFont typeface="Arial" panose="020B0604020202020204" pitchFamily="34" charset="0"/>
              <a:buChar char="•"/>
            </a:pPr>
            <a:r>
              <a:rPr lang="en-US" altLang="en-US" sz="1600" dirty="0">
                <a:solidFill>
                  <a:schemeClr val="tx1"/>
                </a:solidFill>
                <a:latin typeface="Open Sans" panose="020B0606030504020204"/>
                <a:cs typeface="Futura Medium" panose="020B0602020204020303" pitchFamily="34" charset="-79"/>
              </a:rPr>
              <a:t>Investment money being held back. Installation reduces business running costs. High profile cases – </a:t>
            </a:r>
            <a:r>
              <a:rPr lang="en-US" altLang="en-US" sz="1600" dirty="0" err="1">
                <a:solidFill>
                  <a:schemeClr val="tx1"/>
                </a:solidFill>
                <a:latin typeface="Open Sans" panose="020B0606030504020204"/>
                <a:cs typeface="Futura Medium" panose="020B0602020204020303" pitchFamily="34" charset="-79"/>
              </a:rPr>
              <a:t>eg</a:t>
            </a:r>
            <a:r>
              <a:rPr lang="en-US" altLang="en-US" sz="1600" dirty="0">
                <a:solidFill>
                  <a:schemeClr val="tx1"/>
                </a:solidFill>
                <a:latin typeface="Open Sans" panose="020B0606030504020204"/>
                <a:cs typeface="Futura Medium" panose="020B0602020204020303" pitchFamily="34" charset="-79"/>
              </a:rPr>
              <a:t> Lidl.</a:t>
            </a:r>
          </a:p>
          <a:p>
            <a:pPr marL="342900" indent="-342900" algn="l">
              <a:buFont typeface="Arial" panose="020B0604020202020204" pitchFamily="34" charset="0"/>
              <a:buChar char="•"/>
            </a:pPr>
            <a:r>
              <a:rPr lang="en-US" altLang="en-US" sz="1600" dirty="0">
                <a:solidFill>
                  <a:schemeClr val="tx1"/>
                </a:solidFill>
                <a:latin typeface="Open Sans" panose="020B0606030504020204"/>
                <a:cs typeface="Futura Medium" panose="020B0602020204020303" pitchFamily="34" charset="-79"/>
              </a:rPr>
              <a:t>Removal from P&amp;M could be tax neutral or even increase revenue.</a:t>
            </a:r>
          </a:p>
          <a:p>
            <a:pPr marL="342900" indent="-342900" algn="l">
              <a:buFont typeface="Arial" panose="020B0604020202020204" pitchFamily="34" charset="0"/>
              <a:buChar char="•"/>
            </a:pPr>
            <a:r>
              <a:rPr lang="en-US" altLang="en-US" sz="1600" dirty="0">
                <a:solidFill>
                  <a:schemeClr val="tx1"/>
                </a:solidFill>
                <a:latin typeface="Open Sans" panose="020B0606030504020204"/>
                <a:cs typeface="Futura Medium" panose="020B0602020204020303" pitchFamily="34" charset="-79"/>
              </a:rPr>
              <a:t>Essential for supporting </a:t>
            </a:r>
            <a:r>
              <a:rPr lang="en-US" altLang="en-US" sz="1600" dirty="0" err="1">
                <a:solidFill>
                  <a:schemeClr val="tx1"/>
                </a:solidFill>
                <a:latin typeface="Open Sans" panose="020B0606030504020204"/>
                <a:cs typeface="Futura Medium" panose="020B0602020204020303" pitchFamily="34" charset="-79"/>
              </a:rPr>
              <a:t>decarbonisation</a:t>
            </a:r>
            <a:r>
              <a:rPr lang="en-US" altLang="en-US" sz="1600" dirty="0">
                <a:solidFill>
                  <a:schemeClr val="tx1"/>
                </a:solidFill>
                <a:latin typeface="Open Sans" panose="020B0606030504020204"/>
                <a:cs typeface="Futura Medium" panose="020B0602020204020303" pitchFamily="34" charset="-79"/>
              </a:rPr>
              <a:t> and growth of clean industry.</a:t>
            </a:r>
          </a:p>
          <a:p>
            <a:pPr marL="342900" indent="-342900" algn="l">
              <a:buFont typeface="Arial" panose="020B0604020202020204" pitchFamily="34" charset="0"/>
              <a:buChar char="•"/>
            </a:pPr>
            <a:r>
              <a:rPr lang="en-US" altLang="en-US" sz="1600" dirty="0">
                <a:solidFill>
                  <a:schemeClr val="tx1"/>
                </a:solidFill>
                <a:latin typeface="Open Sans" panose="020B0606030504020204"/>
                <a:cs typeface="Futura Medium" panose="020B0602020204020303" pitchFamily="34" charset="-79"/>
              </a:rPr>
              <a:t>Removal from P&amp;M would support decarbonization of buildings by removing a barrier and help other support mechanisms to succeed.</a:t>
            </a:r>
          </a:p>
          <a:p>
            <a:pPr marL="342900" indent="-342900" algn="l">
              <a:buFont typeface="Arial" panose="020B0604020202020204" pitchFamily="34" charset="0"/>
              <a:buChar char="•"/>
            </a:pPr>
            <a:r>
              <a:rPr lang="en-US" altLang="en-US" sz="1600" dirty="0">
                <a:solidFill>
                  <a:schemeClr val="tx1"/>
                </a:solidFill>
                <a:latin typeface="Open Sans" panose="020B0606030504020204"/>
                <a:cs typeface="Futura Medium" panose="020B0602020204020303" pitchFamily="34" charset="-79"/>
              </a:rPr>
              <a:t>Member case studies required</a:t>
            </a:r>
            <a:r>
              <a:rPr lang="en-US" altLang="en-US" sz="1400" dirty="0">
                <a:solidFill>
                  <a:schemeClr val="tx1"/>
                </a:solidFill>
                <a:latin typeface="Open Sans" panose="020B0606030504020204"/>
                <a:cs typeface="Futura Medium" panose="020B0602020204020303" pitchFamily="34" charset="-79"/>
              </a:rPr>
              <a:t>.  </a:t>
            </a:r>
          </a:p>
        </p:txBody>
      </p:sp>
      <p:pic>
        <p:nvPicPr>
          <p:cNvPr id="5" name="Picture 4">
            <a:extLst>
              <a:ext uri="{FF2B5EF4-FFF2-40B4-BE49-F238E27FC236}">
                <a16:creationId xmlns:a16="http://schemas.microsoft.com/office/drawing/2014/main" id="{6EACE93A-1919-6C40-8FAF-AAAA665C857D}"/>
              </a:ext>
            </a:extLst>
          </p:cNvPr>
          <p:cNvPicPr>
            <a:picLocks noChangeAspect="1"/>
          </p:cNvPicPr>
          <p:nvPr/>
        </p:nvPicPr>
        <p:blipFill>
          <a:blip r:embed="rId3"/>
          <a:stretch>
            <a:fillRect/>
          </a:stretch>
        </p:blipFill>
        <p:spPr>
          <a:xfrm>
            <a:off x="6801432" y="101043"/>
            <a:ext cx="2312983" cy="501062"/>
          </a:xfrm>
          <a:prstGeom prst="rect">
            <a:avLst/>
          </a:prstGeom>
        </p:spPr>
      </p:pic>
      <p:pic>
        <p:nvPicPr>
          <p:cNvPr id="1025" name="Picture 1" descr="page2image536186576">
            <a:extLst>
              <a:ext uri="{FF2B5EF4-FFF2-40B4-BE49-F238E27FC236}">
                <a16:creationId xmlns:a16="http://schemas.microsoft.com/office/drawing/2014/main" id="{62E17AD1-BCA2-B24E-AB51-0E6C2CCE07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2012671"/>
            <a:ext cx="4159901" cy="1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2312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345445" cy="6858000"/>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74E2D5"/>
              </a:solidFill>
            </a:endParaRPr>
          </a:p>
        </p:txBody>
      </p:sp>
      <p:sp>
        <p:nvSpPr>
          <p:cNvPr id="2" name="Title 1"/>
          <p:cNvSpPr>
            <a:spLocks noGrp="1"/>
          </p:cNvSpPr>
          <p:nvPr>
            <p:ph type="ctrTitle"/>
          </p:nvPr>
        </p:nvSpPr>
        <p:spPr>
          <a:xfrm>
            <a:off x="89756" y="2492896"/>
            <a:ext cx="2088232" cy="1179562"/>
          </a:xfrm>
          <a:noFill/>
          <a:ln>
            <a:noFill/>
          </a:ln>
        </p:spPr>
        <p:txBody>
          <a:bodyPr>
            <a:noAutofit/>
          </a:bodyPr>
          <a:lstStyle/>
          <a:p>
            <a:br>
              <a:rPr lang="en-GB" sz="2800" dirty="0">
                <a:solidFill>
                  <a:schemeClr val="bg1"/>
                </a:solidFill>
                <a:latin typeface="Futura PT Medium" pitchFamily="34" charset="0"/>
                <a:ea typeface="Futura" panose="02020800000000000000" pitchFamily="18" charset="0"/>
                <a:cs typeface="Futura" panose="02020800000000000000" pitchFamily="18" charset="0"/>
              </a:rPr>
            </a:br>
            <a:br>
              <a:rPr lang="en-GB" sz="1800" dirty="0">
                <a:solidFill>
                  <a:schemeClr val="bg1"/>
                </a:solidFill>
                <a:latin typeface="Futura PT Medium" pitchFamily="34" charset="0"/>
                <a:ea typeface="Futura" panose="02020800000000000000" pitchFamily="18" charset="0"/>
                <a:cs typeface="Futura" panose="02020800000000000000" pitchFamily="18" charset="0"/>
              </a:rPr>
            </a:br>
            <a:endParaRPr lang="en-GB" sz="1800" dirty="0">
              <a:solidFill>
                <a:schemeClr val="bg1"/>
              </a:solidFill>
              <a:latin typeface="Futura PT Medium" pitchFamily="34" charset="0"/>
              <a:ea typeface="Futura" panose="02020800000000000000" pitchFamily="18" charset="0"/>
              <a:cs typeface="Futura" panose="02020800000000000000" pitchFamily="18" charset="0"/>
            </a:endParaRPr>
          </a:p>
        </p:txBody>
      </p:sp>
      <p:sp>
        <p:nvSpPr>
          <p:cNvPr id="11" name="Rectangle 10">
            <a:extLst>
              <a:ext uri="{FF2B5EF4-FFF2-40B4-BE49-F238E27FC236}">
                <a16:creationId xmlns:a16="http://schemas.microsoft.com/office/drawing/2014/main" id="{5D5B8547-58BD-2B4D-8E56-2400CFE27588}"/>
              </a:ext>
            </a:extLst>
          </p:cNvPr>
          <p:cNvSpPr/>
          <p:nvPr/>
        </p:nvSpPr>
        <p:spPr>
          <a:xfrm>
            <a:off x="1345444" y="6514713"/>
            <a:ext cx="6770617" cy="82639"/>
          </a:xfrm>
          <a:prstGeom prst="rect">
            <a:avLst/>
          </a:prstGeom>
          <a:solidFill>
            <a:srgbClr val="06926B"/>
          </a:solidFill>
          <a:ln>
            <a:solidFill>
              <a:srgbClr val="0692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90436785-8209-E248-AA2C-BF9EF4205CA0}"/>
              </a:ext>
            </a:extLst>
          </p:cNvPr>
          <p:cNvPicPr>
            <a:picLocks noChangeAspect="1"/>
          </p:cNvPicPr>
          <p:nvPr/>
        </p:nvPicPr>
        <p:blipFill>
          <a:blip r:embed="rId2"/>
          <a:stretch>
            <a:fillRect/>
          </a:stretch>
        </p:blipFill>
        <p:spPr>
          <a:xfrm>
            <a:off x="8167910" y="5801586"/>
            <a:ext cx="946505" cy="936104"/>
          </a:xfrm>
          <a:prstGeom prst="rect">
            <a:avLst/>
          </a:prstGeom>
        </p:spPr>
      </p:pic>
      <p:sp>
        <p:nvSpPr>
          <p:cNvPr id="7" name="Subtitle 6"/>
          <p:cNvSpPr>
            <a:spLocks noGrp="1"/>
          </p:cNvSpPr>
          <p:nvPr>
            <p:ph type="subTitle" idx="1"/>
          </p:nvPr>
        </p:nvSpPr>
        <p:spPr>
          <a:xfrm>
            <a:off x="1691680" y="684742"/>
            <a:ext cx="6677737" cy="5048513"/>
          </a:xfrm>
        </p:spPr>
        <p:txBody>
          <a:bodyPr>
            <a:noAutofit/>
          </a:bodyPr>
          <a:lstStyle/>
          <a:p>
            <a:r>
              <a:rPr lang="en-GB" sz="2400" b="1" dirty="0">
                <a:solidFill>
                  <a:srgbClr val="06926B"/>
                </a:solidFill>
                <a:effectLst/>
                <a:latin typeface="Open Sans"/>
                <a:ea typeface="Calibri" panose="020F0502020204030204" pitchFamily="34" charset="0"/>
              </a:rPr>
              <a:t>5. Appeals Process</a:t>
            </a:r>
            <a:endParaRPr lang="en-GB" sz="1800" dirty="0">
              <a:solidFill>
                <a:schemeClr val="tx1"/>
              </a:solidFill>
              <a:effectLst/>
              <a:latin typeface="Open Sans"/>
              <a:ea typeface="Calibri" panose="020F0502020204030204" pitchFamily="34" charset="0"/>
            </a:endParaRPr>
          </a:p>
          <a:p>
            <a:pPr algn="l"/>
            <a:endParaRPr lang="en-US" altLang="en-US" sz="1800" dirty="0">
              <a:solidFill>
                <a:schemeClr val="tx1"/>
              </a:solidFill>
              <a:latin typeface="Open Sans" panose="020B0606030504020204"/>
              <a:cs typeface="Futura Medium" panose="020B0602020204020303" pitchFamily="34" charset="-79"/>
            </a:endParaRPr>
          </a:p>
          <a:p>
            <a:pPr algn="l"/>
            <a:r>
              <a:rPr lang="en-US" altLang="en-US" sz="1600" b="1" dirty="0">
                <a:solidFill>
                  <a:schemeClr val="tx1"/>
                </a:solidFill>
                <a:latin typeface="Open Sans" panose="020B0606030504020204"/>
                <a:cs typeface="Futura Medium" panose="020B0602020204020303" pitchFamily="34" charset="-79"/>
              </a:rPr>
              <a:t>Consultation questions (Q23 – 15):</a:t>
            </a:r>
          </a:p>
          <a:p>
            <a:pPr marL="171450" indent="-171450" algn="l">
              <a:buFontTx/>
              <a:buChar char="-"/>
            </a:pPr>
            <a:r>
              <a:rPr lang="en-GB" sz="1600" i="1" dirty="0">
                <a:solidFill>
                  <a:schemeClr val="tx1"/>
                </a:solidFill>
                <a:latin typeface="Open Sans" panose="020B0606030504020204"/>
              </a:rPr>
              <a:t>Consultation asks what further changes are need to the Check, Challenge and Appeal Process</a:t>
            </a:r>
          </a:p>
          <a:p>
            <a:pPr marL="171450" indent="-171450" algn="l">
              <a:buFontTx/>
              <a:buChar char="-"/>
            </a:pPr>
            <a:r>
              <a:rPr lang="en-GB" sz="1600" i="1" dirty="0">
                <a:solidFill>
                  <a:schemeClr val="tx1"/>
                </a:solidFill>
                <a:latin typeface="Open Sans" panose="020B0606030504020204"/>
              </a:rPr>
              <a:t> Asks for further feelings about sharing further information with the VOA and other ratepayers</a:t>
            </a:r>
          </a:p>
          <a:p>
            <a:pPr marL="228600" indent="-228600" algn="l">
              <a:buFont typeface="+mj-lt"/>
              <a:buAutoNum type="arabicPeriod" startAt="23"/>
            </a:pPr>
            <a:endParaRPr lang="en-GB" sz="1600" dirty="0">
              <a:solidFill>
                <a:schemeClr val="tx1"/>
              </a:solidFill>
              <a:latin typeface="Open Sans" panose="020B0606030504020204"/>
            </a:endParaRPr>
          </a:p>
          <a:p>
            <a:pPr algn="l"/>
            <a:r>
              <a:rPr lang="en-US" altLang="en-US" sz="1600" b="1" i="1" dirty="0">
                <a:solidFill>
                  <a:schemeClr val="tx1"/>
                </a:solidFill>
                <a:latin typeface="Open Sans" panose="020B0606030504020204"/>
                <a:cs typeface="Futura Medium" panose="020B0602020204020303" pitchFamily="34" charset="-79"/>
              </a:rPr>
              <a:t>REA draft Response:</a:t>
            </a:r>
          </a:p>
          <a:p>
            <a:pPr marL="342900" indent="-342900" algn="l">
              <a:buFont typeface="Wingdings" panose="05000000000000000000" pitchFamily="2" charset="2"/>
              <a:buChar char="§"/>
            </a:pPr>
            <a:r>
              <a:rPr lang="en-US" altLang="en-US" sz="1600" dirty="0">
                <a:solidFill>
                  <a:schemeClr val="tx1"/>
                </a:solidFill>
                <a:latin typeface="Open Sans" panose="020B0606030504020204"/>
                <a:cs typeface="Futura Medium" panose="020B0602020204020303" pitchFamily="34" charset="-79"/>
              </a:rPr>
              <a:t>Registration and claims process still unfriendly. Timescales for VOA response should be reduced to 3 months for an initial check appeal, and 6 months for a secondary challenge appeal.</a:t>
            </a:r>
          </a:p>
        </p:txBody>
      </p:sp>
      <p:pic>
        <p:nvPicPr>
          <p:cNvPr id="5" name="Picture 4">
            <a:extLst>
              <a:ext uri="{FF2B5EF4-FFF2-40B4-BE49-F238E27FC236}">
                <a16:creationId xmlns:a16="http://schemas.microsoft.com/office/drawing/2014/main" id="{6EACE93A-1919-6C40-8FAF-AAAA665C857D}"/>
              </a:ext>
            </a:extLst>
          </p:cNvPr>
          <p:cNvPicPr>
            <a:picLocks noChangeAspect="1"/>
          </p:cNvPicPr>
          <p:nvPr/>
        </p:nvPicPr>
        <p:blipFill>
          <a:blip r:embed="rId3"/>
          <a:stretch>
            <a:fillRect/>
          </a:stretch>
        </p:blipFill>
        <p:spPr>
          <a:xfrm>
            <a:off x="6801432" y="101043"/>
            <a:ext cx="2312983" cy="501062"/>
          </a:xfrm>
          <a:prstGeom prst="rect">
            <a:avLst/>
          </a:prstGeom>
        </p:spPr>
      </p:pic>
      <p:pic>
        <p:nvPicPr>
          <p:cNvPr id="1025" name="Picture 1" descr="page2image536186576">
            <a:extLst>
              <a:ext uri="{FF2B5EF4-FFF2-40B4-BE49-F238E27FC236}">
                <a16:creationId xmlns:a16="http://schemas.microsoft.com/office/drawing/2014/main" id="{62E17AD1-BCA2-B24E-AB51-0E6C2CCE07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2012671"/>
            <a:ext cx="4159901" cy="1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42304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4166</TotalTime>
  <Words>1403</Words>
  <Application>Microsoft Office PowerPoint</Application>
  <PresentationFormat>On-screen Show (4:3)</PresentationFormat>
  <Paragraphs>153</Paragraphs>
  <Slides>13</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13</vt:i4>
      </vt:variant>
    </vt:vector>
  </HeadingPairs>
  <TitlesOfParts>
    <vt:vector size="23" baseType="lpstr">
      <vt:lpstr>Arial</vt:lpstr>
      <vt:lpstr>Calibri</vt:lpstr>
      <vt:lpstr>Courier New</vt:lpstr>
      <vt:lpstr>Futura Bk BT</vt:lpstr>
      <vt:lpstr>Futura PT Medium</vt:lpstr>
      <vt:lpstr>Open Sans</vt:lpstr>
      <vt:lpstr>Symbol</vt:lpstr>
      <vt:lpstr>Wingdings</vt:lpstr>
      <vt:lpstr>Office Theme</vt:lpstr>
      <vt:lpstr>2_Custom Design</vt:lpstr>
      <vt:lpstr>  </vt:lpstr>
      <vt:lpstr>Housekeeping</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Nina Skorupska</dc:creator>
  <cp:lastModifiedBy>Mark Sommerfeld</cp:lastModifiedBy>
  <cp:revision>81</cp:revision>
  <dcterms:created xsi:type="dcterms:W3CDTF">2020-02-12T12:17:15Z</dcterms:created>
  <dcterms:modified xsi:type="dcterms:W3CDTF">2020-09-08T17:13:13Z</dcterms:modified>
</cp:coreProperties>
</file>