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8"/>
  </p:notesMasterIdLst>
  <p:sldIdLst>
    <p:sldId id="256" r:id="rId3"/>
    <p:sldId id="257" r:id="rId4"/>
    <p:sldId id="258" r:id="rId5"/>
    <p:sldId id="259" r:id="rId6"/>
    <p:sldId id="260"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926B"/>
    <a:srgbClr val="FF6666"/>
    <a:srgbClr val="4E5053"/>
    <a:srgbClr val="921183"/>
    <a:srgbClr val="BEBEBE"/>
    <a:srgbClr val="76CAD4"/>
    <a:srgbClr val="74E2D5"/>
    <a:srgbClr val="4FC0EA"/>
    <a:srgbClr val="43D398"/>
    <a:srgbClr val="F3F3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95853" autoAdjust="0"/>
  </p:normalViewPr>
  <p:slideViewPr>
    <p:cSldViewPr>
      <p:cViewPr varScale="1">
        <p:scale>
          <a:sx n="86" d="100"/>
          <a:sy n="86" d="100"/>
        </p:scale>
        <p:origin x="1397" y="53"/>
      </p:cViewPr>
      <p:guideLst>
        <p:guide orient="horz" pos="2160"/>
        <p:guide pos="2880"/>
      </p:guideLst>
    </p:cSldViewPr>
  </p:slideViewPr>
  <p:notesTextViewPr>
    <p:cViewPr>
      <p:scale>
        <a:sx n="1" d="1"/>
        <a:sy n="1" d="1"/>
      </p:scale>
      <p:origin x="0" y="0"/>
    </p:cViewPr>
  </p:notesTextViewPr>
  <p:notesViewPr>
    <p:cSldViewPr showGuides="1">
      <p:cViewPr varScale="1">
        <p:scale>
          <a:sx n="86" d="100"/>
          <a:sy n="86" d="100"/>
        </p:scale>
        <p:origin x="3928" y="2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31F5E4-95FC-7D49-9EE0-964BD2D0D0AB}" type="datetimeFigureOut">
              <a:rPr lang="en-US" smtClean="0"/>
              <a:t>12/18/2020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F2CB41-7773-6C43-B162-9FEB6DD9CC00}" type="slidenum">
              <a:rPr lang="en-US" smtClean="0"/>
              <a:t>‹#›</a:t>
            </a:fld>
            <a:endParaRPr lang="en-US"/>
          </a:p>
        </p:txBody>
      </p:sp>
    </p:spTree>
    <p:extLst>
      <p:ext uri="{BB962C8B-B14F-4D97-AF65-F5344CB8AC3E}">
        <p14:creationId xmlns:p14="http://schemas.microsoft.com/office/powerpoint/2010/main" val="147397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1AC3F03-CF5F-4A4C-951B-D9298C7AEF35}" type="datetime1">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066352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C19414A-B54A-5C46-8858-1C9649060742}" type="datetime1">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687547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8B8E724-489D-A141-BB44-48F2B2A36B2C}" type="datetime1">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037345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520" y="279493"/>
            <a:ext cx="7772400" cy="391938"/>
          </a:xfrm>
        </p:spPr>
        <p:txBody>
          <a:bodyPr>
            <a:noAutofit/>
          </a:bodyPr>
          <a:lstStyle>
            <a:lvl1pPr>
              <a:defRPr sz="3200"/>
            </a:lvl1pPr>
          </a:lstStyle>
          <a:p>
            <a:r>
              <a:rPr lang="en-US" dirty="0"/>
              <a:t>Click to edit Master title style</a:t>
            </a:r>
            <a:endParaRPr lang="en-GB" dirty="0"/>
          </a:p>
        </p:txBody>
      </p:sp>
      <p:sp>
        <p:nvSpPr>
          <p:cNvPr id="3" name="Subtitle 2"/>
          <p:cNvSpPr>
            <a:spLocks noGrp="1"/>
          </p:cNvSpPr>
          <p:nvPr>
            <p:ph type="subTitle" idx="1"/>
          </p:nvPr>
        </p:nvSpPr>
        <p:spPr>
          <a:xfrm>
            <a:off x="251520" y="1268760"/>
            <a:ext cx="6400800" cy="1752600"/>
          </a:xfrm>
        </p:spPr>
        <p:txBody>
          <a:bodyPr/>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Tree>
    <p:extLst>
      <p:ext uri="{BB962C8B-B14F-4D97-AF65-F5344CB8AC3E}">
        <p14:creationId xmlns:p14="http://schemas.microsoft.com/office/powerpoint/2010/main" val="4206831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5"/>
          <p:cNvSpPr>
            <a:spLocks noGrp="1" noChangeArrowheads="1"/>
          </p:cNvSpPr>
          <p:nvPr>
            <p:ph type="ftr" sz="quarter" idx="10"/>
          </p:nvPr>
        </p:nvSpPr>
        <p:spPr>
          <a:xfrm>
            <a:off x="2341563" y="6326188"/>
            <a:ext cx="5068887" cy="379412"/>
          </a:xfrm>
          <a:prstGeom prst="rect">
            <a:avLst/>
          </a:prstGeom>
        </p:spPr>
        <p:txBody>
          <a:bodyPr/>
          <a:lstStyle>
            <a:lvl1pPr>
              <a:defRPr>
                <a:latin typeface="Calibri" charset="0"/>
                <a:ea typeface="MS PGothic" charset="0"/>
                <a:cs typeface="MS PGothic" charset="0"/>
              </a:defRPr>
            </a:lvl1pPr>
          </a:lstStyle>
          <a:p>
            <a:pPr fontAlgn="base">
              <a:spcBef>
                <a:spcPct val="0"/>
              </a:spcBef>
              <a:spcAft>
                <a:spcPct val="0"/>
              </a:spcAft>
              <a:defRPr/>
            </a:pPr>
            <a:endParaRPr lang="en-GB" sz="2400">
              <a:solidFill>
                <a:prstClr val="black"/>
              </a:solidFill>
            </a:endParaRPr>
          </a:p>
        </p:txBody>
      </p:sp>
      <p:sp>
        <p:nvSpPr>
          <p:cNvPr id="4" name="Rectangle 6"/>
          <p:cNvSpPr>
            <a:spLocks noGrp="1" noChangeArrowheads="1"/>
          </p:cNvSpPr>
          <p:nvPr>
            <p:ph type="sldNum" sz="quarter" idx="11"/>
          </p:nvPr>
        </p:nvSpPr>
        <p:spPr>
          <a:xfrm>
            <a:off x="7410450" y="6315075"/>
            <a:ext cx="1401763" cy="390525"/>
          </a:xfrm>
          <a:prstGeom prst="rect">
            <a:avLst/>
          </a:prstGeom>
        </p:spPr>
        <p:txBody>
          <a:bodyPr vert="horz" wrap="square" lIns="91440" tIns="45720" rIns="91440" bIns="45720" numCol="1" anchor="t" anchorCtr="0" compatLnSpc="1">
            <a:prstTxWarp prst="textNoShape">
              <a:avLst/>
            </a:prstTxWarp>
          </a:bodyPr>
          <a:lstStyle>
            <a:lvl1pPr>
              <a:defRPr/>
            </a:lvl1pPr>
          </a:lstStyle>
          <a:p>
            <a:pPr fontAlgn="base">
              <a:spcBef>
                <a:spcPct val="0"/>
              </a:spcBef>
              <a:spcAft>
                <a:spcPct val="0"/>
              </a:spcAft>
            </a:pPr>
            <a:fld id="{B3576A00-BD02-4C62-A3CF-D5BC0A6E84B1}" type="slidenum">
              <a:rPr lang="en-GB" altLang="en-US" sz="2400">
                <a:solidFill>
                  <a:prstClr val="black"/>
                </a:solidFill>
                <a:ea typeface="MS PGothic" pitchFamily="34" charset="-128"/>
              </a:rPr>
              <a:pPr fontAlgn="base">
                <a:spcBef>
                  <a:spcPct val="0"/>
                </a:spcBef>
                <a:spcAft>
                  <a:spcPct val="0"/>
                </a:spcAft>
              </a:pPr>
              <a:t>‹#›</a:t>
            </a:fld>
            <a:endParaRPr lang="en-GB" altLang="en-US" sz="2400">
              <a:solidFill>
                <a:prstClr val="black"/>
              </a:solidFill>
              <a:ea typeface="MS PGothic" pitchFamily="34" charset="-128"/>
            </a:endParaRPr>
          </a:p>
        </p:txBody>
      </p:sp>
    </p:spTree>
    <p:extLst>
      <p:ext uri="{BB962C8B-B14F-4D97-AF65-F5344CB8AC3E}">
        <p14:creationId xmlns:p14="http://schemas.microsoft.com/office/powerpoint/2010/main" val="3422069545"/>
      </p:ext>
    </p:extLst>
  </p:cSld>
  <p:clrMapOvr>
    <a:masterClrMapping/>
  </p:clrMapOvr>
  <p:transition>
    <p:wipe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8460433" y="6315075"/>
            <a:ext cx="504056" cy="390525"/>
          </a:xfrm>
          <a:prstGeom prst="rect">
            <a:avLst/>
          </a:prstGeom>
        </p:spPr>
        <p:txBody>
          <a:bodyPr vert="horz" wrap="square" lIns="91440" tIns="45720" rIns="91440" bIns="45720" numCol="1" anchor="t" anchorCtr="0" compatLnSpc="1">
            <a:prstTxWarp prst="textNoShape">
              <a:avLst/>
            </a:prstTxWarp>
          </a:bodyPr>
          <a:lstStyle>
            <a:lvl1pPr>
              <a:defRPr sz="1400" baseline="0" smtClean="0">
                <a:solidFill>
                  <a:srgbClr val="000000"/>
                </a:solidFill>
                <a:latin typeface="Arial" panose="020B0604020202020204" pitchFamily="34" charset="0"/>
              </a:defRPr>
            </a:lvl1pPr>
          </a:lstStyle>
          <a:p>
            <a:pPr fontAlgn="base">
              <a:spcBef>
                <a:spcPct val="0"/>
              </a:spcBef>
              <a:spcAft>
                <a:spcPct val="0"/>
              </a:spcAft>
              <a:defRPr/>
            </a:pPr>
            <a:fld id="{F4D1D90E-39B4-4164-81E9-C17A48A1ED8A}" type="slidenum">
              <a:rPr lang="en-GB" altLang="en-US">
                <a:ea typeface="MS PGothic" pitchFamily="34" charset="-128"/>
              </a:rPr>
              <a:pPr fontAlgn="base">
                <a:spcBef>
                  <a:spcPct val="0"/>
                </a:spcBef>
                <a:spcAft>
                  <a:spcPct val="0"/>
                </a:spcAft>
                <a:defRPr/>
              </a:pPr>
              <a:t>‹#›</a:t>
            </a:fld>
            <a:endParaRPr lang="en-GB" altLang="en-US" dirty="0">
              <a:ea typeface="MS PGothic" pitchFamily="34" charset="-128"/>
            </a:endParaRPr>
          </a:p>
        </p:txBody>
      </p:sp>
    </p:spTree>
    <p:extLst>
      <p:ext uri="{BB962C8B-B14F-4D97-AF65-F5344CB8AC3E}">
        <p14:creationId xmlns:p14="http://schemas.microsoft.com/office/powerpoint/2010/main" val="1252290237"/>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ACE9900-5923-FC49-BBF1-6CBCF81D30E2}" type="datetime1">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484434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E524A7-0916-D941-BB00-9A8534D44186}" type="datetime1">
              <a:rPr lang="en-GB" smtClean="0"/>
              <a:t>18/12/2020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817142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BAAF46E-CB9F-A54A-A949-B1770A60858A}" type="datetime1">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277782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CD37F76F-F40E-7D4E-BBD1-06F413037B24}" type="datetime1">
              <a:rPr lang="en-GB" smtClean="0"/>
              <a:t>18/12/2020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682424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D36BBA0-7273-5042-A823-13828EB4E66F}" type="datetime1">
              <a:rPr lang="en-GB" smtClean="0"/>
              <a:t>18/12/2020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683245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8A1ACE-DD34-6A42-942E-1C444383CEB2}" type="datetime1">
              <a:rPr lang="en-GB" smtClean="0"/>
              <a:t>18/12/2020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221145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7513DDD-70C1-A942-8153-C83144D4B9F7}" type="datetime1">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3353823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9CC428-3ECA-2840-BDC5-8B3778429B4A}" type="datetime1">
              <a:rPr lang="en-GB" smtClean="0"/>
              <a:t>18/12/2020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1416114-E419-4BE5-A56B-B688C1E0E0DB}" type="slidenum">
              <a:rPr lang="en-GB" smtClean="0"/>
              <a:t>‹#›</a:t>
            </a:fld>
            <a:endParaRPr lang="en-GB"/>
          </a:p>
        </p:txBody>
      </p:sp>
    </p:spTree>
    <p:extLst>
      <p:ext uri="{BB962C8B-B14F-4D97-AF65-F5344CB8AC3E}">
        <p14:creationId xmlns:p14="http://schemas.microsoft.com/office/powerpoint/2010/main" val="1156043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3F3F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D0D2B3-854D-0842-B844-CC9EC2FC684C}" type="datetime1">
              <a:rPr lang="en-GB" smtClean="0"/>
              <a:t>18/12/2020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416114-E419-4BE5-A56B-B688C1E0E0DB}" type="slidenum">
              <a:rPr lang="en-GB" smtClean="0"/>
              <a:t>‹#›</a:t>
            </a:fld>
            <a:endParaRPr lang="en-GB"/>
          </a:p>
        </p:txBody>
      </p:sp>
    </p:spTree>
    <p:extLst>
      <p:ext uri="{BB962C8B-B14F-4D97-AF65-F5344CB8AC3E}">
        <p14:creationId xmlns:p14="http://schemas.microsoft.com/office/powerpoint/2010/main" val="3259826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3F3F2"/>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250825" y="242888"/>
            <a:ext cx="8229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7171" name="Text Placeholder 2"/>
          <p:cNvSpPr>
            <a:spLocks noGrp="1"/>
          </p:cNvSpPr>
          <p:nvPr>
            <p:ph type="body" idx="1"/>
          </p:nvPr>
        </p:nvSpPr>
        <p:spPr bwMode="auto">
          <a:xfrm>
            <a:off x="250825" y="1463675"/>
            <a:ext cx="82296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7172"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6057900"/>
            <a:ext cx="1071563"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504657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hdr="0" ftr="0" dt="0"/>
  <p:txStyles>
    <p:titleStyle>
      <a:lvl1pPr algn="l" rtl="0" eaLnBrk="0" fontAlgn="base" hangingPunct="0">
        <a:spcBef>
          <a:spcPct val="0"/>
        </a:spcBef>
        <a:spcAft>
          <a:spcPct val="0"/>
        </a:spcAft>
        <a:defRPr sz="3200" kern="1200">
          <a:solidFill>
            <a:srgbClr val="588B2F"/>
          </a:solidFill>
          <a:latin typeface="Arial" pitchFamily="34" charset="0"/>
          <a:ea typeface="MS PGothic" pitchFamily="34" charset="-128"/>
          <a:cs typeface="Arial" pitchFamily="34" charset="0"/>
        </a:defRPr>
      </a:lvl1pPr>
      <a:lvl2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2pPr>
      <a:lvl3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3pPr>
      <a:lvl4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4pPr>
      <a:lvl5pPr algn="l" rtl="0" eaLnBrk="0" fontAlgn="base" hangingPunct="0">
        <a:spcBef>
          <a:spcPct val="0"/>
        </a:spcBef>
        <a:spcAft>
          <a:spcPct val="0"/>
        </a:spcAft>
        <a:defRPr sz="3200">
          <a:solidFill>
            <a:srgbClr val="588B2F"/>
          </a:solidFill>
          <a:latin typeface="Arial" charset="0"/>
          <a:ea typeface="MS PGothic" pitchFamily="34" charset="-128"/>
          <a:cs typeface="Arial" pitchFamily="34" charset="0"/>
        </a:defRPr>
      </a:lvl5pPr>
      <a:lvl6pPr marL="457200" algn="l" rtl="0" fontAlgn="base">
        <a:spcBef>
          <a:spcPct val="0"/>
        </a:spcBef>
        <a:spcAft>
          <a:spcPct val="0"/>
        </a:spcAft>
        <a:defRPr sz="3200">
          <a:solidFill>
            <a:srgbClr val="588B2F"/>
          </a:solidFill>
          <a:latin typeface="Arial" charset="0"/>
          <a:ea typeface="ＭＳ Ｐゴシック" charset="0"/>
        </a:defRPr>
      </a:lvl6pPr>
      <a:lvl7pPr marL="914400" algn="l" rtl="0" fontAlgn="base">
        <a:spcBef>
          <a:spcPct val="0"/>
        </a:spcBef>
        <a:spcAft>
          <a:spcPct val="0"/>
        </a:spcAft>
        <a:defRPr sz="3200">
          <a:solidFill>
            <a:srgbClr val="588B2F"/>
          </a:solidFill>
          <a:latin typeface="Arial" charset="0"/>
          <a:ea typeface="ＭＳ Ｐゴシック" charset="0"/>
        </a:defRPr>
      </a:lvl7pPr>
      <a:lvl8pPr marL="1371600" algn="l" rtl="0" fontAlgn="base">
        <a:spcBef>
          <a:spcPct val="0"/>
        </a:spcBef>
        <a:spcAft>
          <a:spcPct val="0"/>
        </a:spcAft>
        <a:defRPr sz="3200">
          <a:solidFill>
            <a:srgbClr val="588B2F"/>
          </a:solidFill>
          <a:latin typeface="Arial" charset="0"/>
          <a:ea typeface="ＭＳ Ｐゴシック" charset="0"/>
        </a:defRPr>
      </a:lvl8pPr>
      <a:lvl9pPr marL="1828800" algn="l" rtl="0" fontAlgn="base">
        <a:spcBef>
          <a:spcPct val="0"/>
        </a:spcBef>
        <a:spcAft>
          <a:spcPct val="0"/>
        </a:spcAft>
        <a:defRPr sz="3200">
          <a:solidFill>
            <a:srgbClr val="588B2F"/>
          </a:solidFill>
          <a:latin typeface="Arial" charset="0"/>
          <a:ea typeface="ＭＳ Ｐゴシック" charset="0"/>
        </a:defRPr>
      </a:lvl9pPr>
    </p:titleStyle>
    <p:bodyStyle>
      <a:lvl1pPr marL="342900" indent="-342900" algn="l" rtl="0" eaLnBrk="0" fontAlgn="base" hangingPunct="0">
        <a:spcBef>
          <a:spcPct val="20000"/>
        </a:spcBef>
        <a:spcAft>
          <a:spcPct val="0"/>
        </a:spcAft>
        <a:buFont typeface="Arial" pitchFamily="34" charset="0"/>
        <a:buChar char="•"/>
        <a:defRPr sz="2800" kern="1200">
          <a:solidFill>
            <a:srgbClr val="6F6F6F"/>
          </a:solidFill>
          <a:latin typeface="Arial" pitchFamily="34" charset="0"/>
          <a:ea typeface="MS PGothic" pitchFamily="34" charset="-128"/>
          <a:cs typeface="Arial" pitchFamily="34" charset="0"/>
        </a:defRPr>
      </a:lvl1pPr>
      <a:lvl2pPr marL="742950" indent="-285750" algn="l" rtl="0" eaLnBrk="0" fontAlgn="base" hangingPunct="0">
        <a:spcBef>
          <a:spcPct val="20000"/>
        </a:spcBef>
        <a:spcAft>
          <a:spcPct val="0"/>
        </a:spcAft>
        <a:buFont typeface="Courier New" pitchFamily="49" charset="0"/>
        <a:buChar char="o"/>
        <a:defRPr sz="2400" kern="1200">
          <a:solidFill>
            <a:srgbClr val="6F6F6F"/>
          </a:solidFill>
          <a:latin typeface="Arial" pitchFamily="34" charset="0"/>
          <a:ea typeface="MS PGothic" pitchFamily="34" charset="-128"/>
          <a:cs typeface="Arial" pitchFamily="34" charset="0"/>
        </a:defRPr>
      </a:lvl2pPr>
      <a:lvl3pPr marL="1143000" indent="-228600" algn="l" rtl="0" eaLnBrk="0" fontAlgn="base" hangingPunct="0">
        <a:spcBef>
          <a:spcPct val="20000"/>
        </a:spcBef>
        <a:spcAft>
          <a:spcPct val="0"/>
        </a:spcAft>
        <a:buFont typeface="Courier New" pitchFamily="49" charset="0"/>
        <a:buChar char="o"/>
        <a:defRPr sz="2000" kern="1200">
          <a:solidFill>
            <a:srgbClr val="6F6F6F"/>
          </a:solidFill>
          <a:latin typeface="Arial" pitchFamily="34" charset="0"/>
          <a:ea typeface="MS PGothic" pitchFamily="34" charset="-128"/>
          <a:cs typeface="Arial" pitchFamily="34" charset="0"/>
        </a:defRPr>
      </a:lvl3pPr>
      <a:lvl4pPr marL="1600200" indent="-228600" algn="l" rtl="0" eaLnBrk="0" fontAlgn="base" hangingPunct="0">
        <a:spcBef>
          <a:spcPct val="20000"/>
        </a:spcBef>
        <a:spcAft>
          <a:spcPct val="0"/>
        </a:spcAft>
        <a:buFont typeface="Courier New" pitchFamily="49" charset="0"/>
        <a:buChar char="o"/>
        <a:defRPr kern="1200">
          <a:solidFill>
            <a:srgbClr val="6F6F6F"/>
          </a:solidFill>
          <a:latin typeface="Arial" pitchFamily="34" charset="0"/>
          <a:ea typeface="MS PGothic" pitchFamily="34" charset="-128"/>
          <a:cs typeface="Arial" pitchFamily="34" charset="0"/>
        </a:defRPr>
      </a:lvl4pPr>
      <a:lvl5pPr marL="2057400" indent="-228600" algn="l" rtl="0" eaLnBrk="0" fontAlgn="base" hangingPunct="0">
        <a:spcBef>
          <a:spcPct val="20000"/>
        </a:spcBef>
        <a:spcAft>
          <a:spcPct val="0"/>
        </a:spcAft>
        <a:buFont typeface="Courier New" pitchFamily="49" charset="0"/>
        <a:buChar char="o"/>
        <a:defRPr sz="1600" kern="1200">
          <a:solidFill>
            <a:srgbClr val="6F6F6F"/>
          </a:solidFill>
          <a:latin typeface="Arial" pitchFamily="34" charset="0"/>
          <a:ea typeface="MS PGothic" pitchFamily="34" charset="-128"/>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2.tiff"/><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403648"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2291949" y="5733256"/>
            <a:ext cx="5520412" cy="83305"/>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7812360" y="5013176"/>
            <a:ext cx="946505" cy="936104"/>
          </a:xfrm>
          <a:prstGeom prst="rect">
            <a:avLst/>
          </a:prstGeom>
        </p:spPr>
      </p:pic>
      <p:sp>
        <p:nvSpPr>
          <p:cNvPr id="7" name="Subtitle 6"/>
          <p:cNvSpPr>
            <a:spLocks noGrp="1"/>
          </p:cNvSpPr>
          <p:nvPr>
            <p:ph type="subTitle" idx="1"/>
          </p:nvPr>
        </p:nvSpPr>
        <p:spPr>
          <a:xfrm>
            <a:off x="1996795" y="1831526"/>
            <a:ext cx="6484420" cy="1708026"/>
          </a:xfrm>
        </p:spPr>
        <p:txBody>
          <a:bodyPr>
            <a:noAutofit/>
          </a:bodyPr>
          <a:lstStyle/>
          <a:p>
            <a:r>
              <a:rPr lang="en-GB" sz="2800" b="1" dirty="0">
                <a:solidFill>
                  <a:srgbClr val="06926B"/>
                </a:solidFill>
                <a:latin typeface="Open Sans" panose="020B0606030504020204"/>
                <a:cs typeface="Futura Medium" panose="020B0602020204020303" pitchFamily="34" charset="-79"/>
              </a:rPr>
              <a:t>Grid Securities Working Group</a:t>
            </a:r>
          </a:p>
          <a:p>
            <a:endParaRPr lang="en-GB" dirty="0">
              <a:solidFill>
                <a:srgbClr val="06926B"/>
              </a:solidFill>
              <a:latin typeface="Open Sans" panose="020B0606030504020204"/>
              <a:cs typeface="Futura Medium" panose="020B0602020204020303" pitchFamily="34" charset="-79"/>
            </a:endParaRPr>
          </a:p>
          <a:p>
            <a:r>
              <a:rPr lang="en-GB" sz="2000" dirty="0">
                <a:solidFill>
                  <a:srgbClr val="06926B"/>
                </a:solidFill>
                <a:latin typeface="Open Sans" panose="020B0606030504020204"/>
                <a:cs typeface="Futura Medium" panose="020B0602020204020303" pitchFamily="34" charset="-79"/>
              </a:rPr>
              <a:t>18 December 2020</a:t>
            </a:r>
          </a:p>
          <a:p>
            <a:endParaRPr lang="en-GB" altLang="en-US" sz="2400" dirty="0">
              <a:solidFill>
                <a:srgbClr val="06926B"/>
              </a:solidFill>
              <a:latin typeface="Open Sans" panose="020B0606030504020204"/>
              <a:cs typeface="Futura Medium" panose="020B0602020204020303" pitchFamily="34" charset="-79"/>
            </a:endParaRPr>
          </a:p>
          <a:p>
            <a:pPr lvl="0" algn="l" eaLnBrk="0" fontAlgn="base" hangingPunct="0">
              <a:spcBef>
                <a:spcPct val="0"/>
              </a:spcBef>
              <a:spcAft>
                <a:spcPct val="0"/>
              </a:spcAft>
            </a:pPr>
            <a:r>
              <a:rPr lang="en-US" altLang="en-US" dirty="0">
                <a:solidFill>
                  <a:schemeClr val="tx1"/>
                </a:solidFill>
                <a:latin typeface="Open Sans" panose="020B0606030504020204"/>
                <a:cs typeface="Futura Medium" panose="020B0602020204020303" pitchFamily="34" charset="-79"/>
              </a:rPr>
              <a:t> </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2569824" y="260648"/>
            <a:ext cx="5386552" cy="1166890"/>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
        <p:nvSpPr>
          <p:cNvPr id="10" name="Subtitle 2">
            <a:extLst>
              <a:ext uri="{FF2B5EF4-FFF2-40B4-BE49-F238E27FC236}">
                <a16:creationId xmlns:a16="http://schemas.microsoft.com/office/drawing/2014/main" id="{52A6C055-5E05-E145-9017-D4878607F3EB}"/>
              </a:ext>
            </a:extLst>
          </p:cNvPr>
          <p:cNvSpPr txBox="1">
            <a:spLocks/>
          </p:cNvSpPr>
          <p:nvPr/>
        </p:nvSpPr>
        <p:spPr>
          <a:xfrm>
            <a:off x="2483768" y="6067005"/>
            <a:ext cx="5688632" cy="890387"/>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GB" sz="2400" i="1" dirty="0">
                <a:solidFill>
                  <a:srgbClr val="06926B"/>
                </a:solidFill>
                <a:latin typeface="Futura Bk BT" panose="020B0502020204020303" pitchFamily="34" charset="0"/>
              </a:rPr>
              <a:t>Decarbonising the economy</a:t>
            </a:r>
          </a:p>
        </p:txBody>
      </p:sp>
    </p:spTree>
    <p:extLst>
      <p:ext uri="{BB962C8B-B14F-4D97-AF65-F5344CB8AC3E}">
        <p14:creationId xmlns:p14="http://schemas.microsoft.com/office/powerpoint/2010/main" val="688710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sz="2400" b="1" dirty="0">
                <a:solidFill>
                  <a:srgbClr val="06926B"/>
                </a:solidFill>
                <a:effectLst/>
                <a:latin typeface="Open Sans" panose="020B0606030504020204"/>
                <a:ea typeface="Calibri" panose="020F0502020204030204" pitchFamily="34" charset="0"/>
              </a:rPr>
              <a:t>Agenda</a:t>
            </a:r>
          </a:p>
          <a:p>
            <a:endParaRPr lang="en-GB" sz="1800" dirty="0">
              <a:solidFill>
                <a:schemeClr val="tx1"/>
              </a:solidFill>
              <a:latin typeface="Open Sans" panose="020B0606030504020204"/>
              <a:ea typeface="Calibri" panose="020F0502020204030204" pitchFamily="34" charset="0"/>
            </a:endParaRPr>
          </a:p>
          <a:p>
            <a:pPr marL="342900" lvl="0" indent="-342900" algn="l">
              <a:buSzPts val="1000"/>
              <a:buFont typeface="Symbol" panose="05050102010706020507" pitchFamily="18" charset="2"/>
              <a:buChar char=""/>
              <a:tabLst>
                <a:tab pos="457200" algn="l"/>
              </a:tabLst>
            </a:pPr>
            <a:r>
              <a:rPr lang="en-GB" sz="1800" dirty="0">
                <a:solidFill>
                  <a:schemeClr val="tx1"/>
                </a:solidFill>
                <a:effectLst/>
                <a:latin typeface="Open Sans" panose="020B0606030504020204"/>
                <a:ea typeface="Times New Roman" panose="02020603050405020304" pitchFamily="18" charset="0"/>
              </a:rPr>
              <a:t>Welcome</a:t>
            </a:r>
            <a:r>
              <a:rPr lang="en-GB" sz="1800" dirty="0">
                <a:solidFill>
                  <a:schemeClr val="tx1"/>
                </a:solidFill>
                <a:latin typeface="Open Sans" panose="020B0606030504020204"/>
                <a:ea typeface="Times New Roman" panose="02020603050405020304" pitchFamily="18" charset="0"/>
              </a:rPr>
              <a:t> and introductions</a:t>
            </a:r>
          </a:p>
          <a:p>
            <a:pPr marL="342900" lvl="0" indent="-342900" algn="l">
              <a:buSzPts val="1000"/>
              <a:buFont typeface="Symbol" panose="05050102010706020507" pitchFamily="18" charset="2"/>
              <a:buChar char=""/>
              <a:tabLst>
                <a:tab pos="457200" algn="l"/>
              </a:tabLst>
            </a:pPr>
            <a:r>
              <a:rPr lang="en-GB" sz="1800" dirty="0">
                <a:solidFill>
                  <a:schemeClr val="tx1"/>
                </a:solidFill>
                <a:latin typeface="Open Sans" panose="020B0606030504020204"/>
                <a:ea typeface="Times New Roman" panose="02020603050405020304" pitchFamily="18" charset="0"/>
              </a:rPr>
              <a:t>Outline of the issues and questions</a:t>
            </a:r>
          </a:p>
          <a:p>
            <a:pPr marL="342900" lvl="0" indent="-342900" algn="l">
              <a:buSzPts val="1000"/>
              <a:buFont typeface="Symbol" panose="05050102010706020507" pitchFamily="18" charset="2"/>
              <a:buChar char=""/>
              <a:tabLst>
                <a:tab pos="457200" algn="l"/>
              </a:tabLst>
            </a:pPr>
            <a:r>
              <a:rPr lang="en-GB" sz="1800" dirty="0">
                <a:solidFill>
                  <a:schemeClr val="tx1"/>
                </a:solidFill>
                <a:latin typeface="Open Sans" panose="020B0606030504020204"/>
                <a:ea typeface="Times New Roman" panose="02020603050405020304" pitchFamily="18" charset="0"/>
              </a:rPr>
              <a:t>Possible solutions</a:t>
            </a:r>
          </a:p>
          <a:p>
            <a:pPr marL="342900" lvl="0" indent="-342900" algn="l">
              <a:buSzPts val="1000"/>
              <a:buFont typeface="Symbol" panose="05050102010706020507" pitchFamily="18" charset="2"/>
              <a:buChar char=""/>
              <a:tabLst>
                <a:tab pos="457200" algn="l"/>
              </a:tabLst>
            </a:pPr>
            <a:r>
              <a:rPr lang="en-GB" sz="1800" dirty="0">
                <a:solidFill>
                  <a:schemeClr val="tx1"/>
                </a:solidFill>
                <a:latin typeface="Open Sans" panose="020B0606030504020204"/>
                <a:ea typeface="Times New Roman" panose="02020603050405020304" pitchFamily="18" charset="0"/>
              </a:rPr>
              <a:t>Proposed plan of action</a:t>
            </a:r>
          </a:p>
          <a:p>
            <a:pPr lvl="0" algn="l">
              <a:buSzPts val="1000"/>
              <a:tabLst>
                <a:tab pos="457200" algn="l"/>
              </a:tabLst>
            </a:pPr>
            <a:endParaRPr lang="en-GB" sz="1800" dirty="0">
              <a:solidFill>
                <a:schemeClr val="tx1"/>
              </a:solidFill>
              <a:latin typeface="Open Sans" panose="020B0606030504020204"/>
              <a:ea typeface="Times New Roman" panose="02020603050405020304" pitchFamily="18" charset="0"/>
            </a:endParaRPr>
          </a:p>
          <a:p>
            <a:pPr algn="l"/>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012671"/>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4756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sz="2400" b="1" dirty="0">
                <a:solidFill>
                  <a:srgbClr val="06926B"/>
                </a:solidFill>
                <a:latin typeface="Open Sans" panose="020B0606030504020204"/>
                <a:ea typeface="Calibri" panose="020F0502020204030204" pitchFamily="34" charset="0"/>
              </a:rPr>
              <a:t>Introduction to the issue</a:t>
            </a:r>
            <a:endParaRPr lang="en-GB" sz="2400" b="1" dirty="0">
              <a:solidFill>
                <a:srgbClr val="06926B"/>
              </a:solidFill>
              <a:effectLst/>
              <a:latin typeface="Open Sans" panose="020B0606030504020204"/>
              <a:ea typeface="Calibri" panose="020F0502020204030204" pitchFamily="34" charset="0"/>
            </a:endParaRPr>
          </a:p>
          <a:p>
            <a:endParaRPr lang="en-GB" sz="1800" dirty="0">
              <a:solidFill>
                <a:schemeClr val="tx1"/>
              </a:solidFill>
              <a:latin typeface="Open Sans" panose="020B0606030504020204"/>
              <a:ea typeface="Calibri" panose="020F0502020204030204" pitchFamily="34" charset="0"/>
            </a:endParaRPr>
          </a:p>
          <a:p>
            <a:pPr marL="285750"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CMP 192 &amp; CMP 223 allowed DNOs to pass on their liabilities via securities and clarified the process.</a:t>
            </a:r>
          </a:p>
          <a:p>
            <a:pPr marL="285750"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Grid Securities (a proportion of the Wider Cancellation Charge Tariffs) are required to be paid after the developer of a proposed distributed generation site has accepted a grid offer.</a:t>
            </a:r>
            <a:endParaRPr lang="en-GB" sz="1800" dirty="0">
              <a:solidFill>
                <a:schemeClr val="tx1"/>
              </a:solidFill>
              <a:latin typeface="Open Sans" panose="020B0606030504020204"/>
              <a:ea typeface="Calibri" panose="020F0502020204030204" pitchFamily="34" charset="0"/>
            </a:endParaRPr>
          </a:p>
          <a:p>
            <a:pPr marL="285750"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An error discovered earlier this year saw liabilities increased as per the below – zones cover most of the South West</a:t>
            </a:r>
          </a:p>
          <a:p>
            <a:pPr marL="285750" indent="-285750" algn="l">
              <a:buFont typeface="Arial" panose="020B0604020202020204" pitchFamily="34" charset="0"/>
              <a:buChar char="•"/>
            </a:pPr>
            <a:endParaRPr lang="en-GB" sz="1400" dirty="0">
              <a:solidFill>
                <a:schemeClr val="tx1"/>
              </a:solidFill>
              <a:latin typeface="Open Sans" panose="020B0606030504020204"/>
              <a:ea typeface="Calibri" panose="020F0502020204030204" pitchFamily="34" charset="0"/>
            </a:endParaRPr>
          </a:p>
          <a:p>
            <a:pPr marL="285750" indent="-285750" algn="l">
              <a:buFont typeface="Arial" panose="020B0604020202020204" pitchFamily="34" charset="0"/>
              <a:buChar char="•"/>
            </a:pPr>
            <a:endParaRPr lang="en-GB" sz="1400" dirty="0">
              <a:solidFill>
                <a:schemeClr val="tx1"/>
              </a:solidFill>
              <a:latin typeface="Open Sans" panose="020B0606030504020204"/>
              <a:ea typeface="Calibri" panose="020F0502020204030204" pitchFamily="34" charset="0"/>
            </a:endParaRPr>
          </a:p>
          <a:p>
            <a:pPr marL="285750" indent="-285750" algn="l">
              <a:buFont typeface="Arial" panose="020B0604020202020204" pitchFamily="34" charset="0"/>
              <a:buChar char="•"/>
            </a:pPr>
            <a:endParaRPr lang="en-GB" sz="1400" dirty="0">
              <a:solidFill>
                <a:schemeClr val="tx1"/>
              </a:solidFill>
              <a:latin typeface="Open Sans" panose="020B0606030504020204"/>
              <a:ea typeface="Calibri" panose="020F0502020204030204" pitchFamily="34" charset="0"/>
            </a:endParaRPr>
          </a:p>
          <a:p>
            <a:pPr algn="l"/>
            <a:endParaRPr lang="en-GB" sz="1400" dirty="0">
              <a:solidFill>
                <a:schemeClr val="tx1"/>
              </a:solidFill>
              <a:latin typeface="Open Sans" panose="020B0606030504020204"/>
              <a:ea typeface="Calibri" panose="020F0502020204030204" pitchFamily="34" charset="0"/>
            </a:endParaRPr>
          </a:p>
          <a:p>
            <a:pPr marL="285750" indent="-285750" algn="l">
              <a:buFont typeface="Arial" panose="020B0604020202020204" pitchFamily="34" charset="0"/>
              <a:buChar char="•"/>
            </a:pPr>
            <a:r>
              <a:rPr lang="en-GB" sz="1400" dirty="0">
                <a:solidFill>
                  <a:schemeClr val="tx1"/>
                </a:solidFill>
                <a:latin typeface="Open Sans" panose="020B0606030504020204"/>
                <a:ea typeface="Calibri" panose="020F0502020204030204" pitchFamily="34" charset="0"/>
              </a:rPr>
              <a:t>This brought to light a number of issues:</a:t>
            </a:r>
            <a:r>
              <a:rPr lang="en-GB" sz="1400" dirty="0">
                <a:effectLst/>
                <a:latin typeface="Open Sans" panose="020B0606030504020204"/>
                <a:ea typeface="Calibri" panose="020F0502020204030204" pitchFamily="34" charset="0"/>
                <a:cs typeface="Times New Roman" panose="02020603050405020304" pitchFamily="18" charset="0"/>
              </a:rPr>
              <a:t> </a:t>
            </a:r>
          </a:p>
          <a:p>
            <a:pPr marL="800100" lvl="1" indent="-342900" algn="l">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rPr>
              <a:t>Stark regional differences in how the securitisation process is handled by DNOs.</a:t>
            </a:r>
          </a:p>
          <a:p>
            <a:pPr marL="800100" lvl="1" indent="-342900" algn="l">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rPr>
              <a:t>DNOs requesting Triple A credit rating or cash upfront down payments as security.</a:t>
            </a:r>
          </a:p>
          <a:p>
            <a:pPr marL="800100" lvl="1" indent="-342900" algn="l">
              <a:buFont typeface="Symbol" panose="05050102010706020507" pitchFamily="18" charset="2"/>
              <a:buChar char=""/>
            </a:pPr>
            <a:r>
              <a:rPr lang="en-GB" sz="1200" dirty="0">
                <a:solidFill>
                  <a:schemeClr val="tx1"/>
                </a:solidFill>
                <a:latin typeface="Open Sans" panose="020B0606030504020204"/>
                <a:ea typeface="Calibri" panose="020F0502020204030204" pitchFamily="34" charset="0"/>
              </a:rPr>
              <a:t>Lack of information provided at the grid offer stage, that developers are required to provide these securities, why, and how they are calculated.</a:t>
            </a:r>
          </a:p>
          <a:p>
            <a:pPr marL="800100" lvl="1" indent="-342900" algn="l">
              <a:buFont typeface="Symbol" panose="05050102010706020507" pitchFamily="18" charset="2"/>
              <a:buChar char=""/>
            </a:pPr>
            <a:r>
              <a:rPr lang="en-GB" sz="1200" dirty="0">
                <a:solidFill>
                  <a:schemeClr val="tx1"/>
                </a:solidFill>
                <a:latin typeface="Open Sans" panose="020B0606030504020204"/>
                <a:ea typeface="Calibri" panose="020F0502020204030204" pitchFamily="34" charset="0"/>
              </a:rPr>
              <a:t>Lack of clarity about how the statuses of projects are communicated by DNOs to the ESO.</a:t>
            </a: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88840"/>
            <a:ext cx="4159901" cy="127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A982F01E-F9C5-4333-985E-9AFCDA84C298}"/>
              </a:ext>
            </a:extLst>
          </p:cNvPr>
          <p:cNvPicPr>
            <a:picLocks noChangeAspect="1"/>
          </p:cNvPicPr>
          <p:nvPr/>
        </p:nvPicPr>
        <p:blipFill rotWithShape="1">
          <a:blip r:embed="rId5"/>
          <a:srcRect l="4326" t="41600" r="54725" b="39333"/>
          <a:stretch/>
        </p:blipFill>
        <p:spPr>
          <a:xfrm>
            <a:off x="1979711" y="3009652"/>
            <a:ext cx="3550461" cy="929928"/>
          </a:xfrm>
          <a:prstGeom prst="rect">
            <a:avLst/>
          </a:prstGeom>
        </p:spPr>
      </p:pic>
    </p:spTree>
    <p:extLst>
      <p:ext uri="{BB962C8B-B14F-4D97-AF65-F5344CB8AC3E}">
        <p14:creationId xmlns:p14="http://schemas.microsoft.com/office/powerpoint/2010/main" val="1163662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sz="2400" b="1" dirty="0">
                <a:solidFill>
                  <a:srgbClr val="06926B"/>
                </a:solidFill>
                <a:latin typeface="Open Sans" panose="020B0606030504020204"/>
                <a:ea typeface="Calibri" panose="020F0502020204030204" pitchFamily="34" charset="0"/>
              </a:rPr>
              <a:t>Possible solutions</a:t>
            </a:r>
            <a:endParaRPr lang="en-GB" sz="2400" b="1" dirty="0">
              <a:solidFill>
                <a:srgbClr val="06926B"/>
              </a:solidFill>
              <a:effectLst/>
              <a:latin typeface="Open Sans" panose="020B0606030504020204"/>
              <a:ea typeface="Calibri" panose="020F0502020204030204" pitchFamily="34" charset="0"/>
            </a:endParaRPr>
          </a:p>
          <a:p>
            <a:endParaRPr lang="en-GB" sz="1800" dirty="0">
              <a:solidFill>
                <a:schemeClr val="tx1"/>
              </a:solidFill>
              <a:latin typeface="Open Sans" panose="020B0606030504020204"/>
              <a:ea typeface="Calibri" panose="020F0502020204030204" pitchFamily="34" charset="0"/>
            </a:endParaRPr>
          </a:p>
          <a:p>
            <a:pPr marL="342900" lvl="0" indent="-342900" algn="l">
              <a:buFont typeface="Symbol" panose="05050102010706020507" pitchFamily="18" charset="2"/>
              <a:buChar char=""/>
            </a:pPr>
            <a:r>
              <a:rPr lang="en-GB" sz="1400" dirty="0">
                <a:solidFill>
                  <a:schemeClr val="tx1"/>
                </a:solidFill>
                <a:effectLst/>
                <a:latin typeface="Open Sans" panose="020B0606030504020204"/>
                <a:ea typeface="Calibri" panose="020F0502020204030204" pitchFamily="34" charset="0"/>
                <a:cs typeface="Times New Roman" panose="02020603050405020304" pitchFamily="18" charset="0"/>
              </a:rPr>
              <a:t>To be discussed – reduce 26% cancellation charge from the date of key consents in place,  for embedded connection, to a reasonable figure</a:t>
            </a:r>
          </a:p>
          <a:p>
            <a:pPr marL="342900" lvl="0" indent="-342900" algn="l">
              <a:buFont typeface="Symbol" panose="05050102010706020507" pitchFamily="18" charset="2"/>
              <a:buChar char=""/>
            </a:pPr>
            <a:r>
              <a:rPr lang="en-GB" sz="1400" dirty="0">
                <a:solidFill>
                  <a:schemeClr val="tx1"/>
                </a:solidFill>
                <a:effectLst/>
                <a:latin typeface="Open Sans" panose="020B0606030504020204"/>
                <a:ea typeface="Calibri" panose="020F0502020204030204" pitchFamily="34" charset="0"/>
                <a:cs typeface="Times New Roman" panose="02020603050405020304" pitchFamily="18" charset="0"/>
              </a:rPr>
              <a:t>A standardised securitisation process and clarity on associated cost calculations</a:t>
            </a:r>
          </a:p>
          <a:p>
            <a:pPr marL="342900" lvl="0" indent="-342900" algn="l">
              <a:buFont typeface="Symbol" panose="05050102010706020507" pitchFamily="18" charset="2"/>
              <a:buChar char=""/>
            </a:pPr>
            <a:r>
              <a:rPr lang="en-GB" sz="1400" dirty="0">
                <a:solidFill>
                  <a:schemeClr val="tx1"/>
                </a:solidFill>
                <a:effectLst/>
                <a:latin typeface="Open Sans" panose="020B0606030504020204"/>
                <a:ea typeface="Calibri" panose="020F0502020204030204" pitchFamily="34" charset="0"/>
                <a:cs typeface="Times New Roman" panose="02020603050405020304" pitchFamily="18" charset="0"/>
              </a:rPr>
              <a:t>A ban on requesting Triple A credit ratings as part of securitisation</a:t>
            </a:r>
          </a:p>
          <a:p>
            <a:pPr marL="342900" lvl="0" indent="-342900" algn="l">
              <a:buFont typeface="Symbol" panose="05050102010706020507" pitchFamily="18" charset="2"/>
              <a:buChar char=""/>
            </a:pPr>
            <a:r>
              <a:rPr lang="en-GB" sz="1400" dirty="0">
                <a:solidFill>
                  <a:schemeClr val="tx1"/>
                </a:solidFill>
                <a:effectLst/>
                <a:latin typeface="Open Sans" panose="020B0606030504020204"/>
                <a:ea typeface="Calibri" panose="020F0502020204030204" pitchFamily="34" charset="0"/>
                <a:cs typeface="Times New Roman" panose="02020603050405020304" pitchFamily="18" charset="0"/>
              </a:rPr>
              <a:t>Greater transparency on why securities are applied, how they are calculated, and how they should be paid</a:t>
            </a:r>
          </a:p>
          <a:p>
            <a:pPr marL="342900" lvl="0" indent="-342900" algn="l">
              <a:buFont typeface="Symbol" panose="05050102010706020507" pitchFamily="18" charset="2"/>
              <a:buChar char=""/>
            </a:pPr>
            <a:r>
              <a:rPr lang="en-GB" sz="1400" dirty="0">
                <a:solidFill>
                  <a:schemeClr val="tx1"/>
                </a:solidFill>
                <a:effectLst/>
                <a:latin typeface="Open Sans" panose="020B0606030504020204"/>
                <a:ea typeface="Calibri" panose="020F0502020204030204" pitchFamily="34" charset="0"/>
                <a:cs typeface="Times New Roman" panose="02020603050405020304" pitchFamily="18" charset="0"/>
              </a:rPr>
              <a:t>For a factsheet on securities and the securitisation process to be provided to would-be generators at the grid offer stage. </a:t>
            </a:r>
          </a:p>
          <a:p>
            <a:pPr marL="800100" lvl="1" indent="-342900" algn="l">
              <a:buFont typeface="Symbol" panose="05050102010706020507" pitchFamily="18" charset="2"/>
              <a:buChar char=""/>
            </a:pPr>
            <a:r>
              <a:rPr lang="en-GB" sz="1000" dirty="0">
                <a:solidFill>
                  <a:schemeClr val="tx1"/>
                </a:solidFill>
                <a:effectLst/>
                <a:latin typeface="Open Sans" panose="020B0606030504020204"/>
                <a:ea typeface="Calibri" panose="020F0502020204030204" pitchFamily="34" charset="0"/>
                <a:cs typeface="Times New Roman" panose="02020603050405020304" pitchFamily="18" charset="0"/>
              </a:rPr>
              <a:t>This should include information about how securities are calculated and how to estimate securities, what they could be in the relevant zone, why and how they are applied, how and when they should be paid, when they are applicable, and the process for returning the money.</a:t>
            </a:r>
          </a:p>
          <a:p>
            <a:pPr marL="342900" lvl="0" indent="-342900" algn="l">
              <a:buFont typeface="Symbol" panose="05050102010706020507" pitchFamily="18" charset="2"/>
              <a:buChar char=""/>
            </a:pPr>
            <a:r>
              <a:rPr lang="en-GB" sz="1400" dirty="0">
                <a:solidFill>
                  <a:schemeClr val="tx1"/>
                </a:solidFill>
                <a:effectLst/>
                <a:latin typeface="Open Sans" panose="020B0606030504020204"/>
                <a:ea typeface="Calibri" panose="020F0502020204030204" pitchFamily="34" charset="0"/>
                <a:cs typeface="Times New Roman" panose="02020603050405020304" pitchFamily="18" charset="0"/>
              </a:rPr>
              <a:t>An established process on how DNOs should inform National Grid of key project dates</a:t>
            </a:r>
            <a:r>
              <a:rPr lang="en-GB" sz="1800" dirty="0">
                <a:effectLst/>
                <a:latin typeface="Open Sans" panose="020B0606030504020204"/>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en-GB" sz="1600" dirty="0">
              <a:solidFill>
                <a:schemeClr val="tx1"/>
              </a:solidFill>
              <a:latin typeface="Open Sans" panose="020B0606030504020204"/>
              <a:ea typeface="Calibri" panose="020F0502020204030204" pitchFamily="34" charset="0"/>
            </a:endParaRPr>
          </a:p>
          <a:p>
            <a:pPr algn="l"/>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88840"/>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8475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345445" cy="6858000"/>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74E2D5"/>
              </a:solidFill>
            </a:endParaRPr>
          </a:p>
        </p:txBody>
      </p:sp>
      <p:sp>
        <p:nvSpPr>
          <p:cNvPr id="2" name="Title 1"/>
          <p:cNvSpPr>
            <a:spLocks noGrp="1"/>
          </p:cNvSpPr>
          <p:nvPr>
            <p:ph type="ctrTitle"/>
          </p:nvPr>
        </p:nvSpPr>
        <p:spPr>
          <a:xfrm>
            <a:off x="89756" y="2492896"/>
            <a:ext cx="2088232" cy="1179562"/>
          </a:xfrm>
          <a:noFill/>
          <a:ln>
            <a:noFill/>
          </a:ln>
        </p:spPr>
        <p:txBody>
          <a:bodyPr>
            <a:noAutofit/>
          </a:bodyPr>
          <a:lstStyle/>
          <a:p>
            <a:br>
              <a:rPr lang="en-GB" sz="2800" dirty="0">
                <a:solidFill>
                  <a:schemeClr val="bg1"/>
                </a:solidFill>
                <a:latin typeface="Futura PT Medium" pitchFamily="34" charset="0"/>
                <a:ea typeface="Futura" panose="02020800000000000000" pitchFamily="18" charset="0"/>
                <a:cs typeface="Futura" panose="02020800000000000000" pitchFamily="18" charset="0"/>
              </a:rPr>
            </a:br>
            <a:br>
              <a:rPr lang="en-GB" sz="1800" dirty="0">
                <a:solidFill>
                  <a:schemeClr val="bg1"/>
                </a:solidFill>
                <a:latin typeface="Futura PT Medium" pitchFamily="34" charset="0"/>
                <a:ea typeface="Futura" panose="02020800000000000000" pitchFamily="18" charset="0"/>
                <a:cs typeface="Futura" panose="02020800000000000000" pitchFamily="18" charset="0"/>
              </a:rPr>
            </a:br>
            <a:endParaRPr lang="en-GB" sz="1800" dirty="0">
              <a:solidFill>
                <a:schemeClr val="bg1"/>
              </a:solidFill>
              <a:latin typeface="Futura PT Medium" pitchFamily="34" charset="0"/>
              <a:ea typeface="Futura" panose="02020800000000000000" pitchFamily="18" charset="0"/>
              <a:cs typeface="Futura" panose="02020800000000000000" pitchFamily="18" charset="0"/>
            </a:endParaRPr>
          </a:p>
        </p:txBody>
      </p:sp>
      <p:sp>
        <p:nvSpPr>
          <p:cNvPr id="11" name="Rectangle 10">
            <a:extLst>
              <a:ext uri="{FF2B5EF4-FFF2-40B4-BE49-F238E27FC236}">
                <a16:creationId xmlns:a16="http://schemas.microsoft.com/office/drawing/2014/main" id="{5D5B8547-58BD-2B4D-8E56-2400CFE27588}"/>
              </a:ext>
            </a:extLst>
          </p:cNvPr>
          <p:cNvSpPr/>
          <p:nvPr/>
        </p:nvSpPr>
        <p:spPr>
          <a:xfrm>
            <a:off x="1345444" y="6514713"/>
            <a:ext cx="6770617" cy="82639"/>
          </a:xfrm>
          <a:prstGeom prst="rect">
            <a:avLst/>
          </a:prstGeom>
          <a:solidFill>
            <a:srgbClr val="06926B"/>
          </a:solidFill>
          <a:ln>
            <a:solidFill>
              <a:srgbClr val="0692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90436785-8209-E248-AA2C-BF9EF4205CA0}"/>
              </a:ext>
            </a:extLst>
          </p:cNvPr>
          <p:cNvPicPr>
            <a:picLocks noChangeAspect="1"/>
          </p:cNvPicPr>
          <p:nvPr/>
        </p:nvPicPr>
        <p:blipFill>
          <a:blip r:embed="rId2"/>
          <a:stretch>
            <a:fillRect/>
          </a:stretch>
        </p:blipFill>
        <p:spPr>
          <a:xfrm>
            <a:off x="8167910" y="5801586"/>
            <a:ext cx="946505" cy="936104"/>
          </a:xfrm>
          <a:prstGeom prst="rect">
            <a:avLst/>
          </a:prstGeom>
        </p:spPr>
      </p:pic>
      <p:sp>
        <p:nvSpPr>
          <p:cNvPr id="7" name="Subtitle 6"/>
          <p:cNvSpPr>
            <a:spLocks noGrp="1"/>
          </p:cNvSpPr>
          <p:nvPr>
            <p:ph type="subTitle" idx="1"/>
          </p:nvPr>
        </p:nvSpPr>
        <p:spPr>
          <a:xfrm>
            <a:off x="1691680" y="602104"/>
            <a:ext cx="6677737" cy="5131151"/>
          </a:xfrm>
        </p:spPr>
        <p:txBody>
          <a:bodyPr>
            <a:noAutofit/>
          </a:bodyPr>
          <a:lstStyle/>
          <a:p>
            <a:r>
              <a:rPr lang="en-GB" sz="2400" b="1" dirty="0">
                <a:solidFill>
                  <a:srgbClr val="06926B"/>
                </a:solidFill>
                <a:latin typeface="Open Sans" panose="020B0606030504020204"/>
                <a:ea typeface="Calibri" panose="020F0502020204030204" pitchFamily="34" charset="0"/>
              </a:rPr>
              <a:t>Actions</a:t>
            </a:r>
            <a:endParaRPr lang="en-GB" sz="2400" b="1" dirty="0">
              <a:solidFill>
                <a:srgbClr val="06926B"/>
              </a:solidFill>
              <a:effectLst/>
              <a:latin typeface="Open Sans" panose="020B0606030504020204"/>
              <a:ea typeface="Calibri" panose="020F0502020204030204" pitchFamily="34" charset="0"/>
            </a:endParaRPr>
          </a:p>
          <a:p>
            <a:endParaRPr lang="en-GB" sz="1800" dirty="0">
              <a:solidFill>
                <a:schemeClr val="tx1"/>
              </a:solidFill>
              <a:latin typeface="Open Sans" panose="020B0606030504020204"/>
              <a:ea typeface="Calibri" panose="020F0502020204030204" pitchFamily="34" charset="0"/>
            </a:endParaRP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Open Sans" panose="020B0606030504020204"/>
              </a:rPr>
              <a:t>Establish dialogue with ENA and DNOs, National Grid ESO and Ofgem on this issue</a:t>
            </a:r>
            <a:endPar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Open Sans" panose="020B0606030504020204"/>
              </a:rPr>
              <a:t>Discuss the liaison done so far by members with different DNOs and summarise which DNOs pass securities on and which don’t (so far we are aware of SSEPD, ENW)</a:t>
            </a:r>
            <a:endPar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Open Sans" panose="020B0606030504020204"/>
              </a:rPr>
              <a:t>Discuss and understand the inconsistencies among various DNOs on passing the cost to embedded generators. If there are DNOs who do not pass this cost how they manage this process?</a:t>
            </a:r>
            <a:endPar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Open Sans" panose="020B0606030504020204"/>
              </a:rPr>
              <a:t>DNOs pass the securities to embedded generators (and not demand/ import customers)</a:t>
            </a:r>
            <a:endPar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endParaRPr>
          </a:p>
          <a:p>
            <a:pPr marL="342900" lvl="0" indent="-342900" algn="l">
              <a:lnSpc>
                <a:spcPct val="115000"/>
              </a:lnSpc>
              <a:spcAft>
                <a:spcPts val="1000"/>
              </a:spcAft>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Open Sans" panose="020B0606030504020204"/>
              </a:rPr>
              <a:t>Research the drivers for this recent increased cost</a:t>
            </a:r>
            <a:endPar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endParaRP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rPr>
              <a:t>Identify means of reducing the 26% rate when key consents dates are in place </a:t>
            </a: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rPr>
              <a:t>Develop materials to support any case to change costs, including case studies and surveys of affected parties</a:t>
            </a: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rPr>
              <a:t>Discuss whether a grid code modification proposal would be appropriate and collaborate to draft any required grid code modifications</a:t>
            </a:r>
          </a:p>
          <a:p>
            <a:pPr marL="342900" lvl="0" indent="-342900" algn="l">
              <a:lnSpc>
                <a:spcPct val="115000"/>
              </a:lnSpc>
              <a:buFont typeface="Symbol" panose="05050102010706020507" pitchFamily="18" charset="2"/>
              <a:buChar char=""/>
            </a:pPr>
            <a:r>
              <a:rPr lang="en-GB" sz="1200" dirty="0">
                <a:solidFill>
                  <a:schemeClr val="tx1"/>
                </a:solidFill>
                <a:effectLst/>
                <a:latin typeface="Open Sans" panose="020B0606030504020204"/>
                <a:ea typeface="Calibri" panose="020F0502020204030204" pitchFamily="34" charset="0"/>
                <a:cs typeface="Times New Roman" panose="02020603050405020304" pitchFamily="18" charset="0"/>
              </a:rPr>
              <a:t>See any modifications through the process</a:t>
            </a:r>
          </a:p>
          <a:p>
            <a:pPr algn="l"/>
            <a:endParaRPr lang="en-GB" sz="1600" dirty="0">
              <a:solidFill>
                <a:schemeClr val="tx1"/>
              </a:solidFill>
              <a:latin typeface="Open Sans" panose="020B0606030504020204"/>
              <a:ea typeface="Calibri" panose="020F0502020204030204" pitchFamily="34" charset="0"/>
            </a:endParaRPr>
          </a:p>
          <a:p>
            <a:pPr algn="l"/>
            <a:endParaRPr lang="en-GB" sz="1800" dirty="0">
              <a:solidFill>
                <a:schemeClr val="tx1"/>
              </a:solidFill>
              <a:latin typeface="Open Sans" panose="020B0606030504020204"/>
              <a:ea typeface="Calibri" panose="020F0502020204030204" pitchFamily="34" charset="0"/>
            </a:endParaRPr>
          </a:p>
        </p:txBody>
      </p:sp>
      <p:pic>
        <p:nvPicPr>
          <p:cNvPr id="5" name="Picture 4">
            <a:extLst>
              <a:ext uri="{FF2B5EF4-FFF2-40B4-BE49-F238E27FC236}">
                <a16:creationId xmlns:a16="http://schemas.microsoft.com/office/drawing/2014/main" id="{6EACE93A-1919-6C40-8FAF-AAAA665C857D}"/>
              </a:ext>
            </a:extLst>
          </p:cNvPr>
          <p:cNvPicPr>
            <a:picLocks noChangeAspect="1"/>
          </p:cNvPicPr>
          <p:nvPr/>
        </p:nvPicPr>
        <p:blipFill>
          <a:blip r:embed="rId3"/>
          <a:stretch>
            <a:fillRect/>
          </a:stretch>
        </p:blipFill>
        <p:spPr>
          <a:xfrm>
            <a:off x="6801432" y="101043"/>
            <a:ext cx="2312983" cy="501062"/>
          </a:xfrm>
          <a:prstGeom prst="rect">
            <a:avLst/>
          </a:prstGeom>
        </p:spPr>
      </p:pic>
      <p:pic>
        <p:nvPicPr>
          <p:cNvPr id="1025" name="Picture 1" descr="page2image536186576">
            <a:extLst>
              <a:ext uri="{FF2B5EF4-FFF2-40B4-BE49-F238E27FC236}">
                <a16:creationId xmlns:a16="http://schemas.microsoft.com/office/drawing/2014/main" id="{62E17AD1-BCA2-B24E-AB51-0E6C2CCE07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988840"/>
            <a:ext cx="4159901" cy="1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42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9642</TotalTime>
  <Words>511</Words>
  <Application>Microsoft Office PowerPoint</Application>
  <PresentationFormat>On-screen Show (4:3)</PresentationFormat>
  <Paragraphs>51</Paragraphs>
  <Slides>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vt:i4>
      </vt:variant>
    </vt:vector>
  </HeadingPairs>
  <TitlesOfParts>
    <vt:vector size="14" baseType="lpstr">
      <vt:lpstr>Arial</vt:lpstr>
      <vt:lpstr>Calibri</vt:lpstr>
      <vt:lpstr>Courier New</vt:lpstr>
      <vt:lpstr>Futura Bk BT</vt:lpstr>
      <vt:lpstr>Futura PT Medium</vt:lpstr>
      <vt:lpstr>Open Sans</vt:lpstr>
      <vt:lpstr>Symbol</vt:lpstr>
      <vt:lpstr>Office Theme</vt:lpstr>
      <vt:lpstr>2_Custom Design</vt:lpstr>
      <vt:lpstr>  </vt:lpstr>
      <vt:lpstr>  </vt:lpstr>
      <vt:lpstr>  </vt:lpstr>
      <vt:lpstr>  </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Nina Skorupska</dc:creator>
  <cp:lastModifiedBy>Isobel Morris</cp:lastModifiedBy>
  <cp:revision>90</cp:revision>
  <dcterms:created xsi:type="dcterms:W3CDTF">2020-02-12T12:17:15Z</dcterms:created>
  <dcterms:modified xsi:type="dcterms:W3CDTF">2020-12-18T13:30:07Z</dcterms:modified>
</cp:coreProperties>
</file>