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56" r:id="rId3"/>
    <p:sldId id="257" r:id="rId4"/>
    <p:sldId id="262" r:id="rId5"/>
    <p:sldId id="270" r:id="rId6"/>
    <p:sldId id="263" r:id="rId7"/>
    <p:sldId id="266" r:id="rId8"/>
    <p:sldId id="268" r:id="rId9"/>
    <p:sldId id="269" r:id="rId10"/>
    <p:sldId id="265" r:id="rId11"/>
    <p:sldId id="264" r:id="rId12"/>
    <p:sldId id="379" r:id="rId13"/>
    <p:sldId id="3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26B"/>
    <a:srgbClr val="FF6666"/>
    <a:srgbClr val="4E5053"/>
    <a:srgbClr val="921183"/>
    <a:srgbClr val="BEBEBE"/>
    <a:srgbClr val="76CAD4"/>
    <a:srgbClr val="74E2D5"/>
    <a:srgbClr val="4FC0EA"/>
    <a:srgbClr val="43D398"/>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853" autoAdjust="0"/>
  </p:normalViewPr>
  <p:slideViewPr>
    <p:cSldViewPr>
      <p:cViewPr>
        <p:scale>
          <a:sx n="100" d="100"/>
          <a:sy n="100" d="100"/>
        </p:scale>
        <p:origin x="989" y="62"/>
      </p:cViewPr>
      <p:guideLst>
        <p:guide orient="horz" pos="2160"/>
        <p:guide pos="2880"/>
      </p:guideLst>
    </p:cSldViewPr>
  </p:slideViewPr>
  <p:notesTextViewPr>
    <p:cViewPr>
      <p:scale>
        <a:sx n="1" d="1"/>
        <a:sy n="1" d="1"/>
      </p:scale>
      <p:origin x="0" y="0"/>
    </p:cViewPr>
  </p:notesTextViewPr>
  <p:notesViewPr>
    <p:cSldViewPr showGuides="1">
      <p:cViewPr varScale="1">
        <p:scale>
          <a:sx n="86" d="100"/>
          <a:sy n="86" d="100"/>
        </p:scale>
        <p:origin x="392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1F5E4-95FC-7D49-9EE0-964BD2D0D0AB}" type="datetimeFigureOut">
              <a:rPr lang="en-US" smtClean="0"/>
              <a:t>4/6/2021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2CB41-7773-6C43-B162-9FEB6DD9CC00}" type="slidenum">
              <a:rPr lang="en-US" smtClean="0"/>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6875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0373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9493"/>
            <a:ext cx="7772400" cy="391938"/>
          </a:xfrm>
        </p:spPr>
        <p:txBody>
          <a:bodyPr>
            <a:noAutofit/>
          </a:bodyPr>
          <a:lstStyle>
            <a:lvl1pPr>
              <a:defRPr sz="3200"/>
            </a:lvl1pPr>
          </a:lstStyle>
          <a:p>
            <a:r>
              <a:rPr lang="en-US" dirty="0"/>
              <a:t>Click to edit Master title style</a:t>
            </a:r>
            <a:endParaRPr lang="en-GB" dirty="0"/>
          </a:p>
        </p:txBody>
      </p:sp>
      <p:sp>
        <p:nvSpPr>
          <p:cNvPr id="3" name="Subtitle 2"/>
          <p:cNvSpPr>
            <a:spLocks noGrp="1"/>
          </p:cNvSpPr>
          <p:nvPr>
            <p:ph type="subTitle" idx="1"/>
          </p:nvPr>
        </p:nvSpPr>
        <p:spPr>
          <a:xfrm>
            <a:off x="251520" y="126876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20683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2341563" y="6326188"/>
            <a:ext cx="5068887" cy="379412"/>
          </a:xfrm>
          <a:prstGeom prst="rect">
            <a:avLst/>
          </a:prstGeom>
        </p:spPr>
        <p:txBody>
          <a:bodyPr/>
          <a:lstStyle>
            <a:lvl1pPr>
              <a:defRPr>
                <a:latin typeface="Calibri" charset="0"/>
                <a:ea typeface="MS PGothic" charset="0"/>
                <a:cs typeface="MS PGothic" charset="0"/>
              </a:defRPr>
            </a:lvl1pPr>
          </a:lstStyle>
          <a:p>
            <a:pPr fontAlgn="base">
              <a:spcBef>
                <a:spcPct val="0"/>
              </a:spcBef>
              <a:spcAft>
                <a:spcPct val="0"/>
              </a:spcAft>
              <a:defRPr/>
            </a:pPr>
            <a:endParaRPr lang="en-GB" sz="2400">
              <a:solidFill>
                <a:prstClr val="black"/>
              </a:solidFill>
            </a:endParaRPr>
          </a:p>
        </p:txBody>
      </p:sp>
      <p:sp>
        <p:nvSpPr>
          <p:cNvPr id="4" name="Rectangle 6"/>
          <p:cNvSpPr>
            <a:spLocks noGrp="1" noChangeArrowheads="1"/>
          </p:cNvSpPr>
          <p:nvPr>
            <p:ph type="sldNum" sz="quarter" idx="11"/>
          </p:nvPr>
        </p:nvSpPr>
        <p:spPr>
          <a:xfrm>
            <a:off x="7410450" y="6315075"/>
            <a:ext cx="1401763" cy="3905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3576A00-BD02-4C62-A3CF-D5BC0A6E84B1}" type="slidenum">
              <a:rPr lang="en-GB" altLang="en-US" sz="2400">
                <a:solidFill>
                  <a:prstClr val="black"/>
                </a:solidFill>
                <a:ea typeface="MS PGothic" pitchFamily="34" charset="-128"/>
              </a:rPr>
              <a:pPr fontAlgn="base">
                <a:spcBef>
                  <a:spcPct val="0"/>
                </a:spcBef>
                <a:spcAft>
                  <a:spcPct val="0"/>
                </a:spcAft>
              </a:pPr>
              <a:t>‹#›</a:t>
            </a:fld>
            <a:endParaRPr lang="en-GB" altLang="en-US" sz="2400">
              <a:solidFill>
                <a:prstClr val="black"/>
              </a:solidFill>
              <a:ea typeface="MS PGothic" pitchFamily="34" charset="-128"/>
            </a:endParaRPr>
          </a:p>
        </p:txBody>
      </p:sp>
    </p:spTree>
    <p:extLst>
      <p:ext uri="{BB962C8B-B14F-4D97-AF65-F5344CB8AC3E}">
        <p14:creationId xmlns:p14="http://schemas.microsoft.com/office/powerpoint/2010/main" val="342206954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60433" y="6315075"/>
            <a:ext cx="504056" cy="390525"/>
          </a:xfrm>
          <a:prstGeom prst="rect">
            <a:avLst/>
          </a:prstGeom>
        </p:spPr>
        <p:txBody>
          <a:bodyPr vert="horz" wrap="square" lIns="91440" tIns="45720" rIns="91440" bIns="45720" numCol="1" anchor="t" anchorCtr="0" compatLnSpc="1">
            <a:prstTxWarp prst="textNoShape">
              <a:avLst/>
            </a:prstTxWarp>
          </a:bodyPr>
          <a:lstStyle>
            <a:lvl1pPr>
              <a:defRPr sz="1400" baseline="0" smtClean="0">
                <a:solidFill>
                  <a:srgbClr val="000000"/>
                </a:solidFill>
                <a:latin typeface="Arial" panose="020B0604020202020204" pitchFamily="34" charset="0"/>
              </a:defRPr>
            </a:lvl1pPr>
          </a:lstStyle>
          <a:p>
            <a:pPr fontAlgn="base">
              <a:spcBef>
                <a:spcPct val="0"/>
              </a:spcBef>
              <a:spcAft>
                <a:spcPct val="0"/>
              </a:spcAft>
              <a:defRPr/>
            </a:pPr>
            <a:fld id="{F4D1D90E-39B4-4164-81E9-C17A48A1ED8A}" type="slidenum">
              <a:rPr lang="en-GB" altLang="en-US">
                <a:ea typeface="MS PGothic" pitchFamily="34" charset="-128"/>
              </a:rPr>
              <a:pPr fontAlgn="base">
                <a:spcBef>
                  <a:spcPct val="0"/>
                </a:spcBef>
                <a:spcAft>
                  <a:spcPct val="0"/>
                </a:spcAft>
                <a:defRPr/>
              </a:pPr>
              <a:t>‹#›</a:t>
            </a:fld>
            <a:endParaRPr lang="en-GB" altLang="en-US" dirty="0">
              <a:ea typeface="MS PGothic" pitchFamily="34" charset="-128"/>
            </a:endParaRPr>
          </a:p>
        </p:txBody>
      </p:sp>
    </p:spTree>
    <p:extLst>
      <p:ext uri="{BB962C8B-B14F-4D97-AF65-F5344CB8AC3E}">
        <p14:creationId xmlns:p14="http://schemas.microsoft.com/office/powerpoint/2010/main" val="125229023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48443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8171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2777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t>06/04/2021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6824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t>06/04/2021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832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t>06/04/2021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2114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35382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1560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06/04/2021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50825" y="24288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p:cNvSpPr>
            <a:spLocks noGrp="1"/>
          </p:cNvSpPr>
          <p:nvPr>
            <p:ph type="body" idx="1"/>
          </p:nvPr>
        </p:nvSpPr>
        <p:spPr bwMode="auto">
          <a:xfrm>
            <a:off x="250825" y="1463675"/>
            <a:ext cx="8229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6057900"/>
            <a:ext cx="10715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0465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rtl="0" eaLnBrk="0" fontAlgn="base" hangingPunct="0">
        <a:spcBef>
          <a:spcPct val="0"/>
        </a:spcBef>
        <a:spcAft>
          <a:spcPct val="0"/>
        </a:spcAft>
        <a:defRPr sz="32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5pPr>
      <a:lvl6pPr marL="457200" algn="l" rtl="0" fontAlgn="base">
        <a:spcBef>
          <a:spcPct val="0"/>
        </a:spcBef>
        <a:spcAft>
          <a:spcPct val="0"/>
        </a:spcAft>
        <a:defRPr sz="3200">
          <a:solidFill>
            <a:srgbClr val="588B2F"/>
          </a:solidFill>
          <a:latin typeface="Arial" charset="0"/>
          <a:ea typeface="ＭＳ Ｐゴシック" charset="0"/>
        </a:defRPr>
      </a:lvl6pPr>
      <a:lvl7pPr marL="914400" algn="l" rtl="0" fontAlgn="base">
        <a:spcBef>
          <a:spcPct val="0"/>
        </a:spcBef>
        <a:spcAft>
          <a:spcPct val="0"/>
        </a:spcAft>
        <a:defRPr sz="3200">
          <a:solidFill>
            <a:srgbClr val="588B2F"/>
          </a:solidFill>
          <a:latin typeface="Arial" charset="0"/>
          <a:ea typeface="ＭＳ Ｐゴシック" charset="0"/>
        </a:defRPr>
      </a:lvl7pPr>
      <a:lvl8pPr marL="1371600" algn="l" rtl="0" fontAlgn="base">
        <a:spcBef>
          <a:spcPct val="0"/>
        </a:spcBef>
        <a:spcAft>
          <a:spcPct val="0"/>
        </a:spcAft>
        <a:defRPr sz="3200">
          <a:solidFill>
            <a:srgbClr val="588B2F"/>
          </a:solidFill>
          <a:latin typeface="Arial" charset="0"/>
          <a:ea typeface="ＭＳ Ｐゴシック" charset="0"/>
        </a:defRPr>
      </a:lvl8pPr>
      <a:lvl9pPr marL="1828800" algn="l" rtl="0" fontAlgn="base">
        <a:spcBef>
          <a:spcPct val="0"/>
        </a:spcBef>
        <a:spcAft>
          <a:spcPct val="0"/>
        </a:spcAft>
        <a:defRPr sz="3200">
          <a:solidFill>
            <a:srgbClr val="588B2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6F6F6F"/>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Courier New" pitchFamily="49" charset="0"/>
        <a:buChar char="o"/>
        <a:defRPr sz="2400" kern="1200">
          <a:solidFill>
            <a:srgbClr val="6F6F6F"/>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Courier New" pitchFamily="49" charset="0"/>
        <a:buChar char="o"/>
        <a:defRPr sz="2000" kern="1200">
          <a:solidFill>
            <a:srgbClr val="6F6F6F"/>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Courier New" pitchFamily="49" charset="0"/>
        <a:buChar char="o"/>
        <a:defRPr sz="1600" kern="1200">
          <a:solidFill>
            <a:srgbClr val="6F6F6F"/>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hyperlink" Target="https://www.gov.uk/government/consultations/hm-treasury-fundamental-review-of-business-rates-call-for-evide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r-e-a.net/resources/rea-longer-duration-energy-storage-report/" TargetMode="External"/><Relationship Id="rId7" Type="http://schemas.openxmlformats.org/officeDocument/2006/relationships/hyperlink" Target="https://r-e-a.us8.list-manage.com/track/click?u=57981e55e365722b7bb40867b&amp;id=c06c7ca5e6&amp;e=6717436989"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r-e-a.us8.list-manage.com/track/click?u=57981e55e365722b7bb40867b&amp;id=47a9cea96c&amp;e=6717436989" TargetMode="External"/><Relationship Id="rId5" Type="http://schemas.openxmlformats.org/officeDocument/2006/relationships/hyperlink" Target="https://r-e-a.us8.list-manage.com/track/click?u=57981e55e365722b7bb40867b&amp;id=24ec08fd14&amp;e=6717436989" TargetMode="External"/><Relationship Id="rId4" Type="http://schemas.openxmlformats.org/officeDocument/2006/relationships/hyperlink" Target="https://r-e-a.us8.list-manage.com/track/click?u=57981e55e365722b7bb40867b&amp;id=4df9e42bea&amp;e=671743698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hyperlink" Target="https://www.r-e-a.net/resources/grid-securities-working-group-meeting-notes-18-12-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03648"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2291949" y="5733256"/>
            <a:ext cx="5520412"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7812360" y="5013176"/>
            <a:ext cx="946505" cy="936104"/>
          </a:xfrm>
          <a:prstGeom prst="rect">
            <a:avLst/>
          </a:prstGeom>
        </p:spPr>
      </p:pic>
      <p:sp>
        <p:nvSpPr>
          <p:cNvPr id="7" name="Subtitle 6"/>
          <p:cNvSpPr>
            <a:spLocks noGrp="1"/>
          </p:cNvSpPr>
          <p:nvPr>
            <p:ph type="subTitle" idx="1"/>
          </p:nvPr>
        </p:nvSpPr>
        <p:spPr>
          <a:xfrm>
            <a:off x="1979712" y="1821397"/>
            <a:ext cx="6484420" cy="1708026"/>
          </a:xfrm>
        </p:spPr>
        <p:txBody>
          <a:bodyPr>
            <a:noAutofit/>
          </a:bodyPr>
          <a:lstStyle/>
          <a:p>
            <a:r>
              <a:rPr lang="en-GB" sz="2800" b="1" dirty="0">
                <a:solidFill>
                  <a:srgbClr val="06926B"/>
                </a:solidFill>
                <a:latin typeface="Open Sans" panose="020B0606030504020204"/>
                <a:cs typeface="Futura Medium" panose="020B0602020204020303" pitchFamily="34" charset="-79"/>
              </a:rPr>
              <a:t>Energy Storage Forum Meeting</a:t>
            </a:r>
          </a:p>
          <a:p>
            <a:endParaRPr lang="en-GB" dirty="0">
              <a:solidFill>
                <a:srgbClr val="06926B"/>
              </a:solidFill>
              <a:latin typeface="Open Sans" panose="020B0606030504020204"/>
              <a:cs typeface="Futura Medium" panose="020B0602020204020303" pitchFamily="34" charset="-79"/>
            </a:endParaRPr>
          </a:p>
          <a:p>
            <a:r>
              <a:rPr lang="en-GB" sz="2000" dirty="0">
                <a:solidFill>
                  <a:srgbClr val="06926B"/>
                </a:solidFill>
                <a:latin typeface="Open Sans" panose="020B0606030504020204"/>
                <a:cs typeface="Futura Medium" panose="020B0602020204020303" pitchFamily="34" charset="-79"/>
              </a:rPr>
              <a:t>3.30 – 5pm, Tuesday 6</a:t>
            </a:r>
            <a:r>
              <a:rPr lang="en-GB" sz="2000" baseline="30000" dirty="0">
                <a:solidFill>
                  <a:srgbClr val="06926B"/>
                </a:solidFill>
                <a:latin typeface="Open Sans" panose="020B0606030504020204"/>
                <a:cs typeface="Futura Medium" panose="020B0602020204020303" pitchFamily="34" charset="-79"/>
              </a:rPr>
              <a:t>th</a:t>
            </a:r>
            <a:r>
              <a:rPr lang="en-GB" sz="2000" dirty="0">
                <a:solidFill>
                  <a:srgbClr val="06926B"/>
                </a:solidFill>
                <a:latin typeface="Open Sans" panose="020B0606030504020204"/>
                <a:cs typeface="Futura Medium" panose="020B0602020204020303" pitchFamily="34" charset="-79"/>
              </a:rPr>
              <a:t> April 2021</a:t>
            </a:r>
          </a:p>
          <a:p>
            <a:endParaRPr lang="en-GB" altLang="en-US" sz="2400" dirty="0">
              <a:solidFill>
                <a:srgbClr val="06926B"/>
              </a:solidFill>
              <a:latin typeface="Open Sans" panose="020B0606030504020204"/>
              <a:cs typeface="Futura Medium" panose="020B0602020204020303" pitchFamily="34" charset="-79"/>
            </a:endParaRPr>
          </a:p>
          <a:p>
            <a:pPr lvl="0" algn="l" eaLnBrk="0" fontAlgn="base" hangingPunct="0">
              <a:spcBef>
                <a:spcPct val="0"/>
              </a:spcBef>
              <a:spcAft>
                <a:spcPct val="0"/>
              </a:spcAft>
            </a:pPr>
            <a:r>
              <a:rPr lang="en-US" altLang="en-US" dirty="0">
                <a:solidFill>
                  <a:schemeClr val="tx1"/>
                </a:solidFill>
                <a:latin typeface="Open Sans" panose="020B0606030504020204"/>
                <a:cs typeface="Futura Medium" panose="020B0602020204020303" pitchFamily="34" charset="-79"/>
              </a:rPr>
              <a:t> </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2569824" y="260648"/>
            <a:ext cx="5386552" cy="1166890"/>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483768" y="6067005"/>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i="1" dirty="0">
                <a:solidFill>
                  <a:srgbClr val="06926B"/>
                </a:solidFill>
                <a:latin typeface="Futura Bk BT" panose="020B0502020204020303" pitchFamily="34" charset="0"/>
              </a:rPr>
              <a:t>Decarbonising the economy</a:t>
            </a:r>
          </a:p>
        </p:txBody>
      </p:sp>
    </p:spTree>
    <p:extLst>
      <p:ext uri="{BB962C8B-B14F-4D97-AF65-F5344CB8AC3E}">
        <p14:creationId xmlns:p14="http://schemas.microsoft.com/office/powerpoint/2010/main" val="68871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latin typeface="Open Sans" panose="020B0606030504020204"/>
                <a:ea typeface="Calibri" panose="020F0502020204030204" pitchFamily="34" charset="0"/>
              </a:rPr>
              <a:t>Queue Management -</a:t>
            </a:r>
            <a:r>
              <a:rPr lang="en-GB" sz="2400" b="1" dirty="0">
                <a:solidFill>
                  <a:srgbClr val="06926B"/>
                </a:solidFill>
                <a:effectLst/>
                <a:latin typeface="Open Sans" panose="020B0606030504020204"/>
                <a:ea typeface="Calibri" panose="020F0502020204030204" pitchFamily="34" charset="0"/>
              </a:rPr>
              <a:t> Connection Milestones</a:t>
            </a:r>
          </a:p>
          <a:p>
            <a:endParaRPr lang="en-GB" sz="1800" i="1"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
        <p:nvSpPr>
          <p:cNvPr id="6" name="TextBox 5">
            <a:extLst>
              <a:ext uri="{FF2B5EF4-FFF2-40B4-BE49-F238E27FC236}">
                <a16:creationId xmlns:a16="http://schemas.microsoft.com/office/drawing/2014/main" id="{D1CC3A2A-E33E-4F5D-B30A-DD452237A658}"/>
              </a:ext>
            </a:extLst>
          </p:cNvPr>
          <p:cNvSpPr txBox="1"/>
          <p:nvPr/>
        </p:nvSpPr>
        <p:spPr>
          <a:xfrm>
            <a:off x="1816689" y="3204408"/>
            <a:ext cx="7102617" cy="280076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Open Sans" panose="020B0606030504020204"/>
              </a:rPr>
              <a:t>One new Milestone is being introduced – M7, ‘Project commitment’.</a:t>
            </a:r>
          </a:p>
          <a:p>
            <a:pPr marL="285750" indent="-285750">
              <a:buFont typeface="Arial" panose="020B0604020202020204" pitchFamily="34" charset="0"/>
              <a:buChar char="•"/>
            </a:pPr>
            <a:endParaRPr lang="en-GB" sz="1400" dirty="0">
              <a:latin typeface="Open Sans" panose="020B0606030504020204"/>
            </a:endParaRPr>
          </a:p>
          <a:p>
            <a:pPr marL="285750" indent="-285750">
              <a:buFont typeface="Arial" panose="020B0604020202020204" pitchFamily="34" charset="0"/>
              <a:buChar char="•"/>
            </a:pPr>
            <a:r>
              <a:rPr lang="en-GB" sz="1400" dirty="0">
                <a:latin typeface="Open Sans" panose="020B0606030504020204"/>
              </a:rPr>
              <a:t>Tolerance periods are being introduced – with three statuses, ‘On Track’, ‘Within Tolerance’, ‘Termination’. These tolerance periods vary by voltage, but will be up to 65 working days for LV &amp; HV, and up to 130 working days for EHV &amp; 132kV.</a:t>
            </a:r>
          </a:p>
          <a:p>
            <a:pPr marL="285750" indent="-285750">
              <a:buFont typeface="Arial" panose="020B0604020202020204" pitchFamily="34" charset="0"/>
              <a:buChar char="•"/>
            </a:pPr>
            <a:endParaRPr lang="en-GB" sz="1400" dirty="0">
              <a:latin typeface="Open Sans" panose="020B0606030504020204"/>
            </a:endParaRPr>
          </a:p>
          <a:p>
            <a:pPr marL="285750" indent="-285750">
              <a:buFont typeface="Arial" panose="020B0604020202020204" pitchFamily="34" charset="0"/>
              <a:buChar char="•"/>
            </a:pPr>
            <a:r>
              <a:rPr lang="en-GB" sz="1400" dirty="0">
                <a:latin typeface="Open Sans" panose="020B0606030504020204"/>
              </a:rPr>
              <a:t>For both distribution and transmission connected companies, the new queue management principles will apply from 1</a:t>
            </a:r>
            <a:r>
              <a:rPr lang="en-GB" sz="1400" baseline="30000" dirty="0">
                <a:latin typeface="Open Sans" panose="020B0606030504020204"/>
              </a:rPr>
              <a:t>st</a:t>
            </a:r>
            <a:r>
              <a:rPr lang="en-GB" sz="1400" dirty="0">
                <a:latin typeface="Open Sans" panose="020B0606030504020204"/>
              </a:rPr>
              <a:t> July 2021, to new applications.</a:t>
            </a:r>
          </a:p>
          <a:p>
            <a:endParaRPr lang="en-GB" sz="1600" b="1" i="1" dirty="0">
              <a:latin typeface="Open Sans" panose="020B0606030504020204"/>
            </a:endParaRPr>
          </a:p>
          <a:p>
            <a:r>
              <a:rPr lang="en-GB" sz="1600" b="1" dirty="0">
                <a:solidFill>
                  <a:srgbClr val="06926B"/>
                </a:solidFill>
                <a:latin typeface="Open Sans" panose="020B0606030504020204"/>
              </a:rPr>
              <a:t>NSIP Threshold</a:t>
            </a:r>
          </a:p>
          <a:p>
            <a:pPr marL="285750" indent="-285750">
              <a:buFont typeface="Arial" panose="020B0604020202020204" pitchFamily="34" charset="0"/>
              <a:buChar char="•"/>
            </a:pPr>
            <a:r>
              <a:rPr lang="en-GB" sz="1400" dirty="0">
                <a:latin typeface="Open Sans" panose="020B0606030504020204"/>
              </a:rPr>
              <a:t>REA also seeking views on 50MW NSIP threshold – is it time to push for a different approach?</a:t>
            </a:r>
          </a:p>
        </p:txBody>
      </p:sp>
      <p:pic>
        <p:nvPicPr>
          <p:cNvPr id="8" name="Picture 7">
            <a:extLst>
              <a:ext uri="{FF2B5EF4-FFF2-40B4-BE49-F238E27FC236}">
                <a16:creationId xmlns:a16="http://schemas.microsoft.com/office/drawing/2014/main" id="{5D1BB815-5708-4077-AF02-8174102A4B46}"/>
              </a:ext>
            </a:extLst>
          </p:cNvPr>
          <p:cNvPicPr>
            <a:picLocks noChangeAspect="1"/>
          </p:cNvPicPr>
          <p:nvPr/>
        </p:nvPicPr>
        <p:blipFill rotWithShape="1">
          <a:blip r:embed="rId4"/>
          <a:srcRect l="21651" t="34600" r="37400" b="47200"/>
          <a:stretch/>
        </p:blipFill>
        <p:spPr>
          <a:xfrm>
            <a:off x="1790726" y="1229459"/>
            <a:ext cx="7128580" cy="1782145"/>
          </a:xfrm>
          <a:prstGeom prst="rect">
            <a:avLst/>
          </a:prstGeom>
        </p:spPr>
      </p:pic>
    </p:spTree>
    <p:extLst>
      <p:ext uri="{BB962C8B-B14F-4D97-AF65-F5344CB8AC3E}">
        <p14:creationId xmlns:p14="http://schemas.microsoft.com/office/powerpoint/2010/main" val="20511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latin typeface="Open Sans" panose="020B0606030504020204"/>
                <a:ea typeface="Calibri" panose="020F0502020204030204" pitchFamily="34" charset="0"/>
              </a:rPr>
              <a:t>Storage Definition – Debate and Looking Forward</a:t>
            </a:r>
            <a:endParaRPr lang="en-GB" sz="2400" b="1" dirty="0">
              <a:solidFill>
                <a:srgbClr val="06926B"/>
              </a:solidFill>
              <a:effectLst/>
              <a:latin typeface="Open Sans" panose="020B0606030504020204"/>
              <a:ea typeface="Calibri" panose="020F0502020204030204" pitchFamily="34" charset="0"/>
            </a:endParaRPr>
          </a:p>
          <a:p>
            <a:pPr algn="l"/>
            <a:r>
              <a:rPr lang="en-GB" sz="1400" dirty="0">
                <a:solidFill>
                  <a:schemeClr val="tx1"/>
                </a:solidFill>
                <a:latin typeface="Open Sans" panose="020B0606030504020204"/>
              </a:rPr>
              <a:t>Two approaches:</a:t>
            </a:r>
          </a:p>
          <a:p>
            <a:pPr algn="l"/>
            <a:endParaRPr lang="en-GB" sz="1400" dirty="0">
              <a:solidFill>
                <a:schemeClr val="tx1"/>
              </a:solidFill>
              <a:latin typeface="Open Sans" panose="020B0606030504020204"/>
            </a:endParaRPr>
          </a:p>
          <a:p>
            <a:pPr marL="342900" indent="-342900" algn="l">
              <a:buAutoNum type="arabicParenR"/>
            </a:pPr>
            <a:r>
              <a:rPr lang="en-GB" sz="1400" dirty="0">
                <a:solidFill>
                  <a:schemeClr val="tx1"/>
                </a:solidFill>
                <a:latin typeface="Open Sans" panose="020B0606030504020204"/>
              </a:rPr>
              <a:t>Push for a definition as an entirely separate licensable activity – such as is the case with interconnectors</a:t>
            </a:r>
          </a:p>
          <a:p>
            <a:pPr algn="l"/>
            <a:r>
              <a:rPr lang="en-GB" sz="1400" dirty="0">
                <a:solidFill>
                  <a:schemeClr val="tx1"/>
                </a:solidFill>
                <a:latin typeface="Open Sans" panose="020B0606030504020204"/>
              </a:rPr>
              <a:t>- Provides a strong base that should address multiple regulatory and policy concerns. </a:t>
            </a:r>
          </a:p>
          <a:p>
            <a:pPr algn="l"/>
            <a:endParaRPr lang="en-GB" sz="1400" dirty="0">
              <a:solidFill>
                <a:schemeClr val="tx1"/>
              </a:solidFill>
              <a:latin typeface="Open Sans" panose="020B0606030504020204"/>
            </a:endParaRPr>
          </a:p>
          <a:p>
            <a:pPr marL="342900" indent="-342900" algn="l">
              <a:buAutoNum type="arabicParenR"/>
            </a:pPr>
            <a:endParaRPr lang="en-GB" sz="1400" dirty="0">
              <a:solidFill>
                <a:schemeClr val="tx1"/>
              </a:solidFill>
              <a:latin typeface="Open Sans" panose="020B0606030504020204"/>
            </a:endParaRPr>
          </a:p>
          <a:p>
            <a:pPr algn="l"/>
            <a:r>
              <a:rPr lang="en-GB" sz="1400" dirty="0">
                <a:solidFill>
                  <a:schemeClr val="tx1"/>
                </a:solidFill>
                <a:latin typeface="Open Sans" panose="020B0606030504020204"/>
              </a:rPr>
              <a:t>2)  Storage is defined as a subset of generation through out the current framework</a:t>
            </a:r>
          </a:p>
          <a:p>
            <a:pPr marL="285750" indent="-285750" algn="l">
              <a:buFontTx/>
              <a:buChar char="-"/>
            </a:pPr>
            <a:r>
              <a:rPr lang="en-GB" sz="1400" dirty="0">
                <a:solidFill>
                  <a:schemeClr val="tx1"/>
                </a:solidFill>
                <a:latin typeface="Open Sans" panose="020B0606030504020204"/>
              </a:rPr>
              <a:t>Allows for a focus on individual barriers and ensures storage is dealt with appropriately in each case. </a:t>
            </a:r>
          </a:p>
          <a:p>
            <a:pPr marL="285750" indent="-285750" algn="l">
              <a:buFontTx/>
              <a:buChar char="-"/>
            </a:pPr>
            <a:endParaRPr lang="en-GB" sz="1400" dirty="0">
              <a:solidFill>
                <a:schemeClr val="tx1"/>
              </a:solidFill>
              <a:latin typeface="Open Sans" panose="020B0606030504020204"/>
            </a:endParaRPr>
          </a:p>
          <a:p>
            <a:pPr algn="l"/>
            <a:r>
              <a:rPr lang="en-GB" sz="1400" dirty="0">
                <a:solidFill>
                  <a:schemeClr val="tx1"/>
                </a:solidFill>
                <a:latin typeface="Open Sans" panose="020B0606030504020204"/>
              </a:rPr>
              <a:t>In order to consider how approach might impact current storage issues, the Steering Group have set out key barriers and how each approach could help inform resolution. </a:t>
            </a:r>
          </a:p>
          <a:p>
            <a:pPr algn="l"/>
            <a:endParaRPr lang="en-GB" sz="1400" dirty="0">
              <a:solidFill>
                <a:schemeClr val="tx1"/>
              </a:solidFill>
              <a:latin typeface="Open Sans" panose="020B0606030504020204"/>
            </a:endParaRPr>
          </a:p>
          <a:p>
            <a:pPr algn="l"/>
            <a:r>
              <a:rPr lang="en-GB" sz="1400" dirty="0">
                <a:solidFill>
                  <a:schemeClr val="tx1"/>
                </a:solidFill>
                <a:latin typeface="Open Sans" panose="020B0606030504020204"/>
              </a:rPr>
              <a:t>Intention is for REA to use this as a basis for working on issues, while identifying how best to move forward definition debate. </a:t>
            </a:r>
          </a:p>
          <a:p>
            <a:endParaRPr lang="en-GB" sz="1800" i="1"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Tree>
    <p:extLst>
      <p:ext uri="{BB962C8B-B14F-4D97-AF65-F5344CB8AC3E}">
        <p14:creationId xmlns:p14="http://schemas.microsoft.com/office/powerpoint/2010/main" val="311760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32B749-8102-4016-AA24-8A8CDB703CC3}"/>
              </a:ext>
            </a:extLst>
          </p:cNvPr>
          <p:cNvSpPr>
            <a:spLocks noGrp="1"/>
          </p:cNvSpPr>
          <p:nvPr>
            <p:ph type="sldNum" sz="quarter" idx="12"/>
          </p:nvPr>
        </p:nvSpPr>
        <p:spPr/>
        <p:txBody>
          <a:bodyPr/>
          <a:lstStyle/>
          <a:p>
            <a:fld id="{D3AF4771-3F24-4635-9371-CC08E23CF69B}" type="slidenum">
              <a:rPr lang="en-GB" smtClean="0"/>
              <a:t>12</a:t>
            </a:fld>
            <a:endParaRPr lang="en-GB"/>
          </a:p>
        </p:txBody>
      </p:sp>
      <p:graphicFrame>
        <p:nvGraphicFramePr>
          <p:cNvPr id="4" name="Table 4">
            <a:extLst>
              <a:ext uri="{FF2B5EF4-FFF2-40B4-BE49-F238E27FC236}">
                <a16:creationId xmlns:a16="http://schemas.microsoft.com/office/drawing/2014/main" id="{059BF599-3DCA-4A2C-992F-C08F870D33B5}"/>
              </a:ext>
            </a:extLst>
          </p:cNvPr>
          <p:cNvGraphicFramePr>
            <a:graphicFrameLocks noGrp="1"/>
          </p:cNvGraphicFramePr>
          <p:nvPr>
            <p:extLst>
              <p:ext uri="{D42A27DB-BD31-4B8C-83A1-F6EECF244321}">
                <p14:modId xmlns:p14="http://schemas.microsoft.com/office/powerpoint/2010/main" val="3129801735"/>
              </p:ext>
            </p:extLst>
          </p:nvPr>
        </p:nvGraphicFramePr>
        <p:xfrm>
          <a:off x="0" y="286"/>
          <a:ext cx="9036496" cy="6813087"/>
        </p:xfrm>
        <a:graphic>
          <a:graphicData uri="http://schemas.openxmlformats.org/drawingml/2006/table">
            <a:tbl>
              <a:tblPr firstRow="1" bandRow="1">
                <a:tableStyleId>{073A0DAA-6AF3-43AB-8588-CEC1D06C72B9}</a:tableStyleId>
              </a:tblPr>
              <a:tblGrid>
                <a:gridCol w="2148021">
                  <a:extLst>
                    <a:ext uri="{9D8B030D-6E8A-4147-A177-3AD203B41FA5}">
                      <a16:colId xmlns:a16="http://schemas.microsoft.com/office/drawing/2014/main" val="4207401902"/>
                    </a:ext>
                  </a:extLst>
                </a:gridCol>
                <a:gridCol w="6888475">
                  <a:extLst>
                    <a:ext uri="{9D8B030D-6E8A-4147-A177-3AD203B41FA5}">
                      <a16:colId xmlns:a16="http://schemas.microsoft.com/office/drawing/2014/main" val="3893454551"/>
                    </a:ext>
                  </a:extLst>
                </a:gridCol>
              </a:tblGrid>
              <a:tr h="543840">
                <a:tc>
                  <a:txBody>
                    <a:bodyPr/>
                    <a:lstStyle/>
                    <a:p>
                      <a:r>
                        <a:rPr lang="en-GB" dirty="0"/>
                        <a:t>Issue</a:t>
                      </a:r>
                    </a:p>
                  </a:txBody>
                  <a:tcPr>
                    <a:noFill/>
                  </a:tcPr>
                </a:tc>
                <a:tc>
                  <a:txBody>
                    <a:bodyPr/>
                    <a:lstStyle/>
                    <a:p>
                      <a:r>
                        <a:rPr lang="en-GB" dirty="0"/>
                        <a:t>Challenge</a:t>
                      </a:r>
                    </a:p>
                  </a:txBody>
                  <a:tcPr>
                    <a:noFill/>
                  </a:tcPr>
                </a:tc>
                <a:extLst>
                  <a:ext uri="{0D108BD9-81ED-4DB2-BD59-A6C34878D82A}">
                    <a16:rowId xmlns:a16="http://schemas.microsoft.com/office/drawing/2014/main" val="1767207407"/>
                  </a:ext>
                </a:extLst>
              </a:tr>
              <a:tr h="543840">
                <a:tc>
                  <a:txBody>
                    <a:bodyPr/>
                    <a:lstStyle/>
                    <a:p>
                      <a:r>
                        <a:rPr lang="en-GB" sz="1400" b="1" dirty="0"/>
                        <a:t>Charging</a:t>
                      </a:r>
                    </a:p>
                  </a:txBody>
                  <a:tcPr/>
                </a:tc>
                <a:tc>
                  <a:txBody>
                    <a:bodyPr/>
                    <a:lstStyle/>
                    <a:p>
                      <a:r>
                        <a:rPr lang="en-GB" sz="1200" dirty="0"/>
                        <a:t>Storage currently triple-charge. </a:t>
                      </a:r>
                      <a:r>
                        <a:rPr lang="en-GB" sz="1200" kern="1200" dirty="0">
                          <a:solidFill>
                            <a:schemeClr val="dk1"/>
                          </a:solidFill>
                          <a:effectLst/>
                        </a:rPr>
                        <a:t>Once for import, once for export and once in the price of the electricity purchased. </a:t>
                      </a:r>
                      <a:endParaRPr lang="en-GB" sz="1200" dirty="0"/>
                    </a:p>
                  </a:txBody>
                  <a:tcPr/>
                </a:tc>
                <a:extLst>
                  <a:ext uri="{0D108BD9-81ED-4DB2-BD59-A6C34878D82A}">
                    <a16:rowId xmlns:a16="http://schemas.microsoft.com/office/drawing/2014/main" val="1326033598"/>
                  </a:ext>
                </a:extLst>
              </a:tr>
              <a:tr h="543840">
                <a:tc>
                  <a:txBody>
                    <a:bodyPr/>
                    <a:lstStyle/>
                    <a:p>
                      <a:r>
                        <a:rPr lang="en-GB" sz="1400" b="1" dirty="0"/>
                        <a:t>Grid Code</a:t>
                      </a:r>
                    </a:p>
                  </a:txBody>
                  <a:tcPr/>
                </a:tc>
                <a:tc>
                  <a:txBody>
                    <a:bodyPr/>
                    <a:lstStyle/>
                    <a:p>
                      <a:r>
                        <a:rPr lang="en-GB" sz="1200" dirty="0"/>
                        <a:t>Code requirements based on generation/ demand activities and are not suitable for storage</a:t>
                      </a:r>
                    </a:p>
                  </a:txBody>
                  <a:tcPr/>
                </a:tc>
                <a:extLst>
                  <a:ext uri="{0D108BD9-81ED-4DB2-BD59-A6C34878D82A}">
                    <a16:rowId xmlns:a16="http://schemas.microsoft.com/office/drawing/2014/main" val="1424161391"/>
                  </a:ext>
                </a:extLst>
              </a:tr>
              <a:tr h="543840">
                <a:tc>
                  <a:txBody>
                    <a:bodyPr/>
                    <a:lstStyle/>
                    <a:p>
                      <a:r>
                        <a:rPr lang="en-GB" sz="1400" b="1" dirty="0"/>
                        <a:t>Grid Operators Constraints (ownership)</a:t>
                      </a:r>
                    </a:p>
                  </a:txBody>
                  <a:tcPr/>
                </a:tc>
                <a:tc>
                  <a:txBody>
                    <a:bodyPr/>
                    <a:lstStyle/>
                    <a:p>
                      <a:r>
                        <a:rPr lang="en-GB" sz="1200" dirty="0"/>
                        <a:t>Transmission and distribution operators are banned from owning generation</a:t>
                      </a:r>
                    </a:p>
                  </a:txBody>
                  <a:tcPr/>
                </a:tc>
                <a:extLst>
                  <a:ext uri="{0D108BD9-81ED-4DB2-BD59-A6C34878D82A}">
                    <a16:rowId xmlns:a16="http://schemas.microsoft.com/office/drawing/2014/main" val="2184145320"/>
                  </a:ext>
                </a:extLst>
              </a:tr>
              <a:tr h="543840">
                <a:tc>
                  <a:txBody>
                    <a:bodyPr/>
                    <a:lstStyle/>
                    <a:p>
                      <a:r>
                        <a:rPr lang="en-GB" sz="1400" b="1" dirty="0"/>
                        <a:t>Grid Connection Costs</a:t>
                      </a:r>
                    </a:p>
                  </a:txBody>
                  <a:tcPr/>
                </a:tc>
                <a:tc>
                  <a:txBody>
                    <a:bodyPr/>
                    <a:lstStyle/>
                    <a:p>
                      <a:r>
                        <a:rPr lang="en-GB" sz="1200" kern="1200" dirty="0">
                          <a:solidFill>
                            <a:schemeClr val="dk1"/>
                          </a:solidFill>
                          <a:effectLst/>
                        </a:rPr>
                        <a:t>Proposed plant on grid loads is calculated as consumption and/or generation, both ways consuming grid capacity. But id proposed by DSO, its considered increasing grid capacity. </a:t>
                      </a:r>
                      <a:endParaRPr lang="en-GB" sz="1200" dirty="0"/>
                    </a:p>
                  </a:txBody>
                  <a:tcPr/>
                </a:tc>
                <a:extLst>
                  <a:ext uri="{0D108BD9-81ED-4DB2-BD59-A6C34878D82A}">
                    <a16:rowId xmlns:a16="http://schemas.microsoft.com/office/drawing/2014/main" val="4182890942"/>
                  </a:ext>
                </a:extLst>
              </a:tr>
              <a:tr h="543840">
                <a:tc>
                  <a:txBody>
                    <a:bodyPr/>
                    <a:lstStyle/>
                    <a:p>
                      <a:r>
                        <a:rPr lang="en-GB" sz="1400" b="1" dirty="0"/>
                        <a:t>Grid Connection Lead Times</a:t>
                      </a:r>
                    </a:p>
                  </a:txBody>
                  <a:tcPr/>
                </a:tc>
                <a:tc>
                  <a:txBody>
                    <a:bodyPr/>
                    <a:lstStyle/>
                    <a:p>
                      <a:r>
                        <a:rPr lang="en-GB" sz="1200" dirty="0"/>
                        <a:t>Due to treatment as generation it can take 4- 12+ years to get new connection</a:t>
                      </a:r>
                    </a:p>
                  </a:txBody>
                  <a:tcPr/>
                </a:tc>
                <a:extLst>
                  <a:ext uri="{0D108BD9-81ED-4DB2-BD59-A6C34878D82A}">
                    <a16:rowId xmlns:a16="http://schemas.microsoft.com/office/drawing/2014/main" val="2987316703"/>
                  </a:ext>
                </a:extLst>
              </a:tr>
              <a:tr h="543840">
                <a:tc>
                  <a:txBody>
                    <a:bodyPr/>
                    <a:lstStyle/>
                    <a:p>
                      <a:r>
                        <a:rPr lang="en-GB" sz="1400" b="1" dirty="0"/>
                        <a:t>Contractual </a:t>
                      </a:r>
                    </a:p>
                  </a:txBody>
                  <a:tcPr/>
                </a:tc>
                <a:tc>
                  <a:txBody>
                    <a:bodyPr/>
                    <a:lstStyle/>
                    <a:p>
                      <a:r>
                        <a:rPr lang="en-GB" sz="1200" dirty="0"/>
                        <a:t>National Grid is unable to enter a contract for “storage services” which cuts across many current and proposed contract types, because storage is not legally defined as such</a:t>
                      </a:r>
                    </a:p>
                  </a:txBody>
                  <a:tcPr/>
                </a:tc>
                <a:extLst>
                  <a:ext uri="{0D108BD9-81ED-4DB2-BD59-A6C34878D82A}">
                    <a16:rowId xmlns:a16="http://schemas.microsoft.com/office/drawing/2014/main" val="2920691808"/>
                  </a:ext>
                </a:extLst>
              </a:tr>
              <a:tr h="733166">
                <a:tc>
                  <a:txBody>
                    <a:bodyPr/>
                    <a:lstStyle/>
                    <a:p>
                      <a:r>
                        <a:rPr lang="en-GB" sz="1400" b="1" dirty="0"/>
                        <a:t>Trading – RE, Grid Charges and Climate Change Levy</a:t>
                      </a:r>
                    </a:p>
                  </a:txBody>
                  <a:tcPr/>
                </a:tc>
                <a:tc>
                  <a:txBody>
                    <a:bodyPr/>
                    <a:lstStyle/>
                    <a:p>
                      <a:r>
                        <a:rPr lang="en-GB" sz="1200" kern="1200" dirty="0">
                          <a:solidFill>
                            <a:schemeClr val="dk1"/>
                          </a:solidFill>
                          <a:effectLst/>
                        </a:rPr>
                        <a:t>Output from storage is not classed as zero-carbon so can't be traded at RE. </a:t>
                      </a:r>
                      <a:endParaRPr lang="en-GB" sz="1200" dirty="0"/>
                    </a:p>
                  </a:txBody>
                  <a:tcPr/>
                </a:tc>
                <a:extLst>
                  <a:ext uri="{0D108BD9-81ED-4DB2-BD59-A6C34878D82A}">
                    <a16:rowId xmlns:a16="http://schemas.microsoft.com/office/drawing/2014/main" val="3315000794"/>
                  </a:ext>
                </a:extLst>
              </a:tr>
              <a:tr h="543840">
                <a:tc>
                  <a:txBody>
                    <a:bodyPr/>
                    <a:lstStyle/>
                    <a:p>
                      <a:r>
                        <a:rPr lang="en-GB" sz="1400" b="1" dirty="0"/>
                        <a:t>Policy Costs</a:t>
                      </a:r>
                    </a:p>
                  </a:txBody>
                  <a:tcPr/>
                </a:tc>
                <a:tc>
                  <a:txBody>
                    <a:bodyPr/>
                    <a:lstStyle/>
                    <a:p>
                      <a:r>
                        <a:rPr lang="en-GB" sz="1200" kern="1200" dirty="0">
                          <a:solidFill>
                            <a:schemeClr val="dk1"/>
                          </a:solidFill>
                          <a:effectLst/>
                        </a:rPr>
                        <a:t>Because storage wrongly cannot trade renewable energy, it wrongly incurs Policy Costs</a:t>
                      </a:r>
                      <a:endParaRPr lang="en-GB" sz="1200" dirty="0"/>
                    </a:p>
                  </a:txBody>
                  <a:tcPr/>
                </a:tc>
                <a:extLst>
                  <a:ext uri="{0D108BD9-81ED-4DB2-BD59-A6C34878D82A}">
                    <a16:rowId xmlns:a16="http://schemas.microsoft.com/office/drawing/2014/main" val="451604734"/>
                  </a:ext>
                </a:extLst>
              </a:tr>
              <a:tr h="641521">
                <a:tc>
                  <a:txBody>
                    <a:bodyPr/>
                    <a:lstStyle/>
                    <a:p>
                      <a:r>
                        <a:rPr lang="en-GB" sz="1400" b="1" dirty="0"/>
                        <a:t>HM Treasury</a:t>
                      </a:r>
                    </a:p>
                  </a:txBody>
                  <a:tcPr/>
                </a:tc>
                <a:tc>
                  <a:txBody>
                    <a:bodyPr/>
                    <a:lstStyle/>
                    <a:p>
                      <a:r>
                        <a:rPr lang="en-GB" sz="1200" kern="1200" dirty="0">
                          <a:solidFill>
                            <a:schemeClr val="dk1"/>
                          </a:solidFill>
                          <a:effectLst/>
                        </a:rPr>
                        <a:t>The Treasury offers certain incentives for investment, such as the Enterprise</a:t>
                      </a:r>
                    </a:p>
                    <a:p>
                      <a:r>
                        <a:rPr lang="en-GB" sz="1200" kern="1200" dirty="0">
                          <a:solidFill>
                            <a:schemeClr val="dk1"/>
                          </a:solidFill>
                          <a:effectLst/>
                        </a:rPr>
                        <a:t>Investment Scheme (EIS), which explicitly list generation as ineligible. The Treasury uses the regulatory definition of storage (currently generation plus consumption) as its own definition</a:t>
                      </a:r>
                      <a:endParaRPr lang="en-GB" sz="1200" dirty="0"/>
                    </a:p>
                  </a:txBody>
                  <a:tcPr/>
                </a:tc>
                <a:extLst>
                  <a:ext uri="{0D108BD9-81ED-4DB2-BD59-A6C34878D82A}">
                    <a16:rowId xmlns:a16="http://schemas.microsoft.com/office/drawing/2014/main" val="3293549416"/>
                  </a:ext>
                </a:extLst>
              </a:tr>
              <a:tr h="543840">
                <a:tc>
                  <a:txBody>
                    <a:bodyPr/>
                    <a:lstStyle/>
                    <a:p>
                      <a:r>
                        <a:rPr lang="en-GB" sz="1400" b="1" dirty="0"/>
                        <a:t>Other areas – Planning, Business Rates</a:t>
                      </a:r>
                    </a:p>
                  </a:txBody>
                  <a:tcPr/>
                </a:tc>
                <a:tc>
                  <a:txBody>
                    <a:bodyPr/>
                    <a:lstStyle/>
                    <a:p>
                      <a:r>
                        <a:rPr lang="en-GB" sz="1200" kern="1200" dirty="0">
                          <a:solidFill>
                            <a:schemeClr val="dk1"/>
                          </a:solidFill>
                          <a:effectLst/>
                        </a:rPr>
                        <a:t>Other regulations, such as planning regulations and Business Rates, also base some of their rules on whether or not a plant is or will be generation</a:t>
                      </a:r>
                      <a:endParaRPr lang="en-GB" sz="1200" dirty="0"/>
                    </a:p>
                  </a:txBody>
                  <a:tcPr/>
                </a:tc>
                <a:extLst>
                  <a:ext uri="{0D108BD9-81ED-4DB2-BD59-A6C34878D82A}">
                    <a16:rowId xmlns:a16="http://schemas.microsoft.com/office/drawing/2014/main" val="2568705257"/>
                  </a:ext>
                </a:extLst>
              </a:tr>
              <a:tr h="543840">
                <a:tc>
                  <a:txBody>
                    <a:bodyPr/>
                    <a:lstStyle/>
                    <a:p>
                      <a:r>
                        <a:rPr lang="en-GB" sz="1400" b="1" dirty="0"/>
                        <a:t>Evaluation &amp; compensation of benefits</a:t>
                      </a:r>
                    </a:p>
                  </a:txBody>
                  <a:tcPr/>
                </a:tc>
                <a:tc>
                  <a:txBody>
                    <a:bodyPr/>
                    <a:lstStyle/>
                    <a:p>
                      <a:r>
                        <a:rPr lang="en-GB" sz="1200" dirty="0"/>
                        <a:t>Enormous benefits accrue to the grid from connecting renewables through storage (especially inertial) versus directly. There is no mechanism to evaluate and share these benefits.</a:t>
                      </a:r>
                    </a:p>
                  </a:txBody>
                  <a:tcPr/>
                </a:tc>
                <a:extLst>
                  <a:ext uri="{0D108BD9-81ED-4DB2-BD59-A6C34878D82A}">
                    <a16:rowId xmlns:a16="http://schemas.microsoft.com/office/drawing/2014/main" val="1670226491"/>
                  </a:ext>
                </a:extLst>
              </a:tr>
            </a:tbl>
          </a:graphicData>
        </a:graphic>
      </p:graphicFrame>
    </p:spTree>
    <p:extLst>
      <p:ext uri="{BB962C8B-B14F-4D97-AF65-F5344CB8AC3E}">
        <p14:creationId xmlns:p14="http://schemas.microsoft.com/office/powerpoint/2010/main" val="365030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5"/>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Agenda</a:t>
            </a:r>
          </a:p>
          <a:p>
            <a:endParaRPr lang="en-GB" sz="1800" dirty="0">
              <a:solidFill>
                <a:schemeClr val="tx1"/>
              </a:solidFill>
              <a:latin typeface="Open Sans" panose="020B0606030504020204"/>
              <a:ea typeface="Calibri" panose="020F0502020204030204" pitchFamily="34" charset="0"/>
            </a:endParaRPr>
          </a:p>
          <a:p>
            <a:pPr algn="l">
              <a:lnSpc>
                <a:spcPct val="107000"/>
              </a:lnSpc>
              <a:spcAft>
                <a:spcPts val="800"/>
              </a:spcAft>
            </a:pPr>
            <a:r>
              <a:rPr lang="en-GB" sz="1800" b="1" dirty="0">
                <a:solidFill>
                  <a:srgbClr val="06926B"/>
                </a:solidFill>
                <a:effectLst/>
                <a:latin typeface="Open Sans" panose="020B0606030504020204"/>
                <a:ea typeface="Calibri" panose="020F0502020204030204" pitchFamily="34" charset="0"/>
                <a:cs typeface="Times New Roman" panose="02020603050405020304" pitchFamily="18" charset="0"/>
              </a:rPr>
              <a:t>3.30pm – Welcome and update on REA activities and sector news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Symbol" panose="05050102010706020507" pitchFamily="18" charset="2"/>
              <a:buChar char=""/>
            </a:pPr>
            <a:r>
              <a:rPr lang="en-GB" sz="1400" b="1" dirty="0">
                <a:solidFill>
                  <a:srgbClr val="06926B"/>
                </a:solidFill>
                <a:effectLst/>
                <a:latin typeface="Open Sans" panose="020B0606030504020204"/>
                <a:ea typeface="Calibri" panose="020F0502020204030204" pitchFamily="34" charset="0"/>
                <a:cs typeface="Times New Roman" panose="02020603050405020304" pitchFamily="18" charset="0"/>
              </a:rPr>
              <a:t>Upcoming announcements to look out for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Symbol" panose="05050102010706020507" pitchFamily="18" charset="2"/>
              <a:buChar char=""/>
            </a:pPr>
            <a:r>
              <a:rPr lang="en-GB" sz="1400" b="1" dirty="0">
                <a:solidFill>
                  <a:srgbClr val="06926B"/>
                </a:solidFill>
                <a:effectLst/>
                <a:latin typeface="Open Sans" panose="020B0606030504020204"/>
                <a:ea typeface="Calibri" panose="020F0502020204030204" pitchFamily="34" charset="0"/>
                <a:cs typeface="Times New Roman" panose="02020603050405020304" pitchFamily="18" charset="0"/>
              </a:rPr>
              <a:t>VAT Campaign update &amp; H&amp;S for domestic storage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Symbol" panose="05050102010706020507" pitchFamily="18" charset="2"/>
              <a:buChar char=""/>
            </a:pPr>
            <a:r>
              <a:rPr lang="en-GB" sz="1400" b="1" dirty="0">
                <a:solidFill>
                  <a:srgbClr val="06926B"/>
                </a:solidFill>
                <a:effectLst/>
                <a:latin typeface="Open Sans" panose="020B0606030504020204"/>
                <a:ea typeface="Calibri" panose="020F0502020204030204" pitchFamily="34" charset="0"/>
                <a:cs typeface="Times New Roman" panose="02020603050405020304" pitchFamily="18" charset="0"/>
              </a:rPr>
              <a:t>Future Building Standards consultation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Symbol" panose="05050102010706020507" pitchFamily="18" charset="2"/>
              <a:buChar char=""/>
            </a:pPr>
            <a:r>
              <a:rPr lang="en-GB" sz="1400" b="1" dirty="0">
                <a:solidFill>
                  <a:srgbClr val="06926B"/>
                </a:solidFill>
                <a:effectLst/>
                <a:latin typeface="Open Sans" panose="020B0606030504020204"/>
                <a:ea typeface="Calibri" panose="020F0502020204030204" pitchFamily="34" charset="0"/>
                <a:cs typeface="Times New Roman" panose="02020603050405020304" pitchFamily="18" charset="0"/>
              </a:rPr>
              <a:t>Longer-duration energy storage paper update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buFont typeface="Symbol" panose="05050102010706020507" pitchFamily="18" charset="2"/>
              <a:buChar char=""/>
            </a:pPr>
            <a:r>
              <a:rPr lang="en-GB" sz="1400" b="1" dirty="0">
                <a:solidFill>
                  <a:srgbClr val="06926B"/>
                </a:solidFill>
                <a:effectLst/>
                <a:latin typeface="Open Sans" panose="020B0606030504020204"/>
                <a:ea typeface="Calibri" panose="020F0502020204030204" pitchFamily="34" charset="0"/>
                <a:cs typeface="Times New Roman" panose="02020603050405020304" pitchFamily="18" charset="0"/>
              </a:rPr>
              <a:t>Grid Securities Working Group update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spcAft>
                <a:spcPts val="800"/>
              </a:spcAft>
              <a:buFont typeface="Symbol" panose="05050102010706020507" pitchFamily="18" charset="2"/>
              <a:buChar char=""/>
            </a:pPr>
            <a:r>
              <a:rPr lang="en-GB" sz="1400" b="1" dirty="0">
                <a:solidFill>
                  <a:srgbClr val="06926B"/>
                </a:solidFill>
                <a:effectLst/>
                <a:latin typeface="Open Sans" panose="020B0606030504020204"/>
                <a:ea typeface="Calibri" panose="020F0502020204030204" pitchFamily="34" charset="0"/>
                <a:cs typeface="Times New Roman" panose="02020603050405020304" pitchFamily="18" charset="0"/>
              </a:rPr>
              <a:t>New ENA connection milestones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06926B"/>
                </a:solidFill>
                <a:effectLst/>
                <a:latin typeface="Open Sans" panose="020B0606030504020204"/>
                <a:ea typeface="Calibri" panose="020F0502020204030204" pitchFamily="34" charset="0"/>
                <a:cs typeface="Times New Roman" panose="02020603050405020304" pitchFamily="18" charset="0"/>
              </a:rPr>
              <a:t>4.20pm – Discussion on separate definition for Energy Storage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solidFill>
                  <a:srgbClr val="06926B"/>
                </a:solidFill>
                <a:effectLst/>
                <a:latin typeface="Open Sans" panose="020B0606030504020204"/>
                <a:ea typeface="Calibri" panose="020F0502020204030204" pitchFamily="34" charset="0"/>
                <a:cs typeface="Times New Roman" panose="02020603050405020304" pitchFamily="18" charset="0"/>
              </a:rPr>
              <a:t>5pm – Meeting close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5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News &amp; Upcoming Announcements</a:t>
            </a:r>
          </a:p>
          <a:p>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
        <p:nvSpPr>
          <p:cNvPr id="9" name="TextBox 8">
            <a:extLst>
              <a:ext uri="{FF2B5EF4-FFF2-40B4-BE49-F238E27FC236}">
                <a16:creationId xmlns:a16="http://schemas.microsoft.com/office/drawing/2014/main" id="{8B64A1CE-4DCF-407F-93A2-C4098BB47905}"/>
              </a:ext>
            </a:extLst>
          </p:cNvPr>
          <p:cNvSpPr txBox="1"/>
          <p:nvPr/>
        </p:nvSpPr>
        <p:spPr>
          <a:xfrm>
            <a:off x="1905839" y="1088637"/>
            <a:ext cx="6770617" cy="5262979"/>
          </a:xfrm>
          <a:prstGeom prst="rect">
            <a:avLst/>
          </a:prstGeom>
          <a:noFill/>
        </p:spPr>
        <p:txBody>
          <a:bodyPr wrap="square" rtlCol="0">
            <a:spAutoFit/>
          </a:bodyPr>
          <a:lstStyle/>
          <a:p>
            <a:endParaRPr lang="en-GB" sz="1200" b="1" dirty="0">
              <a:latin typeface="Open Sans" panose="020B0606030504020204"/>
            </a:endParaRPr>
          </a:p>
          <a:p>
            <a:r>
              <a:rPr lang="en-GB" sz="1200" b="1" dirty="0">
                <a:latin typeface="Open Sans" panose="020B0606030504020204"/>
              </a:rPr>
              <a:t>Smart System and Flexibility Plan – Update of 2017 Plan</a:t>
            </a:r>
          </a:p>
          <a:p>
            <a:r>
              <a:rPr lang="en-GB" sz="1200" b="1" dirty="0">
                <a:latin typeface="Open Sans" panose="020B0606030504020204"/>
              </a:rPr>
              <a:t>-    </a:t>
            </a:r>
            <a:r>
              <a:rPr lang="en-GB" sz="1200" dirty="0">
                <a:latin typeface="Open Sans" panose="020B0606030504020204"/>
              </a:rPr>
              <a:t>Energy White Paper</a:t>
            </a:r>
            <a:r>
              <a:rPr lang="en-GB" sz="1200" b="1" dirty="0">
                <a:latin typeface="Open Sans" panose="020B0606030504020204"/>
              </a:rPr>
              <a:t> </a:t>
            </a:r>
            <a:r>
              <a:rPr lang="en-GB" sz="1200" dirty="0">
                <a:latin typeface="Open Sans" panose="020B0606030504020204"/>
              </a:rPr>
              <a:t>commitment</a:t>
            </a:r>
          </a:p>
          <a:p>
            <a:pPr marL="285750" indent="-285750">
              <a:buFontTx/>
              <a:buChar char="-"/>
            </a:pPr>
            <a:r>
              <a:rPr lang="en-GB" sz="1200" dirty="0">
                <a:latin typeface="Open Sans" panose="020B0606030504020204"/>
              </a:rPr>
              <a:t>Civil servants still  aiming for ‘Spring 2021’</a:t>
            </a:r>
          </a:p>
          <a:p>
            <a:pPr marL="285750" indent="-285750">
              <a:buFontTx/>
              <a:buChar char="-"/>
            </a:pPr>
            <a:r>
              <a:rPr lang="en-GB" sz="1200" dirty="0">
                <a:latin typeface="Open Sans" panose="020B0606030504020204"/>
              </a:rPr>
              <a:t>Purdah rules we suspect will mean unlikely to come out before end of May</a:t>
            </a:r>
          </a:p>
          <a:p>
            <a:pPr marL="285750" indent="-285750">
              <a:buFontTx/>
              <a:buChar char="-"/>
            </a:pPr>
            <a:r>
              <a:rPr lang="en-GB" sz="1200" dirty="0">
                <a:latin typeface="Open Sans" panose="020B0606030504020204"/>
              </a:rPr>
              <a:t>Likely to see further consultations coming out with revised plan. </a:t>
            </a:r>
          </a:p>
          <a:p>
            <a:endParaRPr lang="en-GB" sz="1200" dirty="0">
              <a:latin typeface="Open Sans" panose="020B0606030504020204"/>
            </a:endParaRPr>
          </a:p>
          <a:p>
            <a:r>
              <a:rPr lang="en-GB" sz="1200" b="1" dirty="0">
                <a:latin typeface="Open Sans" panose="020B0606030504020204"/>
              </a:rPr>
              <a:t>Busines Rate Review</a:t>
            </a:r>
          </a:p>
          <a:p>
            <a:pPr marL="285750" indent="-285750">
              <a:buFontTx/>
              <a:buChar char="-"/>
            </a:pPr>
            <a:r>
              <a:rPr lang="en-GB" sz="1200" dirty="0">
                <a:latin typeface="Open Sans" panose="020B0606030504020204"/>
              </a:rPr>
              <a:t>Government Published an ‘interim report’ along with the Spring Budget</a:t>
            </a:r>
          </a:p>
          <a:p>
            <a:pPr marL="285750" indent="-285750">
              <a:buFontTx/>
              <a:buChar char="-"/>
            </a:pPr>
            <a:r>
              <a:rPr lang="en-GB" sz="1200" dirty="0">
                <a:latin typeface="Open Sans" panose="020B0606030504020204"/>
              </a:rPr>
              <a:t>Interim Report was just a summary of responses although encouraging to see strong representation on around Plants and Machinery as disinvesting investment in micro generation and green tech. </a:t>
            </a:r>
          </a:p>
          <a:p>
            <a:pPr marL="285750" indent="-285750">
              <a:buFontTx/>
              <a:buChar char="-"/>
            </a:pPr>
            <a:r>
              <a:rPr lang="en-GB" sz="1200" dirty="0">
                <a:latin typeface="Open Sans" panose="020B0606030504020204"/>
              </a:rPr>
              <a:t>Full Government report expected in Autumn 2021. </a:t>
            </a:r>
          </a:p>
          <a:p>
            <a:r>
              <a:rPr lang="en-GB" sz="1200" dirty="0">
                <a:latin typeface="Open Sans" panose="020B0606030504020204"/>
              </a:rPr>
              <a:t>More info: </a:t>
            </a:r>
            <a:r>
              <a:rPr lang="en-GB" sz="1200" dirty="0">
                <a:latin typeface="Open Sans" panose="020B0606030504020204"/>
                <a:hlinkClick r:id="rId4"/>
              </a:rPr>
              <a:t>https://www.gov.uk/government/consultations/hm-treasury-fundamental-review-of-business-rates-call-for-evidence</a:t>
            </a:r>
            <a:r>
              <a:rPr lang="en-GB" sz="1200" dirty="0">
                <a:latin typeface="Open Sans" panose="020B0606030504020204"/>
              </a:rPr>
              <a:t> </a:t>
            </a:r>
          </a:p>
          <a:p>
            <a:endParaRPr lang="en-GB" sz="1200" dirty="0">
              <a:latin typeface="Open Sans" panose="020B0606030504020204"/>
            </a:endParaRPr>
          </a:p>
          <a:p>
            <a:r>
              <a:rPr lang="en-GB" sz="1200" b="1" dirty="0">
                <a:latin typeface="Open Sans" panose="020B0606030504020204"/>
              </a:rPr>
              <a:t>Treasury Net Zero Review Final Report – spring 2021</a:t>
            </a:r>
          </a:p>
          <a:p>
            <a:r>
              <a:rPr lang="en-GB" sz="1200" b="1" dirty="0">
                <a:latin typeface="Open Sans" panose="020B0606030504020204"/>
              </a:rPr>
              <a:t>Update to National Planning Statement – end of 2021</a:t>
            </a:r>
          </a:p>
          <a:p>
            <a:r>
              <a:rPr lang="en-GB" sz="1200" b="1" dirty="0">
                <a:latin typeface="Open Sans" panose="020B0606030504020204"/>
              </a:rPr>
              <a:t>Legislate to improve EPC’s, if parliamentary time allows. – end of 2021</a:t>
            </a:r>
          </a:p>
          <a:p>
            <a:endParaRPr lang="en-GB" b="1"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1287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latin typeface="Open Sans" panose="020B0606030504020204"/>
                <a:ea typeface="Calibri" panose="020F0502020204030204" pitchFamily="34" charset="0"/>
              </a:rPr>
              <a:t>H&amp;S Workstream and VAT update</a:t>
            </a:r>
            <a:endParaRPr lang="en-GB" sz="2400" b="1" dirty="0">
              <a:solidFill>
                <a:srgbClr val="06926B"/>
              </a:solidFill>
              <a:effectLst/>
              <a:latin typeface="Open Sans" panose="020B0606030504020204"/>
              <a:ea typeface="Calibri" panose="020F0502020204030204" pitchFamily="34" charset="0"/>
            </a:endParaRPr>
          </a:p>
          <a:p>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
        <p:nvSpPr>
          <p:cNvPr id="9" name="TextBox 8">
            <a:extLst>
              <a:ext uri="{FF2B5EF4-FFF2-40B4-BE49-F238E27FC236}">
                <a16:creationId xmlns:a16="http://schemas.microsoft.com/office/drawing/2014/main" id="{8B64A1CE-4DCF-407F-93A2-C4098BB47905}"/>
              </a:ext>
            </a:extLst>
          </p:cNvPr>
          <p:cNvSpPr txBox="1"/>
          <p:nvPr/>
        </p:nvSpPr>
        <p:spPr>
          <a:xfrm>
            <a:off x="1905839" y="1088637"/>
            <a:ext cx="6770617" cy="5601533"/>
          </a:xfrm>
          <a:prstGeom prst="rect">
            <a:avLst/>
          </a:prstGeom>
          <a:noFill/>
        </p:spPr>
        <p:txBody>
          <a:bodyPr wrap="square" rtlCol="0">
            <a:spAutoFit/>
          </a:bodyPr>
          <a:lstStyle/>
          <a:p>
            <a:endParaRPr lang="en-GB" sz="1400" b="1" dirty="0">
              <a:latin typeface="Open Sans" panose="020B0606030504020204"/>
            </a:endParaRPr>
          </a:p>
          <a:p>
            <a:r>
              <a:rPr lang="en-GB" sz="1400" b="1" dirty="0">
                <a:solidFill>
                  <a:srgbClr val="06926B"/>
                </a:solidFill>
                <a:latin typeface="Open Sans" panose="020B0606030504020204"/>
              </a:rPr>
              <a:t>BEIS Health and Safety Governance Group</a:t>
            </a:r>
          </a:p>
          <a:p>
            <a:pPr marL="285750" indent="-285750">
              <a:buFontTx/>
              <a:buChar char="-"/>
            </a:pPr>
            <a:r>
              <a:rPr lang="en-GB" sz="1400" dirty="0">
                <a:latin typeface="Open Sans" panose="020B0606030504020204"/>
              </a:rPr>
              <a:t>This group, on which REA sits as an industry representative, is currently deciding whether to recommend a PAS or industry led guidance for domestic energy storage</a:t>
            </a:r>
          </a:p>
          <a:p>
            <a:pPr marL="285750" indent="-285750">
              <a:buFontTx/>
              <a:buChar char="-"/>
            </a:pPr>
            <a:r>
              <a:rPr lang="en-GB" sz="1400" dirty="0">
                <a:latin typeface="Open Sans" panose="020B0606030504020204"/>
              </a:rPr>
              <a:t>Analysis produced by Frazer Nash for BEIS identified a number of H&amp;S gaps that this guidance or PAS would aim to help </a:t>
            </a:r>
            <a:r>
              <a:rPr lang="en-GB" sz="1400" dirty="0" err="1">
                <a:latin typeface="Open Sans" panose="020B0606030504020204"/>
              </a:rPr>
              <a:t>addresss</a:t>
            </a:r>
            <a:endParaRPr lang="en-GB" sz="1400" dirty="0">
              <a:latin typeface="Open Sans" panose="020B0606030504020204"/>
            </a:endParaRPr>
          </a:p>
          <a:p>
            <a:pPr marL="285750" indent="-285750">
              <a:buFontTx/>
              <a:buChar char="-"/>
            </a:pPr>
            <a:r>
              <a:rPr lang="en-GB" sz="1400" dirty="0">
                <a:latin typeface="Open Sans" panose="020B0606030504020204"/>
              </a:rPr>
              <a:t>REA is broadly of the view that an industry-led guidance piece would be best</a:t>
            </a:r>
          </a:p>
          <a:p>
            <a:pPr marL="285750" indent="-285750">
              <a:buFontTx/>
              <a:buChar char="-"/>
            </a:pPr>
            <a:r>
              <a:rPr lang="en-GB" sz="1400" dirty="0">
                <a:latin typeface="Open Sans" panose="020B0606030504020204"/>
              </a:rPr>
              <a:t>We are seeking feedback from members on this</a:t>
            </a:r>
          </a:p>
          <a:p>
            <a:pPr marL="285750" indent="-285750">
              <a:buFontTx/>
              <a:buChar char="-"/>
            </a:pPr>
            <a:r>
              <a:rPr lang="en-GB" sz="1400" dirty="0">
                <a:latin typeface="Open Sans" panose="020B0606030504020204"/>
              </a:rPr>
              <a:t>A similar process for commercial is less far along</a:t>
            </a:r>
          </a:p>
          <a:p>
            <a:pPr marL="285750" indent="-285750">
              <a:buFontTx/>
              <a:buChar char="-"/>
            </a:pPr>
            <a:r>
              <a:rPr lang="en-GB" sz="1400" dirty="0">
                <a:latin typeface="Open Sans" panose="020B0606030504020204"/>
              </a:rPr>
              <a:t>Analysis produced by Frazer Nash found domestic to be the highest priority, but has looked at commercial and utility also.</a:t>
            </a:r>
          </a:p>
          <a:p>
            <a:pPr marL="285750" indent="-285750">
              <a:buFontTx/>
              <a:buChar char="-"/>
            </a:pPr>
            <a:endParaRPr lang="en-GB" sz="1400" dirty="0">
              <a:latin typeface="Open Sans" panose="020B0606030504020204"/>
            </a:endParaRPr>
          </a:p>
          <a:p>
            <a:r>
              <a:rPr lang="en-GB" sz="1400" dirty="0">
                <a:latin typeface="Open Sans" panose="020B0606030504020204"/>
              </a:rPr>
              <a:t>Newcastle University Heath and Safety research project – looking for participants </a:t>
            </a:r>
            <a:r>
              <a:rPr lang="en-GB" sz="1400">
                <a:latin typeface="Open Sans" panose="020B0606030504020204"/>
              </a:rPr>
              <a:t>to interview.</a:t>
            </a:r>
            <a:endParaRPr lang="en-GB" sz="1400" dirty="0">
              <a:latin typeface="Open Sans" panose="020B0606030504020204"/>
            </a:endParaRPr>
          </a:p>
          <a:p>
            <a:endParaRPr lang="en-GB" sz="1400" dirty="0">
              <a:latin typeface="Open Sans" panose="020B0606030504020204"/>
            </a:endParaRPr>
          </a:p>
          <a:p>
            <a:r>
              <a:rPr lang="en-GB" sz="1400" b="1" dirty="0">
                <a:solidFill>
                  <a:srgbClr val="06926B"/>
                </a:solidFill>
                <a:latin typeface="Open Sans" panose="020B0606030504020204"/>
              </a:rPr>
              <a:t>VAT campaign (domestic storage)</a:t>
            </a:r>
          </a:p>
          <a:p>
            <a:pPr marL="171450" indent="-171450">
              <a:buFont typeface="Arial" panose="020B0604020202020204" pitchFamily="34" charset="0"/>
              <a:buChar char="•"/>
            </a:pPr>
            <a:r>
              <a:rPr lang="en-GB" sz="1400" dirty="0">
                <a:latin typeface="Open Sans" panose="020B0606030504020204"/>
              </a:rPr>
              <a:t>REA and members signed an industry letter on this issue, due to be published in near future.</a:t>
            </a:r>
          </a:p>
          <a:p>
            <a:endParaRPr lang="en-GB" sz="1400" b="1" dirty="0">
              <a:latin typeface="Open Sans" panose="020B0606030504020204"/>
            </a:endParaRPr>
          </a:p>
          <a:p>
            <a:endParaRPr lang="en-GB" sz="1400" dirty="0">
              <a:latin typeface="Open Sans" panose="020B0606030504020204"/>
            </a:endParaRPr>
          </a:p>
          <a:p>
            <a:endParaRPr lang="en-GB" sz="1400" dirty="0">
              <a:latin typeface="Open Sans" panose="020B0606030504020204"/>
            </a:endParaRPr>
          </a:p>
          <a:p>
            <a:endParaRPr lang="en-GB" sz="1400" dirty="0">
              <a:latin typeface="Open Sans" panose="020B0606030504020204"/>
            </a:endParaRPr>
          </a:p>
          <a:p>
            <a:endParaRPr lang="en-GB" dirty="0"/>
          </a:p>
          <a:p>
            <a:endParaRPr lang="en-GB" dirty="0"/>
          </a:p>
        </p:txBody>
      </p:sp>
    </p:spTree>
    <p:extLst>
      <p:ext uri="{BB962C8B-B14F-4D97-AF65-F5344CB8AC3E}">
        <p14:creationId xmlns:p14="http://schemas.microsoft.com/office/powerpoint/2010/main" val="171897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543924" y="476672"/>
            <a:ext cx="7097238" cy="5615232"/>
          </a:xfrm>
        </p:spPr>
        <p:txBody>
          <a:bodyPr>
            <a:noAutofit/>
          </a:bodyPr>
          <a:lstStyle/>
          <a:p>
            <a:r>
              <a:rPr lang="en-GB" sz="2400" b="1" dirty="0">
                <a:solidFill>
                  <a:srgbClr val="06926B"/>
                </a:solidFill>
                <a:latin typeface="Open Sans" panose="020B0606030504020204"/>
                <a:ea typeface="Calibri" panose="020F0502020204030204" pitchFamily="34" charset="0"/>
              </a:rPr>
              <a:t>Future Buildings Standard - Overview</a:t>
            </a:r>
            <a:endParaRPr lang="en-GB" sz="1200" b="1" dirty="0">
              <a:solidFill>
                <a:srgbClr val="06926B"/>
              </a:solidFill>
              <a:effectLst/>
              <a:latin typeface="Open Sans" panose="020B0606030504020204"/>
              <a:ea typeface="Calibri" panose="020F0502020204030204" pitchFamily="34" charset="0"/>
            </a:endParaRPr>
          </a:p>
          <a:p>
            <a:pPr algn="l"/>
            <a:r>
              <a:rPr lang="en-GB" sz="1200" u="sng" dirty="0">
                <a:solidFill>
                  <a:schemeClr val="tx1"/>
                </a:solidFill>
                <a:latin typeface="Open Sans" panose="020B0606030504020204"/>
              </a:rPr>
              <a:t>Commissioning and Providing Information</a:t>
            </a:r>
          </a:p>
          <a:p>
            <a:pPr algn="l"/>
            <a:endParaRPr lang="en-GB" sz="1200" dirty="0">
              <a:solidFill>
                <a:schemeClr val="tx1"/>
              </a:solidFill>
              <a:latin typeface="Open Sans" panose="020B0606030504020204"/>
            </a:endParaRPr>
          </a:p>
          <a:p>
            <a:pPr algn="l"/>
            <a:r>
              <a:rPr lang="en-GB" sz="1200" b="1" dirty="0">
                <a:solidFill>
                  <a:schemeClr val="tx1"/>
                </a:solidFill>
                <a:latin typeface="Open Sans" panose="020B0606030504020204"/>
              </a:rPr>
              <a:t>The Government proposes to extend the commissioning requirements for new non-domestic buildings to both Building Automation and Control Systems (BACS) and on-site electricity generation systems (See p.51-2, 61-62). </a:t>
            </a:r>
          </a:p>
          <a:p>
            <a:pPr algn="l"/>
            <a:endParaRPr lang="en-GB" sz="1200" dirty="0">
              <a:solidFill>
                <a:schemeClr val="tx1"/>
              </a:solidFill>
              <a:latin typeface="Open Sans" panose="020B0606030504020204"/>
            </a:endParaRPr>
          </a:p>
          <a:p>
            <a:pPr algn="l"/>
            <a:r>
              <a:rPr lang="en-GB" sz="1200" dirty="0">
                <a:solidFill>
                  <a:schemeClr val="tx1"/>
                </a:solidFill>
                <a:latin typeface="Open Sans" panose="020B0606030504020204"/>
              </a:rPr>
              <a:t>These plans include:</a:t>
            </a:r>
          </a:p>
          <a:p>
            <a:pPr marL="171450" indent="-171450" algn="l">
              <a:buFont typeface="Arial" panose="020B0604020202020204" pitchFamily="34" charset="0"/>
              <a:buChar char="•"/>
            </a:pPr>
            <a:r>
              <a:rPr lang="en-GB" sz="1200" dirty="0">
                <a:solidFill>
                  <a:schemeClr val="tx1"/>
                </a:solidFill>
                <a:latin typeface="Open Sans" panose="020B0606030504020204"/>
              </a:rPr>
              <a:t>Introducing requirements for when a new system is installed in a new or existing non-domestic building, which will see the overall energy performance of the new system assessed.</a:t>
            </a:r>
          </a:p>
          <a:p>
            <a:pPr marL="171450" indent="-171450" algn="l">
              <a:buFont typeface="Arial" panose="020B0604020202020204" pitchFamily="34" charset="0"/>
              <a:buChar char="•"/>
            </a:pPr>
            <a:r>
              <a:rPr lang="en-GB" sz="1200" dirty="0">
                <a:solidFill>
                  <a:schemeClr val="tx1"/>
                </a:solidFill>
                <a:latin typeface="Open Sans" panose="020B0606030504020204"/>
              </a:rPr>
              <a:t>Clearer guidance on requirements in a new dedicated section in Approved Document L, volume 2: buildings other than dwellings. </a:t>
            </a:r>
          </a:p>
          <a:p>
            <a:pPr algn="l"/>
            <a:endParaRPr lang="en-GB" sz="1200" dirty="0">
              <a:solidFill>
                <a:schemeClr val="tx1"/>
              </a:solidFill>
              <a:latin typeface="Open Sans" panose="020B0606030504020204"/>
            </a:endParaRPr>
          </a:p>
          <a:p>
            <a:pPr algn="l"/>
            <a:r>
              <a:rPr lang="en-GB" sz="1200" b="1" dirty="0">
                <a:solidFill>
                  <a:schemeClr val="tx1"/>
                </a:solidFill>
                <a:latin typeface="Open Sans" panose="020B0606030504020204"/>
              </a:rPr>
              <a:t>There are also plans to introduce new requirements and associated guidance on sizing and controls for on-site generation (and battery storage) </a:t>
            </a:r>
            <a:r>
              <a:rPr lang="en-GB" sz="1200" dirty="0">
                <a:solidFill>
                  <a:schemeClr val="tx1"/>
                </a:solidFill>
                <a:latin typeface="Open Sans" panose="020B0606030504020204"/>
              </a:rPr>
              <a:t>(p 61-62, 117-118). See Approved document L, volume 2: buildings other than dwellings (p.63-64) </a:t>
            </a:r>
          </a:p>
          <a:p>
            <a:pPr algn="l"/>
            <a:endParaRPr lang="en-GB" sz="1200" dirty="0">
              <a:solidFill>
                <a:schemeClr val="tx1"/>
              </a:solidFill>
              <a:latin typeface="Open Sans" panose="020B0606030504020204"/>
            </a:endParaRPr>
          </a:p>
          <a:p>
            <a:pPr algn="l"/>
            <a:r>
              <a:rPr lang="en-GB" sz="1200" dirty="0">
                <a:solidFill>
                  <a:schemeClr val="tx1"/>
                </a:solidFill>
                <a:latin typeface="Open Sans" panose="020B0606030504020204"/>
              </a:rPr>
              <a:t>• where on-site electricity generation is installed it should be appropriately sized for the site and infrastructure. </a:t>
            </a:r>
          </a:p>
          <a:p>
            <a:pPr algn="l"/>
            <a:r>
              <a:rPr lang="en-GB" sz="1200" b="1" dirty="0">
                <a:solidFill>
                  <a:schemeClr val="tx1"/>
                </a:solidFill>
                <a:latin typeface="Open Sans" panose="020B0606030504020204"/>
              </a:rPr>
              <a:t>• If the installation is replacing an existing system, the capacity of the new system should not be smaller than the existing system</a:t>
            </a:r>
            <a:r>
              <a:rPr lang="en-GB" sz="1200" dirty="0">
                <a:solidFill>
                  <a:schemeClr val="tx1"/>
                </a:solidFill>
                <a:latin typeface="Open Sans" panose="020B0606030504020204"/>
              </a:rPr>
              <a:t>, except where demonstrable that a smaller system would be more appropriate or effective. </a:t>
            </a:r>
          </a:p>
          <a:p>
            <a:pPr algn="l"/>
            <a:r>
              <a:rPr lang="en-GB" sz="1200" dirty="0">
                <a:solidFill>
                  <a:schemeClr val="tx1"/>
                </a:solidFill>
                <a:latin typeface="Open Sans" panose="020B0606030504020204"/>
              </a:rPr>
              <a:t>• To </a:t>
            </a:r>
            <a:r>
              <a:rPr lang="en-GB" sz="1200" dirty="0">
                <a:solidFill>
                  <a:schemeClr val="tx1"/>
                </a:solidFill>
                <a:effectLst/>
                <a:latin typeface="Open Sans" panose="020B0606030504020204"/>
                <a:ea typeface="Calibri" panose="020F0502020204030204" pitchFamily="34" charset="0"/>
              </a:rPr>
              <a:t>require energy generation, especially when including storage, to be able to work automatically, </a:t>
            </a:r>
            <a:r>
              <a:rPr lang="en-GB" sz="1200" dirty="0" err="1">
                <a:solidFill>
                  <a:schemeClr val="tx1"/>
                </a:solidFill>
                <a:latin typeface="Open Sans" panose="020B0606030504020204"/>
                <a:ea typeface="Calibri" panose="020F0502020204030204" pitchFamily="34" charset="0"/>
              </a:rPr>
              <a:t>ie</a:t>
            </a:r>
            <a:r>
              <a:rPr lang="en-GB" sz="1200" dirty="0">
                <a:solidFill>
                  <a:schemeClr val="tx1"/>
                </a:solidFill>
                <a:latin typeface="Open Sans" panose="020B0606030504020204"/>
                <a:ea typeface="Calibri" panose="020F0502020204030204" pitchFamily="34" charset="0"/>
              </a:rPr>
              <a:t> it shouldn’t rely on the user </a:t>
            </a:r>
            <a:r>
              <a:rPr lang="en-GB" sz="1200" dirty="0">
                <a:solidFill>
                  <a:schemeClr val="tx1"/>
                </a:solidFill>
                <a:effectLst/>
                <a:latin typeface="Open Sans" panose="020B0606030504020204"/>
                <a:ea typeface="Calibri" panose="020F0502020204030204" pitchFamily="34" charset="0"/>
              </a:rPr>
              <a:t>having to press a button when they want to charge/discharge the battery.</a:t>
            </a:r>
          </a:p>
          <a:p>
            <a:pPr algn="l"/>
            <a:endParaRPr lang="en-GB" sz="1200" dirty="0">
              <a:solidFill>
                <a:schemeClr val="tx1"/>
              </a:solidFill>
              <a:latin typeface="Open Sans" panose="020B0606030504020204"/>
              <a:ea typeface="Calibri" panose="020F0502020204030204" pitchFamily="34" charset="0"/>
            </a:endParaRPr>
          </a:p>
          <a:p>
            <a:pPr algn="l"/>
            <a:r>
              <a:rPr lang="en-GB" sz="1200" i="1" dirty="0">
                <a:solidFill>
                  <a:schemeClr val="tx1"/>
                </a:solidFill>
                <a:latin typeface="Open Sans" panose="020B0606030504020204"/>
                <a:ea typeface="Calibri" panose="020F0502020204030204" pitchFamily="34" charset="0"/>
              </a:rPr>
              <a:t>REA broadly supportive (in draft) of the proposals to introduce commissioning &amp; sizing requirements, as these may be useful for advancing industry standards and performance as a whole, however we are keen to hear feedback from members on the technical implications.</a:t>
            </a:r>
          </a:p>
          <a:p>
            <a:pPr algn="l"/>
            <a:endParaRPr lang="en-GB" sz="1200" i="1" dirty="0">
              <a:solidFill>
                <a:schemeClr val="tx1"/>
              </a:solidFill>
              <a:latin typeface="Open Sans" panose="020B0606030504020204"/>
              <a:ea typeface="Calibri" panose="020F0502020204030204" pitchFamily="34" charset="0"/>
            </a:endParaRPr>
          </a:p>
          <a:p>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Tree>
    <p:extLst>
      <p:ext uri="{BB962C8B-B14F-4D97-AF65-F5344CB8AC3E}">
        <p14:creationId xmlns:p14="http://schemas.microsoft.com/office/powerpoint/2010/main" val="152472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407357"/>
          </a:xfrm>
        </p:spPr>
        <p:txBody>
          <a:bodyPr>
            <a:noAutofit/>
          </a:bodyPr>
          <a:lstStyle/>
          <a:p>
            <a:r>
              <a:rPr lang="en-GB" sz="2400" b="1" dirty="0">
                <a:solidFill>
                  <a:srgbClr val="06926B"/>
                </a:solidFill>
                <a:latin typeface="Open Sans" panose="020B0606030504020204"/>
                <a:ea typeface="Calibri" panose="020F0502020204030204" pitchFamily="34" charset="0"/>
              </a:rPr>
              <a:t>Future Buildings Standard – REA Response</a:t>
            </a:r>
          </a:p>
          <a:p>
            <a:pPr algn="l"/>
            <a:r>
              <a:rPr lang="en-GB" sz="1200" b="1" dirty="0">
                <a:solidFill>
                  <a:schemeClr val="tx1"/>
                </a:solidFill>
                <a:effectLst/>
                <a:latin typeface="Open Sans"/>
                <a:ea typeface="Calibri" panose="020F0502020204030204" pitchFamily="34" charset="0"/>
              </a:rPr>
              <a:t>Question 11) Do you agree with the way that we are proposing to apply primary energy as the principal performance metric?</a:t>
            </a:r>
          </a:p>
          <a:p>
            <a:pPr algn="l"/>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energy demand is defined as </a:t>
            </a:r>
            <a:r>
              <a:rPr lang="en-GB"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 from renewable and non-renewable sources which has not undergone any conversion or transformation process. It is a measure of the total energy used including energy losses from extraction, processing, conversion and transportation. Primary energy is a new measure.”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REAs position is that with the UK having moved towards a target of net-zero Greenhouse Gas Emission by 2050, carbon emissions should be the principal performance metric of all buildings. This is to allow for buildings where reducing primary energy consumption may prove expensive, to take a lower cost alternative to reducing their carbon emissions by offsetting the energy consumption through on site low carbon generation. Primary energy demand should be considered a secondary performance metric. </a:t>
            </a:r>
          </a:p>
          <a:p>
            <a:pPr marL="342900" lvl="0" indent="-342900" algn="l">
              <a:buFont typeface="Calibri" panose="020F0502020204030204" pitchFamily="34" charset="0"/>
              <a:buChar cha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views on this would be very welcome. </a:t>
            </a:r>
          </a:p>
          <a:p>
            <a:pPr algn="l"/>
            <a:endParaRPr lang="en-GB" sz="1200" dirty="0">
              <a:solidFill>
                <a:schemeClr val="tx1"/>
              </a:solidFill>
              <a:latin typeface="Open Sans" panose="020B0606030504020204"/>
              <a:ea typeface="Calibri" panose="020F0502020204030204" pitchFamily="34" charset="0"/>
            </a:endParaRPr>
          </a:p>
          <a:p>
            <a:pPr algn="l"/>
            <a:r>
              <a:rPr lang="en-GB" sz="1200" b="1" dirty="0">
                <a:solidFill>
                  <a:schemeClr val="tx1"/>
                </a:solidFill>
                <a:effectLst/>
                <a:latin typeface="Open Sans" panose="020B0606030504020204"/>
                <a:ea typeface="Calibri" panose="020F0502020204030204" pitchFamily="34" charset="0"/>
                <a:cs typeface="Times New Roman" panose="02020603050405020304" pitchFamily="18" charset="0"/>
              </a:rPr>
              <a:t>10. What level of uplift to the energy efficiency standards for nondomestic buildings in the Building Regulations should be introduced in 2021? </a:t>
            </a:r>
          </a:p>
          <a:p>
            <a:pPr algn="l"/>
            <a:r>
              <a:rPr lang="en-GB" sz="1200" dirty="0">
                <a:solidFill>
                  <a:schemeClr val="tx1"/>
                </a:solidFill>
                <a:latin typeface="Open Sans" panose="020B0606030504020204"/>
                <a:ea typeface="Calibri" panose="020F0502020204030204" pitchFamily="34" charset="0"/>
                <a:cs typeface="Times New Roman" panose="02020603050405020304" pitchFamily="18" charset="0"/>
              </a:rPr>
              <a:t>- </a:t>
            </a:r>
            <a:r>
              <a:rPr lang="en-GB" sz="1200" i="1" dirty="0">
                <a:solidFill>
                  <a:schemeClr val="tx1"/>
                </a:solidFill>
                <a:latin typeface="Open Sans" panose="020B0606030504020204"/>
                <a:ea typeface="Calibri" panose="020F0502020204030204" pitchFamily="34" charset="0"/>
              </a:rPr>
              <a:t>REA is inclined to say that 27% should be the minimum CO2 reduction for the Uplift.</a:t>
            </a:r>
          </a:p>
          <a:p>
            <a:pPr algn="l"/>
            <a:endParaRPr lang="en-GB" sz="1200" b="1" u="sng" dirty="0">
              <a:solidFill>
                <a:schemeClr val="tx1"/>
              </a:solidFill>
              <a:latin typeface="Open Sans" panose="020B0606030504020204"/>
              <a:ea typeface="Calibri" panose="020F0502020204030204" pitchFamily="34" charset="0"/>
            </a:endParaRPr>
          </a:p>
          <a:p>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Tree>
    <p:extLst>
      <p:ext uri="{BB962C8B-B14F-4D97-AF65-F5344CB8AC3E}">
        <p14:creationId xmlns:p14="http://schemas.microsoft.com/office/powerpoint/2010/main" val="204961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Longer-Duration Energy Storage Report</a:t>
            </a:r>
          </a:p>
          <a:p>
            <a:pPr marL="342900" indent="-342900" algn="l">
              <a:buFont typeface="Arial" panose="020B0604020202020204" pitchFamily="34" charset="0"/>
              <a:buChar char="•"/>
            </a:pPr>
            <a:endParaRPr lang="en-GB" sz="1200" dirty="0">
              <a:solidFill>
                <a:srgbClr val="06926B"/>
              </a:solidFill>
              <a:latin typeface="Open Sans" panose="020B0606030504020204"/>
              <a:ea typeface="Calibri" panose="020F0502020204030204" pitchFamily="34" charset="0"/>
              <a:hlinkClick r:id="rId3"/>
            </a:endParaRPr>
          </a:p>
          <a:p>
            <a:pPr marL="342900" indent="-342900" algn="l">
              <a:buFont typeface="Arial" panose="020B0604020202020204" pitchFamily="34" charset="0"/>
              <a:buChar char="•"/>
            </a:pPr>
            <a:r>
              <a:rPr lang="en-GB" sz="1400" dirty="0">
                <a:solidFill>
                  <a:srgbClr val="06926B"/>
                </a:solidFill>
                <a:latin typeface="Open Sans" panose="020B0606030504020204"/>
                <a:ea typeface="Calibri" panose="020F0502020204030204" pitchFamily="34" charset="0"/>
                <a:hlinkClick r:id="rId3"/>
              </a:rPr>
              <a:t>Longer-Duration Energy Storage: The Missing Piece to a Net Zero, reliable and low-cost energy future</a:t>
            </a:r>
            <a:endParaRPr lang="en-GB" sz="1400" dirty="0">
              <a:solidFill>
                <a:schemeClr val="tx1"/>
              </a:solidFill>
              <a:latin typeface="Open Sans" panose="020B0606030504020204"/>
              <a:ea typeface="Calibri" panose="020F0502020204030204" pitchFamily="34" charset="0"/>
            </a:endParaRPr>
          </a:p>
          <a:p>
            <a:pPr marL="342900" indent="-34290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Ongoing stakeholder meetings: BEIS (17 March), Ofgem (16 April), National Grid ESO (TBC)</a:t>
            </a:r>
          </a:p>
          <a:p>
            <a:pPr marL="342900" indent="-342900" algn="l">
              <a:buFont typeface="Arial" panose="020B0604020202020204" pitchFamily="34" charset="0"/>
              <a:buChar char="•"/>
            </a:pPr>
            <a:r>
              <a:rPr lang="en-GB" sz="1400" dirty="0">
                <a:solidFill>
                  <a:schemeClr val="tx1"/>
                </a:solidFill>
                <a:latin typeface="Open Sans" panose="020B0606030504020204"/>
                <a:ea typeface="Times New Roman" panose="02020603050405020304" pitchFamily="18" charset="0"/>
                <a:cs typeface="Calibri" panose="020F0502020204030204" pitchFamily="34" charset="0"/>
              </a:rPr>
              <a:t>C</a:t>
            </a:r>
            <a:r>
              <a:rPr lang="en-GB" sz="1400" dirty="0">
                <a:solidFill>
                  <a:schemeClr val="tx1"/>
                </a:solidFill>
                <a:effectLst/>
                <a:latin typeface="Open Sans" panose="020B0606030504020204"/>
                <a:ea typeface="Times New Roman" panose="02020603050405020304" pitchFamily="18" charset="0"/>
                <a:cs typeface="Calibri" panose="020F0502020204030204" pitchFamily="34" charset="0"/>
              </a:rPr>
              <a:t>overage from a wide range of trade press outlets, including </a:t>
            </a:r>
            <a:r>
              <a:rPr lang="en-GB" sz="1400" u="sng" dirty="0">
                <a:solidFill>
                  <a:srgbClr val="6DC6DD"/>
                </a:solidFill>
                <a:effectLst/>
                <a:latin typeface="Open Sans" panose="020B0606030504020204"/>
                <a:ea typeface="Times New Roman" panose="02020603050405020304" pitchFamily="18" charset="0"/>
                <a:cs typeface="Calibri" panose="020F0502020204030204" pitchFamily="34" charset="0"/>
                <a:hlinkClick r:id="rId4"/>
              </a:rPr>
              <a:t>Solar Power Portal</a:t>
            </a:r>
            <a:r>
              <a:rPr lang="en-GB" sz="1400" dirty="0">
                <a:solidFill>
                  <a:srgbClr val="606060"/>
                </a:solidFill>
                <a:effectLst/>
                <a:latin typeface="Open Sans" panose="020B0606030504020204"/>
                <a:ea typeface="Times New Roman" panose="02020603050405020304" pitchFamily="18" charset="0"/>
                <a:cs typeface="Calibri" panose="020F0502020204030204" pitchFamily="34" charset="0"/>
              </a:rPr>
              <a:t>, </a:t>
            </a:r>
            <a:r>
              <a:rPr lang="en-GB" sz="1400" u="sng" dirty="0">
                <a:solidFill>
                  <a:srgbClr val="6DC6DD"/>
                </a:solidFill>
                <a:effectLst/>
                <a:latin typeface="Open Sans" panose="020B0606030504020204"/>
                <a:ea typeface="Times New Roman" panose="02020603050405020304" pitchFamily="18" charset="0"/>
                <a:cs typeface="Calibri" panose="020F0502020204030204" pitchFamily="34" charset="0"/>
                <a:hlinkClick r:id="rId5"/>
              </a:rPr>
              <a:t>Energy Storage News</a:t>
            </a:r>
            <a:r>
              <a:rPr lang="en-GB" sz="1400" dirty="0">
                <a:solidFill>
                  <a:srgbClr val="606060"/>
                </a:solidFill>
                <a:effectLst/>
                <a:latin typeface="Open Sans" panose="020B0606030504020204"/>
                <a:ea typeface="Times New Roman" panose="02020603050405020304" pitchFamily="18" charset="0"/>
                <a:cs typeface="Calibri" panose="020F0502020204030204" pitchFamily="34" charset="0"/>
              </a:rPr>
              <a:t>, </a:t>
            </a:r>
            <a:r>
              <a:rPr lang="en-GB" sz="1400" u="sng" dirty="0">
                <a:solidFill>
                  <a:srgbClr val="6DC6DD"/>
                </a:solidFill>
                <a:effectLst/>
                <a:latin typeface="Open Sans" panose="020B0606030504020204"/>
                <a:ea typeface="Times New Roman" panose="02020603050405020304" pitchFamily="18" charset="0"/>
                <a:cs typeface="Calibri" panose="020F0502020204030204" pitchFamily="34" charset="0"/>
                <a:hlinkClick r:id="rId6"/>
              </a:rPr>
              <a:t>Renews</a:t>
            </a:r>
            <a:r>
              <a:rPr lang="en-GB" sz="1400" dirty="0">
                <a:solidFill>
                  <a:schemeClr val="tx1"/>
                </a:solidFill>
                <a:effectLst/>
                <a:latin typeface="Open Sans" panose="020B0606030504020204"/>
                <a:ea typeface="Times New Roman" panose="02020603050405020304" pitchFamily="18" charset="0"/>
                <a:cs typeface="Calibri" panose="020F0502020204030204" pitchFamily="34" charset="0"/>
              </a:rPr>
              <a:t> and </a:t>
            </a:r>
            <a:r>
              <a:rPr lang="en-GB" sz="1400" u="sng" dirty="0">
                <a:solidFill>
                  <a:srgbClr val="6DC6DD"/>
                </a:solidFill>
                <a:effectLst/>
                <a:latin typeface="Open Sans" panose="020B0606030504020204"/>
                <a:ea typeface="Times New Roman" panose="02020603050405020304" pitchFamily="18" charset="0"/>
                <a:cs typeface="Calibri" panose="020F0502020204030204" pitchFamily="34" charset="0"/>
                <a:hlinkClick r:id="rId7"/>
              </a:rPr>
              <a:t>Future Net Zero.</a:t>
            </a:r>
            <a:r>
              <a:rPr lang="en-GB" sz="1400" dirty="0">
                <a:solidFill>
                  <a:srgbClr val="606060"/>
                </a:solidFill>
                <a:effectLst/>
                <a:latin typeface="Open Sans" panose="020B0606030504020204"/>
                <a:ea typeface="Times New Roman" panose="02020603050405020304" pitchFamily="18" charset="0"/>
                <a:cs typeface="Calibri" panose="020F0502020204030204" pitchFamily="34" charset="0"/>
              </a:rPr>
              <a:t> </a:t>
            </a:r>
            <a:endParaRPr lang="en-GB" sz="1400" dirty="0">
              <a:solidFill>
                <a:srgbClr val="06926B"/>
              </a:solidFill>
              <a:effectLst/>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8"/>
          <a:stretch>
            <a:fillRect/>
          </a:stretch>
        </p:blipFill>
        <p:spPr>
          <a:xfrm>
            <a:off x="6801432" y="101043"/>
            <a:ext cx="2312983" cy="501062"/>
          </a:xfrm>
          <a:prstGeom prst="rect">
            <a:avLst/>
          </a:prstGeom>
        </p:spPr>
      </p:pic>
    </p:spTree>
    <p:extLst>
      <p:ext uri="{BB962C8B-B14F-4D97-AF65-F5344CB8AC3E}">
        <p14:creationId xmlns:p14="http://schemas.microsoft.com/office/powerpoint/2010/main" val="307081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Grid Securities </a:t>
            </a:r>
          </a:p>
          <a:p>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
        <p:nvSpPr>
          <p:cNvPr id="6" name="TextBox 5">
            <a:extLst>
              <a:ext uri="{FF2B5EF4-FFF2-40B4-BE49-F238E27FC236}">
                <a16:creationId xmlns:a16="http://schemas.microsoft.com/office/drawing/2014/main" id="{D1CC3A2A-E33E-4F5D-B30A-DD452237A658}"/>
              </a:ext>
            </a:extLst>
          </p:cNvPr>
          <p:cNvSpPr txBox="1"/>
          <p:nvPr/>
        </p:nvSpPr>
        <p:spPr>
          <a:xfrm>
            <a:off x="1763688" y="1340768"/>
            <a:ext cx="6624736" cy="4121385"/>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Open Sans" panose="020B0606030504020204"/>
              </a:rPr>
              <a:t>Update: Briefing sent to ENA, shared at connections group today. Next meeting in a few weeks – date TBC.</a:t>
            </a:r>
          </a:p>
          <a:p>
            <a:pPr marL="285750" indent="-285750">
              <a:buFont typeface="Arial" panose="020B0604020202020204" pitchFamily="34" charset="0"/>
              <a:buChar char="•"/>
            </a:pPr>
            <a:r>
              <a:rPr lang="en-GB" sz="1400" dirty="0">
                <a:latin typeface="Open Sans" panose="020B0606030504020204"/>
              </a:rPr>
              <a:t>See our Action Plan here: </a:t>
            </a:r>
            <a:r>
              <a:rPr lang="en-GB" sz="1400" dirty="0">
                <a:latin typeface="Open Sans" panose="020B0606030504020204"/>
                <a:hlinkClick r:id="rId4"/>
              </a:rPr>
              <a:t>https://www.r-e-a.net/resources/grid-securities-working-group-meeting-notes-18-12-20/</a:t>
            </a:r>
            <a:r>
              <a:rPr lang="en-GB" sz="1400" dirty="0">
                <a:latin typeface="Open Sans" panose="020B0606030504020204"/>
              </a:rPr>
              <a:t> </a:t>
            </a:r>
          </a:p>
          <a:p>
            <a:pPr marL="285750" indent="-285750">
              <a:buFont typeface="Arial" panose="020B0604020202020204" pitchFamily="34" charset="0"/>
              <a:buChar char="•"/>
            </a:pPr>
            <a:endParaRPr lang="en-GB" sz="1400" dirty="0">
              <a:latin typeface="Open Sans" panose="020B0606030504020204"/>
            </a:endParaRPr>
          </a:p>
          <a:p>
            <a:pPr>
              <a:lnSpc>
                <a:spcPct val="115000"/>
              </a:lnSpc>
            </a:pPr>
            <a:r>
              <a:rPr lang="en-GB" sz="1400" dirty="0">
                <a:latin typeface="Open Sans" panose="020B0606030504020204"/>
                <a:ea typeface="Calibri" panose="020F0502020204030204" pitchFamily="34" charset="0"/>
                <a:cs typeface="Times New Roman" panose="02020603050405020304" pitchFamily="18" charset="0"/>
              </a:rPr>
              <a:t>Grid ‘securitisation’ deposits are money required to be deposited when a developer makes a new grid connection application for a site, to protect the DNO from undertaking works and losing money should the site fall through. This money is returned when a project is completed.</a:t>
            </a:r>
          </a:p>
          <a:p>
            <a:pPr>
              <a:lnSpc>
                <a:spcPct val="115000"/>
              </a:lnSpc>
            </a:pPr>
            <a:endParaRPr lang="en-GB" sz="1400" dirty="0">
              <a:effectLst/>
              <a:latin typeface="Open Sans" panose="020B0606030504020204"/>
              <a:ea typeface="Calibri" panose="020F0502020204030204" pitchFamily="34" charset="0"/>
              <a:cs typeface="Times New Roman" panose="02020603050405020304" pitchFamily="18" charset="0"/>
            </a:endParaRPr>
          </a:p>
          <a:p>
            <a:pPr>
              <a:lnSpc>
                <a:spcPct val="115000"/>
              </a:lnSpc>
            </a:pPr>
            <a:r>
              <a:rPr lang="en-GB" sz="1400" dirty="0">
                <a:effectLst/>
                <a:latin typeface="Open Sans" panose="020B0606030504020204"/>
                <a:ea typeface="Calibri" panose="020F0502020204030204" pitchFamily="34" charset="0"/>
                <a:cs typeface="Times New Roman" panose="02020603050405020304" pitchFamily="18" charset="0"/>
              </a:rPr>
              <a:t>In recent years in the South West in particular, solar and other embedded generation project developers have seen the ‘securitisation’ they are required to set aside when developing new sites increase.</a:t>
            </a:r>
          </a:p>
          <a:p>
            <a:pPr>
              <a:lnSpc>
                <a:spcPct val="115000"/>
              </a:lnSpc>
            </a:pPr>
            <a:r>
              <a:rPr lang="en-GB" sz="1400" dirty="0">
                <a:effectLst/>
                <a:latin typeface="Open Sans" panose="020B0606030504020204"/>
                <a:ea typeface="Calibri" panose="020F0502020204030204" pitchFamily="34" charset="0"/>
                <a:cs typeface="Times New Roman" panose="02020603050405020304" pitchFamily="18" charset="0"/>
              </a:rPr>
              <a:t> </a:t>
            </a:r>
          </a:p>
          <a:p>
            <a:pPr>
              <a:lnSpc>
                <a:spcPct val="115000"/>
              </a:lnSpc>
            </a:pPr>
            <a:r>
              <a:rPr lang="en-GB" sz="1400" dirty="0">
                <a:effectLst/>
                <a:latin typeface="Open Sans" panose="020B0606030504020204"/>
                <a:ea typeface="Calibri" panose="020F0502020204030204" pitchFamily="34" charset="0"/>
                <a:cs typeface="Times New Roman" panose="02020603050405020304" pitchFamily="18" charset="0"/>
              </a:rPr>
              <a:t>This is having a significant impact on the sector, is impacting the size and sale of projects that can come forward, and is undermining market competition. </a:t>
            </a:r>
          </a:p>
          <a:p>
            <a:pPr>
              <a:lnSpc>
                <a:spcPct val="115000"/>
              </a:lnSpc>
            </a:pPr>
            <a:endParaRPr lang="en-GB" sz="1400" dirty="0">
              <a:latin typeface="Open Sans" panose="020B06060305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79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763688" y="638833"/>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Grid Securities </a:t>
            </a:r>
          </a:p>
          <a:p>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sp>
        <p:nvSpPr>
          <p:cNvPr id="6" name="TextBox 5">
            <a:extLst>
              <a:ext uri="{FF2B5EF4-FFF2-40B4-BE49-F238E27FC236}">
                <a16:creationId xmlns:a16="http://schemas.microsoft.com/office/drawing/2014/main" id="{D1CC3A2A-E33E-4F5D-B30A-DD452237A658}"/>
              </a:ext>
            </a:extLst>
          </p:cNvPr>
          <p:cNvSpPr txBox="1"/>
          <p:nvPr/>
        </p:nvSpPr>
        <p:spPr>
          <a:xfrm>
            <a:off x="1763688" y="927595"/>
            <a:ext cx="6624736" cy="5174237"/>
          </a:xfrm>
          <a:prstGeom prst="rect">
            <a:avLst/>
          </a:prstGeom>
          <a:noFill/>
        </p:spPr>
        <p:txBody>
          <a:bodyPr wrap="square" rtlCol="0">
            <a:spAutoFit/>
          </a:bodyPr>
          <a:lstStyle/>
          <a:p>
            <a:pPr>
              <a:lnSpc>
                <a:spcPct val="115000"/>
              </a:lnSpc>
            </a:pPr>
            <a:endParaRPr lang="en-GB" sz="1400" dirty="0">
              <a:latin typeface="Open Sans" panose="020B0606030504020204"/>
              <a:ea typeface="Calibri" panose="020F0502020204030204" pitchFamily="34" charset="0"/>
              <a:cs typeface="Times New Roman" panose="02020603050405020304" pitchFamily="18" charset="0"/>
            </a:endParaRPr>
          </a:p>
          <a:p>
            <a:pPr>
              <a:lnSpc>
                <a:spcPct val="115000"/>
              </a:lnSpc>
            </a:pPr>
            <a:r>
              <a:rPr lang="en-GB" sz="1400" dirty="0">
                <a:effectLst/>
                <a:latin typeface="Open Sans" panose="020B0606030504020204"/>
                <a:ea typeface="Calibri" panose="020F0502020204030204" pitchFamily="34" charset="0"/>
                <a:cs typeface="Times New Roman" panose="02020603050405020304" pitchFamily="18" charset="0"/>
              </a:rPr>
              <a:t>REA has formed a working group with the intention to work with ENA to resolve the following issues:</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Times New Roman" panose="02020603050405020304" pitchFamily="18" charset="0"/>
              </a:rPr>
              <a:t>Stark regional differences in how the securitisation process is handled by DNOs.</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Times New Roman" panose="02020603050405020304" pitchFamily="18" charset="0"/>
              </a:rPr>
              <a:t>DNOs requesting Triple A credit rating or cash upfront down payments as security from embedded generation developers.</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Times New Roman" panose="02020603050405020304" pitchFamily="18" charset="0"/>
              </a:rPr>
              <a:t>DNOs are not required to provide Triple A credit ratings as part of securitisation, despite having to securitise tens of millions of pounds, while generators often do when securitising hundreds of thousands.</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Times New Roman" panose="02020603050405020304" pitchFamily="18" charset="0"/>
              </a:rPr>
              <a:t>The timeframes given for deadlines to pay increased securities when errors occur in the calculation of securities are extremely short.</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Times New Roman" panose="02020603050405020304" pitchFamily="18" charset="0"/>
              </a:rPr>
              <a:t>There is a lack of clarity in the sector about how securities are calculated.</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Open Sans" panose="020B0606030504020204"/>
              </a:rPr>
              <a:t>There is also a lack of information about securities, and clarity in terms of the risk that these securities pose, at the grid offer stage. </a:t>
            </a:r>
          </a:p>
          <a:p>
            <a:pPr marL="342900" lvl="0" indent="-342900">
              <a:lnSpc>
                <a:spcPct val="115000"/>
              </a:lnSpc>
              <a:buFont typeface="Symbol" panose="05050102010706020507" pitchFamily="18" charset="2"/>
              <a:buChar char=""/>
            </a:pPr>
            <a:r>
              <a:rPr lang="en-GB" sz="1400" dirty="0">
                <a:effectLst/>
                <a:latin typeface="Open Sans" panose="020B0606030504020204"/>
                <a:ea typeface="Calibri" panose="020F0502020204030204" pitchFamily="34" charset="0"/>
                <a:cs typeface="Open Sans" panose="020B0606030504020204"/>
              </a:rPr>
              <a:t>There is also a lack of transparency in how statuses of projects are communicated to NG by the DNOs. </a:t>
            </a:r>
            <a:endParaRPr lang="en-GB" sz="1400" dirty="0">
              <a:effectLst/>
              <a:latin typeface="Open Sans" panose="020B0606030504020204"/>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effectLst/>
                <a:latin typeface="Open Sans" panose="020B0606030504020204"/>
                <a:ea typeface="Calibri" panose="020F0502020204030204" pitchFamily="34" charset="0"/>
                <a:cs typeface="Open Sans" panose="020B0606030504020204"/>
              </a:rPr>
              <a:t>The cancellation charge from the date of key consents in place (26%) should be reduced as it is higher than that for transmission generation projects.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600" dirty="0">
              <a:latin typeface="Open Sans" panose="020B0606030504020204"/>
            </a:endParaRPr>
          </a:p>
        </p:txBody>
      </p:sp>
    </p:spTree>
    <p:extLst>
      <p:ext uri="{BB962C8B-B14F-4D97-AF65-F5344CB8AC3E}">
        <p14:creationId xmlns:p14="http://schemas.microsoft.com/office/powerpoint/2010/main" val="2333178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4352</TotalTime>
  <Words>1874</Words>
  <Application>Microsoft Office PowerPoint</Application>
  <PresentationFormat>On-screen Show (4:3)</PresentationFormat>
  <Paragraphs>165</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Courier New</vt:lpstr>
      <vt:lpstr>Futura Bk BT</vt:lpstr>
      <vt:lpstr>Futura PT Medium</vt:lpstr>
      <vt:lpstr>Open Sans</vt:lpstr>
      <vt:lpstr>Symbol</vt:lpstr>
      <vt:lpstr>Office Theme</vt:lpstr>
      <vt:lpstr>2_Custom Design</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Nina Skorupska</dc:creator>
  <cp:lastModifiedBy>Isobel Morris</cp:lastModifiedBy>
  <cp:revision>95</cp:revision>
  <dcterms:created xsi:type="dcterms:W3CDTF">2020-02-12T12:17:15Z</dcterms:created>
  <dcterms:modified xsi:type="dcterms:W3CDTF">2021-04-06T14:29:05Z</dcterms:modified>
</cp:coreProperties>
</file>