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1" r:id="rId3"/>
    <p:sldMasterId id="2147483652" r:id="rId4"/>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92000"/>
  <p:notesSz cx="6858000" cy="9874250"/>
  <p:embeddedFontLst>
    <p:embeddedFont>
      <p:font typeface="Poppins Medium"/>
      <p:regular r:id="rId28"/>
      <p:bold r:id="rId29"/>
      <p:italic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PoppinsMedium-regular.fntdata"/><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PoppinsMedium-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oppinsMedium-boldItalic.fntdata"/><Relationship Id="rId30" Type="http://schemas.openxmlformats.org/officeDocument/2006/relationships/font" Target="fonts/PoppinsMedium-italic.fntdata"/><Relationship Id="rId11" Type="http://schemas.openxmlformats.org/officeDocument/2006/relationships/slide" Target="slides/slide5.xml"/><Relationship Id="rId33" Type="http://schemas.openxmlformats.org/officeDocument/2006/relationships/font" Target="fonts/OpenSans-bold.fntdata"/><Relationship Id="rId10" Type="http://schemas.openxmlformats.org/officeDocument/2006/relationships/slide" Target="slides/slide4.xml"/><Relationship Id="rId32" Type="http://schemas.openxmlformats.org/officeDocument/2006/relationships/font" Target="fonts/OpenSans-regular.fntdata"/><Relationship Id="rId13" Type="http://schemas.openxmlformats.org/officeDocument/2006/relationships/slide" Target="slides/slide7.xml"/><Relationship Id="rId35" Type="http://schemas.openxmlformats.org/officeDocument/2006/relationships/font" Target="fonts/OpenSans-boldItalic.fntdata"/><Relationship Id="rId12" Type="http://schemas.openxmlformats.org/officeDocument/2006/relationships/slide" Target="slides/slide6.xml"/><Relationship Id="rId34" Type="http://schemas.openxmlformats.org/officeDocument/2006/relationships/font" Target="fonts/OpenSans-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9542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95427"/>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66725" y="1233488"/>
            <a:ext cx="5924550" cy="3333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751983"/>
            <a:ext cx="5486400" cy="388798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378824"/>
            <a:ext cx="2971800" cy="49542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9378824"/>
            <a:ext cx="2971800" cy="495426"/>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1: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6" name="Google Shape;46;p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0: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10:notes"/>
          <p:cNvSpPr txBox="1"/>
          <p:nvPr>
            <p:ph idx="1" type="body"/>
          </p:nvPr>
        </p:nvSpPr>
        <p:spPr>
          <a:xfrm>
            <a:off x="679768" y="4777194"/>
            <a:ext cx="5438100" cy="3908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28" name="Google Shape;128;p10:notes"/>
          <p:cNvSpPr txBox="1"/>
          <p:nvPr>
            <p:ph idx="12" type="sldNum"/>
          </p:nvPr>
        </p:nvSpPr>
        <p:spPr>
          <a:xfrm>
            <a:off x="3850443" y="9428584"/>
            <a:ext cx="2945700" cy="498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11:notes"/>
          <p:cNvSpPr txBox="1"/>
          <p:nvPr>
            <p:ph idx="1" type="body"/>
          </p:nvPr>
        </p:nvSpPr>
        <p:spPr>
          <a:xfrm>
            <a:off x="679768" y="4777194"/>
            <a:ext cx="5438100" cy="3908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36" name="Google Shape;136;p11:notes"/>
          <p:cNvSpPr txBox="1"/>
          <p:nvPr>
            <p:ph idx="12" type="sldNum"/>
          </p:nvPr>
        </p:nvSpPr>
        <p:spPr>
          <a:xfrm>
            <a:off x="3850443" y="9428584"/>
            <a:ext cx="2945700" cy="498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2:notes"/>
          <p:cNvSpPr txBox="1"/>
          <p:nvPr>
            <p:ph idx="1" type="body"/>
          </p:nvPr>
        </p:nvSpPr>
        <p:spPr>
          <a:xfrm>
            <a:off x="685800" y="4751983"/>
            <a:ext cx="5486400" cy="3887986"/>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12:notes"/>
          <p:cNvSpPr/>
          <p:nvPr>
            <p:ph idx="2" type="sldImg"/>
          </p:nvPr>
        </p:nvSpPr>
        <p:spPr>
          <a:xfrm>
            <a:off x="466725" y="1233488"/>
            <a:ext cx="5924550" cy="3333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13: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51" name="Google Shape;151;p13:notes"/>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4:notes"/>
          <p:cNvSpPr txBox="1"/>
          <p:nvPr>
            <p:ph idx="1" type="body"/>
          </p:nvPr>
        </p:nvSpPr>
        <p:spPr>
          <a:xfrm>
            <a:off x="685800" y="4751983"/>
            <a:ext cx="5486400" cy="3887986"/>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4:notes"/>
          <p:cNvSpPr/>
          <p:nvPr>
            <p:ph idx="2" type="sldImg"/>
          </p:nvPr>
        </p:nvSpPr>
        <p:spPr>
          <a:xfrm>
            <a:off x="466725" y="1233488"/>
            <a:ext cx="5924550" cy="3333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5:notes"/>
          <p:cNvSpPr txBox="1"/>
          <p:nvPr>
            <p:ph idx="1" type="body"/>
          </p:nvPr>
        </p:nvSpPr>
        <p:spPr>
          <a:xfrm>
            <a:off x="679768" y="4777194"/>
            <a:ext cx="5438100" cy="390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67" name="Google Shape;167;p15:notes"/>
          <p:cNvSpPr txBox="1"/>
          <p:nvPr>
            <p:ph idx="12" type="sldNum"/>
          </p:nvPr>
        </p:nvSpPr>
        <p:spPr>
          <a:xfrm>
            <a:off x="3850443" y="9428584"/>
            <a:ext cx="2945700" cy="498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6:notes"/>
          <p:cNvSpPr txBox="1"/>
          <p:nvPr>
            <p:ph idx="1" type="body"/>
          </p:nvPr>
        </p:nvSpPr>
        <p:spPr>
          <a:xfrm>
            <a:off x="679768" y="4777194"/>
            <a:ext cx="5438100" cy="390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Open Sans"/>
              <a:buNone/>
            </a:pPr>
            <a:r>
              <a:rPr lang="en-GB" sz="1100">
                <a:latin typeface="Open Sans"/>
                <a:ea typeface="Open Sans"/>
                <a:cs typeface="Open Sans"/>
                <a:sym typeface="Open Sans"/>
              </a:rPr>
              <a:t>In terms of biomass - BEIS' current minded position is to promise biomass CHP development when combined with Carbon Capture Utilisation and Storage (CCUS). However they are considering restricting support for biomass CHP only to situations where there are no viable alternatives. </a:t>
            </a:r>
            <a:endParaRPr/>
          </a:p>
        </p:txBody>
      </p:sp>
      <p:sp>
        <p:nvSpPr>
          <p:cNvPr id="175" name="Google Shape;175;p16:notes"/>
          <p:cNvSpPr txBox="1"/>
          <p:nvPr>
            <p:ph idx="12" type="sldNum"/>
          </p:nvPr>
        </p:nvSpPr>
        <p:spPr>
          <a:xfrm>
            <a:off x="3850443" y="9428584"/>
            <a:ext cx="2945700" cy="498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7:notes"/>
          <p:cNvSpPr txBox="1"/>
          <p:nvPr>
            <p:ph idx="1" type="body"/>
          </p:nvPr>
        </p:nvSpPr>
        <p:spPr>
          <a:xfrm>
            <a:off x="685800" y="4751983"/>
            <a:ext cx="5486400" cy="3887986"/>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7:notes"/>
          <p:cNvSpPr/>
          <p:nvPr>
            <p:ph idx="2" type="sldImg"/>
          </p:nvPr>
        </p:nvSpPr>
        <p:spPr>
          <a:xfrm>
            <a:off x="466725" y="1233488"/>
            <a:ext cx="5924550" cy="3333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8:notes"/>
          <p:cNvSpPr txBox="1"/>
          <p:nvPr>
            <p:ph idx="1" type="body"/>
          </p:nvPr>
        </p:nvSpPr>
        <p:spPr>
          <a:xfrm>
            <a:off x="679768" y="4777194"/>
            <a:ext cx="5438100" cy="390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90" name="Google Shape;190;p18:notes"/>
          <p:cNvSpPr txBox="1"/>
          <p:nvPr>
            <p:ph idx="12" type="sldNum"/>
          </p:nvPr>
        </p:nvSpPr>
        <p:spPr>
          <a:xfrm>
            <a:off x="3850443" y="9428584"/>
            <a:ext cx="2945700" cy="498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9: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97" name="Google Shape;197;p1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 name="Google Shape;54;p2: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5" name="Google Shape;55;p2:notes"/>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f49b810e3c_0_41:notes"/>
          <p:cNvSpPr txBox="1"/>
          <p:nvPr>
            <p:ph idx="1" type="body"/>
          </p:nvPr>
        </p:nvSpPr>
        <p:spPr>
          <a:xfrm>
            <a:off x="685800" y="4751983"/>
            <a:ext cx="5486400" cy="388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f49b810e3c_0_41:notes"/>
          <p:cNvSpPr/>
          <p:nvPr>
            <p:ph idx="2" type="sldImg"/>
          </p:nvPr>
        </p:nvSpPr>
        <p:spPr>
          <a:xfrm>
            <a:off x="466725" y="1233488"/>
            <a:ext cx="5924700" cy="333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f49b810e3c_0_57:notes"/>
          <p:cNvSpPr txBox="1"/>
          <p:nvPr>
            <p:ph idx="1" type="body"/>
          </p:nvPr>
        </p:nvSpPr>
        <p:spPr>
          <a:xfrm>
            <a:off x="685800" y="4751983"/>
            <a:ext cx="5486400" cy="388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f49b810e3c_0_57:notes"/>
          <p:cNvSpPr/>
          <p:nvPr>
            <p:ph idx="2" type="sldImg"/>
          </p:nvPr>
        </p:nvSpPr>
        <p:spPr>
          <a:xfrm>
            <a:off x="466725" y="1233488"/>
            <a:ext cx="5924700" cy="3333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685800" y="4751983"/>
            <a:ext cx="5486400" cy="3887986"/>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p3:notes"/>
          <p:cNvSpPr/>
          <p:nvPr>
            <p:ph idx="2" type="sldImg"/>
          </p:nvPr>
        </p:nvSpPr>
        <p:spPr>
          <a:xfrm>
            <a:off x="466725" y="1233488"/>
            <a:ext cx="5924550" cy="3333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 name="Google Shape;69;p4:notes"/>
          <p:cNvSpPr txBox="1"/>
          <p:nvPr>
            <p:ph idx="1" type="body"/>
          </p:nvPr>
        </p:nvSpPr>
        <p:spPr>
          <a:xfrm>
            <a:off x="679768" y="4777194"/>
            <a:ext cx="5438140" cy="39086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0" name="Google Shape;70;p4:notes"/>
          <p:cNvSpPr txBox="1"/>
          <p:nvPr>
            <p:ph idx="12" type="sldNum"/>
          </p:nvPr>
        </p:nvSpPr>
        <p:spPr>
          <a:xfrm>
            <a:off x="3850443" y="9428584"/>
            <a:ext cx="2945659" cy="49805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txBox="1"/>
          <p:nvPr>
            <p:ph idx="1" type="body"/>
          </p:nvPr>
        </p:nvSpPr>
        <p:spPr>
          <a:xfrm>
            <a:off x="685800" y="4751983"/>
            <a:ext cx="5486400" cy="3887986"/>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5:notes"/>
          <p:cNvSpPr/>
          <p:nvPr>
            <p:ph idx="2" type="sldImg"/>
          </p:nvPr>
        </p:nvSpPr>
        <p:spPr>
          <a:xfrm>
            <a:off x="466725" y="1233488"/>
            <a:ext cx="5924550" cy="3333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6:notes"/>
          <p:cNvSpPr txBox="1"/>
          <p:nvPr>
            <p:ph idx="1" type="body"/>
          </p:nvPr>
        </p:nvSpPr>
        <p:spPr>
          <a:xfrm>
            <a:off x="679768" y="4777194"/>
            <a:ext cx="5438100" cy="390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9" name="Google Shape;89;p6:notes"/>
          <p:cNvSpPr txBox="1"/>
          <p:nvPr>
            <p:ph idx="12" type="sldNum"/>
          </p:nvPr>
        </p:nvSpPr>
        <p:spPr>
          <a:xfrm>
            <a:off x="3850443" y="9428584"/>
            <a:ext cx="2945700" cy="498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txBox="1"/>
          <p:nvPr>
            <p:ph idx="1" type="body"/>
          </p:nvPr>
        </p:nvSpPr>
        <p:spPr>
          <a:xfrm>
            <a:off x="685800" y="4751983"/>
            <a:ext cx="5486400" cy="3887986"/>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solidFill>
                  <a:srgbClr val="606060"/>
                </a:solidFill>
                <a:highlight>
                  <a:srgbClr val="FFFFFF"/>
                </a:highlight>
              </a:rPr>
              <a:t>It is a shame that previous energy minister, Anne-Marie Trevelyan, has already been moved on, especially as she had previously owned a biomass boiler and was a supporter,  as well as the REA having established a solid relationship following a number of meetings.</a:t>
            </a:r>
            <a:r>
              <a:rPr lang="en-GB" sz="1800">
                <a:solidFill>
                  <a:srgbClr val="606060"/>
                </a:solidFill>
                <a:highlight>
                  <a:srgbClr val="FFFFFF"/>
                </a:highlight>
              </a:rPr>
              <a:t> </a:t>
            </a:r>
            <a:endParaRPr/>
          </a:p>
        </p:txBody>
      </p:sp>
      <p:sp>
        <p:nvSpPr>
          <p:cNvPr id="104" name="Google Shape;104;p7:notes"/>
          <p:cNvSpPr/>
          <p:nvPr>
            <p:ph idx="2" type="sldImg"/>
          </p:nvPr>
        </p:nvSpPr>
        <p:spPr>
          <a:xfrm>
            <a:off x="466725" y="1233488"/>
            <a:ext cx="5924550" cy="3333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8:notes"/>
          <p:cNvSpPr txBox="1"/>
          <p:nvPr>
            <p:ph idx="1" type="body"/>
          </p:nvPr>
        </p:nvSpPr>
        <p:spPr>
          <a:xfrm>
            <a:off x="685800" y="4751983"/>
            <a:ext cx="5486400" cy="3887986"/>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8:notes"/>
          <p:cNvSpPr/>
          <p:nvPr>
            <p:ph idx="2" type="sldImg"/>
          </p:nvPr>
        </p:nvSpPr>
        <p:spPr>
          <a:xfrm>
            <a:off x="466725" y="1233488"/>
            <a:ext cx="5924550" cy="3333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9:notes"/>
          <p:cNvSpPr txBox="1"/>
          <p:nvPr>
            <p:ph idx="1" type="body"/>
          </p:nvPr>
        </p:nvSpPr>
        <p:spPr>
          <a:xfrm>
            <a:off x="679768" y="4777194"/>
            <a:ext cx="5438100" cy="3908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800"/>
              <a:buFont typeface="Calibri"/>
              <a:buNone/>
            </a:pPr>
            <a:r>
              <a:rPr b="1" lang="en-GB" sz="1200">
                <a:solidFill>
                  <a:schemeClr val="dk1"/>
                </a:solidFill>
              </a:rPr>
              <a:t>Biomass Heat can provide 42 TWh of Heat by 2030 </a:t>
            </a:r>
            <a:r>
              <a:rPr lang="en-GB" sz="1200">
                <a:solidFill>
                  <a:schemeClr val="dk1"/>
                </a:solidFill>
              </a:rPr>
              <a:t>The REA Bioenergy Strategy suggested that Biomass heat could produce up to 42 TWh of heat across buildings and industry sector by 2032. Equating to roughly half of todays oil demand for heating in buildings, manufacture and constructions.</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a:p>
            <a:pPr indent="-171450" lvl="0" marL="171450" rtl="0" algn="l">
              <a:lnSpc>
                <a:spcPct val="100000"/>
              </a:lnSpc>
              <a:spcBef>
                <a:spcPts val="0"/>
              </a:spcBef>
              <a:spcAft>
                <a:spcPts val="0"/>
              </a:spcAft>
              <a:buClr>
                <a:schemeClr val="dk1"/>
              </a:buClr>
              <a:buSzPts val="1400"/>
              <a:buFont typeface="Arial"/>
              <a:buChar char="-"/>
            </a:pPr>
            <a:r>
              <a:rPr lang="en-GB"/>
              <a:t>Note CCC sixth Carbon Budget, figure 2.7) estimates energy demand for oil in buildings as 46 TWh and 45 TWh for Manufacturing and Construction in 2021. Total 91 TWh of demand.  Hence 42 TWh of biomass is rougthly half this demand that could be replaced by biomass. </a:t>
            </a:r>
            <a:endParaRPr/>
          </a:p>
          <a:p>
            <a:pPr indent="-82550" lvl="0" marL="171450" rtl="0" algn="l">
              <a:lnSpc>
                <a:spcPct val="100000"/>
              </a:lnSpc>
              <a:spcBef>
                <a:spcPts val="0"/>
              </a:spcBef>
              <a:spcAft>
                <a:spcPts val="0"/>
              </a:spcAft>
              <a:buClr>
                <a:schemeClr val="dk1"/>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1" lang="en-GB" sz="1200">
                <a:solidFill>
                  <a:schemeClr val="dk1"/>
                </a:solidFill>
              </a:rPr>
              <a:t>Biomass Heat could be needed to heat 260,000 domestic properties in the UK</a:t>
            </a:r>
            <a:endParaRPr/>
          </a:p>
          <a:p>
            <a:pPr indent="0" lvl="0" marL="0" rtl="0" algn="l">
              <a:lnSpc>
                <a:spcPct val="100000"/>
              </a:lnSpc>
              <a:spcBef>
                <a:spcPts val="0"/>
              </a:spcBef>
              <a:spcAft>
                <a:spcPts val="0"/>
              </a:spcAft>
              <a:buClr>
                <a:schemeClr val="dk1"/>
              </a:buClr>
              <a:buSzPts val="1400"/>
              <a:buFont typeface="Arial"/>
              <a:buNone/>
            </a:pPr>
            <a:r>
              <a:rPr lang="en-GB" sz="1200">
                <a:solidFill>
                  <a:schemeClr val="dk1"/>
                </a:solidFill>
              </a:rPr>
              <a:t>The size of the ‘hard to treat’ domestic off gas grid sector is estimated to be 20% of all domestic properties by BEIS. This equates to 260,000 domestic properties where biomass may be an appropriate solution. That’s more then 20 times the current domestic biomass market.</a:t>
            </a:r>
            <a:endParaRPr/>
          </a:p>
          <a:p>
            <a:pPr indent="0" lvl="0" marL="0" rtl="0" algn="l">
              <a:lnSpc>
                <a:spcPct val="100000"/>
              </a:lnSpc>
              <a:spcBef>
                <a:spcPts val="0"/>
              </a:spcBef>
              <a:spcAft>
                <a:spcPts val="0"/>
              </a:spcAft>
              <a:buClr>
                <a:schemeClr val="dk1"/>
              </a:buClr>
              <a:buSzPts val="1400"/>
              <a:buFont typeface="Arial"/>
              <a:buNone/>
            </a:pPr>
            <a:r>
              <a:t/>
            </a:r>
            <a:endParaRPr sz="1200">
              <a:solidFill>
                <a:schemeClr val="dk1"/>
              </a:solidFill>
            </a:endParaRPr>
          </a:p>
          <a:p>
            <a:pPr indent="-171450" lvl="0" marL="171450" rtl="0" algn="l">
              <a:lnSpc>
                <a:spcPct val="100000"/>
              </a:lnSpc>
              <a:spcBef>
                <a:spcPts val="0"/>
              </a:spcBef>
              <a:spcAft>
                <a:spcPts val="0"/>
              </a:spcAft>
              <a:buClr>
                <a:schemeClr val="dk1"/>
              </a:buClr>
              <a:buSzPts val="1400"/>
              <a:buFont typeface="Arial"/>
              <a:buChar char="-"/>
            </a:pPr>
            <a:r>
              <a:rPr lang="en-GB" sz="1200">
                <a:solidFill>
                  <a:schemeClr val="dk1"/>
                </a:solidFill>
              </a:rPr>
              <a:t>Delta EE estimated about 80% of off gas grid domestic homes could be electrified at their current level of insulation. There are about 1.3 mn off gas grid properties in the UK. 20% of 1.3 million = 260000 homes. </a:t>
            </a:r>
            <a:endParaRPr/>
          </a:p>
          <a:p>
            <a:pPr indent="-171450" lvl="0" marL="171450" rtl="0" algn="l">
              <a:lnSpc>
                <a:spcPct val="100000"/>
              </a:lnSpc>
              <a:spcBef>
                <a:spcPts val="0"/>
              </a:spcBef>
              <a:spcAft>
                <a:spcPts val="0"/>
              </a:spcAft>
              <a:buClr>
                <a:schemeClr val="dk1"/>
              </a:buClr>
              <a:buSzPts val="1400"/>
              <a:buFont typeface="Arial"/>
              <a:buChar char="-"/>
            </a:pPr>
            <a:r>
              <a:rPr lang="en-GB" sz="1200">
                <a:solidFill>
                  <a:schemeClr val="dk1"/>
                </a:solidFill>
              </a:rPr>
              <a:t>Number of domestic biomass boilers on the Domestic RHI as of August 2021 = 12364</a:t>
            </a:r>
            <a:endParaRPr/>
          </a:p>
          <a:p>
            <a:pPr indent="-171450" lvl="0" marL="171450" rtl="0" algn="l">
              <a:lnSpc>
                <a:spcPct val="100000"/>
              </a:lnSpc>
              <a:spcBef>
                <a:spcPts val="0"/>
              </a:spcBef>
              <a:spcAft>
                <a:spcPts val="0"/>
              </a:spcAft>
              <a:buClr>
                <a:schemeClr val="dk1"/>
              </a:buClr>
              <a:buSzPts val="1400"/>
              <a:buFont typeface="Arial"/>
              <a:buChar char="-"/>
            </a:pPr>
            <a:r>
              <a:rPr lang="en-GB" sz="1200">
                <a:solidFill>
                  <a:schemeClr val="dk1"/>
                </a:solidFill>
              </a:rPr>
              <a:t>260000/12364 = 21.02</a:t>
            </a:r>
            <a:endParaRPr/>
          </a:p>
          <a:p>
            <a:pPr indent="-228600" lvl="0" marL="457200" marR="0" rtl="0" algn="l">
              <a:lnSpc>
                <a:spcPct val="100000"/>
              </a:lnSpc>
              <a:spcBef>
                <a:spcPts val="0"/>
              </a:spcBef>
              <a:spcAft>
                <a:spcPts val="0"/>
              </a:spcAft>
              <a:buClr>
                <a:schemeClr val="dk1"/>
              </a:buClr>
              <a:buSzPts val="1800"/>
              <a:buFont typeface="Calibri"/>
              <a:buNone/>
            </a:pPr>
            <a:r>
              <a:t/>
            </a:r>
            <a:endParaRPr b="0" sz="1200">
              <a:solidFill>
                <a:schemeClr val="dk1"/>
              </a:solidFill>
            </a:endParaRPr>
          </a:p>
          <a:p>
            <a:pPr indent="-228600" lvl="0" marL="457200" marR="0" rtl="0" algn="l">
              <a:lnSpc>
                <a:spcPct val="100000"/>
              </a:lnSpc>
              <a:spcBef>
                <a:spcPts val="0"/>
              </a:spcBef>
              <a:spcAft>
                <a:spcPts val="0"/>
              </a:spcAft>
              <a:buClr>
                <a:schemeClr val="dk1"/>
              </a:buClr>
              <a:buSzPts val="1800"/>
              <a:buFont typeface="Calibri"/>
              <a:buNone/>
            </a:pPr>
            <a:r>
              <a:t/>
            </a:r>
            <a:endParaRPr b="0" sz="1200">
              <a:solidFill>
                <a:schemeClr val="dk1"/>
              </a:solidFill>
            </a:endParaRPr>
          </a:p>
          <a:p>
            <a:pPr indent="-228600" lvl="0" marL="457200" marR="0" rtl="0" algn="l">
              <a:lnSpc>
                <a:spcPct val="100000"/>
              </a:lnSpc>
              <a:spcBef>
                <a:spcPts val="0"/>
              </a:spcBef>
              <a:spcAft>
                <a:spcPts val="0"/>
              </a:spcAft>
              <a:buClr>
                <a:schemeClr val="dk1"/>
              </a:buClr>
              <a:buSzPts val="1800"/>
              <a:buFont typeface="Calibri"/>
              <a:buNone/>
            </a:pPr>
            <a:r>
              <a:rPr b="1" lang="en-GB" sz="1200">
                <a:solidFill>
                  <a:schemeClr val="dk1"/>
                </a:solidFill>
              </a:rPr>
              <a:t>Biomass heat delivers immediate carbon reduction today, while further renewable heat markets develop</a:t>
            </a:r>
            <a:endParaRPr/>
          </a:p>
          <a:p>
            <a:pPr indent="-228600" lvl="0" marL="457200" marR="0" rtl="0" algn="l">
              <a:lnSpc>
                <a:spcPct val="100000"/>
              </a:lnSpc>
              <a:spcBef>
                <a:spcPts val="0"/>
              </a:spcBef>
              <a:spcAft>
                <a:spcPts val="0"/>
              </a:spcAft>
              <a:buClr>
                <a:schemeClr val="dk1"/>
              </a:buClr>
              <a:buSzPts val="1800"/>
              <a:buFont typeface="Calibri"/>
              <a:buNone/>
            </a:pPr>
            <a:r>
              <a:rPr lang="en-GB" sz="1200">
                <a:solidFill>
                  <a:schemeClr val="dk1"/>
                </a:solidFill>
              </a:rPr>
              <a:t>Biomass heat is one of a small number of established renewable heat sectors in the UK, with firm supply chains, expertise, and investors. Biomass heat is already delivering emission savings today, advancing decarbonisation targets now.</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121" name="Google Shape;121;p9:notes"/>
          <p:cNvSpPr txBox="1"/>
          <p:nvPr>
            <p:ph idx="12" type="sldNum"/>
          </p:nvPr>
        </p:nvSpPr>
        <p:spPr>
          <a:xfrm>
            <a:off x="3850443" y="9428584"/>
            <a:ext cx="2945700" cy="498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2"/>
          <p:cNvSpPr txBox="1"/>
          <p:nvPr>
            <p:ph type="ctrTitle"/>
          </p:nvPr>
        </p:nvSpPr>
        <p:spPr>
          <a:xfrm>
            <a:off x="914400" y="2130426"/>
            <a:ext cx="10363200" cy="1470025"/>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Poppins Medium"/>
              <a:buNone/>
              <a:defRPr b="0" i="0" sz="4400" u="none" cap="none" strike="noStrike">
                <a:solidFill>
                  <a:schemeClr val="dk1"/>
                </a:solidFill>
                <a:latin typeface="Poppins Medium"/>
                <a:ea typeface="Poppins Medium"/>
                <a:cs typeface="Poppins Medium"/>
                <a:sym typeface="Poppin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 name="Google Shape;20;p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Open Sans"/>
                <a:ea typeface="Open Sans"/>
                <a:cs typeface="Open Sans"/>
                <a:sym typeface="Open Sans"/>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1" name="Google Shape;21;p2"/>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2"/>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2"/>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4"/>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4"/>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4"/>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6"/>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1" name="Google Shape;41;p6"/>
          <p:cNvSpPr txBox="1"/>
          <p:nvPr>
            <p:ph idx="10" type="dt"/>
          </p:nvPr>
        </p:nvSpPr>
        <p:spPr>
          <a:xfrm>
            <a:off x="609600" y="6356351"/>
            <a:ext cx="28449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6"/>
          <p:cNvSpPr txBox="1"/>
          <p:nvPr>
            <p:ph idx="11" type="ftr"/>
          </p:nvPr>
        </p:nvSpPr>
        <p:spPr>
          <a:xfrm>
            <a:off x="4165600" y="6356351"/>
            <a:ext cx="38607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6"/>
          <p:cNvSpPr txBox="1"/>
          <p:nvPr>
            <p:ph idx="12" type="sldNum"/>
          </p:nvPr>
        </p:nvSpPr>
        <p:spPr>
          <a:xfrm>
            <a:off x="8737600" y="6356351"/>
            <a:ext cx="28449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 Id="rId3"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3.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0"/>
            <a:ext cx="3023659" cy="6858000"/>
          </a:xfrm>
          <a:prstGeom prst="rect">
            <a:avLst/>
          </a:prstGeom>
          <a:solidFill>
            <a:srgbClr val="06926B"/>
          </a:solidFill>
          <a:ln cap="flat" cmpd="sng" w="25400">
            <a:solidFill>
              <a:srgbClr val="06926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74E2D5"/>
              </a:solidFill>
              <a:latin typeface="Calibri"/>
              <a:ea typeface="Calibri"/>
              <a:cs typeface="Calibri"/>
              <a:sym typeface="Calibri"/>
            </a:endParaRPr>
          </a:p>
        </p:txBody>
      </p:sp>
      <p:sp>
        <p:nvSpPr>
          <p:cNvPr id="11" name="Google Shape;11;p1"/>
          <p:cNvSpPr txBox="1"/>
          <p:nvPr/>
        </p:nvSpPr>
        <p:spPr>
          <a:xfrm>
            <a:off x="3408995" y="2751444"/>
            <a:ext cx="7871581" cy="10375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4E5053"/>
              </a:buClr>
              <a:buSzPts val="2800"/>
              <a:buFont typeface="Arial"/>
              <a:buNone/>
            </a:pPr>
            <a:br>
              <a:rPr b="1" i="1" lang="en-GB" sz="2800" u="none" cap="none" strike="noStrike">
                <a:solidFill>
                  <a:srgbClr val="4E5053"/>
                </a:solidFill>
                <a:latin typeface="Open Sans"/>
                <a:ea typeface="Open Sans"/>
                <a:cs typeface="Open Sans"/>
                <a:sym typeface="Open Sans"/>
              </a:rPr>
            </a:br>
            <a:endParaRPr b="0" i="0" sz="2800" u="none" cap="none" strike="noStrike">
              <a:solidFill>
                <a:srgbClr val="4E5053"/>
              </a:solidFill>
              <a:latin typeface="Open Sans"/>
              <a:ea typeface="Open Sans"/>
              <a:cs typeface="Open Sans"/>
              <a:sym typeface="Open Sans"/>
            </a:endParaRPr>
          </a:p>
        </p:txBody>
      </p:sp>
      <p:sp>
        <p:nvSpPr>
          <p:cNvPr id="12" name="Google Shape;12;p1"/>
          <p:cNvSpPr txBox="1"/>
          <p:nvPr/>
        </p:nvSpPr>
        <p:spPr>
          <a:xfrm>
            <a:off x="119675" y="2492896"/>
            <a:ext cx="2784309" cy="11795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1800"/>
              <a:buFont typeface="Poppins Medium"/>
              <a:buNone/>
            </a:pPr>
            <a:br>
              <a:rPr b="0" i="0" lang="en-GB" sz="1800" u="none" cap="none" strike="noStrike">
                <a:solidFill>
                  <a:schemeClr val="lt1"/>
                </a:solidFill>
                <a:latin typeface="Poppins Medium"/>
                <a:ea typeface="Poppins Medium"/>
                <a:cs typeface="Poppins Medium"/>
                <a:sym typeface="Poppins Medium"/>
              </a:rPr>
            </a:br>
            <a:endParaRPr b="0" i="0" sz="1800" u="none" cap="none" strike="noStrike">
              <a:solidFill>
                <a:schemeClr val="lt1"/>
              </a:solidFill>
              <a:latin typeface="Poppins Medium"/>
              <a:ea typeface="Poppins Medium"/>
              <a:cs typeface="Poppins Medium"/>
              <a:sym typeface="Poppins Medium"/>
            </a:endParaRPr>
          </a:p>
        </p:txBody>
      </p:sp>
      <p:pic>
        <p:nvPicPr>
          <p:cNvPr id="13" name="Google Shape;13;p1"/>
          <p:cNvPicPr preferRelativeResize="0"/>
          <p:nvPr/>
        </p:nvPicPr>
        <p:blipFill rotWithShape="1">
          <a:blip r:embed="rId1">
            <a:alphaModFix/>
          </a:blip>
          <a:srcRect b="0" l="0" r="0" t="0"/>
          <a:stretch/>
        </p:blipFill>
        <p:spPr>
          <a:xfrm>
            <a:off x="3311691" y="116632"/>
            <a:ext cx="5786127" cy="1166890"/>
          </a:xfrm>
          <a:prstGeom prst="rect">
            <a:avLst/>
          </a:prstGeom>
          <a:noFill/>
          <a:ln>
            <a:noFill/>
          </a:ln>
        </p:spPr>
      </p:pic>
      <p:grpSp>
        <p:nvGrpSpPr>
          <p:cNvPr id="14" name="Google Shape;14;p1"/>
          <p:cNvGrpSpPr/>
          <p:nvPr/>
        </p:nvGrpSpPr>
        <p:grpSpPr>
          <a:xfrm>
            <a:off x="3019735" y="5877272"/>
            <a:ext cx="8941356" cy="936104"/>
            <a:chOff x="2268715" y="5877272"/>
            <a:chExt cx="6699607" cy="936104"/>
          </a:xfrm>
        </p:grpSpPr>
        <p:sp>
          <p:nvSpPr>
            <p:cNvPr id="15" name="Google Shape;15;p1"/>
            <p:cNvSpPr/>
            <p:nvPr/>
          </p:nvSpPr>
          <p:spPr>
            <a:xfrm>
              <a:off x="2268715" y="6343742"/>
              <a:ext cx="5903685" cy="83305"/>
            </a:xfrm>
            <a:prstGeom prst="rect">
              <a:avLst/>
            </a:prstGeom>
            <a:solidFill>
              <a:srgbClr val="06926B"/>
            </a:solidFill>
            <a:ln cap="flat" cmpd="sng" w="25400">
              <a:solidFill>
                <a:srgbClr val="06926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6" name="Google Shape;16;p1"/>
            <p:cNvPicPr preferRelativeResize="0"/>
            <p:nvPr/>
          </p:nvPicPr>
          <p:blipFill rotWithShape="1">
            <a:blip r:embed="rId2">
              <a:alphaModFix/>
            </a:blip>
            <a:srcRect b="0" l="0" r="0" t="0"/>
            <a:stretch/>
          </p:blipFill>
          <p:spPr>
            <a:xfrm>
              <a:off x="8161999" y="5877272"/>
              <a:ext cx="806323" cy="936104"/>
            </a:xfrm>
            <a:prstGeom prst="rect">
              <a:avLst/>
            </a:prstGeom>
            <a:noFill/>
            <a:ln>
              <a:noFill/>
            </a:ln>
          </p:spPr>
        </p:pic>
      </p:grpSp>
      <p:sp>
        <p:nvSpPr>
          <p:cNvPr id="17" name="Google Shape;17;p1"/>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 name="Shape 24"/>
        <p:cNvGrpSpPr/>
        <p:nvPr/>
      </p:nvGrpSpPr>
      <p:grpSpPr>
        <a:xfrm>
          <a:off x="0" y="0"/>
          <a:ext cx="0" cy="0"/>
          <a:chOff x="0" y="0"/>
          <a:chExt cx="0" cy="0"/>
        </a:xfrm>
      </p:grpSpPr>
      <p:sp>
        <p:nvSpPr>
          <p:cNvPr id="25" name="Google Shape;25;p3"/>
          <p:cNvSpPr/>
          <p:nvPr/>
        </p:nvSpPr>
        <p:spPr>
          <a:xfrm>
            <a:off x="-6199" y="1"/>
            <a:ext cx="12192000" cy="912697"/>
          </a:xfrm>
          <a:prstGeom prst="rect">
            <a:avLst/>
          </a:prstGeom>
          <a:solidFill>
            <a:srgbClr val="06926B"/>
          </a:solidFill>
          <a:ln cap="flat" cmpd="sng" w="25400">
            <a:solidFill>
              <a:srgbClr val="06926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000">
              <a:solidFill>
                <a:schemeClr val="lt1"/>
              </a:solidFill>
              <a:latin typeface="Calibri"/>
              <a:ea typeface="Calibri"/>
              <a:cs typeface="Calibri"/>
              <a:sym typeface="Calibri"/>
            </a:endParaRPr>
          </a:p>
        </p:txBody>
      </p:sp>
      <p:sp>
        <p:nvSpPr>
          <p:cNvPr id="26" name="Google Shape;26;p3"/>
          <p:cNvSpPr/>
          <p:nvPr/>
        </p:nvSpPr>
        <p:spPr>
          <a:xfrm flipH="1" rot="10800000">
            <a:off x="47330" y="6427048"/>
            <a:ext cx="10849205" cy="45719"/>
          </a:xfrm>
          <a:prstGeom prst="rect">
            <a:avLst/>
          </a:prstGeom>
          <a:solidFill>
            <a:srgbClr val="06926B"/>
          </a:solidFill>
          <a:ln cap="flat" cmpd="sng" w="25400">
            <a:solidFill>
              <a:srgbClr val="06926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 name="Google Shape;27;p3"/>
          <p:cNvPicPr preferRelativeResize="0"/>
          <p:nvPr/>
        </p:nvPicPr>
        <p:blipFill rotWithShape="1">
          <a:blip r:embed="rId1">
            <a:alphaModFix/>
          </a:blip>
          <a:srcRect b="0" l="0" r="0" t="0"/>
          <a:stretch/>
        </p:blipFill>
        <p:spPr>
          <a:xfrm>
            <a:off x="11003929" y="5921895"/>
            <a:ext cx="916044" cy="936104"/>
          </a:xfrm>
          <a:prstGeom prst="rect">
            <a:avLst/>
          </a:prstGeom>
          <a:noFill/>
          <a:ln>
            <a:noFill/>
          </a:ln>
        </p:spPr>
      </p:pic>
      <p:sp>
        <p:nvSpPr>
          <p:cNvPr id="28" name="Google Shape;28;p3"/>
          <p:cNvSpPr txBox="1"/>
          <p:nvPr/>
        </p:nvSpPr>
        <p:spPr>
          <a:xfrm>
            <a:off x="143339" y="44624"/>
            <a:ext cx="3360373" cy="11795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Calibri"/>
              <a:buNone/>
            </a:pPr>
            <a:r>
              <a:t/>
            </a:r>
            <a:endParaRPr b="1" sz="2400">
              <a:solidFill>
                <a:schemeClr val="lt1"/>
              </a:solidFill>
              <a:latin typeface="Poppins Medium"/>
              <a:ea typeface="Poppins Medium"/>
              <a:cs typeface="Poppins Medium"/>
              <a:sym typeface="Poppins Medium"/>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 name="Shape 34"/>
        <p:cNvGrpSpPr/>
        <p:nvPr/>
      </p:nvGrpSpPr>
      <p:grpSpPr>
        <a:xfrm>
          <a:off x="0" y="0"/>
          <a:ext cx="0" cy="0"/>
          <a:chOff x="0" y="0"/>
          <a:chExt cx="0" cy="0"/>
        </a:xfrm>
      </p:grpSpPr>
      <p:sp>
        <p:nvSpPr>
          <p:cNvPr id="35" name="Google Shape;35;p5"/>
          <p:cNvSpPr/>
          <p:nvPr/>
        </p:nvSpPr>
        <p:spPr>
          <a:xfrm>
            <a:off x="-6199" y="1"/>
            <a:ext cx="12192000" cy="912600"/>
          </a:xfrm>
          <a:prstGeom prst="rect">
            <a:avLst/>
          </a:prstGeom>
          <a:solidFill>
            <a:srgbClr val="06926B"/>
          </a:solidFill>
          <a:ln cap="flat" cmpd="sng" w="25400">
            <a:solidFill>
              <a:srgbClr val="06926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36" name="Google Shape;36;p5"/>
          <p:cNvSpPr/>
          <p:nvPr/>
        </p:nvSpPr>
        <p:spPr>
          <a:xfrm flipH="1" rot="10800000">
            <a:off x="47330" y="6427167"/>
            <a:ext cx="10849200" cy="45600"/>
          </a:xfrm>
          <a:prstGeom prst="rect">
            <a:avLst/>
          </a:prstGeom>
          <a:solidFill>
            <a:srgbClr val="06926B"/>
          </a:solidFill>
          <a:ln cap="flat" cmpd="sng" w="25400">
            <a:solidFill>
              <a:srgbClr val="06926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7" name="Google Shape;37;p5"/>
          <p:cNvPicPr preferRelativeResize="0"/>
          <p:nvPr/>
        </p:nvPicPr>
        <p:blipFill rotWithShape="1">
          <a:blip r:embed="rId1">
            <a:alphaModFix/>
          </a:blip>
          <a:srcRect b="0" l="0" r="0" t="0"/>
          <a:stretch/>
        </p:blipFill>
        <p:spPr>
          <a:xfrm>
            <a:off x="11003929" y="5921895"/>
            <a:ext cx="916044" cy="936104"/>
          </a:xfrm>
          <a:prstGeom prst="rect">
            <a:avLst/>
          </a:prstGeom>
          <a:noFill/>
          <a:ln>
            <a:noFill/>
          </a:ln>
        </p:spPr>
      </p:pic>
      <p:sp>
        <p:nvSpPr>
          <p:cNvPr id="38" name="Google Shape;38;p5"/>
          <p:cNvSpPr txBox="1"/>
          <p:nvPr/>
        </p:nvSpPr>
        <p:spPr>
          <a:xfrm>
            <a:off x="143339" y="44624"/>
            <a:ext cx="3360300" cy="1179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Calibri"/>
              <a:buNone/>
            </a:pPr>
            <a:r>
              <a:t/>
            </a:r>
            <a:endParaRPr b="1" i="0" sz="2400" u="none" cap="none" strike="noStrike">
              <a:solidFill>
                <a:schemeClr val="lt1"/>
              </a:solidFill>
              <a:latin typeface="Poppins Medium"/>
              <a:ea typeface="Poppins Medium"/>
              <a:cs typeface="Poppins Medium"/>
              <a:sym typeface="Poppins Medium"/>
            </a:endParaRPr>
          </a:p>
        </p:txBody>
      </p:sp>
    </p:spTree>
  </p:cSld>
  <p:clrMap accent1="accent1" accent2="accent2" accent3="accent3" accent4="accent4" accent5="accent5" accent6="accent6" bg1="lt1" bg2="dk2" tx1="dk1" tx2="lt2" folHlink="folHlink" hlink="hlink"/>
  <p:sldLayoutIdLst>
    <p:sldLayoutId id="214748365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mailto:pjohn@r-e-a.ne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p7"/>
          <p:cNvSpPr txBox="1"/>
          <p:nvPr/>
        </p:nvSpPr>
        <p:spPr>
          <a:xfrm>
            <a:off x="3185652" y="127819"/>
            <a:ext cx="6430297" cy="129197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7"/>
          <p:cNvSpPr txBox="1"/>
          <p:nvPr>
            <p:ph idx="1" type="subTitle"/>
          </p:nvPr>
        </p:nvSpPr>
        <p:spPr>
          <a:xfrm>
            <a:off x="76758" y="2224548"/>
            <a:ext cx="2812026" cy="1752600"/>
          </a:xfrm>
          <a:prstGeom prst="rect">
            <a:avLst/>
          </a:prstGeom>
          <a:noFill/>
          <a:ln>
            <a:noFill/>
          </a:ln>
        </p:spPr>
        <p:txBody>
          <a:bodyPr anchorCtr="0" anchor="t" bIns="45700" lIns="91425" spcFirstLastPara="1" rIns="91425" wrap="square" tIns="45700">
            <a:noAutofit/>
          </a:bodyPr>
          <a:lstStyle/>
          <a:p>
            <a:pPr indent="0" lvl="0" marL="0" rtl="0" algn="ctr">
              <a:spcBef>
                <a:spcPts val="560"/>
              </a:spcBef>
              <a:spcAft>
                <a:spcPts val="0"/>
              </a:spcAft>
              <a:buClr>
                <a:schemeClr val="lt1"/>
              </a:buClr>
              <a:buSzPts val="2800"/>
              <a:buNone/>
            </a:pPr>
            <a:r>
              <a:rPr b="1" i="1" lang="en-GB" sz="2800">
                <a:solidFill>
                  <a:schemeClr val="lt1"/>
                </a:solidFill>
              </a:rPr>
              <a:t>Wood Heat Forum Member Meeting September 2021</a:t>
            </a:r>
            <a:br>
              <a:rPr b="1" i="1" lang="en-GB" sz="2800">
                <a:solidFill>
                  <a:schemeClr val="lt1"/>
                </a:solidFill>
                <a:latin typeface="Arial"/>
                <a:ea typeface="Arial"/>
                <a:cs typeface="Arial"/>
                <a:sym typeface="Arial"/>
              </a:rPr>
            </a:br>
            <a:endParaRPr sz="2800">
              <a:solidFill>
                <a:schemeClr val="lt1"/>
              </a:solidFill>
              <a:latin typeface="Arial"/>
              <a:ea typeface="Arial"/>
              <a:cs typeface="Arial"/>
              <a:sym typeface="Arial"/>
            </a:endParaRPr>
          </a:p>
        </p:txBody>
      </p:sp>
      <p:pic>
        <p:nvPicPr>
          <p:cNvPr id="50" name="Google Shape;50;p7"/>
          <p:cNvPicPr preferRelativeResize="0"/>
          <p:nvPr/>
        </p:nvPicPr>
        <p:blipFill rotWithShape="1">
          <a:blip r:embed="rId3">
            <a:alphaModFix/>
          </a:blip>
          <a:srcRect b="0" l="0" r="0" t="0"/>
          <a:stretch/>
        </p:blipFill>
        <p:spPr>
          <a:xfrm>
            <a:off x="3731341" y="1625788"/>
            <a:ext cx="5127523" cy="4558704"/>
          </a:xfrm>
          <a:prstGeom prst="rect">
            <a:avLst/>
          </a:prstGeom>
          <a:noFill/>
          <a:ln>
            <a:noFill/>
          </a:ln>
          <a:effectLst>
            <a:outerShdw blurRad="50800" rotWithShape="0" algn="ctr" dir="5400000" dist="50800">
              <a:srgbClr val="BEBEBE"/>
            </a:outerShdw>
          </a:effectLst>
        </p:spPr>
      </p:pic>
      <p:pic>
        <p:nvPicPr>
          <p:cNvPr id="51" name="Google Shape;51;p7"/>
          <p:cNvPicPr preferRelativeResize="0"/>
          <p:nvPr/>
        </p:nvPicPr>
        <p:blipFill rotWithShape="1">
          <a:blip r:embed="rId4">
            <a:alphaModFix/>
          </a:blip>
          <a:srcRect b="0" l="0" r="0" t="0"/>
          <a:stretch/>
        </p:blipFill>
        <p:spPr>
          <a:xfrm>
            <a:off x="3377159" y="245323"/>
            <a:ext cx="4321499" cy="10328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6"/>
          <p:cNvSpPr txBox="1"/>
          <p:nvPr/>
        </p:nvSpPr>
        <p:spPr>
          <a:xfrm>
            <a:off x="412120" y="0"/>
            <a:ext cx="7319400" cy="758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Arial"/>
              <a:buNone/>
            </a:pPr>
            <a:r>
              <a:rPr b="1" lang="en-GB" sz="3200">
                <a:solidFill>
                  <a:schemeClr val="lt1"/>
                </a:solidFill>
                <a:latin typeface="Calibri"/>
                <a:ea typeface="Calibri"/>
                <a:cs typeface="Calibri"/>
                <a:sym typeface="Calibri"/>
              </a:rPr>
              <a:t>Messaging House: General Messages</a:t>
            </a:r>
            <a:endParaRPr b="0" i="0" sz="1400" u="none" cap="none" strike="noStrike">
              <a:solidFill>
                <a:srgbClr val="000000"/>
              </a:solidFill>
              <a:latin typeface="Arial"/>
              <a:ea typeface="Arial"/>
              <a:cs typeface="Arial"/>
              <a:sym typeface="Arial"/>
            </a:endParaRPr>
          </a:p>
        </p:txBody>
      </p:sp>
      <p:sp>
        <p:nvSpPr>
          <p:cNvPr id="131" name="Google Shape;131;p16"/>
          <p:cNvSpPr txBox="1"/>
          <p:nvPr/>
        </p:nvSpPr>
        <p:spPr>
          <a:xfrm>
            <a:off x="262824" y="990675"/>
            <a:ext cx="5345400" cy="64647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Biomass Heat delivers immediate carbon reductions today, while further renewable heat markets develop</a:t>
            </a:r>
            <a:endParaRPr i="0" sz="18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Biomass heat provides high heat loads particularly suited for use in public buildings and heat networks</a:t>
            </a:r>
            <a:endParaRPr i="0" sz="18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Government consistently underestimates the size of the ‘hard-to treat’ sector, where biomass heat has a prominent role to play.</a:t>
            </a:r>
            <a:endParaRPr i="0" sz="18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Biomass Heat is supplied in accordance with strong sustainability governance arrangements.</a:t>
            </a:r>
            <a:endParaRPr i="0" sz="18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Open Sans"/>
              <a:ea typeface="Open Sans"/>
              <a:cs typeface="Open Sans"/>
              <a:sym typeface="Open Sans"/>
            </a:endParaRPr>
          </a:p>
          <a:p>
            <a:pPr indent="-342900" lvl="0" marL="45720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Biomass policy should reward efficiencies in energy conversion</a:t>
            </a:r>
            <a:endParaRPr sz="18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800"/>
              <a:buFont typeface="Calibri"/>
              <a:buNone/>
            </a:pPr>
            <a:r>
              <a:t/>
            </a:r>
            <a:endParaRPr sz="18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p:txBody>
      </p:sp>
      <p:sp>
        <p:nvSpPr>
          <p:cNvPr id="132" name="Google Shape;132;p16"/>
          <p:cNvSpPr txBox="1"/>
          <p:nvPr/>
        </p:nvSpPr>
        <p:spPr>
          <a:xfrm>
            <a:off x="5668350" y="992325"/>
            <a:ext cx="5120400" cy="56337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Domestic biomass availability can also be increased by short rotation coppice and perennial energy crops which also deliver additional environmental services.</a:t>
            </a:r>
            <a:endParaRPr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Biomass Heat helps drive the UK bioeconomy, delivering jobs and green growth</a:t>
            </a:r>
            <a:endParaRPr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Energy policy must build on existing sectors, encouraging innovation and prioritising desirable environmental, social and economic outcomes</a:t>
            </a:r>
            <a:endParaRPr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Biomass heat takes the strain off the electricity grid</a:t>
            </a:r>
            <a:endParaRPr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7"/>
          <p:cNvSpPr txBox="1"/>
          <p:nvPr/>
        </p:nvSpPr>
        <p:spPr>
          <a:xfrm>
            <a:off x="253498" y="80576"/>
            <a:ext cx="9954191" cy="758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Arial"/>
              <a:buNone/>
            </a:pPr>
            <a:r>
              <a:rPr b="1" lang="en-GB" sz="3000">
                <a:solidFill>
                  <a:schemeClr val="lt1"/>
                </a:solidFill>
                <a:latin typeface="Open Sans"/>
                <a:ea typeface="Open Sans"/>
                <a:cs typeface="Open Sans"/>
                <a:sym typeface="Open Sans"/>
              </a:rPr>
              <a:t>Messaging House: w</a:t>
            </a:r>
            <a:r>
              <a:rPr b="1" i="0" lang="en-GB" sz="3000" u="none" cap="none" strike="noStrike">
                <a:solidFill>
                  <a:schemeClr val="lt1"/>
                </a:solidFill>
                <a:latin typeface="Open Sans"/>
                <a:ea typeface="Open Sans"/>
                <a:cs typeface="Open Sans"/>
                <a:sym typeface="Open Sans"/>
              </a:rPr>
              <a:t>hat </a:t>
            </a:r>
            <a:r>
              <a:rPr b="1" lang="en-GB" sz="3000">
                <a:solidFill>
                  <a:schemeClr val="lt1"/>
                </a:solidFill>
                <a:latin typeface="Open Sans"/>
                <a:ea typeface="Open Sans"/>
                <a:cs typeface="Open Sans"/>
                <a:sym typeface="Open Sans"/>
              </a:rPr>
              <a:t>w</a:t>
            </a:r>
            <a:r>
              <a:rPr b="1" i="0" lang="en-GB" sz="3000" u="none" cap="none" strike="noStrike">
                <a:solidFill>
                  <a:schemeClr val="lt1"/>
                </a:solidFill>
                <a:latin typeface="Open Sans"/>
                <a:ea typeface="Open Sans"/>
                <a:cs typeface="Open Sans"/>
                <a:sym typeface="Open Sans"/>
              </a:rPr>
              <a:t>ill we use this for?</a:t>
            </a:r>
            <a:endParaRPr b="0" i="0" sz="3000" u="none" cap="none" strike="noStrike">
              <a:solidFill>
                <a:srgbClr val="000000"/>
              </a:solidFill>
              <a:latin typeface="Open Sans"/>
              <a:ea typeface="Open Sans"/>
              <a:cs typeface="Open Sans"/>
              <a:sym typeface="Open Sans"/>
            </a:endParaRPr>
          </a:p>
        </p:txBody>
      </p:sp>
      <p:sp>
        <p:nvSpPr>
          <p:cNvPr id="139" name="Google Shape;139;p17"/>
          <p:cNvSpPr txBox="1"/>
          <p:nvPr/>
        </p:nvSpPr>
        <p:spPr>
          <a:xfrm>
            <a:off x="253497" y="1072205"/>
            <a:ext cx="7425600" cy="501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06060"/>
              </a:buClr>
              <a:buSzPts val="1600"/>
              <a:buFont typeface="Arial"/>
              <a:buNone/>
            </a:pPr>
            <a:r>
              <a:rPr b="1" i="0" lang="en-GB" sz="1600" u="none" cap="none" strike="noStrike">
                <a:solidFill>
                  <a:srgbClr val="606060"/>
                </a:solidFill>
                <a:latin typeface="Open Sans"/>
                <a:ea typeface="Open Sans"/>
                <a:cs typeface="Open Sans"/>
                <a:sym typeface="Open Sans"/>
              </a:rPr>
              <a:t>Key messaging priority is to be able to inform the development of the Biomass Strategy and future heat policy, ensuring biomass heat is represented in final document. </a:t>
            </a:r>
            <a:endParaRPr sz="14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600"/>
              <a:buFont typeface="Calibri"/>
              <a:buNone/>
            </a:pPr>
            <a:r>
              <a:t/>
            </a:r>
            <a:endParaRPr b="1" i="0" sz="1600" u="none" cap="none" strike="noStrike">
              <a:solidFill>
                <a:srgbClr val="606060"/>
              </a:solidFill>
              <a:latin typeface="Open Sans"/>
              <a:ea typeface="Open Sans"/>
              <a:cs typeface="Open Sans"/>
              <a:sym typeface="Open Sans"/>
            </a:endParaRPr>
          </a:p>
          <a:p>
            <a:pPr indent="0" lvl="0" marL="0" marR="0" rtl="0" algn="l">
              <a:lnSpc>
                <a:spcPct val="100000"/>
              </a:lnSpc>
              <a:spcBef>
                <a:spcPts val="0"/>
              </a:spcBef>
              <a:spcAft>
                <a:spcPts val="0"/>
              </a:spcAft>
              <a:buClr>
                <a:srgbClr val="606060"/>
              </a:buClr>
              <a:buSzPts val="1600"/>
              <a:buFont typeface="Arial"/>
              <a:buNone/>
            </a:pPr>
            <a:r>
              <a:rPr b="1" i="0" lang="en-GB" sz="1600" u="none" cap="none" strike="noStrike">
                <a:solidFill>
                  <a:srgbClr val="606060"/>
                </a:solidFill>
                <a:latin typeface="Open Sans"/>
                <a:ea typeface="Open Sans"/>
                <a:cs typeface="Open Sans"/>
                <a:sym typeface="Open Sans"/>
              </a:rPr>
              <a:t>Key stakeholders to influence:</a:t>
            </a:r>
            <a:endParaRPr sz="1400">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606060"/>
              </a:buClr>
              <a:buSzPts val="1800"/>
              <a:buFont typeface="Open Sans"/>
              <a:buChar char="•"/>
            </a:pPr>
            <a:r>
              <a:rPr i="0" lang="en-GB" sz="1600" u="none" cap="none" strike="noStrike">
                <a:solidFill>
                  <a:srgbClr val="606060"/>
                </a:solidFill>
                <a:latin typeface="Open Sans"/>
                <a:ea typeface="Open Sans"/>
                <a:cs typeface="Open Sans"/>
                <a:sym typeface="Open Sans"/>
              </a:rPr>
              <a:t>Civil Servants – Heat and Biomass Strategy teams in BEIS, forestry civil servants in DEFRA, HM Treasury </a:t>
            </a:r>
            <a:endParaRPr sz="1400">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606060"/>
              </a:buClr>
              <a:buSzPts val="1800"/>
              <a:buFont typeface="Open Sans"/>
              <a:buChar char="•"/>
            </a:pPr>
            <a:r>
              <a:rPr i="0" lang="en-GB" sz="1600" u="none" cap="none" strike="noStrike">
                <a:solidFill>
                  <a:srgbClr val="606060"/>
                </a:solidFill>
                <a:latin typeface="Open Sans"/>
                <a:ea typeface="Open Sans"/>
                <a:cs typeface="Open Sans"/>
                <a:sym typeface="Open Sans"/>
              </a:rPr>
              <a:t>Politicians – particularly MPs with rural constituencies or large industries where biomass could have a strong role to play </a:t>
            </a:r>
            <a:endParaRPr sz="1400">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606060"/>
              </a:buClr>
              <a:buSzPts val="1800"/>
              <a:buFont typeface="Open Sans"/>
              <a:buChar char="•"/>
            </a:pPr>
            <a:r>
              <a:rPr i="0" lang="en-GB" sz="1600" u="none" cap="none" strike="noStrike">
                <a:solidFill>
                  <a:srgbClr val="606060"/>
                </a:solidFill>
                <a:latin typeface="Open Sans"/>
                <a:ea typeface="Open Sans"/>
                <a:cs typeface="Open Sans"/>
                <a:sym typeface="Open Sans"/>
              </a:rPr>
              <a:t>Ministers (particularly BEIS)</a:t>
            </a:r>
            <a:endParaRPr sz="1400">
              <a:solidFill>
                <a:schemeClr val="dk1"/>
              </a:solidFill>
              <a:latin typeface="Open Sans"/>
              <a:ea typeface="Open Sans"/>
              <a:cs typeface="Open Sans"/>
              <a:sym typeface="Open Sans"/>
            </a:endParaRPr>
          </a:p>
          <a:p>
            <a:pPr indent="-171450" lvl="0" marL="285750" marR="0" rtl="0" algn="l">
              <a:lnSpc>
                <a:spcPct val="100000"/>
              </a:lnSpc>
              <a:spcBef>
                <a:spcPts val="0"/>
              </a:spcBef>
              <a:spcAft>
                <a:spcPts val="0"/>
              </a:spcAft>
              <a:buClr>
                <a:srgbClr val="606060"/>
              </a:buClr>
              <a:buSzPts val="1800"/>
              <a:buFont typeface="Arial"/>
              <a:buNone/>
            </a:pPr>
            <a:r>
              <a:t/>
            </a:r>
            <a:endParaRPr i="0" sz="1600" u="none" cap="none" strike="noStrike">
              <a:solidFill>
                <a:srgbClr val="606060"/>
              </a:solidFill>
              <a:latin typeface="Open Sans"/>
              <a:ea typeface="Open Sans"/>
              <a:cs typeface="Open Sans"/>
              <a:sym typeface="Open Sans"/>
            </a:endParaRPr>
          </a:p>
          <a:p>
            <a:pPr indent="0" lvl="0" marL="0" marR="0" rtl="0" algn="l">
              <a:lnSpc>
                <a:spcPct val="100000"/>
              </a:lnSpc>
              <a:spcBef>
                <a:spcPts val="0"/>
              </a:spcBef>
              <a:spcAft>
                <a:spcPts val="0"/>
              </a:spcAft>
              <a:buClr>
                <a:srgbClr val="606060"/>
              </a:buClr>
              <a:buSzPts val="1600"/>
              <a:buFont typeface="Arial"/>
              <a:buNone/>
            </a:pPr>
            <a:r>
              <a:rPr b="1" i="0" lang="en-GB" sz="1600" u="none" cap="none" strike="noStrike">
                <a:solidFill>
                  <a:srgbClr val="606060"/>
                </a:solidFill>
                <a:latin typeface="Open Sans"/>
                <a:ea typeface="Open Sans"/>
                <a:cs typeface="Open Sans"/>
                <a:sym typeface="Open Sans"/>
              </a:rPr>
              <a:t>Key Outputs:</a:t>
            </a:r>
            <a:endParaRPr sz="1400">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606060"/>
              </a:buClr>
              <a:buSzPts val="1800"/>
              <a:buFont typeface="Open Sans"/>
              <a:buChar char="•"/>
            </a:pPr>
            <a:r>
              <a:rPr i="0" lang="en-GB" sz="1600" u="none" cap="none" strike="noStrike">
                <a:solidFill>
                  <a:srgbClr val="606060"/>
                </a:solidFill>
                <a:latin typeface="Open Sans"/>
                <a:ea typeface="Open Sans"/>
                <a:cs typeface="Open Sans"/>
                <a:sym typeface="Open Sans"/>
              </a:rPr>
              <a:t>Industry blogs/ Articles – highlighting potential and strong case studies – aimed at trade press</a:t>
            </a:r>
            <a:endParaRPr sz="1400">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606060"/>
              </a:buClr>
              <a:buSzPts val="1800"/>
              <a:buFont typeface="Open Sans"/>
              <a:buChar char="•"/>
            </a:pPr>
            <a:r>
              <a:rPr i="0" lang="en-GB" sz="1600" u="none" cap="none" strike="noStrike">
                <a:solidFill>
                  <a:srgbClr val="606060"/>
                </a:solidFill>
                <a:latin typeface="Open Sans"/>
                <a:ea typeface="Open Sans"/>
                <a:cs typeface="Open Sans"/>
                <a:sym typeface="Open Sans"/>
              </a:rPr>
              <a:t>Continuing Op-eds and public rebuttals</a:t>
            </a:r>
            <a:endParaRPr sz="1400">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606060"/>
              </a:buClr>
              <a:buSzPts val="1800"/>
              <a:buFont typeface="Open Sans"/>
              <a:buChar char="•"/>
            </a:pPr>
            <a:r>
              <a:rPr i="0" lang="en-GB" sz="1600" u="none" cap="none" strike="noStrike">
                <a:solidFill>
                  <a:srgbClr val="606060"/>
                </a:solidFill>
                <a:latin typeface="Open Sans"/>
                <a:ea typeface="Open Sans"/>
                <a:cs typeface="Open Sans"/>
                <a:sym typeface="Open Sans"/>
              </a:rPr>
              <a:t>MP and Ministerial Briefings continuing political engagement. </a:t>
            </a:r>
            <a:endParaRPr sz="1400">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606060"/>
              </a:buClr>
              <a:buSzPts val="1800"/>
              <a:buFont typeface="Open Sans"/>
              <a:buChar char="•"/>
            </a:pPr>
            <a:r>
              <a:rPr i="0" lang="en-GB" sz="1600" u="none" cap="none" strike="noStrike">
                <a:solidFill>
                  <a:srgbClr val="606060"/>
                </a:solidFill>
                <a:latin typeface="Open Sans"/>
                <a:ea typeface="Open Sans"/>
                <a:cs typeface="Open Sans"/>
                <a:sym typeface="Open Sans"/>
              </a:rPr>
              <a:t>Developing further materials for members to contact their MPs with</a:t>
            </a:r>
            <a:endParaRPr sz="1400">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606060"/>
              </a:buClr>
              <a:buSzPts val="1800"/>
              <a:buFont typeface="Open Sans"/>
              <a:buChar char="•"/>
            </a:pPr>
            <a:r>
              <a:rPr i="0" lang="en-GB" sz="1600" u="none" cap="none" strike="noStrike">
                <a:solidFill>
                  <a:srgbClr val="606060"/>
                </a:solidFill>
                <a:latin typeface="Open Sans"/>
                <a:ea typeface="Open Sans"/>
                <a:cs typeface="Open Sans"/>
                <a:sym typeface="Open Sans"/>
              </a:rPr>
              <a:t>Further developing messaging once we have seen the </a:t>
            </a:r>
            <a:endParaRPr i="0" sz="1600" u="none" cap="none" strike="noStrike">
              <a:solidFill>
                <a:srgbClr val="606060"/>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606060"/>
              </a:buClr>
              <a:buSzPts val="1600"/>
              <a:buFont typeface="Open Sans"/>
              <a:buChar char="•"/>
            </a:pPr>
            <a:r>
              <a:rPr i="0" lang="en-GB" sz="1600" u="none" cap="none" strike="noStrike">
                <a:solidFill>
                  <a:srgbClr val="606060"/>
                </a:solidFill>
                <a:latin typeface="Open Sans"/>
                <a:ea typeface="Open Sans"/>
                <a:cs typeface="Open Sans"/>
                <a:sym typeface="Open Sans"/>
              </a:rPr>
              <a:t>Heat and Building Strategy. </a:t>
            </a:r>
            <a:endParaRPr i="0" sz="1600" u="none" cap="none" strike="noStrike">
              <a:solidFill>
                <a:schemeClr val="dk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8"/>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
        <p:nvSpPr>
          <p:cNvPr id="145" name="Google Shape;145;p18"/>
          <p:cNvSpPr txBox="1"/>
          <p:nvPr/>
        </p:nvSpPr>
        <p:spPr>
          <a:xfrm>
            <a:off x="3185652" y="127819"/>
            <a:ext cx="6430297" cy="129197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6" name="Google Shape;146;p18"/>
          <p:cNvPicPr preferRelativeResize="0"/>
          <p:nvPr/>
        </p:nvPicPr>
        <p:blipFill rotWithShape="1">
          <a:blip r:embed="rId3">
            <a:alphaModFix/>
          </a:blip>
          <a:srcRect b="0" l="0" r="0" t="0"/>
          <a:stretch/>
        </p:blipFill>
        <p:spPr>
          <a:xfrm>
            <a:off x="3377159" y="245323"/>
            <a:ext cx="4321499" cy="1032870"/>
          </a:xfrm>
          <a:prstGeom prst="rect">
            <a:avLst/>
          </a:prstGeom>
          <a:noFill/>
          <a:ln>
            <a:noFill/>
          </a:ln>
        </p:spPr>
      </p:pic>
      <p:sp>
        <p:nvSpPr>
          <p:cNvPr id="147" name="Google Shape;147;p18"/>
          <p:cNvSpPr txBox="1"/>
          <p:nvPr/>
        </p:nvSpPr>
        <p:spPr>
          <a:xfrm>
            <a:off x="3377159" y="2687742"/>
            <a:ext cx="48612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3600">
                <a:solidFill>
                  <a:schemeClr val="dk1"/>
                </a:solidFill>
                <a:latin typeface="Open Sans"/>
                <a:ea typeface="Open Sans"/>
                <a:cs typeface="Open Sans"/>
                <a:sym typeface="Open Sans"/>
              </a:rPr>
              <a:t>Policy Update</a:t>
            </a:r>
            <a:endParaRPr b="1" i="1" sz="1100">
              <a:solidFill>
                <a:schemeClr val="dk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9"/>
          <p:cNvSpPr txBox="1"/>
          <p:nvPr/>
        </p:nvSpPr>
        <p:spPr>
          <a:xfrm>
            <a:off x="449442" y="117712"/>
            <a:ext cx="6835198" cy="75804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3200"/>
              <a:buFont typeface="Arial"/>
              <a:buNone/>
            </a:pPr>
            <a:r>
              <a:rPr b="1" lang="en-GB" sz="3200">
                <a:solidFill>
                  <a:schemeClr val="lt1"/>
                </a:solidFill>
                <a:latin typeface="Open Sans"/>
                <a:ea typeface="Open Sans"/>
                <a:cs typeface="Open Sans"/>
                <a:sym typeface="Open Sans"/>
              </a:rPr>
              <a:t>Heat and Building Strategy</a:t>
            </a:r>
            <a:endParaRPr sz="1400">
              <a:solidFill>
                <a:schemeClr val="dk1"/>
              </a:solidFill>
              <a:latin typeface="Open Sans"/>
              <a:ea typeface="Open Sans"/>
              <a:cs typeface="Open Sans"/>
              <a:sym typeface="Open Sans"/>
            </a:endParaRPr>
          </a:p>
        </p:txBody>
      </p:sp>
      <p:sp>
        <p:nvSpPr>
          <p:cNvPr id="154" name="Google Shape;154;p19"/>
          <p:cNvSpPr txBox="1"/>
          <p:nvPr/>
        </p:nvSpPr>
        <p:spPr>
          <a:xfrm>
            <a:off x="449442" y="875753"/>
            <a:ext cx="10392600" cy="5510400"/>
          </a:xfrm>
          <a:prstGeom prst="rect">
            <a:avLst/>
          </a:prstGeom>
          <a:noFill/>
          <a:ln>
            <a:noFill/>
          </a:ln>
        </p:spPr>
        <p:txBody>
          <a:bodyPr anchorCtr="0" anchor="t" bIns="45700" lIns="91425" spcFirstLastPara="1" rIns="91425" wrap="square" tIns="45700">
            <a:spAutoFit/>
          </a:bodyPr>
          <a:lstStyle/>
          <a:p>
            <a:pPr indent="0" lvl="0" marL="0" marR="0" rtl="0" algn="l">
              <a:spcBef>
                <a:spcPts val="1200"/>
              </a:spcBef>
              <a:spcAft>
                <a:spcPts val="0"/>
              </a:spcAft>
              <a:buClr>
                <a:schemeClr val="dk1"/>
              </a:buClr>
              <a:buSzPts val="1800"/>
              <a:buFont typeface="Calibri"/>
              <a:buNone/>
            </a:pPr>
            <a:r>
              <a:rPr b="1" lang="en-GB" sz="1800">
                <a:solidFill>
                  <a:schemeClr val="dk1"/>
                </a:solidFill>
                <a:latin typeface="Open Sans"/>
                <a:ea typeface="Open Sans"/>
                <a:cs typeface="Open Sans"/>
                <a:sym typeface="Open Sans"/>
              </a:rPr>
              <a:t>The Heat and Building Strategy continues to be delayed but is still expected ahead of COP 26, and likely in the next few weeks. </a:t>
            </a:r>
            <a:endParaRPr>
              <a:latin typeface="Open Sans"/>
              <a:ea typeface="Open Sans"/>
              <a:cs typeface="Open Sans"/>
              <a:sym typeface="Open Sans"/>
            </a:endParaRPr>
          </a:p>
          <a:p>
            <a:pPr indent="0" lvl="0" marL="0" marR="0" rtl="0" algn="l">
              <a:spcBef>
                <a:spcPts val="1200"/>
              </a:spcBef>
              <a:spcAft>
                <a:spcPts val="0"/>
              </a:spcAft>
              <a:buClr>
                <a:schemeClr val="dk1"/>
              </a:buClr>
              <a:buSzPts val="1800"/>
              <a:buFont typeface="Calibri"/>
              <a:buNone/>
            </a:pPr>
            <a:r>
              <a:t/>
            </a:r>
            <a:endParaRPr sz="1800">
              <a:solidFill>
                <a:schemeClr val="dk1"/>
              </a:solidFill>
              <a:latin typeface="Open Sans"/>
              <a:ea typeface="Open Sans"/>
              <a:cs typeface="Open Sans"/>
              <a:sym typeface="Open Sans"/>
            </a:endParaRPr>
          </a:p>
          <a:p>
            <a:pPr indent="-342900" lvl="0" marL="45720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The REA has put out several statement criticising the delays, highlighting the renewable sector cannot afford to continue to be held back. </a:t>
            </a:r>
            <a:endParaRPr sz="1800">
              <a:solidFill>
                <a:schemeClr val="dk1"/>
              </a:solidFill>
              <a:latin typeface="Open Sans"/>
              <a:ea typeface="Open Sans"/>
              <a:cs typeface="Open Sans"/>
              <a:sym typeface="Open Sans"/>
            </a:endParaRPr>
          </a:p>
          <a:p>
            <a:pPr indent="-228600" lvl="0" marL="457200" marR="0" rtl="0" algn="l">
              <a:spcBef>
                <a:spcPts val="0"/>
              </a:spcBef>
              <a:spcAft>
                <a:spcPts val="0"/>
              </a:spcAft>
              <a:buClr>
                <a:schemeClr val="dk1"/>
              </a:buClr>
              <a:buSzPts val="1800"/>
              <a:buFont typeface="Arial"/>
              <a:buNone/>
            </a:pPr>
            <a:r>
              <a:t/>
            </a:r>
            <a:endParaRPr sz="1800">
              <a:solidFill>
                <a:schemeClr val="dk1"/>
              </a:solidFill>
              <a:latin typeface="Open Sans"/>
              <a:ea typeface="Open Sans"/>
              <a:cs typeface="Open Sans"/>
              <a:sym typeface="Open Sans"/>
            </a:endParaRPr>
          </a:p>
          <a:p>
            <a:pPr indent="-342900" lvl="0" marL="45720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Reshuffle </a:t>
            </a:r>
            <a:r>
              <a:rPr lang="en-GB" sz="1800">
                <a:solidFill>
                  <a:schemeClr val="dk1"/>
                </a:solidFill>
                <a:latin typeface="Open Sans"/>
                <a:ea typeface="Open Sans"/>
                <a:cs typeface="Open Sans"/>
                <a:sym typeface="Open Sans"/>
              </a:rPr>
              <a:t>likely</a:t>
            </a:r>
            <a:r>
              <a:rPr lang="en-GB" sz="1800">
                <a:solidFill>
                  <a:schemeClr val="dk1"/>
                </a:solidFill>
                <a:latin typeface="Open Sans"/>
                <a:ea typeface="Open Sans"/>
                <a:cs typeface="Open Sans"/>
                <a:sym typeface="Open Sans"/>
              </a:rPr>
              <a:t> responsible for latest delay, with new minister needing to be briefed. </a:t>
            </a:r>
            <a:endParaRPr>
              <a:latin typeface="Open Sans"/>
              <a:ea typeface="Open Sans"/>
              <a:cs typeface="Open Sans"/>
              <a:sym typeface="Open Sans"/>
            </a:endParaRPr>
          </a:p>
          <a:p>
            <a:pPr indent="0" lvl="0" marL="114300" marR="0" rtl="0" algn="l">
              <a:spcBef>
                <a:spcPts val="0"/>
              </a:spcBef>
              <a:spcAft>
                <a:spcPts val="0"/>
              </a:spcAft>
              <a:buNone/>
            </a:pPr>
            <a:r>
              <a:t/>
            </a:r>
            <a:endParaRPr sz="1800">
              <a:solidFill>
                <a:schemeClr val="dk1"/>
              </a:solidFill>
              <a:latin typeface="Open Sans"/>
              <a:ea typeface="Open Sans"/>
              <a:cs typeface="Open Sans"/>
              <a:sym typeface="Open Sans"/>
            </a:endParaRPr>
          </a:p>
          <a:p>
            <a:pPr indent="-342900" lvl="0" marL="45720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REA have been calling on government to address the large policy gap for commercial and industrial heat decarbonisation following closure of the ND RHI in March.</a:t>
            </a:r>
            <a:endParaRPr>
              <a:latin typeface="Open Sans"/>
              <a:ea typeface="Open Sans"/>
              <a:cs typeface="Open Sans"/>
              <a:sym typeface="Open Sans"/>
            </a:endParaRPr>
          </a:p>
          <a:p>
            <a:pPr indent="0" lvl="0" marL="114300" marR="0" rtl="0" algn="l">
              <a:spcBef>
                <a:spcPts val="0"/>
              </a:spcBef>
              <a:spcAft>
                <a:spcPts val="0"/>
              </a:spcAft>
              <a:buNone/>
            </a:pPr>
            <a:r>
              <a:t/>
            </a:r>
            <a:endParaRPr sz="1800">
              <a:solidFill>
                <a:schemeClr val="dk1"/>
              </a:solidFill>
              <a:latin typeface="Open Sans"/>
              <a:ea typeface="Open Sans"/>
              <a:cs typeface="Open Sans"/>
              <a:sym typeface="Open Sans"/>
            </a:endParaRPr>
          </a:p>
          <a:p>
            <a:pPr indent="-342900" lvl="0" marL="457200" marR="0" rtl="0" algn="l">
              <a:spcBef>
                <a:spcPts val="0"/>
              </a:spcBef>
              <a:spcAft>
                <a:spcPts val="0"/>
              </a:spcAft>
              <a:buClr>
                <a:schemeClr val="dk1"/>
              </a:buClr>
              <a:buSzPts val="1800"/>
              <a:buFont typeface="Arial"/>
              <a:buChar char="●"/>
            </a:pPr>
            <a:r>
              <a:rPr b="1" i="1" lang="en-GB" sz="1800" u="sng">
                <a:solidFill>
                  <a:schemeClr val="dk1"/>
                </a:solidFill>
                <a:latin typeface="Open Sans"/>
                <a:ea typeface="Open Sans"/>
                <a:cs typeface="Open Sans"/>
                <a:sym typeface="Open Sans"/>
              </a:rPr>
              <a:t>Rumoured</a:t>
            </a:r>
            <a:r>
              <a:rPr lang="en-GB" sz="1800">
                <a:solidFill>
                  <a:schemeClr val="dk1"/>
                </a:solidFill>
                <a:latin typeface="Open Sans"/>
                <a:ea typeface="Open Sans"/>
                <a:cs typeface="Open Sans"/>
                <a:sym typeface="Open Sans"/>
              </a:rPr>
              <a:t> inclusions to look out for (but certainly not to be considered confirmed):</a:t>
            </a:r>
            <a:endParaRPr>
              <a:latin typeface="Open Sans"/>
              <a:ea typeface="Open Sans"/>
              <a:cs typeface="Open Sans"/>
              <a:sym typeface="Open Sans"/>
            </a:endParaRPr>
          </a:p>
          <a:p>
            <a:pPr indent="-285750" lvl="0" marL="4000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More generous Clean Heat Grant then originally consulted on for domestic properties</a:t>
            </a:r>
            <a:endParaRPr>
              <a:latin typeface="Open Sans"/>
              <a:ea typeface="Open Sans"/>
              <a:cs typeface="Open Sans"/>
              <a:sym typeface="Open Sans"/>
            </a:endParaRPr>
          </a:p>
          <a:p>
            <a:pPr indent="-285750" lvl="0" marL="4000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Possible domestic rebates for fuel poor to mitigate additional costs of low carbon heating</a:t>
            </a:r>
            <a:endParaRPr>
              <a:latin typeface="Open Sans"/>
              <a:ea typeface="Open Sans"/>
              <a:cs typeface="Open Sans"/>
              <a:sym typeface="Open Sans"/>
            </a:endParaRPr>
          </a:p>
          <a:p>
            <a:pPr indent="-285750" lvl="0" marL="4000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Maybe a consultation on some form of industrial heat decarbonisation mechanism (Fuel Switching Tariff? Heat CfD?)</a:t>
            </a:r>
            <a:endParaRPr>
              <a:latin typeface="Open Sans"/>
              <a:ea typeface="Open Sans"/>
              <a:cs typeface="Open Sans"/>
              <a:sym typeface="Open Sans"/>
            </a:endParaRPr>
          </a:p>
          <a:p>
            <a:pPr indent="-285750" lvl="0" marL="4000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Likely to focus on heat pumps, and maybe further deliberation around Hydrogen. Statements on Biomass expected to relate to be directed at Biomass Strategy, but also see a continuation of ‘niche’ messaging. </a:t>
            </a:r>
            <a:endParaRPr sz="1800">
              <a:solidFill>
                <a:schemeClr val="dk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0"/>
          <p:cNvSpPr txBox="1"/>
          <p:nvPr/>
        </p:nvSpPr>
        <p:spPr>
          <a:xfrm>
            <a:off x="569167" y="186612"/>
            <a:ext cx="7819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Font typeface="Arial"/>
              <a:buNone/>
            </a:pPr>
            <a:r>
              <a:t/>
            </a:r>
            <a:endParaRPr/>
          </a:p>
        </p:txBody>
      </p:sp>
      <p:sp>
        <p:nvSpPr>
          <p:cNvPr id="160" name="Google Shape;160;p20"/>
          <p:cNvSpPr txBox="1"/>
          <p:nvPr/>
        </p:nvSpPr>
        <p:spPr>
          <a:xfrm>
            <a:off x="131575" y="98675"/>
            <a:ext cx="90453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200">
                <a:solidFill>
                  <a:schemeClr val="lt1"/>
                </a:solidFill>
                <a:latin typeface="Open Sans"/>
                <a:ea typeface="Open Sans"/>
                <a:cs typeface="Open Sans"/>
                <a:sym typeface="Open Sans"/>
              </a:rPr>
              <a:t>Industrial Decarbonisation Funds available</a:t>
            </a:r>
            <a:endParaRPr b="1" sz="3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3200">
              <a:solidFill>
                <a:schemeClr val="lt1"/>
              </a:solidFill>
              <a:latin typeface="Open Sans"/>
              <a:ea typeface="Open Sans"/>
              <a:cs typeface="Open Sans"/>
              <a:sym typeface="Open Sans"/>
            </a:endParaRPr>
          </a:p>
        </p:txBody>
      </p:sp>
      <p:sp>
        <p:nvSpPr>
          <p:cNvPr id="161" name="Google Shape;161;p20"/>
          <p:cNvSpPr txBox="1"/>
          <p:nvPr/>
        </p:nvSpPr>
        <p:spPr>
          <a:xfrm>
            <a:off x="131575" y="1019675"/>
            <a:ext cx="11726100" cy="18471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b="1" lang="en-GB" sz="1800">
                <a:solidFill>
                  <a:schemeClr val="dk1"/>
                </a:solidFill>
                <a:latin typeface="Open Sans"/>
                <a:ea typeface="Open Sans"/>
                <a:cs typeface="Open Sans"/>
                <a:sym typeface="Open Sans"/>
              </a:rPr>
              <a:t>The REA heat policy team has put together an Industrial Decarbonisation Grid. This grid covers all financial schemes supporting Industrial decarbonisation as of 22nd September 2021.</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rtl="0" algn="l">
              <a:spcBef>
                <a:spcPts val="0"/>
              </a:spcBef>
              <a:spcAft>
                <a:spcPts val="0"/>
              </a:spcAft>
              <a:buNone/>
            </a:pPr>
            <a:r>
              <a:rPr lang="en-GB" sz="1800">
                <a:solidFill>
                  <a:schemeClr val="dk1"/>
                </a:solidFill>
                <a:latin typeface="Open Sans"/>
                <a:ea typeface="Open Sans"/>
                <a:cs typeface="Open Sans"/>
                <a:sym typeface="Open Sans"/>
              </a:rPr>
              <a:t>The grid gives a quick breakdown of the how the financial scheme works and its goals. </a:t>
            </a:r>
            <a:endParaRPr sz="1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rtl="0" algn="l">
              <a:spcBef>
                <a:spcPts val="0"/>
              </a:spcBef>
              <a:spcAft>
                <a:spcPts val="0"/>
              </a:spcAft>
              <a:buNone/>
            </a:pPr>
            <a:r>
              <a:rPr lang="en-GB" sz="1800">
                <a:solidFill>
                  <a:schemeClr val="dk1"/>
                </a:solidFill>
                <a:latin typeface="Open Sans"/>
                <a:ea typeface="Open Sans"/>
                <a:cs typeface="Open Sans"/>
                <a:sym typeface="Open Sans"/>
              </a:rPr>
              <a:t>Policies covered include:</a:t>
            </a:r>
            <a:endParaRPr sz="1800">
              <a:solidFill>
                <a:schemeClr val="dk1"/>
              </a:solidFill>
              <a:latin typeface="Open Sans"/>
              <a:ea typeface="Open Sans"/>
              <a:cs typeface="Open Sans"/>
              <a:sym typeface="Open Sans"/>
            </a:endParaRPr>
          </a:p>
        </p:txBody>
      </p:sp>
      <p:sp>
        <p:nvSpPr>
          <p:cNvPr id="162" name="Google Shape;162;p20"/>
          <p:cNvSpPr txBox="1"/>
          <p:nvPr/>
        </p:nvSpPr>
        <p:spPr>
          <a:xfrm>
            <a:off x="131575" y="2744300"/>
            <a:ext cx="5690400" cy="3940500"/>
          </a:xfrm>
          <a:prstGeom prst="rect">
            <a:avLst/>
          </a:prstGeom>
          <a:noFill/>
          <a:ln>
            <a:noFill/>
          </a:ln>
        </p:spPr>
        <p:txBody>
          <a:bodyPr anchorCtr="0" anchor="t" bIns="91425" lIns="91425" spcFirstLastPara="1" rIns="91425" wrap="square" tIns="91425">
            <a:spAutoFit/>
          </a:bodyPr>
          <a:lstStyle/>
          <a:p>
            <a:pPr indent="-342900" lvl="0" marL="457200" rtl="0" algn="l">
              <a:spcBef>
                <a:spcPts val="120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The Energy Industrial Transformation Fund (IEFT)</a:t>
            </a:r>
            <a:endParaRPr sz="1800">
              <a:solidFill>
                <a:schemeClr val="dk1"/>
              </a:solidFill>
              <a:latin typeface="Open Sans"/>
              <a:ea typeface="Open Sans"/>
              <a:cs typeface="Open Sans"/>
              <a:sym typeface="Open Sans"/>
            </a:endParaRPr>
          </a:p>
          <a:p>
            <a:pPr indent="-342900" lvl="1" marL="91440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Designed to help businesses with high energy use, such as energy intensive industries, to cut their energy bills</a:t>
            </a:r>
            <a:endParaRPr sz="1800">
              <a:solidFill>
                <a:schemeClr val="dk1"/>
              </a:solidFill>
              <a:latin typeface="Open Sans"/>
              <a:ea typeface="Open Sans"/>
              <a:cs typeface="Open Sans"/>
              <a:sym typeface="Open Sans"/>
            </a:endParaRPr>
          </a:p>
          <a:p>
            <a:pPr indent="-342900" lvl="0" marL="45720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Industrial Fuel Switching Competition</a:t>
            </a:r>
            <a:endParaRPr sz="1800">
              <a:solidFill>
                <a:schemeClr val="dk1"/>
              </a:solidFill>
              <a:latin typeface="Open Sans"/>
              <a:ea typeface="Open Sans"/>
              <a:cs typeface="Open Sans"/>
              <a:sym typeface="Open Sans"/>
            </a:endParaRPr>
          </a:p>
          <a:p>
            <a:pPr indent="-342900" lvl="1" marL="91440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Designed to Support innovative fuel switching and fuel switching enabling solutions.</a:t>
            </a:r>
            <a:endParaRPr sz="1800">
              <a:solidFill>
                <a:schemeClr val="dk1"/>
              </a:solidFill>
              <a:latin typeface="Open Sans"/>
              <a:ea typeface="Open Sans"/>
              <a:cs typeface="Open Sans"/>
              <a:sym typeface="Open Sans"/>
            </a:endParaRPr>
          </a:p>
          <a:p>
            <a:pPr indent="-342900" lvl="0" marL="45720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Red diesel replacement competition </a:t>
            </a:r>
            <a:endParaRPr sz="1800">
              <a:solidFill>
                <a:schemeClr val="dk1"/>
              </a:solidFill>
              <a:latin typeface="Open Sans"/>
              <a:ea typeface="Open Sans"/>
              <a:cs typeface="Open Sans"/>
              <a:sym typeface="Open Sans"/>
            </a:endParaRPr>
          </a:p>
          <a:p>
            <a:pPr indent="-342900" lvl="1" marL="91440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Aims to support low carbon fuel and system alternatives to red diesel</a:t>
            </a:r>
            <a:endParaRPr sz="1800">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sz="1800">
              <a:solidFill>
                <a:schemeClr val="dk1"/>
              </a:solidFill>
              <a:latin typeface="Open Sans"/>
              <a:ea typeface="Open Sans"/>
              <a:cs typeface="Open Sans"/>
              <a:sym typeface="Open Sans"/>
            </a:endParaRPr>
          </a:p>
        </p:txBody>
      </p:sp>
      <p:sp>
        <p:nvSpPr>
          <p:cNvPr id="163" name="Google Shape;163;p20"/>
          <p:cNvSpPr txBox="1"/>
          <p:nvPr/>
        </p:nvSpPr>
        <p:spPr>
          <a:xfrm>
            <a:off x="5821975" y="2763800"/>
            <a:ext cx="5690400" cy="3940500"/>
          </a:xfrm>
          <a:prstGeom prst="rect">
            <a:avLst/>
          </a:prstGeom>
          <a:noFill/>
          <a:ln>
            <a:noFill/>
          </a:ln>
        </p:spPr>
        <p:txBody>
          <a:bodyPr anchorCtr="0" anchor="t" bIns="91425" lIns="91425" spcFirstLastPara="1" rIns="91425" wrap="square" tIns="91425">
            <a:spAutoFit/>
          </a:bodyPr>
          <a:lstStyle/>
          <a:p>
            <a:pPr indent="-342900" lvl="0" marL="457200" rtl="0" algn="l">
              <a:spcBef>
                <a:spcPts val="120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Industry of Future Programme</a:t>
            </a:r>
            <a:endParaRPr sz="1800">
              <a:solidFill>
                <a:schemeClr val="dk1"/>
              </a:solidFill>
              <a:latin typeface="Open Sans"/>
              <a:ea typeface="Open Sans"/>
              <a:cs typeface="Open Sans"/>
              <a:sym typeface="Open Sans"/>
            </a:endParaRPr>
          </a:p>
          <a:p>
            <a:pPr indent="-342900" lvl="1" marL="91440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Designed to s</a:t>
            </a:r>
            <a:r>
              <a:rPr lang="en-GB" sz="1800">
                <a:solidFill>
                  <a:schemeClr val="dk1"/>
                </a:solidFill>
                <a:latin typeface="Open Sans"/>
                <a:ea typeface="Open Sans"/>
                <a:cs typeface="Open Sans"/>
                <a:sym typeface="Open Sans"/>
              </a:rPr>
              <a:t>upport industrial sites by awarding funding to develop decarbonisation pathways</a:t>
            </a:r>
            <a:endParaRPr sz="1800">
              <a:solidFill>
                <a:schemeClr val="dk1"/>
              </a:solidFill>
              <a:latin typeface="Open Sans"/>
              <a:ea typeface="Open Sans"/>
              <a:cs typeface="Open Sans"/>
              <a:sym typeface="Open Sans"/>
            </a:endParaRPr>
          </a:p>
          <a:p>
            <a:pPr indent="-342900" lvl="0" marL="45720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Industrial Energy Efficiency Accelerator (IEEA)</a:t>
            </a:r>
            <a:endParaRPr sz="1800">
              <a:solidFill>
                <a:schemeClr val="dk1"/>
              </a:solidFill>
              <a:latin typeface="Open Sans"/>
              <a:ea typeface="Open Sans"/>
              <a:cs typeface="Open Sans"/>
              <a:sym typeface="Open Sans"/>
            </a:endParaRPr>
          </a:p>
          <a:p>
            <a:pPr indent="-342900" lvl="1" marL="91440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Designed to </a:t>
            </a:r>
            <a:r>
              <a:rPr lang="en-GB" sz="1800">
                <a:solidFill>
                  <a:schemeClr val="dk1"/>
                </a:solidFill>
                <a:latin typeface="Open Sans"/>
                <a:ea typeface="Open Sans"/>
                <a:cs typeface="Open Sans"/>
                <a:sym typeface="Open Sans"/>
              </a:rPr>
              <a:t>provide funding for the development and demonstration of technologies that could reduce energy consumption</a:t>
            </a:r>
            <a:endParaRPr sz="1800">
              <a:solidFill>
                <a:schemeClr val="dk1"/>
              </a:solidFill>
              <a:latin typeface="Open Sans"/>
              <a:ea typeface="Open Sans"/>
              <a:cs typeface="Open Sans"/>
              <a:sym typeface="Open Sans"/>
            </a:endParaRPr>
          </a:p>
          <a:p>
            <a:pPr indent="-342900" lvl="0" marL="45720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Green Heat Network Fund</a:t>
            </a:r>
            <a:endParaRPr sz="1800">
              <a:solidFill>
                <a:schemeClr val="dk1"/>
              </a:solidFill>
              <a:latin typeface="Open Sans"/>
              <a:ea typeface="Open Sans"/>
              <a:cs typeface="Open Sans"/>
              <a:sym typeface="Open Sans"/>
            </a:endParaRPr>
          </a:p>
          <a:p>
            <a:pPr indent="-342900" lvl="1" marL="91440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Designed to support the development of low and zero carbon (LZC) heat networks</a:t>
            </a:r>
            <a:endParaRPr sz="1800">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sz="1800">
              <a:solidFill>
                <a:schemeClr val="dk1"/>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1"/>
          <p:cNvSpPr txBox="1"/>
          <p:nvPr/>
        </p:nvSpPr>
        <p:spPr>
          <a:xfrm>
            <a:off x="281489" y="103450"/>
            <a:ext cx="10943237" cy="758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3200"/>
              <a:buFont typeface="Arial"/>
              <a:buNone/>
            </a:pPr>
            <a:r>
              <a:rPr b="1" lang="en-GB" sz="2800">
                <a:solidFill>
                  <a:schemeClr val="lt1"/>
                </a:solidFill>
                <a:latin typeface="Open Sans"/>
                <a:ea typeface="Open Sans"/>
                <a:cs typeface="Open Sans"/>
                <a:sym typeface="Open Sans"/>
              </a:rPr>
              <a:t>Policy Update – New Fuel Quality and </a:t>
            </a:r>
            <a:r>
              <a:rPr b="1" lang="en-GB" sz="2800">
                <a:solidFill>
                  <a:schemeClr val="lt1"/>
                </a:solidFill>
                <a:latin typeface="Open Sans"/>
                <a:ea typeface="Open Sans"/>
                <a:cs typeface="Open Sans"/>
                <a:sym typeface="Open Sans"/>
              </a:rPr>
              <a:t>Maintenance</a:t>
            </a:r>
            <a:r>
              <a:rPr b="1" lang="en-GB" sz="2800">
                <a:solidFill>
                  <a:schemeClr val="lt1"/>
                </a:solidFill>
                <a:latin typeface="Open Sans"/>
                <a:ea typeface="Open Sans"/>
                <a:cs typeface="Open Sans"/>
                <a:sym typeface="Open Sans"/>
              </a:rPr>
              <a:t> Standards, Starting April 2022</a:t>
            </a:r>
            <a:endParaRPr sz="1200">
              <a:solidFill>
                <a:schemeClr val="dk1"/>
              </a:solidFill>
              <a:latin typeface="Open Sans"/>
              <a:ea typeface="Open Sans"/>
              <a:cs typeface="Open Sans"/>
              <a:sym typeface="Open Sans"/>
            </a:endParaRPr>
          </a:p>
        </p:txBody>
      </p:sp>
      <p:sp>
        <p:nvSpPr>
          <p:cNvPr id="170" name="Google Shape;170;p21"/>
          <p:cNvSpPr txBox="1"/>
          <p:nvPr/>
        </p:nvSpPr>
        <p:spPr>
          <a:xfrm>
            <a:off x="393457" y="1335340"/>
            <a:ext cx="8707500" cy="1231500"/>
          </a:xfrm>
          <a:prstGeom prst="rect">
            <a:avLst/>
          </a:prstGeom>
          <a:noFill/>
          <a:ln>
            <a:noFill/>
          </a:ln>
        </p:spPr>
        <p:txBody>
          <a:bodyPr anchorCtr="0" anchor="t" bIns="45700" lIns="91425" spcFirstLastPara="1" rIns="91425" wrap="square" tIns="45700">
            <a:spAutoFit/>
          </a:bodyPr>
          <a:lstStyle/>
          <a:p>
            <a:pPr indent="0" lvl="0" marL="0" marR="0" rtl="0" algn="l">
              <a:spcBef>
                <a:spcPts val="1200"/>
              </a:spcBef>
              <a:spcAft>
                <a:spcPts val="0"/>
              </a:spcAft>
              <a:buClr>
                <a:schemeClr val="dk1"/>
              </a:buClr>
              <a:buSzPts val="1800"/>
              <a:buFont typeface="Calibri"/>
              <a:buNone/>
            </a:pPr>
            <a:r>
              <a:rPr b="1" lang="en-GB" sz="1800">
                <a:solidFill>
                  <a:schemeClr val="dk1"/>
                </a:solidFill>
                <a:latin typeface="Open Sans"/>
                <a:ea typeface="Open Sans"/>
                <a:cs typeface="Open Sans"/>
                <a:sym typeface="Open Sans"/>
              </a:rPr>
              <a:t>Presentation by Woodsure staff (Andrew Hopton)</a:t>
            </a:r>
            <a:endParaRPr b="1" sz="1800">
              <a:solidFill>
                <a:schemeClr val="dk1"/>
              </a:solidFill>
              <a:latin typeface="Open Sans"/>
              <a:ea typeface="Open Sans"/>
              <a:cs typeface="Open Sans"/>
              <a:sym typeface="Open Sans"/>
            </a:endParaRPr>
          </a:p>
          <a:p>
            <a:pPr indent="0" lvl="0" marL="0" marR="0" rtl="0" algn="l">
              <a:spcBef>
                <a:spcPts val="1200"/>
              </a:spcBef>
              <a:spcAft>
                <a:spcPts val="0"/>
              </a:spcAft>
              <a:buClr>
                <a:schemeClr val="dk1"/>
              </a:buClr>
              <a:buSzPts val="1800"/>
              <a:buFont typeface="Calibri"/>
              <a:buNone/>
            </a:pPr>
            <a:r>
              <a:rPr b="1" lang="en-GB" sz="1800">
                <a:solidFill>
                  <a:schemeClr val="dk1"/>
                </a:solidFill>
                <a:latin typeface="Open Sans"/>
                <a:ea typeface="Open Sans"/>
                <a:cs typeface="Open Sans"/>
                <a:sym typeface="Open Sans"/>
              </a:rPr>
              <a:t>Followed by member discussion/Q&amp;A</a:t>
            </a:r>
            <a:endParaRPr b="1" sz="1800">
              <a:solidFill>
                <a:schemeClr val="dk1"/>
              </a:solidFill>
              <a:latin typeface="Open Sans"/>
              <a:ea typeface="Open Sans"/>
              <a:cs typeface="Open Sans"/>
              <a:sym typeface="Open Sans"/>
            </a:endParaRPr>
          </a:p>
          <a:p>
            <a:pPr indent="0" lvl="0" marL="0" marR="0" rtl="0" algn="l">
              <a:spcBef>
                <a:spcPts val="120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p:txBody>
      </p:sp>
      <p:pic>
        <p:nvPicPr>
          <p:cNvPr id="171" name="Google Shape;171;p21"/>
          <p:cNvPicPr preferRelativeResize="0"/>
          <p:nvPr/>
        </p:nvPicPr>
        <p:blipFill rotWithShape="1">
          <a:blip r:embed="rId3">
            <a:alphaModFix/>
          </a:blip>
          <a:srcRect b="0" l="0" r="0" t="0"/>
          <a:stretch/>
        </p:blipFill>
        <p:spPr>
          <a:xfrm>
            <a:off x="7308742" y="1311482"/>
            <a:ext cx="4002285" cy="39995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nvSpPr>
        <p:spPr>
          <a:xfrm>
            <a:off x="542750" y="211025"/>
            <a:ext cx="8091300" cy="758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3200"/>
              <a:buFont typeface="Arial"/>
              <a:buNone/>
            </a:pPr>
            <a:r>
              <a:rPr b="1" lang="en-GB" sz="3200">
                <a:solidFill>
                  <a:schemeClr val="lt1"/>
                </a:solidFill>
                <a:latin typeface="Open Sans"/>
                <a:ea typeface="Open Sans"/>
                <a:cs typeface="Open Sans"/>
                <a:sym typeface="Open Sans"/>
              </a:rPr>
              <a:t>Policy Update – CHP Call for Evidence</a:t>
            </a:r>
            <a:endParaRPr sz="1400">
              <a:solidFill>
                <a:schemeClr val="dk1"/>
              </a:solidFill>
              <a:latin typeface="Open Sans"/>
              <a:ea typeface="Open Sans"/>
              <a:cs typeface="Open Sans"/>
              <a:sym typeface="Open Sans"/>
            </a:endParaRPr>
          </a:p>
        </p:txBody>
      </p:sp>
      <p:sp>
        <p:nvSpPr>
          <p:cNvPr id="178" name="Google Shape;178;p22"/>
          <p:cNvSpPr txBox="1"/>
          <p:nvPr/>
        </p:nvSpPr>
        <p:spPr>
          <a:xfrm>
            <a:off x="542747" y="1045317"/>
            <a:ext cx="10364700" cy="6156900"/>
          </a:xfrm>
          <a:prstGeom prst="rect">
            <a:avLst/>
          </a:prstGeom>
          <a:noFill/>
          <a:ln>
            <a:noFill/>
          </a:ln>
        </p:spPr>
        <p:txBody>
          <a:bodyPr anchorCtr="0" anchor="t" bIns="45700" lIns="91425" spcFirstLastPara="1" rIns="91425" wrap="square" tIns="45700">
            <a:spAutoFit/>
          </a:bodyPr>
          <a:lstStyle/>
          <a:p>
            <a:pPr indent="0" lvl="0" marL="0" marR="0" rtl="0" algn="l">
              <a:spcBef>
                <a:spcPts val="1200"/>
              </a:spcBef>
              <a:spcAft>
                <a:spcPts val="0"/>
              </a:spcAft>
              <a:buClr>
                <a:schemeClr val="dk1"/>
              </a:buClr>
              <a:buSzPts val="1600"/>
              <a:buFont typeface="Calibri"/>
              <a:buNone/>
            </a:pPr>
            <a:r>
              <a:rPr b="1" lang="en-GB" sz="1600">
                <a:solidFill>
                  <a:schemeClr val="dk1"/>
                </a:solidFill>
                <a:latin typeface="Open Sans"/>
                <a:ea typeface="Open Sans"/>
                <a:cs typeface="Open Sans"/>
                <a:sym typeface="Open Sans"/>
              </a:rPr>
              <a:t>BEIS have announced a call for evidence examining incentives available for Combined Heat and Power (CHP) generation.</a:t>
            </a:r>
            <a:endParaRPr sz="1600">
              <a:solidFill>
                <a:schemeClr val="dk1"/>
              </a:solidFill>
              <a:latin typeface="Open Sans"/>
              <a:ea typeface="Open Sans"/>
              <a:cs typeface="Open Sans"/>
              <a:sym typeface="Open Sans"/>
            </a:endParaRPr>
          </a:p>
          <a:p>
            <a:pPr indent="-342900" lvl="0" marL="457200" marR="0" rtl="0" algn="l">
              <a:spcBef>
                <a:spcPts val="0"/>
              </a:spcBef>
              <a:spcAft>
                <a:spcPts val="0"/>
              </a:spcAft>
              <a:buClr>
                <a:schemeClr val="dk1"/>
              </a:buClr>
              <a:buSzPts val="1800"/>
              <a:buFont typeface="Open Sans"/>
              <a:buChar char="●"/>
            </a:pPr>
            <a:r>
              <a:rPr lang="en-GB" sz="1600">
                <a:solidFill>
                  <a:schemeClr val="dk1"/>
                </a:solidFill>
                <a:latin typeface="Open Sans"/>
                <a:ea typeface="Open Sans"/>
                <a:cs typeface="Open Sans"/>
                <a:sym typeface="Open Sans"/>
              </a:rPr>
              <a:t>The call for evidence will also cover reforming CHP support policy to avoid subsidised gas CHP plants displacing lower carbon generation. </a:t>
            </a:r>
            <a:endParaRPr sz="1600">
              <a:solidFill>
                <a:schemeClr val="dk1"/>
              </a:solidFill>
              <a:latin typeface="Open Sans"/>
              <a:ea typeface="Open Sans"/>
              <a:cs typeface="Open Sans"/>
              <a:sym typeface="Open Sans"/>
            </a:endParaRPr>
          </a:p>
          <a:p>
            <a:pPr indent="0" lvl="0" marL="4572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a:p>
            <a:pPr indent="-342900" lvl="0" marL="457200" marR="0" rtl="0" algn="l">
              <a:spcBef>
                <a:spcPts val="0"/>
              </a:spcBef>
              <a:spcAft>
                <a:spcPts val="0"/>
              </a:spcAft>
              <a:buClr>
                <a:schemeClr val="dk1"/>
              </a:buClr>
              <a:buSzPts val="1800"/>
              <a:buFont typeface="Open Sans"/>
              <a:buChar char="●"/>
            </a:pPr>
            <a:r>
              <a:rPr lang="en-GB" sz="1600">
                <a:solidFill>
                  <a:schemeClr val="dk1"/>
                </a:solidFill>
                <a:latin typeface="Open Sans"/>
                <a:ea typeface="Open Sans"/>
                <a:cs typeface="Open Sans"/>
                <a:sym typeface="Open Sans"/>
              </a:rPr>
              <a:t>Under current policy CHP plants are dominated by natural gas (68.9%). </a:t>
            </a:r>
            <a:endParaRPr sz="1600">
              <a:solidFill>
                <a:schemeClr val="dk1"/>
              </a:solidFill>
              <a:latin typeface="Open Sans"/>
              <a:ea typeface="Open Sans"/>
              <a:cs typeface="Open Sans"/>
              <a:sym typeface="Open Sans"/>
            </a:endParaRPr>
          </a:p>
          <a:p>
            <a:pPr indent="-342900" lvl="1" marL="914400" marR="0" rtl="0" algn="l">
              <a:spcBef>
                <a:spcPts val="0"/>
              </a:spcBef>
              <a:spcAft>
                <a:spcPts val="0"/>
              </a:spcAft>
              <a:buClr>
                <a:schemeClr val="dk1"/>
              </a:buClr>
              <a:buSzPts val="1800"/>
              <a:buFont typeface="Open Sans"/>
              <a:buChar char="○"/>
            </a:pPr>
            <a:r>
              <a:rPr i="0" lang="en-GB" sz="1600" u="none" cap="none" strike="noStrike">
                <a:solidFill>
                  <a:schemeClr val="dk1"/>
                </a:solidFill>
                <a:latin typeface="Open Sans"/>
                <a:ea typeface="Open Sans"/>
                <a:cs typeface="Open Sans"/>
                <a:sym typeface="Open Sans"/>
              </a:rPr>
              <a:t>In comparison renewable fuels only account for 18.8% of plants, with biomass making up 37.9% of the renewable plants.</a:t>
            </a:r>
            <a:endParaRPr i="0" sz="1600" u="none" cap="none" strike="noStrike">
              <a:solidFill>
                <a:schemeClr val="dk1"/>
              </a:solidFill>
              <a:latin typeface="Open Sans"/>
              <a:ea typeface="Open Sans"/>
              <a:cs typeface="Open Sans"/>
              <a:sym typeface="Open Sans"/>
            </a:endParaRPr>
          </a:p>
          <a:p>
            <a:pPr indent="0" lvl="0" marL="4572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a:p>
            <a:pPr indent="-342900" lvl="0" marL="457200" marR="0" rtl="0" algn="l">
              <a:spcBef>
                <a:spcPts val="0"/>
              </a:spcBef>
              <a:spcAft>
                <a:spcPts val="0"/>
              </a:spcAft>
              <a:buClr>
                <a:schemeClr val="dk1"/>
              </a:buClr>
              <a:buSzPts val="1800"/>
              <a:buFont typeface="Open Sans"/>
              <a:buChar char="●"/>
            </a:pPr>
            <a:r>
              <a:rPr lang="en-GB" sz="1600">
                <a:solidFill>
                  <a:schemeClr val="dk1"/>
                </a:solidFill>
                <a:latin typeface="Open Sans"/>
                <a:ea typeface="Open Sans"/>
                <a:cs typeface="Open Sans"/>
                <a:sym typeface="Open Sans"/>
              </a:rPr>
              <a:t>BEIS hopes to gather views on how this balance can be tilted more in favour of renewable fuels, with a particular focus on the following areas:</a:t>
            </a:r>
            <a:endParaRPr sz="1600">
              <a:solidFill>
                <a:schemeClr val="dk1"/>
              </a:solidFill>
              <a:latin typeface="Open Sans"/>
              <a:ea typeface="Open Sans"/>
              <a:cs typeface="Open Sans"/>
              <a:sym typeface="Open Sans"/>
            </a:endParaRPr>
          </a:p>
          <a:p>
            <a:pPr indent="-342900" lvl="1" marL="914400" marR="0" rtl="0" algn="l">
              <a:spcBef>
                <a:spcPts val="0"/>
              </a:spcBef>
              <a:spcAft>
                <a:spcPts val="0"/>
              </a:spcAft>
              <a:buClr>
                <a:schemeClr val="dk1"/>
              </a:buClr>
              <a:buSzPts val="1800"/>
              <a:buFont typeface="Open Sans"/>
              <a:buChar char="○"/>
            </a:pPr>
            <a:r>
              <a:rPr i="0" lang="en-GB" sz="1600" u="none" cap="none" strike="noStrike">
                <a:solidFill>
                  <a:schemeClr val="dk1"/>
                </a:solidFill>
                <a:latin typeface="Open Sans"/>
                <a:ea typeface="Open Sans"/>
                <a:cs typeface="Open Sans"/>
                <a:sym typeface="Open Sans"/>
              </a:rPr>
              <a:t>The need for change to decarbonise CHP to meet future carbon budgets.</a:t>
            </a:r>
            <a:endParaRPr i="0" sz="1600" u="none" cap="none" strike="noStrike">
              <a:solidFill>
                <a:schemeClr val="dk1"/>
              </a:solidFill>
              <a:latin typeface="Open Sans"/>
              <a:ea typeface="Open Sans"/>
              <a:cs typeface="Open Sans"/>
              <a:sym typeface="Open Sans"/>
            </a:endParaRPr>
          </a:p>
          <a:p>
            <a:pPr indent="-342900" lvl="1" marL="914400" marR="0" rtl="0" algn="l">
              <a:spcBef>
                <a:spcPts val="0"/>
              </a:spcBef>
              <a:spcAft>
                <a:spcPts val="0"/>
              </a:spcAft>
              <a:buClr>
                <a:schemeClr val="dk1"/>
              </a:buClr>
              <a:buSzPts val="1800"/>
              <a:buFont typeface="Open Sans"/>
              <a:buChar char="○"/>
            </a:pPr>
            <a:r>
              <a:rPr i="0" lang="en-GB" sz="1600" u="none" cap="none" strike="noStrike">
                <a:solidFill>
                  <a:schemeClr val="dk1"/>
                </a:solidFill>
                <a:latin typeface="Open Sans"/>
                <a:ea typeface="Open Sans"/>
                <a:cs typeface="Open Sans"/>
                <a:sym typeface="Open Sans"/>
              </a:rPr>
              <a:t>Low carbon CHP options that may be adopted to help decarbonisation.</a:t>
            </a:r>
            <a:endParaRPr i="0" sz="1600" u="none" cap="none" strike="noStrike">
              <a:solidFill>
                <a:schemeClr val="dk1"/>
              </a:solidFill>
              <a:latin typeface="Open Sans"/>
              <a:ea typeface="Open Sans"/>
              <a:cs typeface="Open Sans"/>
              <a:sym typeface="Open Sans"/>
            </a:endParaRPr>
          </a:p>
          <a:p>
            <a:pPr indent="-342900" lvl="1" marL="914400" marR="0" rtl="0" algn="l">
              <a:spcBef>
                <a:spcPts val="0"/>
              </a:spcBef>
              <a:spcAft>
                <a:spcPts val="0"/>
              </a:spcAft>
              <a:buClr>
                <a:schemeClr val="dk1"/>
              </a:buClr>
              <a:buSzPts val="1800"/>
              <a:buFont typeface="Open Sans"/>
              <a:buChar char="○"/>
            </a:pPr>
            <a:r>
              <a:rPr i="0" lang="en-GB" sz="1600" u="none" cap="none" strike="noStrike">
                <a:solidFill>
                  <a:schemeClr val="dk1"/>
                </a:solidFill>
                <a:latin typeface="Open Sans"/>
                <a:ea typeface="Open Sans"/>
                <a:cs typeface="Open Sans"/>
                <a:sym typeface="Open Sans"/>
              </a:rPr>
              <a:t>Potential options forming a pathway to CHP decarbonisation.</a:t>
            </a:r>
            <a:endParaRPr i="0" sz="16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a:p>
            <a:pPr indent="-342900" lvl="0" marL="457200" marR="0" rtl="0" algn="l">
              <a:spcBef>
                <a:spcPts val="0"/>
              </a:spcBef>
              <a:spcAft>
                <a:spcPts val="0"/>
              </a:spcAft>
              <a:buClr>
                <a:schemeClr val="dk1"/>
              </a:buClr>
              <a:buSzPts val="1800"/>
              <a:buFont typeface="Open Sans"/>
              <a:buChar char="●"/>
            </a:pPr>
            <a:r>
              <a:rPr lang="en-GB" sz="1600">
                <a:solidFill>
                  <a:schemeClr val="dk1"/>
                </a:solidFill>
                <a:latin typeface="Open Sans"/>
                <a:ea typeface="Open Sans"/>
                <a:cs typeface="Open Sans"/>
                <a:sym typeface="Open Sans"/>
              </a:rPr>
              <a:t>Call for Evidence builds on previous Call last year on general CHP policy. </a:t>
            </a:r>
            <a:endParaRPr>
              <a:latin typeface="Open Sans"/>
              <a:ea typeface="Open Sans"/>
              <a:cs typeface="Open Sans"/>
              <a:sym typeface="Open Sans"/>
            </a:endParaRPr>
          </a:p>
          <a:p>
            <a:pPr indent="-228600" lvl="0" marL="457200" marR="0" rtl="0" algn="l">
              <a:spcBef>
                <a:spcPts val="0"/>
              </a:spcBef>
              <a:spcAft>
                <a:spcPts val="0"/>
              </a:spcAft>
              <a:buClr>
                <a:schemeClr val="dk1"/>
              </a:buClr>
              <a:buSzPts val="1800"/>
              <a:buFont typeface="Arial"/>
              <a:buNone/>
            </a:pPr>
            <a:r>
              <a:t/>
            </a:r>
            <a:endParaRPr sz="1600">
              <a:solidFill>
                <a:schemeClr val="dk1"/>
              </a:solidFill>
              <a:latin typeface="Open Sans"/>
              <a:ea typeface="Open Sans"/>
              <a:cs typeface="Open Sans"/>
              <a:sym typeface="Open Sans"/>
            </a:endParaRPr>
          </a:p>
          <a:p>
            <a:pPr indent="-342900" lvl="0" marL="457200" marR="0" rtl="0" algn="l">
              <a:spcBef>
                <a:spcPts val="0"/>
              </a:spcBef>
              <a:spcAft>
                <a:spcPts val="0"/>
              </a:spcAft>
              <a:buClr>
                <a:schemeClr val="dk1"/>
              </a:buClr>
              <a:buSzPts val="1800"/>
              <a:buFont typeface="Open Sans"/>
              <a:buChar char="●"/>
            </a:pPr>
            <a:r>
              <a:rPr lang="en-GB" sz="1600">
                <a:solidFill>
                  <a:schemeClr val="dk1"/>
                </a:solidFill>
                <a:latin typeface="Open Sans"/>
                <a:ea typeface="Open Sans"/>
                <a:cs typeface="Open Sans"/>
                <a:sym typeface="Open Sans"/>
              </a:rPr>
              <a:t>REA policy team are currently working on a response, details on how members can feed into the response will be circulated soon.</a:t>
            </a:r>
            <a:endParaRPr sz="16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3"/>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
        <p:nvSpPr>
          <p:cNvPr id="184" name="Google Shape;184;p23"/>
          <p:cNvSpPr txBox="1"/>
          <p:nvPr/>
        </p:nvSpPr>
        <p:spPr>
          <a:xfrm>
            <a:off x="3349690" y="2479376"/>
            <a:ext cx="7221900" cy="19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4000">
                <a:solidFill>
                  <a:schemeClr val="dk1"/>
                </a:solidFill>
                <a:latin typeface="Open Sans"/>
                <a:ea typeface="Open Sans"/>
                <a:cs typeface="Open Sans"/>
                <a:sym typeface="Open Sans"/>
              </a:rPr>
              <a:t>WHF Steering Group and Chair Elections – October 2021</a:t>
            </a:r>
            <a:endParaRPr>
              <a:latin typeface="Open Sans"/>
              <a:ea typeface="Open Sans"/>
              <a:cs typeface="Open Sans"/>
              <a:sym typeface="Open Sans"/>
            </a:endParaRPr>
          </a:p>
        </p:txBody>
      </p:sp>
      <p:sp>
        <p:nvSpPr>
          <p:cNvPr id="185" name="Google Shape;185;p23"/>
          <p:cNvSpPr txBox="1"/>
          <p:nvPr/>
        </p:nvSpPr>
        <p:spPr>
          <a:xfrm>
            <a:off x="3185652" y="127819"/>
            <a:ext cx="6430297" cy="129197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86" name="Google Shape;186;p23"/>
          <p:cNvPicPr preferRelativeResize="0"/>
          <p:nvPr/>
        </p:nvPicPr>
        <p:blipFill rotWithShape="1">
          <a:blip r:embed="rId3">
            <a:alphaModFix/>
          </a:blip>
          <a:srcRect b="0" l="0" r="0" t="0"/>
          <a:stretch/>
        </p:blipFill>
        <p:spPr>
          <a:xfrm>
            <a:off x="3377159" y="245323"/>
            <a:ext cx="4321499" cy="103287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4"/>
          <p:cNvSpPr txBox="1"/>
          <p:nvPr/>
        </p:nvSpPr>
        <p:spPr>
          <a:xfrm>
            <a:off x="384127" y="142783"/>
            <a:ext cx="6835200" cy="758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3200"/>
              <a:buFont typeface="Arial"/>
              <a:buNone/>
            </a:pPr>
            <a:r>
              <a:rPr b="1" lang="en-GB" sz="3200">
                <a:solidFill>
                  <a:schemeClr val="lt1"/>
                </a:solidFill>
                <a:latin typeface="Open Sans"/>
                <a:ea typeface="Open Sans"/>
                <a:cs typeface="Open Sans"/>
                <a:sym typeface="Open Sans"/>
              </a:rPr>
              <a:t>Election Information</a:t>
            </a:r>
            <a:endParaRPr sz="1400">
              <a:solidFill>
                <a:schemeClr val="dk1"/>
              </a:solidFill>
              <a:latin typeface="Open Sans"/>
              <a:ea typeface="Open Sans"/>
              <a:cs typeface="Open Sans"/>
              <a:sym typeface="Open Sans"/>
            </a:endParaRPr>
          </a:p>
        </p:txBody>
      </p:sp>
      <p:sp>
        <p:nvSpPr>
          <p:cNvPr id="193" name="Google Shape;193;p24"/>
          <p:cNvSpPr txBox="1"/>
          <p:nvPr/>
        </p:nvSpPr>
        <p:spPr>
          <a:xfrm>
            <a:off x="1709074" y="1476400"/>
            <a:ext cx="8707500" cy="954067"/>
          </a:xfrm>
          <a:prstGeom prst="rect">
            <a:avLst/>
          </a:prstGeom>
          <a:noFill/>
          <a:ln>
            <a:noFill/>
          </a:ln>
        </p:spPr>
        <p:txBody>
          <a:bodyPr anchorCtr="0" anchor="t" bIns="45700" lIns="91425" spcFirstLastPara="1" rIns="91425" wrap="square" tIns="45700">
            <a:spAutoFit/>
          </a:bodyPr>
          <a:lstStyle/>
          <a:p>
            <a:pPr indent="0" lvl="0" marL="0" marR="0" rtl="0" algn="l">
              <a:spcBef>
                <a:spcPts val="120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a:p>
            <a:pPr indent="0" lvl="0" marL="0" marR="0" rtl="0" algn="l">
              <a:spcBef>
                <a:spcPts val="120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p:txBody>
      </p:sp>
      <p:sp>
        <p:nvSpPr>
          <p:cNvPr id="194" name="Google Shape;194;p24"/>
          <p:cNvSpPr txBox="1"/>
          <p:nvPr/>
        </p:nvSpPr>
        <p:spPr>
          <a:xfrm>
            <a:off x="384127" y="900883"/>
            <a:ext cx="10448700" cy="5533500"/>
          </a:xfrm>
          <a:prstGeom prst="rect">
            <a:avLst/>
          </a:prstGeom>
          <a:noFill/>
          <a:ln>
            <a:noFill/>
          </a:ln>
        </p:spPr>
        <p:txBody>
          <a:bodyPr anchorCtr="0" anchor="t" bIns="91425" lIns="91425" spcFirstLastPara="1" rIns="91425" wrap="square" tIns="91425">
            <a:spAutoFit/>
          </a:bodyPr>
          <a:lstStyle/>
          <a:p>
            <a:pPr indent="0" lvl="0" marL="0" marR="0" rtl="0" algn="l">
              <a:spcBef>
                <a:spcPts val="1200"/>
              </a:spcBef>
              <a:spcAft>
                <a:spcPts val="0"/>
              </a:spcAft>
              <a:buClr>
                <a:schemeClr val="dk1"/>
              </a:buClr>
              <a:buSzPts val="1800"/>
              <a:buFont typeface="Calibri"/>
              <a:buNone/>
            </a:pPr>
            <a:r>
              <a:rPr lang="en-GB" sz="1750">
                <a:solidFill>
                  <a:schemeClr val="dk1"/>
                </a:solidFill>
                <a:latin typeface="Open Sans"/>
                <a:ea typeface="Open Sans"/>
                <a:cs typeface="Open Sans"/>
                <a:sym typeface="Open Sans"/>
              </a:rPr>
              <a:t>Members of the Current Steering Group are coming to the end of their term (3 years), although may stand again if they would like to. Our Forum Chair, Julian Morgan Jones, has indicated a wish to stand down. </a:t>
            </a:r>
            <a:endParaRPr sz="1750">
              <a:solidFill>
                <a:schemeClr val="dk1"/>
              </a:solidFill>
              <a:latin typeface="Open Sans"/>
              <a:ea typeface="Open Sans"/>
              <a:cs typeface="Open Sans"/>
              <a:sym typeface="Open Sans"/>
            </a:endParaRPr>
          </a:p>
          <a:p>
            <a:pPr indent="0" lvl="0" marL="0" marR="0" rtl="0" algn="l">
              <a:spcBef>
                <a:spcPts val="1200"/>
              </a:spcBef>
              <a:spcAft>
                <a:spcPts val="0"/>
              </a:spcAft>
              <a:buClr>
                <a:schemeClr val="dk1"/>
              </a:buClr>
              <a:buSzPts val="1800"/>
              <a:buFont typeface="Calibri"/>
              <a:buNone/>
            </a:pPr>
            <a:r>
              <a:rPr lang="en-GB" sz="1750">
                <a:solidFill>
                  <a:schemeClr val="dk1"/>
                </a:solidFill>
                <a:latin typeface="Open Sans"/>
                <a:ea typeface="Open Sans"/>
                <a:cs typeface="Open Sans"/>
                <a:sym typeface="Open Sans"/>
              </a:rPr>
              <a:t>These elections for the Wood Heat Forum Steering Group will take place in October. Those elected to the SG will then be able to nominate a Chair. </a:t>
            </a:r>
            <a:endParaRPr sz="1750">
              <a:solidFill>
                <a:schemeClr val="dk1"/>
              </a:solidFill>
              <a:latin typeface="Open Sans"/>
              <a:ea typeface="Open Sans"/>
              <a:cs typeface="Open Sans"/>
              <a:sym typeface="Open Sans"/>
            </a:endParaRPr>
          </a:p>
          <a:p>
            <a:pPr indent="0" lvl="0" marL="0" marR="0" rtl="0" algn="l">
              <a:spcBef>
                <a:spcPts val="1200"/>
              </a:spcBef>
              <a:spcAft>
                <a:spcPts val="0"/>
              </a:spcAft>
              <a:buClr>
                <a:schemeClr val="dk1"/>
              </a:buClr>
              <a:buSzPts val="1800"/>
              <a:buFont typeface="Calibri"/>
              <a:buNone/>
            </a:pPr>
            <a:r>
              <a:rPr b="1" i="1" lang="en-GB" sz="1750" u="sng">
                <a:solidFill>
                  <a:schemeClr val="dk1"/>
                </a:solidFill>
                <a:latin typeface="Open Sans"/>
                <a:ea typeface="Open Sans"/>
                <a:cs typeface="Open Sans"/>
                <a:sym typeface="Open Sans"/>
              </a:rPr>
              <a:t>Commitments</a:t>
            </a:r>
            <a:endParaRPr sz="1750">
              <a:latin typeface="Open Sans"/>
              <a:ea typeface="Open Sans"/>
              <a:cs typeface="Open Sans"/>
              <a:sym typeface="Open Sans"/>
            </a:endParaRPr>
          </a:p>
          <a:p>
            <a:pPr indent="0" lvl="0" marL="0" marR="0" rtl="0" algn="l">
              <a:spcBef>
                <a:spcPts val="1200"/>
              </a:spcBef>
              <a:spcAft>
                <a:spcPts val="0"/>
              </a:spcAft>
              <a:buClr>
                <a:schemeClr val="dk1"/>
              </a:buClr>
              <a:buSzPts val="1800"/>
              <a:buFont typeface="Calibri"/>
              <a:buNone/>
            </a:pPr>
            <a:r>
              <a:rPr lang="en-GB" sz="1750">
                <a:solidFill>
                  <a:schemeClr val="dk1"/>
                </a:solidFill>
                <a:latin typeface="Open Sans"/>
                <a:ea typeface="Open Sans"/>
                <a:cs typeface="Open Sans"/>
                <a:sym typeface="Open Sans"/>
              </a:rPr>
              <a:t>Steering Group: 1 hour phone call a month, plus any small requests by email in-between calls. </a:t>
            </a:r>
            <a:endParaRPr sz="1750">
              <a:latin typeface="Open Sans"/>
              <a:ea typeface="Open Sans"/>
              <a:cs typeface="Open Sans"/>
              <a:sym typeface="Open Sans"/>
            </a:endParaRPr>
          </a:p>
          <a:p>
            <a:pPr indent="0" lvl="0" marL="0" marR="0" rtl="0" algn="l">
              <a:spcBef>
                <a:spcPts val="1200"/>
              </a:spcBef>
              <a:spcAft>
                <a:spcPts val="0"/>
              </a:spcAft>
              <a:buClr>
                <a:schemeClr val="dk1"/>
              </a:buClr>
              <a:buSzPts val="1800"/>
              <a:buFont typeface="Calibri"/>
              <a:buNone/>
            </a:pPr>
            <a:r>
              <a:rPr lang="en-GB" sz="1750">
                <a:solidFill>
                  <a:schemeClr val="dk1"/>
                </a:solidFill>
                <a:latin typeface="Open Sans"/>
                <a:ea typeface="Open Sans"/>
                <a:cs typeface="Open Sans"/>
                <a:sym typeface="Open Sans"/>
              </a:rPr>
              <a:t>Chair: Is also elected to the REA Policy Board, which meets 6 times a year. </a:t>
            </a:r>
            <a:endParaRPr sz="1750">
              <a:latin typeface="Open Sans"/>
              <a:ea typeface="Open Sans"/>
              <a:cs typeface="Open Sans"/>
              <a:sym typeface="Open Sans"/>
            </a:endParaRPr>
          </a:p>
          <a:p>
            <a:pPr indent="0" lvl="0" marL="0" marR="0" rtl="0" algn="l">
              <a:spcBef>
                <a:spcPts val="1200"/>
              </a:spcBef>
              <a:spcAft>
                <a:spcPts val="0"/>
              </a:spcAft>
              <a:buClr>
                <a:schemeClr val="dk1"/>
              </a:buClr>
              <a:buSzPts val="1800"/>
              <a:buFont typeface="Calibri"/>
              <a:buNone/>
            </a:pPr>
            <a:r>
              <a:rPr b="1" i="1" lang="en-GB" sz="1750" u="sng">
                <a:solidFill>
                  <a:schemeClr val="dk1"/>
                </a:solidFill>
                <a:latin typeface="Open Sans"/>
                <a:ea typeface="Open Sans"/>
                <a:cs typeface="Open Sans"/>
                <a:sym typeface="Open Sans"/>
              </a:rPr>
              <a:t>Application</a:t>
            </a:r>
            <a:endParaRPr sz="1750">
              <a:latin typeface="Open Sans"/>
              <a:ea typeface="Open Sans"/>
              <a:cs typeface="Open Sans"/>
              <a:sym typeface="Open Sans"/>
            </a:endParaRPr>
          </a:p>
          <a:p>
            <a:pPr indent="-339725" lvl="0" marL="457200" marR="0" rtl="0" algn="l">
              <a:spcBef>
                <a:spcPts val="0"/>
              </a:spcBef>
              <a:spcAft>
                <a:spcPts val="0"/>
              </a:spcAft>
              <a:buClr>
                <a:schemeClr val="dk1"/>
              </a:buClr>
              <a:buSzPts val="1750"/>
              <a:buFont typeface="Open Sans"/>
              <a:buChar char="●"/>
            </a:pPr>
            <a:r>
              <a:rPr lang="en-GB" sz="1750">
                <a:solidFill>
                  <a:schemeClr val="dk1"/>
                </a:solidFill>
                <a:latin typeface="Open Sans"/>
                <a:ea typeface="Open Sans"/>
                <a:cs typeface="Open Sans"/>
                <a:sym typeface="Open Sans"/>
              </a:rPr>
              <a:t>Please have a think about whether you would like to put yourself forward for the WHF Steering Group.</a:t>
            </a:r>
            <a:endParaRPr sz="175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750">
              <a:solidFill>
                <a:schemeClr val="dk1"/>
              </a:solidFill>
              <a:latin typeface="Open Sans"/>
              <a:ea typeface="Open Sans"/>
              <a:cs typeface="Open Sans"/>
              <a:sym typeface="Open Sans"/>
            </a:endParaRPr>
          </a:p>
          <a:p>
            <a:pPr indent="-339725" lvl="0" marL="457200" marR="0" rtl="0" algn="l">
              <a:spcBef>
                <a:spcPts val="0"/>
              </a:spcBef>
              <a:spcAft>
                <a:spcPts val="0"/>
              </a:spcAft>
              <a:buClr>
                <a:schemeClr val="dk1"/>
              </a:buClr>
              <a:buSzPts val="1750"/>
              <a:buFont typeface="Open Sans"/>
              <a:buChar char="●"/>
            </a:pPr>
            <a:r>
              <a:rPr lang="en-GB" sz="1750">
                <a:solidFill>
                  <a:schemeClr val="dk1"/>
                </a:solidFill>
                <a:latin typeface="Open Sans"/>
                <a:ea typeface="Open Sans"/>
                <a:cs typeface="Open Sans"/>
                <a:sym typeface="Open Sans"/>
              </a:rPr>
              <a:t>It is an excellent opportunity to represent your business and help steer the sector. Additional benefit of being the first to know about policy developments and discussions. </a:t>
            </a:r>
            <a:endParaRPr sz="175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750">
              <a:solidFill>
                <a:schemeClr val="dk1"/>
              </a:solidFill>
              <a:latin typeface="Open Sans"/>
              <a:ea typeface="Open Sans"/>
              <a:cs typeface="Open Sans"/>
              <a:sym typeface="Open Sans"/>
            </a:endParaRPr>
          </a:p>
          <a:p>
            <a:pPr indent="-339725" lvl="0" marL="457200" marR="0" rtl="0" algn="l">
              <a:spcBef>
                <a:spcPts val="0"/>
              </a:spcBef>
              <a:spcAft>
                <a:spcPts val="0"/>
              </a:spcAft>
              <a:buClr>
                <a:schemeClr val="dk1"/>
              </a:buClr>
              <a:buSzPts val="1750"/>
              <a:buFont typeface="Open Sans"/>
              <a:buChar char="●"/>
            </a:pPr>
            <a:r>
              <a:rPr lang="en-GB" sz="1750">
                <a:solidFill>
                  <a:schemeClr val="dk1"/>
                </a:solidFill>
                <a:latin typeface="Open Sans"/>
                <a:ea typeface="Open Sans"/>
                <a:cs typeface="Open Sans"/>
                <a:sym typeface="Open Sans"/>
              </a:rPr>
              <a:t>Official election notice will be sent out shortly, including requests for 300-word personal statements. Applications to be sent to </a:t>
            </a:r>
            <a:r>
              <a:rPr lang="en-GB" sz="1750" u="sng">
                <a:solidFill>
                  <a:schemeClr val="hlink"/>
                </a:solidFill>
                <a:latin typeface="Open Sans"/>
                <a:ea typeface="Open Sans"/>
                <a:cs typeface="Open Sans"/>
                <a:sym typeface="Open Sans"/>
                <a:hlinkClick r:id="rId3"/>
              </a:rPr>
              <a:t>pjohn@r-e-a.net</a:t>
            </a:r>
            <a:r>
              <a:rPr lang="en-GB" sz="1750">
                <a:solidFill>
                  <a:schemeClr val="dk1"/>
                </a:solidFill>
                <a:latin typeface="Open Sans"/>
                <a:ea typeface="Open Sans"/>
                <a:cs typeface="Open Sans"/>
                <a:sym typeface="Open Sans"/>
              </a:rPr>
              <a:t> 	</a:t>
            </a:r>
            <a:endParaRPr sz="1750">
              <a:solidFill>
                <a:schemeClr val="dk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5"/>
          <p:cNvSpPr txBox="1"/>
          <p:nvPr>
            <p:ph idx="1" type="subTitle"/>
          </p:nvPr>
        </p:nvSpPr>
        <p:spPr>
          <a:xfrm>
            <a:off x="0" y="1574539"/>
            <a:ext cx="2916992" cy="1854461"/>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2800"/>
              <a:buNone/>
            </a:pPr>
            <a:r>
              <a:rPr b="1" i="1" lang="en-GB" sz="2800">
                <a:solidFill>
                  <a:schemeClr val="lt1"/>
                </a:solidFill>
              </a:rPr>
              <a:t>Chair’s Closing Remarks</a:t>
            </a:r>
            <a:endParaRPr/>
          </a:p>
          <a:p>
            <a:pPr indent="0" lvl="0" marL="0" rtl="0" algn="ctr">
              <a:spcBef>
                <a:spcPts val="560"/>
              </a:spcBef>
              <a:spcAft>
                <a:spcPts val="0"/>
              </a:spcAft>
              <a:buClr>
                <a:srgbClr val="888888"/>
              </a:buClr>
              <a:buSzPts val="2800"/>
              <a:buNone/>
            </a:pPr>
            <a:r>
              <a:t/>
            </a:r>
            <a:endParaRPr b="1" i="1" sz="2800">
              <a:solidFill>
                <a:schemeClr val="lt1"/>
              </a:solidFill>
              <a:latin typeface="Arial"/>
              <a:ea typeface="Arial"/>
              <a:cs typeface="Arial"/>
              <a:sym typeface="Arial"/>
            </a:endParaRPr>
          </a:p>
          <a:p>
            <a:pPr indent="0" lvl="0" marL="0" rtl="0" algn="ctr">
              <a:spcBef>
                <a:spcPts val="560"/>
              </a:spcBef>
              <a:spcAft>
                <a:spcPts val="0"/>
              </a:spcAft>
              <a:buClr>
                <a:schemeClr val="lt1"/>
              </a:buClr>
              <a:buSzPts val="2800"/>
              <a:buNone/>
            </a:pPr>
            <a:r>
              <a:rPr b="1" i="1" lang="en-GB" sz="2800">
                <a:solidFill>
                  <a:schemeClr val="lt1"/>
                </a:solidFill>
              </a:rPr>
              <a:t>Any Questions?</a:t>
            </a:r>
            <a:endParaRPr b="1" i="1" sz="2800">
              <a:solidFill>
                <a:schemeClr val="lt1"/>
              </a:solidFill>
            </a:endParaRPr>
          </a:p>
          <a:p>
            <a:pPr indent="0" lvl="0" marL="0" rtl="0" algn="ctr">
              <a:spcBef>
                <a:spcPts val="560"/>
              </a:spcBef>
              <a:spcAft>
                <a:spcPts val="0"/>
              </a:spcAft>
              <a:buClr>
                <a:schemeClr val="lt1"/>
              </a:buClr>
              <a:buSzPts val="2800"/>
              <a:buNone/>
            </a:pPr>
            <a:r>
              <a:rPr b="1" i="1" lang="en-GB" sz="2800">
                <a:solidFill>
                  <a:schemeClr val="lt1"/>
                </a:solidFill>
                <a:latin typeface="Arial"/>
                <a:ea typeface="Arial"/>
                <a:cs typeface="Arial"/>
                <a:sym typeface="Arial"/>
              </a:rPr>
              <a:t>Email us:</a:t>
            </a:r>
            <a:endParaRPr/>
          </a:p>
          <a:p>
            <a:pPr indent="0" lvl="0" marL="0" rtl="0" algn="ctr">
              <a:spcBef>
                <a:spcPts val="560"/>
              </a:spcBef>
              <a:spcAft>
                <a:spcPts val="0"/>
              </a:spcAft>
              <a:buClr>
                <a:schemeClr val="lt1"/>
              </a:buClr>
              <a:buSzPts val="2800"/>
              <a:buNone/>
            </a:pPr>
            <a:r>
              <a:rPr b="1" i="1" lang="en-GB" sz="2800">
                <a:solidFill>
                  <a:schemeClr val="lt1"/>
                </a:solidFill>
                <a:latin typeface="Arial"/>
                <a:ea typeface="Arial"/>
                <a:cs typeface="Arial"/>
                <a:sym typeface="Arial"/>
              </a:rPr>
              <a:t>heat@r-e-a.net</a:t>
            </a:r>
            <a:endParaRPr/>
          </a:p>
        </p:txBody>
      </p:sp>
      <p:pic>
        <p:nvPicPr>
          <p:cNvPr id="200" name="Google Shape;200;p25"/>
          <p:cNvPicPr preferRelativeResize="0"/>
          <p:nvPr/>
        </p:nvPicPr>
        <p:blipFill rotWithShape="1">
          <a:blip r:embed="rId3">
            <a:alphaModFix/>
          </a:blip>
          <a:srcRect b="0" l="0" r="0" t="0"/>
          <a:stretch/>
        </p:blipFill>
        <p:spPr>
          <a:xfrm>
            <a:off x="4078965" y="1574539"/>
            <a:ext cx="5064656" cy="4581960"/>
          </a:xfrm>
          <a:prstGeom prst="rect">
            <a:avLst/>
          </a:prstGeom>
          <a:noFill/>
          <a:ln>
            <a:noFill/>
          </a:ln>
          <a:effectLst>
            <a:outerShdw blurRad="50800" rotWithShape="0" algn="ctr" dir="5400000" dist="50800">
              <a:srgbClr val="BEBEBE"/>
            </a:outerShdw>
          </a:effectLst>
        </p:spPr>
      </p:pic>
      <p:sp>
        <p:nvSpPr>
          <p:cNvPr id="201" name="Google Shape;201;p25"/>
          <p:cNvSpPr txBox="1"/>
          <p:nvPr/>
        </p:nvSpPr>
        <p:spPr>
          <a:xfrm>
            <a:off x="3185652" y="127819"/>
            <a:ext cx="6430297" cy="129197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2" name="Google Shape;202;p25"/>
          <p:cNvPicPr preferRelativeResize="0"/>
          <p:nvPr/>
        </p:nvPicPr>
        <p:blipFill rotWithShape="1">
          <a:blip r:embed="rId4">
            <a:alphaModFix/>
          </a:blip>
          <a:srcRect b="0" l="0" r="0" t="0"/>
          <a:stretch/>
        </p:blipFill>
        <p:spPr>
          <a:xfrm>
            <a:off x="3377159" y="245323"/>
            <a:ext cx="4321499" cy="10328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8"/>
          <p:cNvSpPr txBox="1"/>
          <p:nvPr/>
        </p:nvSpPr>
        <p:spPr>
          <a:xfrm>
            <a:off x="1756225" y="4955400"/>
            <a:ext cx="8760900" cy="163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Calibri"/>
              <a:buNone/>
            </a:pPr>
            <a:r>
              <a:rPr b="1" lang="en-GB" sz="2800">
                <a:solidFill>
                  <a:schemeClr val="dk1"/>
                </a:solidFill>
                <a:latin typeface="Open Sans"/>
                <a:ea typeface="Open Sans"/>
                <a:cs typeface="Open Sans"/>
                <a:sym typeface="Open Sans"/>
              </a:rPr>
              <a:t>Julian-Morgan Jones</a:t>
            </a:r>
            <a:endParaRPr b="1" sz="2800">
              <a:solidFill>
                <a:schemeClr val="dk1"/>
              </a:solidFill>
              <a:latin typeface="Open Sans"/>
              <a:ea typeface="Open Sans"/>
              <a:cs typeface="Open Sans"/>
              <a:sym typeface="Open Sans"/>
            </a:endParaRPr>
          </a:p>
          <a:p>
            <a:pPr indent="0" lvl="0" marL="0" marR="0" rtl="0" algn="ctr">
              <a:spcBef>
                <a:spcPts val="0"/>
              </a:spcBef>
              <a:spcAft>
                <a:spcPts val="0"/>
              </a:spcAft>
              <a:buClr>
                <a:schemeClr val="dk1"/>
              </a:buClr>
              <a:buSzPts val="2800"/>
              <a:buFont typeface="Calibri"/>
              <a:buNone/>
            </a:pPr>
            <a:r>
              <a:t/>
            </a:r>
            <a:endParaRPr b="1" sz="2800">
              <a:solidFill>
                <a:schemeClr val="dk1"/>
              </a:solidFill>
              <a:latin typeface="Open Sans"/>
              <a:ea typeface="Open Sans"/>
              <a:cs typeface="Open Sans"/>
              <a:sym typeface="Open Sans"/>
            </a:endParaRPr>
          </a:p>
          <a:p>
            <a:pPr indent="0" lvl="0" marL="0" marR="0" rtl="0" algn="ctr">
              <a:spcBef>
                <a:spcPts val="0"/>
              </a:spcBef>
              <a:spcAft>
                <a:spcPts val="0"/>
              </a:spcAft>
              <a:buClr>
                <a:schemeClr val="dk1"/>
              </a:buClr>
              <a:buSzPts val="2800"/>
              <a:buFont typeface="Calibri"/>
              <a:buNone/>
            </a:pPr>
            <a:r>
              <a:rPr b="1" lang="en-GB" sz="2800">
                <a:solidFill>
                  <a:schemeClr val="dk1"/>
                </a:solidFill>
                <a:latin typeface="Open Sans"/>
                <a:ea typeface="Open Sans"/>
                <a:cs typeface="Open Sans"/>
                <a:sym typeface="Open Sans"/>
              </a:rPr>
              <a:t>Wood Heat Forum Chair</a:t>
            </a:r>
            <a:endParaRPr b="1" sz="2800">
              <a:solidFill>
                <a:schemeClr val="dk1"/>
              </a:solidFill>
              <a:latin typeface="Open Sans"/>
              <a:ea typeface="Open Sans"/>
              <a:cs typeface="Open Sans"/>
              <a:sym typeface="Open Sans"/>
            </a:endParaRPr>
          </a:p>
          <a:p>
            <a:pPr indent="0" lvl="0" marL="914400" marR="0" rtl="0" algn="l">
              <a:spcBef>
                <a:spcPts val="0"/>
              </a:spcBef>
              <a:spcAft>
                <a:spcPts val="0"/>
              </a:spcAft>
              <a:buClr>
                <a:schemeClr val="dk1"/>
              </a:buClr>
              <a:buSzPts val="1600"/>
              <a:buFont typeface="Arial"/>
              <a:buNone/>
            </a:pPr>
            <a:r>
              <a:rPr b="0" i="0" lang="en-GB" sz="1600" u="none" cap="none" strike="noStrike">
                <a:solidFill>
                  <a:schemeClr val="dk1"/>
                </a:solidFill>
                <a:latin typeface="Arial"/>
                <a:ea typeface="Arial"/>
                <a:cs typeface="Arial"/>
                <a:sym typeface="Arial"/>
              </a:rPr>
              <a:t>. </a:t>
            </a:r>
            <a:endParaRPr sz="1400">
              <a:solidFill>
                <a:schemeClr val="dk1"/>
              </a:solidFill>
              <a:latin typeface="Calibri"/>
              <a:ea typeface="Calibri"/>
              <a:cs typeface="Calibri"/>
              <a:sym typeface="Calibri"/>
            </a:endParaRPr>
          </a:p>
        </p:txBody>
      </p:sp>
      <p:pic>
        <p:nvPicPr>
          <p:cNvPr id="58" name="Google Shape;58;p8"/>
          <p:cNvPicPr preferRelativeResize="0"/>
          <p:nvPr/>
        </p:nvPicPr>
        <p:blipFill rotWithShape="1">
          <a:blip r:embed="rId3">
            <a:alphaModFix/>
          </a:blip>
          <a:srcRect b="0" l="0" r="0" t="0"/>
          <a:stretch/>
        </p:blipFill>
        <p:spPr>
          <a:xfrm>
            <a:off x="4252998" y="1273400"/>
            <a:ext cx="3581875" cy="3581900"/>
          </a:xfrm>
          <a:prstGeom prst="rect">
            <a:avLst/>
          </a:prstGeom>
          <a:noFill/>
          <a:ln>
            <a:noFill/>
          </a:ln>
        </p:spPr>
      </p:pic>
      <p:sp>
        <p:nvSpPr>
          <p:cNvPr id="59" name="Google Shape;59;p8"/>
          <p:cNvSpPr txBox="1"/>
          <p:nvPr/>
        </p:nvSpPr>
        <p:spPr>
          <a:xfrm>
            <a:off x="176981" y="186813"/>
            <a:ext cx="933081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chemeClr val="lt1"/>
                </a:solidFill>
                <a:latin typeface="Open Sans"/>
                <a:ea typeface="Open Sans"/>
                <a:cs typeface="Open Sans"/>
                <a:sym typeface="Open Sans"/>
              </a:rPr>
              <a:t>Welcome from the Chair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6"/>
          <p:cNvSpPr txBox="1"/>
          <p:nvPr>
            <p:ph type="title"/>
          </p:nvPr>
        </p:nvSpPr>
        <p:spPr>
          <a:xfrm>
            <a:off x="609600" y="136524"/>
            <a:ext cx="10972800" cy="1143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Calibri"/>
              <a:buNone/>
            </a:pPr>
            <a:r>
              <a:rPr lang="en-GB">
                <a:solidFill>
                  <a:schemeClr val="lt1"/>
                </a:solidFill>
              </a:rPr>
              <a:t>RHI Biomass Maintenance Standard</a:t>
            </a:r>
            <a:endParaRPr/>
          </a:p>
        </p:txBody>
      </p:sp>
      <p:sp>
        <p:nvSpPr>
          <p:cNvPr id="208" name="Google Shape;208;p26"/>
          <p:cNvSpPr txBox="1"/>
          <p:nvPr>
            <p:ph idx="12" type="sldNum"/>
          </p:nvPr>
        </p:nvSpPr>
        <p:spPr>
          <a:xfrm>
            <a:off x="8737600" y="6356351"/>
            <a:ext cx="28449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
        <p:nvSpPr>
          <p:cNvPr id="209" name="Google Shape;209;p26"/>
          <p:cNvSpPr txBox="1"/>
          <p:nvPr/>
        </p:nvSpPr>
        <p:spPr>
          <a:xfrm>
            <a:off x="506963" y="1183601"/>
            <a:ext cx="9933900" cy="535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From 1st April 2022 all biomass participants under the ND RHI will be required to: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114300" lvl="0" marL="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 Have an annual maintenance survey completed.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114300" lvl="0" marL="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 Maintenance provider will need to demonstrate registration to MCS standard or equivalent.</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14300" lvl="0" marL="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 Where an equivalent standard is used, BEIS are appointing a third party certification body to certify alternative  standard.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114300" lvl="0" marL="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 Proof of compliance will be expected as part of the participant’s annual submission to Ofgem.</a:t>
            </a:r>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It was also confirmed that this will form part of ongoing obligations as of 1st April 2022.</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The industry-led MCS standard was handed over to HETAS to operate. The Standard is now open for registration.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REA have  fed back to HETAS, BEIS and Ofgem around concerns around the standard, but reiterate this should be viewed as a putting in place a minimum level that ensure all RHI sites do have at least one maintenance  check a year.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ph type="title"/>
          </p:nvPr>
        </p:nvSpPr>
        <p:spPr>
          <a:xfrm>
            <a:off x="609600" y="136524"/>
            <a:ext cx="10972800" cy="1143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Calibri"/>
              <a:buNone/>
            </a:pPr>
            <a:r>
              <a:rPr lang="en-GB">
                <a:solidFill>
                  <a:schemeClr val="lt1"/>
                </a:solidFill>
              </a:rPr>
              <a:t>RHI Biomass Fuel Quality Standard</a:t>
            </a:r>
            <a:endParaRPr/>
          </a:p>
        </p:txBody>
      </p:sp>
      <p:sp>
        <p:nvSpPr>
          <p:cNvPr id="215" name="Google Shape;215;p27"/>
          <p:cNvSpPr txBox="1"/>
          <p:nvPr>
            <p:ph idx="12" type="sldNum"/>
          </p:nvPr>
        </p:nvSpPr>
        <p:spPr>
          <a:xfrm>
            <a:off x="8737600" y="6356351"/>
            <a:ext cx="28449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216" name="Google Shape;216;p27"/>
          <p:cNvSpPr txBox="1"/>
          <p:nvPr/>
        </p:nvSpPr>
        <p:spPr>
          <a:xfrm>
            <a:off x="609600" y="948690"/>
            <a:ext cx="9215400" cy="535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From 1</a:t>
            </a:r>
            <a:r>
              <a:rPr baseline="30000" lang="en-GB" sz="1800">
                <a:solidFill>
                  <a:schemeClr val="dk1"/>
                </a:solidFill>
                <a:latin typeface="Calibri"/>
                <a:ea typeface="Calibri"/>
                <a:cs typeface="Calibri"/>
                <a:sym typeface="Calibri"/>
              </a:rPr>
              <a:t>st</a:t>
            </a:r>
            <a:r>
              <a:rPr lang="en-GB" sz="1800">
                <a:solidFill>
                  <a:schemeClr val="dk1"/>
                </a:solidFill>
                <a:latin typeface="Calibri"/>
                <a:ea typeface="Calibri"/>
                <a:cs typeface="Calibri"/>
                <a:sym typeface="Calibri"/>
              </a:rPr>
              <a:t> April, all ‘woodfuel’ used on the RHI will need to meet a Fuel Quality Standard. The RHI regulations define “Woodfuel”, in the context of the woodfuel quality criteria, as </a:t>
            </a:r>
            <a:r>
              <a:rPr i="1" lang="en-GB" sz="1800">
                <a:solidFill>
                  <a:schemeClr val="dk1"/>
                </a:solidFill>
                <a:latin typeface="Calibri"/>
                <a:ea typeface="Calibri"/>
                <a:cs typeface="Calibri"/>
                <a:sym typeface="Calibri"/>
              </a:rPr>
              <a:t>“woodchip, logs, wood pellets and wood briquettes, regardless of whether the wood will undergo any other process before burning.” </a:t>
            </a:r>
            <a:r>
              <a:rPr lang="en-GB" sz="1800">
                <a:solidFill>
                  <a:schemeClr val="dk1"/>
                </a:solidFill>
                <a:latin typeface="Calibri"/>
                <a:ea typeface="Calibri"/>
                <a:cs typeface="Calibri"/>
                <a:sym typeface="Calibri"/>
              </a:rPr>
              <a:t>Note this does not include non-woody feedstocks or waste.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To satisfy the requirements, participants and their suppliers will need to meet the following (whichever applies):</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All other woodfuel must meet fuel quality standard EN 15234-1:20118, EN15234/ISO 9001: 20159, EN ISO 17225-4:201410 or an equivalent standard</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Compliance with this requirement can be demonstrated by using the Woodsure Certification Scheme or an equivalent scheme such as the UKPC ENPlus Certification scheme.</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Government have amended the terms of the Biomass Suppliers List (BSL) to include these fuel quality requirements. This will allow participants to demonstrate to Ofgem that the fuel they are using in their biomass boilers meets the ND RHI.</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Where participants self-report to Ofgem, the onus will be on the participant to show compliance with the new wood fuel quality criteria. </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Requirements will not apply to waste wood, where fuel requirements are determined through environmental permits.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9"/>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
        <p:nvSpPr>
          <p:cNvPr id="65" name="Google Shape;65;p9"/>
          <p:cNvSpPr txBox="1"/>
          <p:nvPr/>
        </p:nvSpPr>
        <p:spPr>
          <a:xfrm>
            <a:off x="176981" y="186813"/>
            <a:ext cx="933081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chemeClr val="lt1"/>
                </a:solidFill>
                <a:latin typeface="Open Sans"/>
                <a:ea typeface="Open Sans"/>
                <a:cs typeface="Open Sans"/>
                <a:sym typeface="Open Sans"/>
              </a:rPr>
              <a:t>Agenda</a:t>
            </a:r>
            <a:endParaRPr/>
          </a:p>
        </p:txBody>
      </p:sp>
      <p:sp>
        <p:nvSpPr>
          <p:cNvPr id="66" name="Google Shape;66;p9"/>
          <p:cNvSpPr txBox="1"/>
          <p:nvPr/>
        </p:nvSpPr>
        <p:spPr>
          <a:xfrm>
            <a:off x="176975" y="1085450"/>
            <a:ext cx="11236500" cy="53382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Font typeface="Open Sans"/>
              <a:buAutoNum type="arabicPeriod"/>
            </a:pPr>
            <a:r>
              <a:rPr b="1" lang="en-GB" sz="1800">
                <a:latin typeface="Open Sans"/>
                <a:ea typeface="Open Sans"/>
                <a:cs typeface="Open Sans"/>
                <a:sym typeface="Open Sans"/>
              </a:rPr>
              <a:t>Welcome from the Chair, Julian Morgan Jones</a:t>
            </a:r>
            <a:r>
              <a:rPr lang="en-GB" sz="1800">
                <a:latin typeface="Open Sans"/>
                <a:ea typeface="Open Sans"/>
                <a:cs typeface="Open Sans"/>
                <a:sym typeface="Open Sans"/>
              </a:rPr>
              <a:t> </a:t>
            </a:r>
            <a:r>
              <a:rPr lang="en-GB" sz="1800">
                <a:latin typeface="Open Sans"/>
                <a:ea typeface="Open Sans"/>
                <a:cs typeface="Open Sans"/>
                <a:sym typeface="Open Sans"/>
              </a:rPr>
              <a:t>– </a:t>
            </a:r>
            <a:r>
              <a:rPr b="1" lang="en-GB" sz="1800">
                <a:latin typeface="Open Sans"/>
                <a:ea typeface="Open Sans"/>
                <a:cs typeface="Open Sans"/>
                <a:sym typeface="Open Sans"/>
              </a:rPr>
              <a:t>South East Wood Fuels</a:t>
            </a:r>
            <a:r>
              <a:rPr lang="en-GB" sz="1800">
                <a:latin typeface="Open Sans"/>
                <a:ea typeface="Open Sans"/>
                <a:cs typeface="Open Sans"/>
                <a:sym typeface="Open Sans"/>
              </a:rPr>
              <a:t> </a:t>
            </a:r>
            <a:r>
              <a:rPr lang="en-GB" sz="1800">
                <a:latin typeface="Open Sans"/>
                <a:ea typeface="Open Sans"/>
                <a:cs typeface="Open Sans"/>
                <a:sym typeface="Open Sans"/>
              </a:rPr>
              <a:t>(13:00)</a:t>
            </a:r>
            <a:endParaRPr sz="1800">
              <a:latin typeface="Open Sans"/>
              <a:ea typeface="Open Sans"/>
              <a:cs typeface="Open Sans"/>
              <a:sym typeface="Open Sans"/>
            </a:endParaRPr>
          </a:p>
          <a:p>
            <a:pPr indent="0" lvl="0" marL="914400" rtl="0" algn="l">
              <a:lnSpc>
                <a:spcPct val="115000"/>
              </a:lnSpc>
              <a:spcBef>
                <a:spcPts val="0"/>
              </a:spcBef>
              <a:spcAft>
                <a:spcPts val="0"/>
              </a:spcAft>
              <a:buNone/>
            </a:pPr>
            <a:r>
              <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AutoNum type="arabicPeriod"/>
            </a:pPr>
            <a:r>
              <a:rPr b="1" lang="en-GB" sz="1800">
                <a:latin typeface="Open Sans"/>
                <a:ea typeface="Open Sans"/>
                <a:cs typeface="Open Sans"/>
                <a:sym typeface="Open Sans"/>
              </a:rPr>
              <a:t>Campaigning, messaging and external affairs </a:t>
            </a:r>
            <a:r>
              <a:rPr b="1" lang="en-GB" sz="1800">
                <a:latin typeface="Open Sans"/>
                <a:ea typeface="Open Sans"/>
                <a:cs typeface="Open Sans"/>
                <a:sym typeface="Open Sans"/>
              </a:rPr>
              <a:t>- REA Staff and Steering Group</a:t>
            </a:r>
            <a:r>
              <a:rPr lang="en-GB" sz="1800">
                <a:latin typeface="Open Sans"/>
                <a:ea typeface="Open Sans"/>
                <a:cs typeface="Open Sans"/>
                <a:sym typeface="Open Sans"/>
              </a:rPr>
              <a:t> (13:05)</a:t>
            </a:r>
            <a:endParaRPr sz="1800">
              <a:latin typeface="Open Sans"/>
              <a:ea typeface="Open Sans"/>
              <a:cs typeface="Open Sans"/>
              <a:sym typeface="Open Sans"/>
            </a:endParaRPr>
          </a:p>
          <a:p>
            <a:pPr indent="-342900" lvl="1" marL="914400" rtl="0" algn="l">
              <a:spcBef>
                <a:spcPts val="0"/>
              </a:spcBef>
              <a:spcAft>
                <a:spcPts val="0"/>
              </a:spcAft>
              <a:buSzPts val="1800"/>
              <a:buFont typeface="Open Sans"/>
              <a:buAutoNum type="alphaLcPeriod"/>
            </a:pPr>
            <a:r>
              <a:rPr lang="en-GB" sz="1800">
                <a:latin typeface="Open Sans"/>
                <a:ea typeface="Open Sans"/>
                <a:cs typeface="Open Sans"/>
                <a:sym typeface="Open Sans"/>
              </a:rPr>
              <a:t>Overview of biomass strategy</a:t>
            </a:r>
            <a:endParaRPr sz="1800">
              <a:latin typeface="Open Sans"/>
              <a:ea typeface="Open Sans"/>
              <a:cs typeface="Open Sans"/>
              <a:sym typeface="Open Sans"/>
            </a:endParaRPr>
          </a:p>
          <a:p>
            <a:pPr indent="-342900" lvl="1" marL="914400" rtl="0" algn="l">
              <a:spcBef>
                <a:spcPts val="0"/>
              </a:spcBef>
              <a:spcAft>
                <a:spcPts val="0"/>
              </a:spcAft>
              <a:buSzPts val="1800"/>
              <a:buFont typeface="Open Sans"/>
              <a:buAutoNum type="alphaLcPeriod"/>
            </a:pPr>
            <a:r>
              <a:rPr lang="en-GB" sz="1800">
                <a:latin typeface="Open Sans"/>
                <a:ea typeface="Open Sans"/>
                <a:cs typeface="Open Sans"/>
                <a:sym typeface="Open Sans"/>
              </a:rPr>
              <a:t>Political meetings</a:t>
            </a:r>
            <a:endParaRPr sz="1800">
              <a:latin typeface="Open Sans"/>
              <a:ea typeface="Open Sans"/>
              <a:cs typeface="Open Sans"/>
              <a:sym typeface="Open Sans"/>
            </a:endParaRPr>
          </a:p>
          <a:p>
            <a:pPr indent="-342900" lvl="1" marL="914400" rtl="0" algn="l">
              <a:spcBef>
                <a:spcPts val="0"/>
              </a:spcBef>
              <a:spcAft>
                <a:spcPts val="0"/>
              </a:spcAft>
              <a:buSzPts val="1800"/>
              <a:buFont typeface="Open Sans"/>
              <a:buAutoNum type="alphaLcPeriod"/>
            </a:pPr>
            <a:r>
              <a:rPr lang="en-GB" sz="1800">
                <a:latin typeface="Open Sans"/>
                <a:ea typeface="Open Sans"/>
                <a:cs typeface="Open Sans"/>
                <a:sym typeface="Open Sans"/>
              </a:rPr>
              <a:t>WHF Messaging plan</a:t>
            </a:r>
            <a:endParaRPr sz="1800">
              <a:latin typeface="Open Sans"/>
              <a:ea typeface="Open Sans"/>
              <a:cs typeface="Open Sans"/>
              <a:sym typeface="Open Sans"/>
            </a:endParaRPr>
          </a:p>
          <a:p>
            <a:pPr indent="0" lvl="0" marL="457200" rtl="0" algn="l">
              <a:spcBef>
                <a:spcPts val="0"/>
              </a:spcBef>
              <a:spcAft>
                <a:spcPts val="0"/>
              </a:spcAft>
              <a:buNone/>
            </a:pPr>
            <a:r>
              <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AutoNum type="arabicPeriod"/>
            </a:pPr>
            <a:r>
              <a:rPr b="1" lang="en-GB" sz="1800">
                <a:latin typeface="Open Sans"/>
                <a:ea typeface="Open Sans"/>
                <a:cs typeface="Open Sans"/>
                <a:sym typeface="Open Sans"/>
              </a:rPr>
              <a:t>Policy Update - </a:t>
            </a:r>
            <a:r>
              <a:rPr b="1" lang="en-GB" sz="1800">
                <a:latin typeface="Open Sans"/>
                <a:ea typeface="Open Sans"/>
                <a:cs typeface="Open Sans"/>
                <a:sym typeface="Open Sans"/>
              </a:rPr>
              <a:t>REA Staff + Woodsure Guest Speakers </a:t>
            </a:r>
            <a:r>
              <a:rPr lang="en-GB" sz="1800">
                <a:latin typeface="Open Sans"/>
                <a:ea typeface="Open Sans"/>
                <a:cs typeface="Open Sans"/>
                <a:sym typeface="Open Sans"/>
              </a:rPr>
              <a:t>(13:40)</a:t>
            </a:r>
            <a:endParaRPr sz="1800">
              <a:latin typeface="Open Sans"/>
              <a:ea typeface="Open Sans"/>
              <a:cs typeface="Open Sans"/>
              <a:sym typeface="Open Sans"/>
            </a:endParaRPr>
          </a:p>
          <a:p>
            <a:pPr indent="-342900" lvl="1" marL="914400" rtl="0" algn="l">
              <a:spcBef>
                <a:spcPts val="0"/>
              </a:spcBef>
              <a:spcAft>
                <a:spcPts val="0"/>
              </a:spcAft>
              <a:buSzPts val="1800"/>
              <a:buFont typeface="Open Sans"/>
              <a:buAutoNum type="alphaLcPeriod"/>
            </a:pPr>
            <a:r>
              <a:rPr lang="en-GB" sz="1800">
                <a:latin typeface="Open Sans"/>
                <a:ea typeface="Open Sans"/>
                <a:cs typeface="Open Sans"/>
                <a:sym typeface="Open Sans"/>
              </a:rPr>
              <a:t>Update on Heat and Building Strategy</a:t>
            </a:r>
            <a:endParaRPr sz="1800">
              <a:latin typeface="Open Sans"/>
              <a:ea typeface="Open Sans"/>
              <a:cs typeface="Open Sans"/>
              <a:sym typeface="Open Sans"/>
            </a:endParaRPr>
          </a:p>
          <a:p>
            <a:pPr indent="-342900" lvl="1" marL="914400" rtl="0" algn="l">
              <a:spcBef>
                <a:spcPts val="0"/>
              </a:spcBef>
              <a:spcAft>
                <a:spcPts val="0"/>
              </a:spcAft>
              <a:buSzPts val="1800"/>
              <a:buFont typeface="Open Sans"/>
              <a:buAutoNum type="alphaLcPeriod"/>
            </a:pPr>
            <a:r>
              <a:rPr lang="en-GB" sz="1800">
                <a:latin typeface="Open Sans"/>
                <a:ea typeface="Open Sans"/>
                <a:cs typeface="Open Sans"/>
                <a:sym typeface="Open Sans"/>
              </a:rPr>
              <a:t>Industrial Decarbonisation Funds</a:t>
            </a:r>
            <a:endParaRPr sz="1800">
              <a:latin typeface="Open Sans"/>
              <a:ea typeface="Open Sans"/>
              <a:cs typeface="Open Sans"/>
              <a:sym typeface="Open Sans"/>
            </a:endParaRPr>
          </a:p>
          <a:p>
            <a:pPr indent="-342900" lvl="1" marL="914400" rtl="0" algn="l">
              <a:spcBef>
                <a:spcPts val="0"/>
              </a:spcBef>
              <a:spcAft>
                <a:spcPts val="0"/>
              </a:spcAft>
              <a:buSzPts val="1800"/>
              <a:buFont typeface="Open Sans"/>
              <a:buAutoNum type="alphaLcPeriod"/>
            </a:pPr>
            <a:r>
              <a:rPr lang="en-GB" sz="1800">
                <a:latin typeface="Open Sans"/>
                <a:ea typeface="Open Sans"/>
                <a:cs typeface="Open Sans"/>
                <a:sym typeface="Open Sans"/>
              </a:rPr>
              <a:t>Fuel Quality Standard and MCS Maintenance Standard Presentation/Update by Woodsure staff (Andrew Hopton)</a:t>
            </a:r>
            <a:endParaRPr sz="1800">
              <a:latin typeface="Open Sans"/>
              <a:ea typeface="Open Sans"/>
              <a:cs typeface="Open Sans"/>
              <a:sym typeface="Open Sans"/>
            </a:endParaRPr>
          </a:p>
          <a:p>
            <a:pPr indent="-342900" lvl="2" marL="1371600" rtl="0" algn="l">
              <a:spcBef>
                <a:spcPts val="0"/>
              </a:spcBef>
              <a:spcAft>
                <a:spcPts val="0"/>
              </a:spcAft>
              <a:buSzPts val="1800"/>
              <a:buFont typeface="Open Sans"/>
              <a:buAutoNum type="romanLcPeriod"/>
            </a:pPr>
            <a:r>
              <a:rPr lang="en-GB" sz="1800">
                <a:latin typeface="Open Sans"/>
                <a:ea typeface="Open Sans"/>
                <a:cs typeface="Open Sans"/>
                <a:sym typeface="Open Sans"/>
              </a:rPr>
              <a:t>Member discussion on Fuel Quality &amp; Maintenance Standard/Woodsure Q&amp;</a:t>
            </a:r>
            <a:r>
              <a:rPr lang="en-GB" sz="1800">
                <a:latin typeface="Open Sans"/>
                <a:ea typeface="Open Sans"/>
                <a:cs typeface="Open Sans"/>
                <a:sym typeface="Open Sans"/>
              </a:rPr>
              <a:t>A</a:t>
            </a:r>
            <a:endParaRPr sz="1800">
              <a:latin typeface="Open Sans"/>
              <a:ea typeface="Open Sans"/>
              <a:cs typeface="Open Sans"/>
              <a:sym typeface="Open Sans"/>
            </a:endParaRPr>
          </a:p>
          <a:p>
            <a:pPr indent="-342900" lvl="1" marL="914400" rtl="0" algn="l">
              <a:spcBef>
                <a:spcPts val="0"/>
              </a:spcBef>
              <a:spcAft>
                <a:spcPts val="0"/>
              </a:spcAft>
              <a:buSzPts val="1800"/>
              <a:buFont typeface="Open Sans"/>
              <a:buAutoNum type="alphaLcPeriod"/>
            </a:pPr>
            <a:r>
              <a:rPr lang="en-GB" sz="1800">
                <a:latin typeface="Open Sans"/>
                <a:ea typeface="Open Sans"/>
                <a:cs typeface="Open Sans"/>
                <a:sym typeface="Open Sans"/>
              </a:rPr>
              <a:t>Combined Heat and Power Call for Evidence</a:t>
            </a:r>
            <a:endParaRPr sz="1800">
              <a:latin typeface="Open Sans"/>
              <a:ea typeface="Open Sans"/>
              <a:cs typeface="Open Sans"/>
              <a:sym typeface="Open Sans"/>
            </a:endParaRPr>
          </a:p>
          <a:p>
            <a:pPr indent="0" lvl="0" marL="457200" rtl="0" algn="l">
              <a:spcBef>
                <a:spcPts val="0"/>
              </a:spcBef>
              <a:spcAft>
                <a:spcPts val="0"/>
              </a:spcAft>
              <a:buNone/>
            </a:pPr>
            <a:r>
              <a:t/>
            </a:r>
            <a:endParaRPr sz="1800">
              <a:latin typeface="Open Sans"/>
              <a:ea typeface="Open Sans"/>
              <a:cs typeface="Open Sans"/>
              <a:sym typeface="Open Sans"/>
            </a:endParaRPr>
          </a:p>
          <a:p>
            <a:pPr indent="-342900" lvl="0" marL="457200" rtl="0" algn="l">
              <a:lnSpc>
                <a:spcPct val="115000"/>
              </a:lnSpc>
              <a:spcBef>
                <a:spcPts val="0"/>
              </a:spcBef>
              <a:spcAft>
                <a:spcPts val="0"/>
              </a:spcAft>
              <a:buSzPts val="1800"/>
              <a:buFont typeface="Open Sans"/>
              <a:buAutoNum type="arabicPeriod"/>
            </a:pPr>
            <a:r>
              <a:rPr b="1" lang="en-GB" sz="1800">
                <a:latin typeface="Open Sans"/>
                <a:ea typeface="Open Sans"/>
                <a:cs typeface="Open Sans"/>
                <a:sym typeface="Open Sans"/>
              </a:rPr>
              <a:t>Wood Heat Forum Steering Group Election information </a:t>
            </a:r>
            <a:r>
              <a:rPr b="1" lang="en-GB" sz="1800">
                <a:latin typeface="Open Sans"/>
                <a:ea typeface="Open Sans"/>
                <a:cs typeface="Open Sans"/>
                <a:sym typeface="Open Sans"/>
              </a:rPr>
              <a:t>- Mark Sommerfeld REA </a:t>
            </a:r>
            <a:r>
              <a:rPr lang="en-GB" sz="1800">
                <a:latin typeface="Open Sans"/>
                <a:ea typeface="Open Sans"/>
                <a:cs typeface="Open Sans"/>
                <a:sym typeface="Open Sans"/>
              </a:rPr>
              <a:t>(14:20)</a:t>
            </a:r>
            <a:endParaRPr sz="1800">
              <a:latin typeface="Open Sans"/>
              <a:ea typeface="Open Sans"/>
              <a:cs typeface="Open Sans"/>
              <a:sym typeface="Open Sans"/>
            </a:endParaRPr>
          </a:p>
          <a:p>
            <a:pPr indent="0" lvl="0" marL="457200" rtl="0" algn="l">
              <a:lnSpc>
                <a:spcPct val="115000"/>
              </a:lnSpc>
              <a:spcBef>
                <a:spcPts val="0"/>
              </a:spcBef>
              <a:spcAft>
                <a:spcPts val="0"/>
              </a:spcAft>
              <a:buNone/>
            </a:pPr>
            <a:r>
              <a:t/>
            </a:r>
            <a:endParaRPr sz="1800">
              <a:latin typeface="Open Sans"/>
              <a:ea typeface="Open Sans"/>
              <a:cs typeface="Open Sans"/>
              <a:sym typeface="Open Sans"/>
            </a:endParaRPr>
          </a:p>
          <a:p>
            <a:pPr indent="-342900" lvl="0" marL="457200" rtl="0" algn="l">
              <a:lnSpc>
                <a:spcPct val="115000"/>
              </a:lnSpc>
              <a:spcBef>
                <a:spcPts val="0"/>
              </a:spcBef>
              <a:spcAft>
                <a:spcPts val="0"/>
              </a:spcAft>
              <a:buSzPts val="1800"/>
              <a:buFont typeface="Open Sans"/>
              <a:buAutoNum type="arabicPeriod"/>
            </a:pPr>
            <a:r>
              <a:rPr b="1" lang="en-GB" sz="1800">
                <a:latin typeface="Open Sans"/>
                <a:ea typeface="Open Sans"/>
                <a:cs typeface="Open Sans"/>
                <a:sym typeface="Open Sans"/>
              </a:rPr>
              <a:t>Closing comments from the Chair, Julian Morgan Jones</a:t>
            </a:r>
            <a:r>
              <a:rPr b="1" lang="en-GB" sz="1800">
                <a:latin typeface="Open Sans"/>
                <a:ea typeface="Open Sans"/>
                <a:cs typeface="Open Sans"/>
                <a:sym typeface="Open Sans"/>
              </a:rPr>
              <a:t> – South East Wood Fuels </a:t>
            </a:r>
            <a:r>
              <a:rPr lang="en-GB" sz="1800">
                <a:latin typeface="Open Sans"/>
                <a:ea typeface="Open Sans"/>
                <a:cs typeface="Open Sans"/>
                <a:sym typeface="Open Sans"/>
              </a:rPr>
              <a:t>(14:25)</a:t>
            </a:r>
            <a:endParaRPr sz="1800">
              <a:solidFill>
                <a:schemeClr val="dk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0"/>
          <p:cNvSpPr txBox="1"/>
          <p:nvPr/>
        </p:nvSpPr>
        <p:spPr>
          <a:xfrm>
            <a:off x="244068" y="75059"/>
            <a:ext cx="11633468" cy="75804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3200"/>
              <a:buFont typeface="Arial"/>
              <a:buNone/>
            </a:pPr>
            <a:r>
              <a:rPr b="1" lang="en-GB" sz="2800">
                <a:solidFill>
                  <a:schemeClr val="lt1"/>
                </a:solidFill>
                <a:latin typeface="Open Sans"/>
                <a:ea typeface="Open Sans"/>
                <a:cs typeface="Open Sans"/>
                <a:sym typeface="Open Sans"/>
              </a:rPr>
              <a:t>Campaigning Messaging and External Affairs – </a:t>
            </a:r>
            <a:r>
              <a:rPr b="1" i="1" lang="en-GB" sz="2800">
                <a:solidFill>
                  <a:schemeClr val="lt1"/>
                </a:solidFill>
                <a:latin typeface="Open Sans"/>
                <a:ea typeface="Open Sans"/>
                <a:cs typeface="Open Sans"/>
                <a:sym typeface="Open Sans"/>
              </a:rPr>
              <a:t>Biomass Strategy</a:t>
            </a:r>
            <a:endParaRPr i="1" sz="1200">
              <a:solidFill>
                <a:schemeClr val="dk1"/>
              </a:solidFill>
              <a:latin typeface="Open Sans"/>
              <a:ea typeface="Open Sans"/>
              <a:cs typeface="Open Sans"/>
              <a:sym typeface="Open Sans"/>
            </a:endParaRPr>
          </a:p>
        </p:txBody>
      </p:sp>
      <p:sp>
        <p:nvSpPr>
          <p:cNvPr id="73" name="Google Shape;73;p10"/>
          <p:cNvSpPr txBox="1"/>
          <p:nvPr/>
        </p:nvSpPr>
        <p:spPr>
          <a:xfrm>
            <a:off x="172973" y="1034750"/>
            <a:ext cx="11704500" cy="3417000"/>
          </a:xfrm>
          <a:prstGeom prst="rect">
            <a:avLst/>
          </a:prstGeom>
          <a:noFill/>
          <a:ln>
            <a:noFill/>
          </a:ln>
        </p:spPr>
        <p:txBody>
          <a:bodyPr anchorCtr="0" anchor="t" bIns="45700" lIns="91425" spcFirstLastPara="1" rIns="91425" wrap="square" tIns="45700">
            <a:spAutoFit/>
          </a:bodyPr>
          <a:lstStyle/>
          <a:p>
            <a:pPr indent="0" lvl="1" marL="88900" marR="0" rtl="0" algn="l">
              <a:spcBef>
                <a:spcPts val="0"/>
              </a:spcBef>
              <a:spcAft>
                <a:spcPts val="0"/>
              </a:spcAft>
              <a:buNone/>
            </a:pPr>
            <a:r>
              <a:rPr i="0" lang="en-GB" sz="1800" u="none" cap="none" strike="noStrike">
                <a:solidFill>
                  <a:schemeClr val="dk1"/>
                </a:solidFill>
                <a:latin typeface="Open Sans"/>
                <a:ea typeface="Open Sans"/>
                <a:cs typeface="Open Sans"/>
                <a:sym typeface="Open Sans"/>
              </a:rPr>
              <a:t>The REA submitted a comprehensive response to the biomass strategy call for evidence in June.</a:t>
            </a:r>
            <a:endParaRPr i="0" sz="1800" u="none" cap="none" strike="noStrike">
              <a:solidFill>
                <a:schemeClr val="dk1"/>
              </a:solidFill>
              <a:latin typeface="Open Sans"/>
              <a:ea typeface="Open Sans"/>
              <a:cs typeface="Open Sans"/>
              <a:sym typeface="Open Sans"/>
            </a:endParaRPr>
          </a:p>
          <a:p>
            <a:pPr indent="0" lvl="1" marL="88900" marR="0" rtl="0" algn="l">
              <a:spcBef>
                <a:spcPts val="0"/>
              </a:spcBef>
              <a:spcAft>
                <a:spcPts val="0"/>
              </a:spcAft>
              <a:buNone/>
            </a:pPr>
            <a:r>
              <a:t/>
            </a:r>
            <a:endParaRPr i="0" sz="1800" u="none" cap="none" strike="noStrike">
              <a:solidFill>
                <a:schemeClr val="dk1"/>
              </a:solidFill>
              <a:latin typeface="Open Sans"/>
              <a:ea typeface="Open Sans"/>
              <a:cs typeface="Open Sans"/>
              <a:sym typeface="Open Sans"/>
            </a:endParaRPr>
          </a:p>
          <a:p>
            <a:pPr indent="0" lvl="1" marL="88900" marR="0" rtl="0" algn="l">
              <a:spcBef>
                <a:spcPts val="0"/>
              </a:spcBef>
              <a:spcAft>
                <a:spcPts val="0"/>
              </a:spcAft>
              <a:buNone/>
            </a:pPr>
            <a:r>
              <a:rPr i="0" lang="en-GB" sz="1800" u="none" cap="none" strike="noStrike">
                <a:solidFill>
                  <a:schemeClr val="dk1"/>
                </a:solidFill>
                <a:latin typeface="Open Sans"/>
                <a:ea typeface="Open Sans"/>
                <a:cs typeface="Open Sans"/>
                <a:sym typeface="Open Sans"/>
              </a:rPr>
              <a:t>Thank you to everyone who provided input into the response. This was a major workstream for the REA with five-member roundtables, a BEIS industry seminar and several meetings with MPs. </a:t>
            </a:r>
            <a:endParaRPr i="0" sz="1800" u="none" cap="none" strike="noStrike">
              <a:solidFill>
                <a:schemeClr val="dk1"/>
              </a:solidFill>
              <a:latin typeface="Open Sans"/>
              <a:ea typeface="Open Sans"/>
              <a:cs typeface="Open Sans"/>
              <a:sym typeface="Open Sans"/>
            </a:endParaRPr>
          </a:p>
          <a:p>
            <a:pPr indent="0" lvl="1" marL="88900" marR="0" rtl="0" algn="l">
              <a:spcBef>
                <a:spcPts val="0"/>
              </a:spcBef>
              <a:spcAft>
                <a:spcPts val="0"/>
              </a:spcAft>
              <a:buNone/>
            </a:pPr>
            <a:r>
              <a:t/>
            </a:r>
            <a:endParaRPr i="0" sz="1800" u="none" cap="none" strike="noStrike">
              <a:solidFill>
                <a:schemeClr val="dk1"/>
              </a:solidFill>
              <a:latin typeface="Open Sans"/>
              <a:ea typeface="Open Sans"/>
              <a:cs typeface="Open Sans"/>
              <a:sym typeface="Open Sans"/>
            </a:endParaRPr>
          </a:p>
          <a:p>
            <a:pPr indent="0" lvl="1" marL="88900" marR="0" rtl="0" algn="l">
              <a:spcBef>
                <a:spcPts val="0"/>
              </a:spcBef>
              <a:spcAft>
                <a:spcPts val="0"/>
              </a:spcAft>
              <a:buNone/>
            </a:pPr>
            <a:r>
              <a:rPr i="0" lang="en-GB" sz="1800" u="none" cap="none" strike="noStrike">
                <a:solidFill>
                  <a:schemeClr val="dk1"/>
                </a:solidFill>
                <a:latin typeface="Open Sans"/>
                <a:ea typeface="Open Sans"/>
                <a:cs typeface="Open Sans"/>
                <a:sym typeface="Open Sans"/>
              </a:rPr>
              <a:t>The REA are continuing to be engaged with the Biomass Strategy team in BEIS, Minister and MPs to continue to inform the development of Government policy. </a:t>
            </a:r>
            <a:endParaRPr i="0" sz="1800" u="none" cap="none" strike="noStrike">
              <a:solidFill>
                <a:schemeClr val="dk1"/>
              </a:solidFill>
              <a:latin typeface="Open Sans"/>
              <a:ea typeface="Open Sans"/>
              <a:cs typeface="Open Sans"/>
              <a:sym typeface="Open Sans"/>
            </a:endParaRPr>
          </a:p>
          <a:p>
            <a:pPr indent="0" lvl="1" marL="8890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11430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pic>
        <p:nvPicPr>
          <p:cNvPr id="74" name="Google Shape;74;p10"/>
          <p:cNvPicPr preferRelativeResize="0"/>
          <p:nvPr/>
        </p:nvPicPr>
        <p:blipFill rotWithShape="1">
          <a:blip r:embed="rId3">
            <a:alphaModFix/>
          </a:blip>
          <a:srcRect b="0" l="0" r="0" t="0"/>
          <a:stretch/>
        </p:blipFill>
        <p:spPr>
          <a:xfrm>
            <a:off x="265186" y="3184081"/>
            <a:ext cx="1927165" cy="2645200"/>
          </a:xfrm>
          <a:prstGeom prst="rect">
            <a:avLst/>
          </a:prstGeom>
          <a:noFill/>
          <a:ln cap="flat" cmpd="sng" w="9525">
            <a:solidFill>
              <a:schemeClr val="dk1"/>
            </a:solidFill>
            <a:prstDash val="solid"/>
            <a:round/>
            <a:headEnd len="sm" w="sm" type="none"/>
            <a:tailEnd len="sm" w="sm" type="none"/>
          </a:ln>
        </p:spPr>
      </p:pic>
      <p:pic>
        <p:nvPicPr>
          <p:cNvPr id="75" name="Google Shape;75;p10"/>
          <p:cNvPicPr preferRelativeResize="0"/>
          <p:nvPr/>
        </p:nvPicPr>
        <p:blipFill rotWithShape="1">
          <a:blip r:embed="rId4">
            <a:alphaModFix/>
          </a:blip>
          <a:srcRect b="0" l="0" r="0" t="0"/>
          <a:stretch/>
        </p:blipFill>
        <p:spPr>
          <a:xfrm>
            <a:off x="2522317" y="3184081"/>
            <a:ext cx="2026881" cy="2645200"/>
          </a:xfrm>
          <a:prstGeom prst="rect">
            <a:avLst/>
          </a:prstGeom>
          <a:noFill/>
          <a:ln cap="flat" cmpd="sng" w="9525">
            <a:solidFill>
              <a:schemeClr val="dk1"/>
            </a:solidFill>
            <a:prstDash val="solid"/>
            <a:round/>
            <a:headEnd len="sm" w="sm" type="none"/>
            <a:tailEnd len="sm" w="sm" type="none"/>
          </a:ln>
        </p:spPr>
      </p:pic>
      <p:pic>
        <p:nvPicPr>
          <p:cNvPr id="76" name="Google Shape;76;p10"/>
          <p:cNvPicPr preferRelativeResize="0"/>
          <p:nvPr/>
        </p:nvPicPr>
        <p:blipFill rotWithShape="1">
          <a:blip r:embed="rId5">
            <a:alphaModFix/>
          </a:blip>
          <a:srcRect b="0" l="0" r="0" t="0"/>
          <a:stretch/>
        </p:blipFill>
        <p:spPr>
          <a:xfrm>
            <a:off x="4937833" y="3168668"/>
            <a:ext cx="2026881" cy="2676026"/>
          </a:xfrm>
          <a:prstGeom prst="rect">
            <a:avLst/>
          </a:prstGeom>
          <a:solidFill>
            <a:schemeClr val="dk1"/>
          </a:solidFill>
          <a:ln cap="flat" cmpd="sng" w="9525">
            <a:solidFill>
              <a:schemeClr val="dk1"/>
            </a:solidFill>
            <a:prstDash val="solid"/>
            <a:round/>
            <a:headEnd len="sm" w="sm" type="none"/>
            <a:tailEnd len="sm" w="sm" type="none"/>
          </a:ln>
        </p:spPr>
      </p:pic>
      <p:pic>
        <p:nvPicPr>
          <p:cNvPr id="77" name="Google Shape;77;p10"/>
          <p:cNvPicPr preferRelativeResize="0"/>
          <p:nvPr/>
        </p:nvPicPr>
        <p:blipFill rotWithShape="1">
          <a:blip r:embed="rId6">
            <a:alphaModFix/>
          </a:blip>
          <a:srcRect b="0" l="0" r="36475" t="0"/>
          <a:stretch/>
        </p:blipFill>
        <p:spPr>
          <a:xfrm>
            <a:off x="7294680" y="3168668"/>
            <a:ext cx="2312554" cy="26452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
        <p:nvSpPr>
          <p:cNvPr id="83" name="Google Shape;83;p11"/>
          <p:cNvSpPr txBox="1"/>
          <p:nvPr/>
        </p:nvSpPr>
        <p:spPr>
          <a:xfrm>
            <a:off x="244076" y="1060075"/>
            <a:ext cx="5972400" cy="5356500"/>
          </a:xfrm>
          <a:prstGeom prst="rect">
            <a:avLst/>
          </a:prstGeom>
          <a:noFill/>
          <a:ln>
            <a:noFill/>
          </a:ln>
        </p:spPr>
        <p:txBody>
          <a:bodyPr anchorCtr="0" anchor="t" bIns="45700" lIns="91425" spcFirstLastPara="1" rIns="91425" wrap="square" tIns="45700">
            <a:spAutoFit/>
          </a:bodyPr>
          <a:lstStyle/>
          <a:p>
            <a:pPr indent="0" lvl="0" marL="114300" marR="0" rtl="0" algn="l">
              <a:spcBef>
                <a:spcPts val="0"/>
              </a:spcBef>
              <a:spcAft>
                <a:spcPts val="0"/>
              </a:spcAft>
              <a:buNone/>
            </a:pPr>
            <a:r>
              <a:rPr b="1" i="1" lang="en-GB" sz="1800">
                <a:solidFill>
                  <a:schemeClr val="dk1"/>
                </a:solidFill>
                <a:latin typeface="Open Sans"/>
                <a:ea typeface="Open Sans"/>
                <a:cs typeface="Open Sans"/>
                <a:sym typeface="Open Sans"/>
              </a:rPr>
              <a:t>Key Biomass arguments the REA made included:</a:t>
            </a:r>
            <a:endParaRPr>
              <a:latin typeface="Open Sans"/>
              <a:ea typeface="Open Sans"/>
              <a:cs typeface="Open Sans"/>
              <a:sym typeface="Open Sans"/>
            </a:endParaRPr>
          </a:p>
          <a:p>
            <a:pPr indent="-317500" lvl="1" marL="587375" marR="0" rtl="0" algn="l">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UK biomass growth can be sustainably realised within existing governance arrangements.</a:t>
            </a:r>
            <a:endParaRPr>
              <a:latin typeface="Open Sans"/>
              <a:ea typeface="Open Sans"/>
              <a:cs typeface="Open Sans"/>
              <a:sym typeface="Open Sans"/>
            </a:endParaRPr>
          </a:p>
          <a:p>
            <a:pPr indent="0" lvl="1" marL="269875" marR="0" rtl="0" algn="l">
              <a:spcBef>
                <a:spcPts val="0"/>
              </a:spcBef>
              <a:spcAft>
                <a:spcPts val="0"/>
              </a:spcAft>
              <a:buNone/>
            </a:pPr>
            <a:r>
              <a:t/>
            </a:r>
            <a:endParaRPr i="0" sz="1800" u="none" cap="none" strike="noStrike">
              <a:solidFill>
                <a:schemeClr val="dk1"/>
              </a:solidFill>
              <a:latin typeface="Open Sans"/>
              <a:ea typeface="Open Sans"/>
              <a:cs typeface="Open Sans"/>
              <a:sym typeface="Open Sans"/>
            </a:endParaRPr>
          </a:p>
          <a:p>
            <a:pPr indent="-317500" lvl="1" marL="587375" marR="0" rtl="0" algn="l">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The UK needs to increase domestic biomass feedstock availability – Including use of innovative feedstocks like Perennial Energy Crops and SRC. </a:t>
            </a:r>
            <a:endParaRPr>
              <a:latin typeface="Open Sans"/>
              <a:ea typeface="Open Sans"/>
              <a:cs typeface="Open Sans"/>
              <a:sym typeface="Open Sans"/>
            </a:endParaRPr>
          </a:p>
          <a:p>
            <a:pPr indent="0" lvl="1" marL="269875" marR="0" rtl="0" algn="l">
              <a:spcBef>
                <a:spcPts val="0"/>
              </a:spcBef>
              <a:spcAft>
                <a:spcPts val="0"/>
              </a:spcAft>
              <a:buNone/>
            </a:pPr>
            <a:r>
              <a:t/>
            </a:r>
            <a:endParaRPr i="0" sz="1800" u="none" cap="none" strike="noStrike">
              <a:solidFill>
                <a:schemeClr val="dk1"/>
              </a:solidFill>
              <a:latin typeface="Open Sans"/>
              <a:ea typeface="Open Sans"/>
              <a:cs typeface="Open Sans"/>
              <a:sym typeface="Open Sans"/>
            </a:endParaRPr>
          </a:p>
          <a:p>
            <a:pPr indent="-317500" lvl="1" marL="587375" marR="0" rtl="0" algn="l">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Biomass delivers a UK Bioeconomy that supports jobs over 54,000 jobs and contributes £9.2bn to the UK economy</a:t>
            </a:r>
            <a:endParaRPr>
              <a:latin typeface="Open Sans"/>
              <a:ea typeface="Open Sans"/>
              <a:cs typeface="Open Sans"/>
              <a:sym typeface="Open Sans"/>
            </a:endParaRPr>
          </a:p>
          <a:p>
            <a:pPr indent="0" lvl="1" marL="269875" marR="0" rtl="0" algn="l">
              <a:spcBef>
                <a:spcPts val="0"/>
              </a:spcBef>
              <a:spcAft>
                <a:spcPts val="0"/>
              </a:spcAft>
              <a:buNone/>
            </a:pPr>
            <a:r>
              <a:t/>
            </a:r>
            <a:endParaRPr i="0" sz="1800" u="none" cap="none" strike="noStrike">
              <a:solidFill>
                <a:schemeClr val="dk1"/>
              </a:solidFill>
              <a:latin typeface="Open Sans"/>
              <a:ea typeface="Open Sans"/>
              <a:cs typeface="Open Sans"/>
              <a:sym typeface="Open Sans"/>
            </a:endParaRPr>
          </a:p>
          <a:p>
            <a:pPr indent="-317500" lvl="1" marL="587375" marR="0" rtl="0" algn="l">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Stringent governance arrangements are already in place and ensure a sustainable sector</a:t>
            </a:r>
            <a:endParaRPr>
              <a:latin typeface="Open Sans"/>
              <a:ea typeface="Open Sans"/>
              <a:cs typeface="Open Sans"/>
              <a:sym typeface="Open Sans"/>
            </a:endParaRPr>
          </a:p>
          <a:p>
            <a:pPr indent="0" lvl="1" marL="269875" marR="0" rtl="0" algn="l">
              <a:spcBef>
                <a:spcPts val="0"/>
              </a:spcBef>
              <a:spcAft>
                <a:spcPts val="0"/>
              </a:spcAft>
              <a:buNone/>
            </a:pPr>
            <a:r>
              <a:t/>
            </a:r>
            <a:endParaRPr i="0" sz="1800" u="none" cap="none" strike="noStrike">
              <a:solidFill>
                <a:schemeClr val="dk1"/>
              </a:solidFill>
              <a:latin typeface="Open Sans"/>
              <a:ea typeface="Open Sans"/>
              <a:cs typeface="Open Sans"/>
              <a:sym typeface="Open Sans"/>
            </a:endParaRPr>
          </a:p>
          <a:p>
            <a:pPr indent="-317500" lvl="1" marL="587375" marR="0" rtl="0" algn="l">
              <a:spcBef>
                <a:spcPts val="0"/>
              </a:spcBef>
              <a:spcAft>
                <a:spcPts val="0"/>
              </a:spcAft>
              <a:buClr>
                <a:schemeClr val="dk1"/>
              </a:buClr>
              <a:buSzPts val="1800"/>
              <a:buFont typeface="Open Sans"/>
              <a:buChar char="•"/>
            </a:pPr>
            <a:r>
              <a:rPr i="0" lang="en-GB" sz="1800" u="none" cap="none" strike="noStrike">
                <a:solidFill>
                  <a:schemeClr val="dk1"/>
                </a:solidFill>
                <a:latin typeface="Open Sans"/>
                <a:ea typeface="Open Sans"/>
                <a:cs typeface="Open Sans"/>
                <a:sym typeface="Open Sans"/>
              </a:rPr>
              <a:t>Innovation in Biomass Carbon Capture and Storage (CCS) will be delivered by building on existing bioenergy sectors.</a:t>
            </a:r>
            <a:endParaRPr i="0" sz="1800" u="none" cap="none" strike="noStrike">
              <a:solidFill>
                <a:schemeClr val="dk1"/>
              </a:solidFill>
              <a:latin typeface="Open Sans"/>
              <a:ea typeface="Open Sans"/>
              <a:cs typeface="Open Sans"/>
              <a:sym typeface="Open Sans"/>
            </a:endParaRPr>
          </a:p>
        </p:txBody>
      </p:sp>
      <p:sp>
        <p:nvSpPr>
          <p:cNvPr id="84" name="Google Shape;84;p11"/>
          <p:cNvSpPr txBox="1"/>
          <p:nvPr/>
        </p:nvSpPr>
        <p:spPr>
          <a:xfrm>
            <a:off x="244068" y="75059"/>
            <a:ext cx="11633468" cy="758041"/>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3200"/>
              <a:buFont typeface="Arial"/>
              <a:buNone/>
            </a:pPr>
            <a:r>
              <a:rPr b="1" lang="en-GB" sz="2800">
                <a:solidFill>
                  <a:schemeClr val="lt1"/>
                </a:solidFill>
                <a:latin typeface="Open Sans"/>
                <a:ea typeface="Open Sans"/>
                <a:cs typeface="Open Sans"/>
                <a:sym typeface="Open Sans"/>
              </a:rPr>
              <a:t>Campaigning Messaging and External Affairs – </a:t>
            </a:r>
            <a:r>
              <a:rPr b="1" i="1" lang="en-GB" sz="2800">
                <a:solidFill>
                  <a:schemeClr val="lt1"/>
                </a:solidFill>
                <a:latin typeface="Open Sans"/>
                <a:ea typeface="Open Sans"/>
                <a:cs typeface="Open Sans"/>
                <a:sym typeface="Open Sans"/>
              </a:rPr>
              <a:t>Biomass Strategy</a:t>
            </a:r>
            <a:endParaRPr i="1" sz="1200">
              <a:solidFill>
                <a:schemeClr val="dk1"/>
              </a:solidFill>
              <a:latin typeface="Open Sans"/>
              <a:ea typeface="Open Sans"/>
              <a:cs typeface="Open Sans"/>
              <a:sym typeface="Open Sans"/>
            </a:endParaRPr>
          </a:p>
        </p:txBody>
      </p:sp>
      <p:sp>
        <p:nvSpPr>
          <p:cNvPr id="85" name="Google Shape;85;p11"/>
          <p:cNvSpPr txBox="1"/>
          <p:nvPr/>
        </p:nvSpPr>
        <p:spPr>
          <a:xfrm>
            <a:off x="6022900" y="1013500"/>
            <a:ext cx="5972400" cy="5910600"/>
          </a:xfrm>
          <a:prstGeom prst="rect">
            <a:avLst/>
          </a:prstGeom>
          <a:noFill/>
          <a:ln>
            <a:noFill/>
          </a:ln>
        </p:spPr>
        <p:txBody>
          <a:bodyPr anchorCtr="0" anchor="t" bIns="45700" lIns="91425" spcFirstLastPara="1" rIns="91425" wrap="square" tIns="45700">
            <a:spAutoFit/>
          </a:bodyPr>
          <a:lstStyle/>
          <a:p>
            <a:pPr indent="0" lvl="0" marL="114300" marR="0" rtl="0" algn="l">
              <a:spcBef>
                <a:spcPts val="0"/>
              </a:spcBef>
              <a:spcAft>
                <a:spcPts val="0"/>
              </a:spcAft>
              <a:buNone/>
            </a:pPr>
            <a:r>
              <a:rPr b="1" i="1" lang="en-GB" sz="1800">
                <a:solidFill>
                  <a:schemeClr val="dk1"/>
                </a:solidFill>
                <a:latin typeface="Open Sans"/>
                <a:ea typeface="Open Sans"/>
                <a:cs typeface="Open Sans"/>
                <a:sym typeface="Open Sans"/>
              </a:rPr>
              <a:t>Additional Biomass Heat Messaging:</a:t>
            </a:r>
            <a:endParaRPr>
              <a:latin typeface="Open Sans"/>
              <a:ea typeface="Open Sans"/>
              <a:cs typeface="Open Sans"/>
              <a:sym typeface="Open Sans"/>
            </a:endParaRPr>
          </a:p>
          <a:p>
            <a:pPr indent="-285750" lvl="0" marL="4000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Policy has repeatedly underestimated the role of Biomass Heat, by labelling it ‘niche’ without defining the size of sector. This potential was further demonstrated through the case studies. </a:t>
            </a:r>
            <a:endParaRPr>
              <a:latin typeface="Open Sans"/>
              <a:ea typeface="Open Sans"/>
              <a:cs typeface="Open Sans"/>
              <a:sym typeface="Open Sans"/>
            </a:endParaRPr>
          </a:p>
          <a:p>
            <a:pPr indent="0" lvl="0" marL="114300" marR="0" rtl="0" algn="l">
              <a:spcBef>
                <a:spcPts val="0"/>
              </a:spcBef>
              <a:spcAft>
                <a:spcPts val="0"/>
              </a:spcAft>
              <a:buNone/>
            </a:pPr>
            <a:r>
              <a:t/>
            </a:r>
            <a:endParaRPr sz="1800">
              <a:solidFill>
                <a:schemeClr val="dk1"/>
              </a:solidFill>
              <a:latin typeface="Open Sans"/>
              <a:ea typeface="Open Sans"/>
              <a:cs typeface="Open Sans"/>
              <a:sym typeface="Open Sans"/>
            </a:endParaRPr>
          </a:p>
          <a:p>
            <a:pPr indent="-285750" lvl="0" marL="4000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The Biomass Heat industry has an essential role in delivering carbon emissions savings today and in the future. </a:t>
            </a:r>
            <a:endParaRPr>
              <a:latin typeface="Open Sans"/>
              <a:ea typeface="Open Sans"/>
              <a:cs typeface="Open Sans"/>
              <a:sym typeface="Open Sans"/>
            </a:endParaRPr>
          </a:p>
          <a:p>
            <a:pPr indent="0" lvl="0" marL="114300" marR="0" rtl="0" algn="l">
              <a:spcBef>
                <a:spcPts val="0"/>
              </a:spcBef>
              <a:spcAft>
                <a:spcPts val="0"/>
              </a:spcAft>
              <a:buNone/>
            </a:pPr>
            <a:r>
              <a:t/>
            </a:r>
            <a:endParaRPr sz="1800">
              <a:solidFill>
                <a:schemeClr val="dk1"/>
              </a:solidFill>
              <a:latin typeface="Open Sans"/>
              <a:ea typeface="Open Sans"/>
              <a:cs typeface="Open Sans"/>
              <a:sym typeface="Open Sans"/>
            </a:endParaRPr>
          </a:p>
          <a:p>
            <a:pPr indent="-285750" lvl="0" marL="4000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Failure to replace the Non-Domestic RHI is now a major policy Gap.</a:t>
            </a:r>
            <a:endParaRPr>
              <a:latin typeface="Open Sans"/>
              <a:ea typeface="Open Sans"/>
              <a:cs typeface="Open Sans"/>
              <a:sym typeface="Open Sans"/>
            </a:endParaRPr>
          </a:p>
          <a:p>
            <a:pPr indent="0" lvl="0" marL="114300" marR="0" rtl="0" algn="l">
              <a:spcBef>
                <a:spcPts val="0"/>
              </a:spcBef>
              <a:spcAft>
                <a:spcPts val="0"/>
              </a:spcAft>
              <a:buNone/>
            </a:pPr>
            <a:r>
              <a:t/>
            </a:r>
            <a:endParaRPr sz="1800">
              <a:solidFill>
                <a:schemeClr val="dk1"/>
              </a:solidFill>
              <a:latin typeface="Open Sans"/>
              <a:ea typeface="Open Sans"/>
              <a:cs typeface="Open Sans"/>
              <a:sym typeface="Open Sans"/>
            </a:endParaRPr>
          </a:p>
          <a:p>
            <a:pPr indent="-285750" lvl="0" marL="4000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Stringent Installation, fuel and maintenance standards are the best way to address air quality concerns.</a:t>
            </a:r>
            <a:endParaRPr>
              <a:latin typeface="Open Sans"/>
              <a:ea typeface="Open Sans"/>
              <a:cs typeface="Open Sans"/>
              <a:sym typeface="Open Sans"/>
            </a:endParaRPr>
          </a:p>
          <a:p>
            <a:pPr indent="0" lvl="0" marL="114300" marR="0" rtl="0" algn="l">
              <a:spcBef>
                <a:spcPts val="0"/>
              </a:spcBef>
              <a:spcAft>
                <a:spcPts val="0"/>
              </a:spcAft>
              <a:buNone/>
            </a:pPr>
            <a:r>
              <a:t/>
            </a:r>
            <a:endParaRPr sz="1800">
              <a:solidFill>
                <a:schemeClr val="dk1"/>
              </a:solidFill>
              <a:latin typeface="Open Sans"/>
              <a:ea typeface="Open Sans"/>
              <a:cs typeface="Open Sans"/>
              <a:sym typeface="Open Sans"/>
            </a:endParaRPr>
          </a:p>
          <a:p>
            <a:pPr indent="-285750" lvl="0" marL="4000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Reward conversion efficiencies when considering ideal use for biomass.</a:t>
            </a:r>
            <a:endParaRPr>
              <a:latin typeface="Open Sans"/>
              <a:ea typeface="Open Sans"/>
              <a:cs typeface="Open Sans"/>
              <a:sym typeface="Open Sans"/>
            </a:endParaRPr>
          </a:p>
          <a:p>
            <a:pPr indent="-171450" lvl="0" marL="400050" marR="0" rtl="0" algn="l">
              <a:spcBef>
                <a:spcPts val="0"/>
              </a:spcBef>
              <a:spcAft>
                <a:spcPts val="0"/>
              </a:spcAft>
              <a:buClr>
                <a:schemeClr val="dk1"/>
              </a:buClr>
              <a:buSzPts val="1800"/>
              <a:buFont typeface="Calibri"/>
              <a:buNone/>
            </a:pPr>
            <a:r>
              <a:t/>
            </a:r>
            <a:endParaRPr i="1" sz="1800">
              <a:solidFill>
                <a:schemeClr val="dk1"/>
              </a:solidFill>
              <a:latin typeface="Open Sans"/>
              <a:ea typeface="Open Sans"/>
              <a:cs typeface="Open Sans"/>
              <a:sym typeface="Open Sans"/>
            </a:endParaRPr>
          </a:p>
          <a:p>
            <a:pPr indent="-171450" lvl="0" marL="400050" marR="0" rtl="0" algn="l">
              <a:spcBef>
                <a:spcPts val="0"/>
              </a:spcBef>
              <a:spcAft>
                <a:spcPts val="0"/>
              </a:spcAft>
              <a:buClr>
                <a:schemeClr val="dk1"/>
              </a:buClr>
              <a:buSzPts val="1800"/>
              <a:buFont typeface="Calibri"/>
              <a:buNone/>
            </a:pPr>
            <a:r>
              <a:t/>
            </a:r>
            <a:endParaRPr i="1" sz="1800">
              <a:solidFill>
                <a:schemeClr val="dk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2"/>
          <p:cNvSpPr txBox="1"/>
          <p:nvPr/>
        </p:nvSpPr>
        <p:spPr>
          <a:xfrm>
            <a:off x="275303" y="117711"/>
            <a:ext cx="8268971" cy="758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3200"/>
              <a:buFont typeface="Arial"/>
              <a:buNone/>
            </a:pPr>
            <a:r>
              <a:rPr b="1" lang="en-GB" sz="3200">
                <a:solidFill>
                  <a:schemeClr val="lt1"/>
                </a:solidFill>
                <a:latin typeface="Open Sans"/>
                <a:ea typeface="Open Sans"/>
                <a:cs typeface="Open Sans"/>
                <a:sym typeface="Open Sans"/>
              </a:rPr>
              <a:t>Meetings with Officials on Biomass Strategy</a:t>
            </a:r>
            <a:endParaRPr sz="1400">
              <a:solidFill>
                <a:schemeClr val="dk1"/>
              </a:solidFill>
              <a:latin typeface="Open Sans"/>
              <a:ea typeface="Open Sans"/>
              <a:cs typeface="Open Sans"/>
              <a:sym typeface="Open Sans"/>
            </a:endParaRPr>
          </a:p>
        </p:txBody>
      </p:sp>
      <p:sp>
        <p:nvSpPr>
          <p:cNvPr id="92" name="Google Shape;92;p12"/>
          <p:cNvSpPr txBox="1"/>
          <p:nvPr/>
        </p:nvSpPr>
        <p:spPr>
          <a:xfrm>
            <a:off x="0" y="1126333"/>
            <a:ext cx="11240700" cy="1477500"/>
          </a:xfrm>
          <a:prstGeom prst="rect">
            <a:avLst/>
          </a:prstGeom>
          <a:noFill/>
          <a:ln>
            <a:noFill/>
          </a:ln>
        </p:spPr>
        <p:txBody>
          <a:bodyPr anchorCtr="0" anchor="t" bIns="45700" lIns="91425" spcFirstLastPara="1" rIns="91425" wrap="square" tIns="45700">
            <a:spAutoFit/>
          </a:bodyPr>
          <a:lstStyle/>
          <a:p>
            <a:pPr indent="-342900" lvl="0" marL="45720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REA staff continue to engage with elected officials and other senior political stakeholders to represent the views of Wood Heat Forum Members. We recently recirculated our Biomass Strategy Briefing to MPs following their return to parliament. Some notable meetings include:</a:t>
            </a:r>
            <a:endParaRPr sz="18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pic>
        <p:nvPicPr>
          <p:cNvPr id="93" name="Google Shape;93;p12"/>
          <p:cNvPicPr preferRelativeResize="0"/>
          <p:nvPr/>
        </p:nvPicPr>
        <p:blipFill rotWithShape="1">
          <a:blip r:embed="rId3">
            <a:alphaModFix/>
          </a:blip>
          <a:srcRect b="0" l="0" r="0" t="0"/>
          <a:stretch/>
        </p:blipFill>
        <p:spPr>
          <a:xfrm>
            <a:off x="227125" y="4436293"/>
            <a:ext cx="1517226" cy="1878405"/>
          </a:xfrm>
          <a:prstGeom prst="rect">
            <a:avLst/>
          </a:prstGeom>
          <a:noFill/>
          <a:ln>
            <a:noFill/>
          </a:ln>
        </p:spPr>
      </p:pic>
      <p:sp>
        <p:nvSpPr>
          <p:cNvPr id="94" name="Google Shape;94;p12"/>
          <p:cNvSpPr txBox="1"/>
          <p:nvPr/>
        </p:nvSpPr>
        <p:spPr>
          <a:xfrm>
            <a:off x="1794304" y="4479465"/>
            <a:ext cx="22818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GB" sz="1800">
                <a:solidFill>
                  <a:schemeClr val="dk1"/>
                </a:solidFill>
                <a:latin typeface="Open Sans"/>
                <a:ea typeface="Open Sans"/>
                <a:cs typeface="Open Sans"/>
                <a:sym typeface="Open Sans"/>
              </a:rPr>
              <a:t>Anne-Marie Trevelyan</a:t>
            </a:r>
            <a:endParaRPr b="1" sz="18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rPr lang="en-GB" sz="1800">
                <a:solidFill>
                  <a:schemeClr val="dk1"/>
                </a:solidFill>
                <a:latin typeface="Open Sans"/>
                <a:ea typeface="Open Sans"/>
                <a:cs typeface="Open Sans"/>
                <a:sym typeface="Open Sans"/>
              </a:rPr>
              <a:t>Previous Minister for Energy</a:t>
            </a:r>
            <a:endParaRPr sz="18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sp>
        <p:nvSpPr>
          <p:cNvPr id="95" name="Google Shape;95;p12"/>
          <p:cNvSpPr txBox="1"/>
          <p:nvPr/>
        </p:nvSpPr>
        <p:spPr>
          <a:xfrm>
            <a:off x="1744352" y="2167158"/>
            <a:ext cx="24702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GB" sz="1800">
                <a:solidFill>
                  <a:schemeClr val="dk1"/>
                </a:solidFill>
                <a:latin typeface="Open Sans"/>
                <a:ea typeface="Open Sans"/>
                <a:cs typeface="Open Sans"/>
                <a:sym typeface="Open Sans"/>
              </a:rPr>
              <a:t>Kwasi Kwarteng</a:t>
            </a:r>
            <a:endParaRPr b="1" sz="18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rPr lang="en-GB" sz="1800">
                <a:solidFill>
                  <a:schemeClr val="dk1"/>
                </a:solidFill>
                <a:latin typeface="Open Sans"/>
                <a:ea typeface="Open Sans"/>
                <a:cs typeface="Open Sans"/>
                <a:sym typeface="Open Sans"/>
              </a:rPr>
              <a:t>Secretary for State BEIS </a:t>
            </a:r>
            <a:r>
              <a:rPr i="1" lang="en-GB" sz="1800">
                <a:solidFill>
                  <a:schemeClr val="dk1"/>
                </a:solidFill>
                <a:latin typeface="Open Sans"/>
                <a:ea typeface="Open Sans"/>
                <a:cs typeface="Open Sans"/>
                <a:sym typeface="Open Sans"/>
              </a:rPr>
              <a:t>(further meeting on Biomass Strat.  upcoming)</a:t>
            </a:r>
            <a:endParaRPr i="1" sz="18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pic>
        <p:nvPicPr>
          <p:cNvPr id="96" name="Google Shape;96;p12"/>
          <p:cNvPicPr preferRelativeResize="0"/>
          <p:nvPr/>
        </p:nvPicPr>
        <p:blipFill rotWithShape="1">
          <a:blip r:embed="rId4">
            <a:alphaModFix/>
          </a:blip>
          <a:srcRect b="0" l="0" r="0" t="0"/>
          <a:stretch/>
        </p:blipFill>
        <p:spPr>
          <a:xfrm>
            <a:off x="4417621" y="2167158"/>
            <a:ext cx="1411626" cy="1882168"/>
          </a:xfrm>
          <a:prstGeom prst="rect">
            <a:avLst/>
          </a:prstGeom>
          <a:noFill/>
          <a:ln>
            <a:noFill/>
          </a:ln>
        </p:spPr>
      </p:pic>
      <p:sp>
        <p:nvSpPr>
          <p:cNvPr id="97" name="Google Shape;97;p12"/>
          <p:cNvSpPr txBox="1"/>
          <p:nvPr/>
        </p:nvSpPr>
        <p:spPr>
          <a:xfrm>
            <a:off x="6046765" y="2167158"/>
            <a:ext cx="20613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GB" sz="1800">
                <a:solidFill>
                  <a:schemeClr val="dk1"/>
                </a:solidFill>
                <a:latin typeface="Open Sans"/>
                <a:ea typeface="Open Sans"/>
                <a:cs typeface="Open Sans"/>
                <a:sym typeface="Open Sans"/>
              </a:rPr>
              <a:t>Alan Whitehead</a:t>
            </a:r>
            <a:endParaRPr b="1" sz="18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rPr lang="en-GB" sz="1800">
                <a:solidFill>
                  <a:schemeClr val="dk1"/>
                </a:solidFill>
                <a:latin typeface="Open Sans"/>
                <a:ea typeface="Open Sans"/>
                <a:cs typeface="Open Sans"/>
                <a:sym typeface="Open Sans"/>
              </a:rPr>
              <a:t>Shadow Minister for Green New Deal and Energy</a:t>
            </a:r>
            <a:endParaRPr sz="18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pic>
        <p:nvPicPr>
          <p:cNvPr id="98" name="Google Shape;98;p12"/>
          <p:cNvPicPr preferRelativeResize="0"/>
          <p:nvPr/>
        </p:nvPicPr>
        <p:blipFill rotWithShape="1">
          <a:blip r:embed="rId5">
            <a:alphaModFix/>
          </a:blip>
          <a:srcRect b="0" l="0" r="0" t="0"/>
          <a:stretch/>
        </p:blipFill>
        <p:spPr>
          <a:xfrm>
            <a:off x="4493543" y="4627894"/>
            <a:ext cx="1411625" cy="1395523"/>
          </a:xfrm>
          <a:prstGeom prst="rect">
            <a:avLst/>
          </a:prstGeom>
          <a:noFill/>
          <a:ln>
            <a:noFill/>
          </a:ln>
        </p:spPr>
      </p:pic>
      <p:sp>
        <p:nvSpPr>
          <p:cNvPr id="99" name="Google Shape;99;p12"/>
          <p:cNvSpPr txBox="1"/>
          <p:nvPr/>
        </p:nvSpPr>
        <p:spPr>
          <a:xfrm>
            <a:off x="6033284" y="4525413"/>
            <a:ext cx="1994839"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b="1" lang="en-GB" sz="1800">
                <a:solidFill>
                  <a:schemeClr val="dk1"/>
                </a:solidFill>
                <a:latin typeface="Open Sans"/>
                <a:ea typeface="Open Sans"/>
                <a:cs typeface="Open Sans"/>
                <a:sym typeface="Open Sans"/>
              </a:rPr>
              <a:t>David Capper</a:t>
            </a:r>
            <a:endParaRPr b="1" sz="18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rPr lang="en-GB" sz="1800">
                <a:solidFill>
                  <a:schemeClr val="dk1"/>
                </a:solidFill>
                <a:latin typeface="Open Sans"/>
                <a:ea typeface="Open Sans"/>
                <a:cs typeface="Open Sans"/>
                <a:sym typeface="Open Sans"/>
              </a:rPr>
              <a:t>Director of Clean Heat at BEIS</a:t>
            </a:r>
            <a:endParaRPr sz="18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sp>
        <p:nvSpPr>
          <p:cNvPr id="100" name="Google Shape;100;p12"/>
          <p:cNvSpPr txBox="1"/>
          <p:nvPr/>
        </p:nvSpPr>
        <p:spPr>
          <a:xfrm>
            <a:off x="8187986" y="2167158"/>
            <a:ext cx="3350400" cy="369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Other Notable MP Meetings  who asked question relating to Biomass Heat :</a:t>
            </a:r>
            <a:endParaRPr>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Richard Fuller MP (Con)</a:t>
            </a:r>
            <a:endParaRPr>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Lisa Cameron (SNP)</a:t>
            </a:r>
            <a:endParaRPr>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Martyn Day (SNP)</a:t>
            </a:r>
            <a:endParaRPr>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Salaine Saxby (Con)</a:t>
            </a:r>
            <a:endParaRPr>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Luke Pollard (Lab)</a:t>
            </a:r>
            <a:endParaRPr>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Alex Cunningham (Lab)</a:t>
            </a:r>
            <a:endParaRPr>
              <a:latin typeface="Open Sans"/>
              <a:ea typeface="Open Sans"/>
              <a:cs typeface="Open Sans"/>
              <a:sym typeface="Open Sans"/>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16 MP meeting in total</a:t>
            </a:r>
            <a:endParaRPr>
              <a:latin typeface="Open Sans"/>
              <a:ea typeface="Open Sans"/>
              <a:cs typeface="Open Sans"/>
              <a:sym typeface="Open Sans"/>
            </a:endParaRPr>
          </a:p>
          <a:p>
            <a:pPr indent="-171450" lvl="0" marL="285750" marR="0" rtl="0" algn="l">
              <a:spcBef>
                <a:spcPts val="0"/>
              </a:spcBef>
              <a:spcAft>
                <a:spcPts val="0"/>
              </a:spcAft>
              <a:buClr>
                <a:schemeClr val="dk1"/>
              </a:buClr>
              <a:buSzPts val="1800"/>
              <a:buFont typeface="Calibri"/>
              <a:buNone/>
            </a:pPr>
            <a:r>
              <a:t/>
            </a:r>
            <a:endParaRPr i="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i="1" sz="1800">
              <a:solidFill>
                <a:schemeClr val="dk1"/>
              </a:solidFill>
              <a:latin typeface="Calibri"/>
              <a:ea typeface="Calibri"/>
              <a:cs typeface="Calibri"/>
              <a:sym typeface="Calibri"/>
            </a:endParaRPr>
          </a:p>
        </p:txBody>
      </p:sp>
      <p:pic>
        <p:nvPicPr>
          <p:cNvPr id="101" name="Google Shape;101;p12"/>
          <p:cNvPicPr preferRelativeResize="0"/>
          <p:nvPr/>
        </p:nvPicPr>
        <p:blipFill rotWithShape="1">
          <a:blip r:embed="rId6">
            <a:alphaModFix/>
          </a:blip>
          <a:srcRect b="0" l="0" r="0" t="0"/>
          <a:stretch/>
        </p:blipFill>
        <p:spPr>
          <a:xfrm>
            <a:off x="219412" y="2167158"/>
            <a:ext cx="1524939" cy="20332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3"/>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
        <p:nvSpPr>
          <p:cNvPr id="107" name="Google Shape;107;p13"/>
          <p:cNvSpPr txBox="1"/>
          <p:nvPr/>
        </p:nvSpPr>
        <p:spPr>
          <a:xfrm>
            <a:off x="391874" y="139950"/>
            <a:ext cx="85878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3200">
                <a:solidFill>
                  <a:schemeClr val="lt1"/>
                </a:solidFill>
                <a:latin typeface="Open Sans"/>
                <a:ea typeface="Open Sans"/>
                <a:cs typeface="Open Sans"/>
                <a:sym typeface="Open Sans"/>
              </a:rPr>
              <a:t>Political Update – New Minister Greg Hands</a:t>
            </a:r>
            <a:endParaRPr>
              <a:latin typeface="Open Sans"/>
              <a:ea typeface="Open Sans"/>
              <a:cs typeface="Open Sans"/>
              <a:sym typeface="Open Sans"/>
            </a:endParaRPr>
          </a:p>
        </p:txBody>
      </p:sp>
      <p:pic>
        <p:nvPicPr>
          <p:cNvPr id="108" name="Google Shape;108;p13"/>
          <p:cNvPicPr preferRelativeResize="0"/>
          <p:nvPr/>
        </p:nvPicPr>
        <p:blipFill>
          <a:blip r:embed="rId3">
            <a:alphaModFix/>
          </a:blip>
          <a:stretch>
            <a:fillRect/>
          </a:stretch>
        </p:blipFill>
        <p:spPr>
          <a:xfrm>
            <a:off x="152400" y="1363352"/>
            <a:ext cx="3492676" cy="4656901"/>
          </a:xfrm>
          <a:prstGeom prst="rect">
            <a:avLst/>
          </a:prstGeom>
          <a:noFill/>
          <a:ln>
            <a:noFill/>
          </a:ln>
        </p:spPr>
      </p:pic>
      <p:sp>
        <p:nvSpPr>
          <p:cNvPr id="109" name="Google Shape;109;p13"/>
          <p:cNvSpPr txBox="1"/>
          <p:nvPr/>
        </p:nvSpPr>
        <p:spPr>
          <a:xfrm>
            <a:off x="3749700" y="1002000"/>
            <a:ext cx="81084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606060"/>
                </a:solidFill>
                <a:highlight>
                  <a:srgbClr val="FFFFFF"/>
                </a:highlight>
                <a:latin typeface="Open Sans"/>
                <a:ea typeface="Open Sans"/>
                <a:cs typeface="Open Sans"/>
                <a:sym typeface="Open Sans"/>
              </a:rPr>
              <a:t>Chelsea MP Greg Hands has been appointed as a Minister at BEIS, with his policy brief covering heat. </a:t>
            </a:r>
            <a:endParaRPr b="1" sz="1800">
              <a:solidFill>
                <a:srgbClr val="606060"/>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800">
              <a:solidFill>
                <a:srgbClr val="606060"/>
              </a:solidFill>
              <a:highlight>
                <a:srgbClr val="FFFFFF"/>
              </a:highlight>
              <a:latin typeface="Open Sans"/>
              <a:ea typeface="Open Sans"/>
              <a:cs typeface="Open Sans"/>
              <a:sym typeface="Open Sans"/>
            </a:endParaRPr>
          </a:p>
          <a:p>
            <a:pPr indent="-342900" lvl="0" marL="457200" rtl="0" algn="l">
              <a:spcBef>
                <a:spcPts val="0"/>
              </a:spcBef>
              <a:spcAft>
                <a:spcPts val="0"/>
              </a:spcAft>
              <a:buClr>
                <a:srgbClr val="606060"/>
              </a:buClr>
              <a:buSzPts val="1800"/>
              <a:buFont typeface="Open Sans"/>
              <a:buChar char="●"/>
            </a:pPr>
            <a:r>
              <a:rPr lang="en-GB" sz="1800">
                <a:solidFill>
                  <a:srgbClr val="606060"/>
                </a:solidFill>
                <a:highlight>
                  <a:srgbClr val="FFFFFF"/>
                </a:highlight>
                <a:latin typeface="Open Sans"/>
                <a:ea typeface="Open Sans"/>
                <a:cs typeface="Open Sans"/>
                <a:sym typeface="Open Sans"/>
              </a:rPr>
              <a:t>Hands does not have a significant record of engaging with renewable or clean technologies in the House. </a:t>
            </a:r>
            <a:endParaRPr sz="1800">
              <a:solidFill>
                <a:srgbClr val="606060"/>
              </a:solidFill>
              <a:highlight>
                <a:srgbClr val="FFFFFF"/>
              </a:highlight>
              <a:latin typeface="Open Sans"/>
              <a:ea typeface="Open Sans"/>
              <a:cs typeface="Open Sans"/>
              <a:sym typeface="Open Sans"/>
            </a:endParaRPr>
          </a:p>
          <a:p>
            <a:pPr indent="-342900" lvl="1" marL="914400" rtl="0" algn="l">
              <a:spcBef>
                <a:spcPts val="0"/>
              </a:spcBef>
              <a:spcAft>
                <a:spcPts val="0"/>
              </a:spcAft>
              <a:buClr>
                <a:srgbClr val="606060"/>
              </a:buClr>
              <a:buSzPts val="1800"/>
              <a:buFont typeface="Open Sans"/>
              <a:buChar char="○"/>
            </a:pPr>
            <a:r>
              <a:rPr lang="en-GB" sz="1800">
                <a:solidFill>
                  <a:srgbClr val="606060"/>
                </a:solidFill>
                <a:highlight>
                  <a:srgbClr val="FFFFFF"/>
                </a:highlight>
                <a:latin typeface="Open Sans"/>
                <a:ea typeface="Open Sans"/>
                <a:cs typeface="Open Sans"/>
                <a:sym typeface="Open Sans"/>
              </a:rPr>
              <a:t>Although in his role leading the UK-Japan trade deal, he has defended the UK's commitment to the net-zero 2050 target when asked by ministers.</a:t>
            </a:r>
            <a:endParaRPr sz="1800">
              <a:solidFill>
                <a:srgbClr val="606060"/>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800">
              <a:solidFill>
                <a:srgbClr val="606060"/>
              </a:solidFill>
              <a:highlight>
                <a:srgbClr val="FFFFFF"/>
              </a:highlight>
              <a:latin typeface="Open Sans"/>
              <a:ea typeface="Open Sans"/>
              <a:cs typeface="Open Sans"/>
              <a:sym typeface="Open Sans"/>
            </a:endParaRPr>
          </a:p>
          <a:p>
            <a:pPr indent="-342900" lvl="0" marL="457200" rtl="0" algn="l">
              <a:spcBef>
                <a:spcPts val="0"/>
              </a:spcBef>
              <a:spcAft>
                <a:spcPts val="0"/>
              </a:spcAft>
              <a:buClr>
                <a:srgbClr val="606060"/>
              </a:buClr>
              <a:buSzPts val="1800"/>
              <a:buFont typeface="Open Sans"/>
              <a:buChar char="●"/>
            </a:pPr>
            <a:r>
              <a:rPr lang="en-GB" sz="1800">
                <a:solidFill>
                  <a:srgbClr val="606060"/>
                </a:solidFill>
                <a:highlight>
                  <a:srgbClr val="FFFFFF"/>
                </a:highlight>
                <a:latin typeface="Open Sans"/>
                <a:ea typeface="Open Sans"/>
                <a:cs typeface="Open Sans"/>
                <a:sym typeface="Open Sans"/>
              </a:rPr>
              <a:t>Hands' voting record in parliament indicates moderate support for green technologies. </a:t>
            </a:r>
            <a:endParaRPr sz="1800">
              <a:solidFill>
                <a:srgbClr val="606060"/>
              </a:solidFill>
              <a:highlight>
                <a:srgbClr val="FFFFFF"/>
              </a:highlight>
              <a:latin typeface="Open Sans"/>
              <a:ea typeface="Open Sans"/>
              <a:cs typeface="Open Sans"/>
              <a:sym typeface="Open Sans"/>
            </a:endParaRPr>
          </a:p>
          <a:p>
            <a:pPr indent="-342900" lvl="1" marL="914400" rtl="0" algn="l">
              <a:spcBef>
                <a:spcPts val="0"/>
              </a:spcBef>
              <a:spcAft>
                <a:spcPts val="0"/>
              </a:spcAft>
              <a:buClr>
                <a:srgbClr val="606060"/>
              </a:buClr>
              <a:buSzPts val="1800"/>
              <a:buFont typeface="Open Sans"/>
              <a:buChar char="○"/>
            </a:pPr>
            <a:r>
              <a:rPr lang="en-GB" sz="1800">
                <a:solidFill>
                  <a:srgbClr val="606060"/>
                </a:solidFill>
                <a:highlight>
                  <a:srgbClr val="FFFFFF"/>
                </a:highlight>
                <a:latin typeface="Open Sans"/>
                <a:ea typeface="Open Sans"/>
                <a:cs typeface="Open Sans"/>
                <a:sym typeface="Open Sans"/>
              </a:rPr>
              <a:t>However, Hands has voted to stop rises in road fuel duty and has a mixed record on Hydraulic Fracturing regulation.</a:t>
            </a:r>
            <a:endParaRPr sz="1800">
              <a:solidFill>
                <a:srgbClr val="606060"/>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800">
              <a:solidFill>
                <a:srgbClr val="606060"/>
              </a:solidFill>
              <a:highlight>
                <a:srgbClr val="FFFFFF"/>
              </a:highlight>
              <a:latin typeface="Open Sans"/>
              <a:ea typeface="Open Sans"/>
              <a:cs typeface="Open Sans"/>
              <a:sym typeface="Open Sans"/>
            </a:endParaRPr>
          </a:p>
          <a:p>
            <a:pPr indent="-342900" lvl="0" marL="457200" rtl="0" algn="l">
              <a:spcBef>
                <a:spcPts val="0"/>
              </a:spcBef>
              <a:spcAft>
                <a:spcPts val="0"/>
              </a:spcAft>
              <a:buClr>
                <a:srgbClr val="606060"/>
              </a:buClr>
              <a:buSzPts val="1800"/>
              <a:buFont typeface="Open Sans"/>
              <a:buChar char="●"/>
            </a:pPr>
            <a:r>
              <a:rPr lang="en-GB" sz="1800">
                <a:solidFill>
                  <a:srgbClr val="606060"/>
                </a:solidFill>
                <a:highlight>
                  <a:srgbClr val="FFFFFF"/>
                </a:highlight>
                <a:latin typeface="Open Sans"/>
                <a:ea typeface="Open Sans"/>
                <a:cs typeface="Open Sans"/>
                <a:sym typeface="Open Sans"/>
              </a:rPr>
              <a:t>We have already written to Greg Hands, congratulating him of his appointment and requesting a meeting.</a:t>
            </a:r>
            <a:endParaRPr sz="18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4"/>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GB"/>
              <a:t>‹#›</a:t>
            </a:fld>
            <a:endParaRPr/>
          </a:p>
        </p:txBody>
      </p:sp>
      <p:sp>
        <p:nvSpPr>
          <p:cNvPr id="115" name="Google Shape;115;p14"/>
          <p:cNvSpPr txBox="1"/>
          <p:nvPr/>
        </p:nvSpPr>
        <p:spPr>
          <a:xfrm>
            <a:off x="3377159" y="2687742"/>
            <a:ext cx="486124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3600">
                <a:solidFill>
                  <a:schemeClr val="dk1"/>
                </a:solidFill>
                <a:latin typeface="Open Sans"/>
                <a:ea typeface="Open Sans"/>
                <a:cs typeface="Open Sans"/>
                <a:sym typeface="Open Sans"/>
              </a:rPr>
              <a:t>Wood Heat Forum Messaging Plan</a:t>
            </a:r>
            <a:endParaRPr b="1" i="1" sz="1100">
              <a:solidFill>
                <a:schemeClr val="dk1"/>
              </a:solidFill>
              <a:latin typeface="Open Sans"/>
              <a:ea typeface="Open Sans"/>
              <a:cs typeface="Open Sans"/>
              <a:sym typeface="Open Sans"/>
            </a:endParaRPr>
          </a:p>
        </p:txBody>
      </p:sp>
      <p:sp>
        <p:nvSpPr>
          <p:cNvPr id="116" name="Google Shape;116;p14"/>
          <p:cNvSpPr txBox="1"/>
          <p:nvPr/>
        </p:nvSpPr>
        <p:spPr>
          <a:xfrm>
            <a:off x="3185652" y="127819"/>
            <a:ext cx="6430297" cy="129197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7" name="Google Shape;117;p14"/>
          <p:cNvPicPr preferRelativeResize="0"/>
          <p:nvPr/>
        </p:nvPicPr>
        <p:blipFill rotWithShape="1">
          <a:blip r:embed="rId3">
            <a:alphaModFix/>
          </a:blip>
          <a:srcRect b="0" l="0" r="0" t="0"/>
          <a:stretch/>
        </p:blipFill>
        <p:spPr>
          <a:xfrm>
            <a:off x="3377159" y="245323"/>
            <a:ext cx="4321499" cy="10328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5"/>
          <p:cNvSpPr txBox="1"/>
          <p:nvPr/>
        </p:nvSpPr>
        <p:spPr>
          <a:xfrm>
            <a:off x="561409" y="136361"/>
            <a:ext cx="7770827" cy="758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Arial"/>
              <a:buNone/>
            </a:pPr>
            <a:r>
              <a:rPr b="1" i="0" lang="en-GB" sz="3200" u="none" cap="none" strike="noStrike">
                <a:solidFill>
                  <a:schemeClr val="lt1"/>
                </a:solidFill>
                <a:latin typeface="Open Sans"/>
                <a:ea typeface="Open Sans"/>
                <a:cs typeface="Open Sans"/>
                <a:sym typeface="Open Sans"/>
              </a:rPr>
              <a:t>Key Messages</a:t>
            </a:r>
            <a:endParaRPr i="0" sz="1400" u="none" cap="none" strike="noStrike">
              <a:solidFill>
                <a:srgbClr val="000000"/>
              </a:solidFill>
              <a:latin typeface="Open Sans"/>
              <a:ea typeface="Open Sans"/>
              <a:cs typeface="Open Sans"/>
              <a:sym typeface="Open Sans"/>
            </a:endParaRPr>
          </a:p>
        </p:txBody>
      </p:sp>
      <p:sp>
        <p:nvSpPr>
          <p:cNvPr id="124" name="Google Shape;124;p15"/>
          <p:cNvSpPr txBox="1"/>
          <p:nvPr/>
        </p:nvSpPr>
        <p:spPr>
          <a:xfrm>
            <a:off x="481525" y="1041063"/>
            <a:ext cx="102393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550"/>
              <a:buFont typeface="Arial"/>
              <a:buNone/>
            </a:pPr>
            <a:r>
              <a:rPr b="1" i="0" lang="en-GB" sz="1500" u="none" cap="none" strike="noStrike">
                <a:solidFill>
                  <a:schemeClr val="dk1"/>
                </a:solidFill>
                <a:latin typeface="Open Sans"/>
                <a:ea typeface="Open Sans"/>
                <a:cs typeface="Open Sans"/>
                <a:sym typeface="Open Sans"/>
              </a:rPr>
              <a:t>Biomass Heat can provide 42 TWh of Heat by 2030 </a:t>
            </a:r>
            <a:endParaRPr sz="1500">
              <a:solidFill>
                <a:schemeClr val="dk1"/>
              </a:solidFill>
              <a:latin typeface="Open Sans"/>
              <a:ea typeface="Open Sans"/>
              <a:cs typeface="Open Sans"/>
              <a:sym typeface="Open Sans"/>
            </a:endParaRPr>
          </a:p>
          <a:p>
            <a:pPr indent="0" lvl="0" marL="15875" marR="0" rtl="0" algn="l">
              <a:lnSpc>
                <a:spcPct val="100000"/>
              </a:lnSpc>
              <a:spcBef>
                <a:spcPts val="0"/>
              </a:spcBef>
              <a:spcAft>
                <a:spcPts val="0"/>
              </a:spcAft>
              <a:buNone/>
            </a:pPr>
            <a:r>
              <a:t/>
            </a:r>
            <a:endParaRPr i="0" sz="1500" u="none" cap="none" strike="noStrike">
              <a:solidFill>
                <a:schemeClr val="dk1"/>
              </a:solidFill>
              <a:latin typeface="Open Sans"/>
              <a:ea typeface="Open Sans"/>
              <a:cs typeface="Open Sans"/>
              <a:sym typeface="Open Sans"/>
            </a:endParaRPr>
          </a:p>
          <a:p>
            <a:pPr indent="0" lvl="0" marL="15875" marR="0" rtl="0" algn="l">
              <a:lnSpc>
                <a:spcPct val="100000"/>
              </a:lnSpc>
              <a:spcBef>
                <a:spcPts val="0"/>
              </a:spcBef>
              <a:spcAft>
                <a:spcPts val="0"/>
              </a:spcAft>
              <a:buNone/>
            </a:pPr>
            <a:r>
              <a:rPr i="0" lang="en-GB" sz="1500" u="none" cap="none" strike="noStrike">
                <a:solidFill>
                  <a:schemeClr val="dk1"/>
                </a:solidFill>
                <a:latin typeface="Open Sans"/>
                <a:ea typeface="Open Sans"/>
                <a:cs typeface="Open Sans"/>
                <a:sym typeface="Open Sans"/>
              </a:rPr>
              <a:t>The REA Bioenergy Strategy  demonstrated that Biomass heat could produce up to 42 TWh of heat across buildings and industry sector by 2032. Displacing about half of todays oil demand for heating in buildings, manufacture and constructions.</a:t>
            </a:r>
            <a:endParaRPr sz="15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550"/>
              <a:buFont typeface="Calibri"/>
              <a:buNone/>
            </a:pPr>
            <a:r>
              <a:t/>
            </a:r>
            <a:endParaRPr i="0" sz="1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550"/>
              <a:buFont typeface="Arial"/>
              <a:buNone/>
            </a:pPr>
            <a:r>
              <a:rPr b="1" i="0" lang="en-GB" sz="1500" u="none" cap="none" strike="noStrike">
                <a:solidFill>
                  <a:schemeClr val="dk1"/>
                </a:solidFill>
                <a:latin typeface="Open Sans"/>
                <a:ea typeface="Open Sans"/>
                <a:cs typeface="Open Sans"/>
                <a:sym typeface="Open Sans"/>
              </a:rPr>
              <a:t>Biomass Heat could be needed to heat 260,000 domestic properties in the UK</a:t>
            </a:r>
            <a:endParaRPr sz="1500">
              <a:solidFill>
                <a:schemeClr val="dk1"/>
              </a:solidFill>
              <a:latin typeface="Open Sans"/>
              <a:ea typeface="Open Sans"/>
              <a:cs typeface="Open Sans"/>
              <a:sym typeface="Open Sans"/>
            </a:endParaRPr>
          </a:p>
          <a:p>
            <a:pPr indent="0" lvl="0" marL="15875" marR="0" rtl="0" algn="l">
              <a:lnSpc>
                <a:spcPct val="100000"/>
              </a:lnSpc>
              <a:spcBef>
                <a:spcPts val="0"/>
              </a:spcBef>
              <a:spcAft>
                <a:spcPts val="0"/>
              </a:spcAft>
              <a:buNone/>
            </a:pPr>
            <a:r>
              <a:t/>
            </a:r>
            <a:endParaRPr i="0" sz="1500" u="none" cap="none" strike="noStrike">
              <a:solidFill>
                <a:schemeClr val="dk1"/>
              </a:solidFill>
              <a:latin typeface="Open Sans"/>
              <a:ea typeface="Open Sans"/>
              <a:cs typeface="Open Sans"/>
              <a:sym typeface="Open Sans"/>
            </a:endParaRPr>
          </a:p>
          <a:p>
            <a:pPr indent="0" lvl="0" marL="15875" marR="0" rtl="0" algn="l">
              <a:lnSpc>
                <a:spcPct val="100000"/>
              </a:lnSpc>
              <a:spcBef>
                <a:spcPts val="0"/>
              </a:spcBef>
              <a:spcAft>
                <a:spcPts val="0"/>
              </a:spcAft>
              <a:buNone/>
            </a:pPr>
            <a:r>
              <a:rPr i="0" lang="en-GB" sz="1500" u="none" cap="none" strike="noStrike">
                <a:solidFill>
                  <a:schemeClr val="dk1"/>
                </a:solidFill>
                <a:latin typeface="Open Sans"/>
                <a:ea typeface="Open Sans"/>
                <a:cs typeface="Open Sans"/>
                <a:sym typeface="Open Sans"/>
              </a:rPr>
              <a:t>The size of the ‘hard to treat’ domestic off gas grid sector is estimated to be 20% of all domestic properties by BEIS. This equates to 260,000 domestic properties where biomass may be an appropriate solution. That’s more then 20 times the current domestic biomass market. </a:t>
            </a:r>
            <a:endParaRPr sz="15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550"/>
              <a:buFont typeface="Calibri"/>
              <a:buNone/>
            </a:pPr>
            <a:r>
              <a:t/>
            </a:r>
            <a:endParaRPr b="1" i="0" sz="1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550"/>
              <a:buFont typeface="Arial"/>
              <a:buNone/>
            </a:pPr>
            <a:r>
              <a:rPr b="1" i="0" lang="en-GB" sz="1500" u="none" cap="none" strike="noStrike">
                <a:solidFill>
                  <a:schemeClr val="dk1"/>
                </a:solidFill>
                <a:latin typeface="Open Sans"/>
                <a:ea typeface="Open Sans"/>
                <a:cs typeface="Open Sans"/>
                <a:sym typeface="Open Sans"/>
              </a:rPr>
              <a:t>Over 300 Biomass Heat Companies Stand Ready to Deliver Immediate Carbon Savings Today</a:t>
            </a:r>
            <a:endParaRPr sz="1500">
              <a:solidFill>
                <a:schemeClr val="dk1"/>
              </a:solidFill>
              <a:latin typeface="Open Sans"/>
              <a:ea typeface="Open Sans"/>
              <a:cs typeface="Open Sans"/>
              <a:sym typeface="Open Sans"/>
            </a:endParaRPr>
          </a:p>
          <a:p>
            <a:pPr indent="0" lvl="0" marL="15875" marR="0" rtl="0" algn="l">
              <a:lnSpc>
                <a:spcPct val="100000"/>
              </a:lnSpc>
              <a:spcBef>
                <a:spcPts val="0"/>
              </a:spcBef>
              <a:spcAft>
                <a:spcPts val="0"/>
              </a:spcAft>
              <a:buNone/>
            </a:pPr>
            <a:r>
              <a:t/>
            </a:r>
            <a:endParaRPr i="0" sz="1500" u="none" cap="none" strike="noStrike">
              <a:solidFill>
                <a:schemeClr val="dk1"/>
              </a:solidFill>
              <a:latin typeface="Open Sans"/>
              <a:ea typeface="Open Sans"/>
              <a:cs typeface="Open Sans"/>
              <a:sym typeface="Open Sans"/>
            </a:endParaRPr>
          </a:p>
          <a:p>
            <a:pPr indent="0" lvl="0" marL="15875" marR="0" rtl="0" algn="l">
              <a:lnSpc>
                <a:spcPct val="100000"/>
              </a:lnSpc>
              <a:spcBef>
                <a:spcPts val="0"/>
              </a:spcBef>
              <a:spcAft>
                <a:spcPts val="0"/>
              </a:spcAft>
              <a:buNone/>
            </a:pPr>
            <a:r>
              <a:rPr i="0" lang="en-GB" sz="1500" u="none" cap="none" strike="noStrike">
                <a:solidFill>
                  <a:schemeClr val="dk1"/>
                </a:solidFill>
                <a:latin typeface="Open Sans"/>
                <a:ea typeface="Open Sans"/>
                <a:cs typeface="Open Sans"/>
                <a:sym typeface="Open Sans"/>
              </a:rPr>
              <a:t>REA Review 2021 suggest there are 324 companies involved in Biomass Boilers across the UK today, employing over 7000 people. This totals a contribution to the UK Economy of £1bn.</a:t>
            </a:r>
            <a:endParaRPr b="1" i="0" sz="1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550"/>
              <a:buFont typeface="Calibri"/>
              <a:buNone/>
            </a:pPr>
            <a:r>
              <a:t/>
            </a:r>
            <a:endParaRPr b="1" i="0" sz="1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550"/>
              <a:buFont typeface="Arial"/>
              <a:buNone/>
            </a:pPr>
            <a:r>
              <a:rPr b="1" i="0" lang="en-GB" sz="1500" u="none" cap="none" strike="noStrike">
                <a:solidFill>
                  <a:schemeClr val="dk1"/>
                </a:solidFill>
                <a:latin typeface="Open Sans"/>
                <a:ea typeface="Open Sans"/>
                <a:cs typeface="Open Sans"/>
                <a:sym typeface="Open Sans"/>
              </a:rPr>
              <a:t>Biomass heat delivers immediate carbon reduction today, while further renewable heat markets develop</a:t>
            </a:r>
            <a:endParaRPr sz="1500">
              <a:solidFill>
                <a:schemeClr val="dk1"/>
              </a:solidFill>
              <a:latin typeface="Open Sans"/>
              <a:ea typeface="Open Sans"/>
              <a:cs typeface="Open Sans"/>
              <a:sym typeface="Open Sans"/>
            </a:endParaRPr>
          </a:p>
          <a:p>
            <a:pPr indent="0" lvl="0" marL="15875" marR="0" rtl="0" algn="l">
              <a:lnSpc>
                <a:spcPct val="100000"/>
              </a:lnSpc>
              <a:spcBef>
                <a:spcPts val="0"/>
              </a:spcBef>
              <a:spcAft>
                <a:spcPts val="0"/>
              </a:spcAft>
              <a:buNone/>
            </a:pPr>
            <a:r>
              <a:t/>
            </a:r>
            <a:endParaRPr i="0" sz="1500" u="none" cap="none" strike="noStrike">
              <a:solidFill>
                <a:schemeClr val="dk1"/>
              </a:solidFill>
              <a:latin typeface="Open Sans"/>
              <a:ea typeface="Open Sans"/>
              <a:cs typeface="Open Sans"/>
              <a:sym typeface="Open Sans"/>
            </a:endParaRPr>
          </a:p>
          <a:p>
            <a:pPr indent="0" lvl="0" marL="15875" marR="0" rtl="0" algn="l">
              <a:lnSpc>
                <a:spcPct val="100000"/>
              </a:lnSpc>
              <a:spcBef>
                <a:spcPts val="0"/>
              </a:spcBef>
              <a:spcAft>
                <a:spcPts val="0"/>
              </a:spcAft>
              <a:buNone/>
            </a:pPr>
            <a:r>
              <a:rPr i="0" lang="en-GB" sz="1500" u="none" cap="none" strike="noStrike">
                <a:solidFill>
                  <a:schemeClr val="dk1"/>
                </a:solidFill>
                <a:latin typeface="Open Sans"/>
                <a:ea typeface="Open Sans"/>
                <a:cs typeface="Open Sans"/>
                <a:sym typeface="Open Sans"/>
              </a:rPr>
              <a:t>Biomass heat is one of a small number of established renewable heat sectors in the UK, with firm supply chains, expertise, and investors. Biomass heat is already delivering emission savings today, advancing decarbonisation </a:t>
            </a:r>
            <a:endParaRPr sz="15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550"/>
              <a:buFont typeface="Arial"/>
              <a:buNone/>
            </a:pPr>
            <a:r>
              <a:rPr i="0" lang="en-GB" sz="1500" u="none" cap="none" strike="noStrike">
                <a:solidFill>
                  <a:schemeClr val="dk1"/>
                </a:solidFill>
                <a:latin typeface="Open Sans"/>
                <a:ea typeface="Open Sans"/>
                <a:cs typeface="Open Sans"/>
                <a:sym typeface="Open Sans"/>
              </a:rPr>
              <a:t>targets now.</a:t>
            </a:r>
            <a:endParaRPr i="0" sz="15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800"/>
              <a:buFont typeface="Arial"/>
              <a:buNone/>
            </a:pPr>
            <a:r>
              <a:t/>
            </a:r>
            <a:endParaRPr i="0" sz="1500" u="none" cap="none" strike="noStrike">
              <a:solidFill>
                <a:schemeClr val="dk1"/>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1400"/>
              <a:buFont typeface="Arial"/>
              <a:buNone/>
            </a:pPr>
            <a:r>
              <a:t/>
            </a:r>
            <a:endParaRPr i="0" sz="1500" u="none" cap="none" strike="noStrike">
              <a:solidFill>
                <a:srgbClr val="000000"/>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