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60" r:id="rId2"/>
    <p:sldMasterId id="2147483648" r:id="rId3"/>
  </p:sldMasterIdLst>
  <p:notesMasterIdLst>
    <p:notesMasterId r:id="rId37"/>
  </p:notesMasterIdLst>
  <p:handoutMasterIdLst>
    <p:handoutMasterId r:id="rId38"/>
  </p:handoutMasterIdLst>
  <p:sldIdLst>
    <p:sldId id="398" r:id="rId4"/>
    <p:sldId id="397" r:id="rId5"/>
    <p:sldId id="573" r:id="rId6"/>
    <p:sldId id="388" r:id="rId7"/>
    <p:sldId id="392" r:id="rId8"/>
    <p:sldId id="385" r:id="rId9"/>
    <p:sldId id="579" r:id="rId10"/>
    <p:sldId id="400" r:id="rId11"/>
    <p:sldId id="394" r:id="rId12"/>
    <p:sldId id="274" r:id="rId13"/>
    <p:sldId id="598" r:id="rId14"/>
    <p:sldId id="597" r:id="rId15"/>
    <p:sldId id="596" r:id="rId16"/>
    <p:sldId id="600" r:id="rId17"/>
    <p:sldId id="271" r:id="rId18"/>
    <p:sldId id="299" r:id="rId19"/>
    <p:sldId id="665" r:id="rId20"/>
    <p:sldId id="666" r:id="rId21"/>
    <p:sldId id="584" r:id="rId22"/>
    <p:sldId id="663" r:id="rId23"/>
    <p:sldId id="669" r:id="rId24"/>
    <p:sldId id="683" r:id="rId25"/>
    <p:sldId id="259" r:id="rId26"/>
    <p:sldId id="260" r:id="rId27"/>
    <p:sldId id="261" r:id="rId28"/>
    <p:sldId id="587" r:id="rId29"/>
    <p:sldId id="603" r:id="rId30"/>
    <p:sldId id="601" r:id="rId31"/>
    <p:sldId id="588" r:id="rId32"/>
    <p:sldId id="602" r:id="rId33"/>
    <p:sldId id="591" r:id="rId34"/>
    <p:sldId id="395" r:id="rId35"/>
    <p:sldId id="396"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E2D5"/>
    <a:srgbClr val="06926B"/>
    <a:srgbClr val="FF6666"/>
    <a:srgbClr val="43D398"/>
    <a:srgbClr val="4E5053"/>
    <a:srgbClr val="76CAD4"/>
    <a:srgbClr val="6F6F6F"/>
    <a:srgbClr val="BEBEBE"/>
    <a:srgbClr val="921183"/>
    <a:srgbClr val="4FC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98743" autoAdjust="0"/>
  </p:normalViewPr>
  <p:slideViewPr>
    <p:cSldViewPr>
      <p:cViewPr varScale="1">
        <p:scale>
          <a:sx n="82" d="100"/>
          <a:sy n="82" d="100"/>
        </p:scale>
        <p:origin x="1008" y="-2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15"/>
    </p:cViewPr>
  </p:sorterViewPr>
  <p:notesViewPr>
    <p:cSldViewPr>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1328F-17A2-4030-A95B-B836992C6388}"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GB"/>
        </a:p>
      </dgm:t>
    </dgm:pt>
    <dgm:pt modelId="{24B7EF21-60CD-40FF-A27A-2A7E5F5A2EF4}">
      <dgm:prSet phldrT="[Text]"/>
      <dgm:spPr>
        <a:solidFill>
          <a:srgbClr val="FF6666"/>
        </a:solidFill>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Heat &amp; Cooling</a:t>
          </a:r>
        </a:p>
      </dgm:t>
    </dgm:pt>
    <dgm:pt modelId="{7B4D098C-89A8-40FC-8757-54520893C785}" type="parTrans" cxnId="{A4956B65-6E26-4006-B15F-C017BB0B6A4C}">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BD51ED1D-59C9-4090-BB10-7583E62527A5}" type="sibTrans" cxnId="{A4956B65-6E26-4006-B15F-C017BB0B6A4C}">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D1044BC6-B2CD-43D8-8C7E-A3DC57A084DD}">
      <dgm:prSet phldrT="[Text]"/>
      <dgm:spPr>
        <a:solidFill>
          <a:srgbClr val="4FC0EA"/>
        </a:solidFill>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Power &amp; Flexibility</a:t>
          </a:r>
        </a:p>
      </dgm:t>
    </dgm:pt>
    <dgm:pt modelId="{3B090C0A-C2D9-4F7A-8E71-401BCA36B3BF}" type="parTrans" cxnId="{D3177F4B-260A-46C8-805B-325116F35FFA}">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73136E4-22B7-4F8F-81A3-566DCE4CCB14}" type="sibTrans" cxnId="{D3177F4B-260A-46C8-805B-325116F35FFA}">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55E0226-194C-4D62-9241-908623A19080}">
      <dgm:prSet phldrT="[Text]"/>
      <dgm:spPr>
        <a:solidFill>
          <a:srgbClr val="76CAD4"/>
        </a:solidFill>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Transport</a:t>
          </a:r>
        </a:p>
      </dgm:t>
    </dgm:pt>
    <dgm:pt modelId="{4EB66C15-39F7-43A2-89D3-1DECA71C5743}" type="parTrans" cxnId="{37DE6D8C-C145-4B99-8E73-1387AFC77914}">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3EED7C3-372D-4AA8-BCEC-197167B5B9EA}" type="sibTrans" cxnId="{37DE6D8C-C145-4B99-8E73-1387AFC77914}">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65C89D-E43B-468C-AA37-2C92C5DCE60B}">
      <dgm:prSet phldrT="[Text]"/>
      <dgm:spPr>
        <a:solidFill>
          <a:srgbClr val="74E2D5"/>
        </a:solidFill>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Circular Bioresources</a:t>
          </a:r>
        </a:p>
      </dgm:t>
    </dgm:pt>
    <dgm:pt modelId="{AF7A10FB-5CCC-4B04-A387-C7C7C32CBFA1}" type="parTrans" cxnId="{F80352C9-21FB-47D2-B16E-96A5FF48F265}">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B7117EA-5681-4284-B554-7D70B5B8D75F}" type="sibTrans" cxnId="{F80352C9-21FB-47D2-B16E-96A5FF48F265}">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97CA5BC8-658E-41DF-8022-006AF0F0424A}">
      <dgm:prSet phldrT="[Text]"/>
      <dgm:spPr>
        <a:solidFill>
          <a:srgbClr val="BEBEBE"/>
        </a:solidFill>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Finance</a:t>
          </a:r>
        </a:p>
      </dgm:t>
    </dgm:pt>
    <dgm:pt modelId="{723B548C-E85C-4440-A0D4-9962DF71096E}" type="parTrans" cxnId="{F0769B23-9F46-4E53-BF88-6B4E14B3ED92}">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DC397A9A-3EED-40D4-BC2F-C809CECAE664}" type="sibTrans" cxnId="{F0769B23-9F46-4E53-BF88-6B4E14B3ED92}">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9E4FE499-3474-4281-AEDD-716477F3E798}" type="pres">
      <dgm:prSet presAssocID="{EBE1328F-17A2-4030-A95B-B836992C6388}" presName="Name0" presStyleCnt="0">
        <dgm:presLayoutVars>
          <dgm:chPref val="1"/>
          <dgm:dir/>
          <dgm:animOne val="branch"/>
          <dgm:animLvl val="lvl"/>
          <dgm:resizeHandles/>
        </dgm:presLayoutVars>
      </dgm:prSet>
      <dgm:spPr/>
    </dgm:pt>
    <dgm:pt modelId="{03CF556A-A02E-4FB9-93ED-22C61CC7AA00}" type="pres">
      <dgm:prSet presAssocID="{97CA5BC8-658E-41DF-8022-006AF0F0424A}" presName="vertOne" presStyleCnt="0"/>
      <dgm:spPr/>
    </dgm:pt>
    <dgm:pt modelId="{9A95C7FB-7680-41B7-855B-6BFC43AA80AE}" type="pres">
      <dgm:prSet presAssocID="{97CA5BC8-658E-41DF-8022-006AF0F0424A}" presName="txOne" presStyleLbl="node0" presStyleIdx="0" presStyleCnt="1" custScaleY="29869">
        <dgm:presLayoutVars>
          <dgm:chPref val="3"/>
        </dgm:presLayoutVars>
      </dgm:prSet>
      <dgm:spPr/>
    </dgm:pt>
    <dgm:pt modelId="{84EC21A2-F9A9-4A8B-A28A-4214D59AF8CA}" type="pres">
      <dgm:prSet presAssocID="{97CA5BC8-658E-41DF-8022-006AF0F0424A}" presName="parTransOne" presStyleCnt="0"/>
      <dgm:spPr/>
    </dgm:pt>
    <dgm:pt modelId="{7196E248-DF2E-4107-9795-23E3D68F5C5C}" type="pres">
      <dgm:prSet presAssocID="{97CA5BC8-658E-41DF-8022-006AF0F0424A}" presName="horzOne" presStyleCnt="0"/>
      <dgm:spPr/>
    </dgm:pt>
    <dgm:pt modelId="{F2E95F02-C642-4210-96CA-CB4E13A2D8B1}" type="pres">
      <dgm:prSet presAssocID="{24B7EF21-60CD-40FF-A27A-2A7E5F5A2EF4}" presName="vertTwo" presStyleCnt="0"/>
      <dgm:spPr/>
    </dgm:pt>
    <dgm:pt modelId="{35BF75B2-82A8-45B8-909D-6B51B89B3F52}" type="pres">
      <dgm:prSet presAssocID="{24B7EF21-60CD-40FF-A27A-2A7E5F5A2EF4}" presName="txTwo" presStyleLbl="node2" presStyleIdx="0" presStyleCnt="4">
        <dgm:presLayoutVars>
          <dgm:chPref val="3"/>
        </dgm:presLayoutVars>
      </dgm:prSet>
      <dgm:spPr/>
    </dgm:pt>
    <dgm:pt modelId="{61D85CDF-C124-43E6-BF90-F254D56CC5E9}" type="pres">
      <dgm:prSet presAssocID="{24B7EF21-60CD-40FF-A27A-2A7E5F5A2EF4}" presName="horzTwo" presStyleCnt="0"/>
      <dgm:spPr/>
    </dgm:pt>
    <dgm:pt modelId="{7FB75231-7C3D-43D4-99B0-6915BA2E3C6D}" type="pres">
      <dgm:prSet presAssocID="{BD51ED1D-59C9-4090-BB10-7583E62527A5}" presName="sibSpaceTwo" presStyleCnt="0"/>
      <dgm:spPr/>
    </dgm:pt>
    <dgm:pt modelId="{9E5EC8E4-E808-4DA4-9550-97C2DB5CD166}" type="pres">
      <dgm:prSet presAssocID="{D1044BC6-B2CD-43D8-8C7E-A3DC57A084DD}" presName="vertTwo" presStyleCnt="0"/>
      <dgm:spPr/>
    </dgm:pt>
    <dgm:pt modelId="{7DDC797F-B60F-4E8E-9BE7-D78CC2B87032}" type="pres">
      <dgm:prSet presAssocID="{D1044BC6-B2CD-43D8-8C7E-A3DC57A084DD}" presName="txTwo" presStyleLbl="node2" presStyleIdx="1" presStyleCnt="4">
        <dgm:presLayoutVars>
          <dgm:chPref val="3"/>
        </dgm:presLayoutVars>
      </dgm:prSet>
      <dgm:spPr/>
    </dgm:pt>
    <dgm:pt modelId="{72F7B754-6062-4570-8696-76C50572B3F5}" type="pres">
      <dgm:prSet presAssocID="{D1044BC6-B2CD-43D8-8C7E-A3DC57A084DD}" presName="horzTwo" presStyleCnt="0"/>
      <dgm:spPr/>
    </dgm:pt>
    <dgm:pt modelId="{12325F39-52E5-4148-A0DA-95EE0951138E}" type="pres">
      <dgm:prSet presAssocID="{573136E4-22B7-4F8F-81A3-566DCE4CCB14}" presName="sibSpaceTwo" presStyleCnt="0"/>
      <dgm:spPr/>
    </dgm:pt>
    <dgm:pt modelId="{1EE20897-49C2-48B6-AF12-8F6F53CBE2A3}" type="pres">
      <dgm:prSet presAssocID="{155E0226-194C-4D62-9241-908623A19080}" presName="vertTwo" presStyleCnt="0"/>
      <dgm:spPr/>
    </dgm:pt>
    <dgm:pt modelId="{23B7B03B-62BC-4AD6-9376-4E9FE4E37EF7}" type="pres">
      <dgm:prSet presAssocID="{155E0226-194C-4D62-9241-908623A19080}" presName="txTwo" presStyleLbl="node2" presStyleIdx="2" presStyleCnt="4">
        <dgm:presLayoutVars>
          <dgm:chPref val="3"/>
        </dgm:presLayoutVars>
      </dgm:prSet>
      <dgm:spPr/>
    </dgm:pt>
    <dgm:pt modelId="{2FE57079-82C0-48F2-9A47-A7C672935166}" type="pres">
      <dgm:prSet presAssocID="{155E0226-194C-4D62-9241-908623A19080}" presName="horzTwo" presStyleCnt="0"/>
      <dgm:spPr/>
    </dgm:pt>
    <dgm:pt modelId="{1516474A-39A1-4144-9221-4EFBC54588B5}" type="pres">
      <dgm:prSet presAssocID="{23EED7C3-372D-4AA8-BCEC-197167B5B9EA}" presName="sibSpaceTwo" presStyleCnt="0"/>
      <dgm:spPr/>
    </dgm:pt>
    <dgm:pt modelId="{5ED6F8F0-9683-4984-AAFC-13FDF3BD07B7}" type="pres">
      <dgm:prSet presAssocID="{2065C89D-E43B-468C-AA37-2C92C5DCE60B}" presName="vertTwo" presStyleCnt="0"/>
      <dgm:spPr/>
    </dgm:pt>
    <dgm:pt modelId="{87103300-9DCA-417F-9E76-3F4B75241EC9}" type="pres">
      <dgm:prSet presAssocID="{2065C89D-E43B-468C-AA37-2C92C5DCE60B}" presName="txTwo" presStyleLbl="node2" presStyleIdx="3" presStyleCnt="4">
        <dgm:presLayoutVars>
          <dgm:chPref val="3"/>
        </dgm:presLayoutVars>
      </dgm:prSet>
      <dgm:spPr/>
    </dgm:pt>
    <dgm:pt modelId="{C7A5B91B-B5A2-426F-8596-B806D9B0AFE8}" type="pres">
      <dgm:prSet presAssocID="{2065C89D-E43B-468C-AA37-2C92C5DCE60B}" presName="horzTwo" presStyleCnt="0"/>
      <dgm:spPr/>
    </dgm:pt>
  </dgm:ptLst>
  <dgm:cxnLst>
    <dgm:cxn modelId="{2631DB13-5AB2-4BFF-8CBC-BC35FD5EF915}" type="presOf" srcId="{2065C89D-E43B-468C-AA37-2C92C5DCE60B}" destId="{87103300-9DCA-417F-9E76-3F4B75241EC9}" srcOrd="0" destOrd="0" presId="urn:microsoft.com/office/officeart/2005/8/layout/architecture"/>
    <dgm:cxn modelId="{F0769B23-9F46-4E53-BF88-6B4E14B3ED92}" srcId="{EBE1328F-17A2-4030-A95B-B836992C6388}" destId="{97CA5BC8-658E-41DF-8022-006AF0F0424A}" srcOrd="0" destOrd="0" parTransId="{723B548C-E85C-4440-A0D4-9962DF71096E}" sibTransId="{DC397A9A-3EED-40D4-BC2F-C809CECAE664}"/>
    <dgm:cxn modelId="{A4956B65-6E26-4006-B15F-C017BB0B6A4C}" srcId="{97CA5BC8-658E-41DF-8022-006AF0F0424A}" destId="{24B7EF21-60CD-40FF-A27A-2A7E5F5A2EF4}" srcOrd="0" destOrd="0" parTransId="{7B4D098C-89A8-40FC-8757-54520893C785}" sibTransId="{BD51ED1D-59C9-4090-BB10-7583E62527A5}"/>
    <dgm:cxn modelId="{D3177F4B-260A-46C8-805B-325116F35FFA}" srcId="{97CA5BC8-658E-41DF-8022-006AF0F0424A}" destId="{D1044BC6-B2CD-43D8-8C7E-A3DC57A084DD}" srcOrd="1" destOrd="0" parTransId="{3B090C0A-C2D9-4F7A-8E71-401BCA36B3BF}" sibTransId="{573136E4-22B7-4F8F-81A3-566DCE4CCB14}"/>
    <dgm:cxn modelId="{37DE6D8C-C145-4B99-8E73-1387AFC77914}" srcId="{97CA5BC8-658E-41DF-8022-006AF0F0424A}" destId="{155E0226-194C-4D62-9241-908623A19080}" srcOrd="2" destOrd="0" parTransId="{4EB66C15-39F7-43A2-89D3-1DECA71C5743}" sibTransId="{23EED7C3-372D-4AA8-BCEC-197167B5B9EA}"/>
    <dgm:cxn modelId="{07ED0C8F-BFF3-4A3D-B607-0CCF1E0AACFB}" type="presOf" srcId="{24B7EF21-60CD-40FF-A27A-2A7E5F5A2EF4}" destId="{35BF75B2-82A8-45B8-909D-6B51B89B3F52}" srcOrd="0" destOrd="0" presId="urn:microsoft.com/office/officeart/2005/8/layout/architecture"/>
    <dgm:cxn modelId="{C0088C93-E193-4496-8DB0-7C210E687D8C}" type="presOf" srcId="{D1044BC6-B2CD-43D8-8C7E-A3DC57A084DD}" destId="{7DDC797F-B60F-4E8E-9BE7-D78CC2B87032}" srcOrd="0" destOrd="0" presId="urn:microsoft.com/office/officeart/2005/8/layout/architecture"/>
    <dgm:cxn modelId="{0A554C9D-E1DD-421E-92AF-6E70001990EF}" type="presOf" srcId="{EBE1328F-17A2-4030-A95B-B836992C6388}" destId="{9E4FE499-3474-4281-AEDD-716477F3E798}" srcOrd="0" destOrd="0" presId="urn:microsoft.com/office/officeart/2005/8/layout/architecture"/>
    <dgm:cxn modelId="{1F80DB9D-CC17-4BBC-9AC3-992E097DBFB0}" type="presOf" srcId="{97CA5BC8-658E-41DF-8022-006AF0F0424A}" destId="{9A95C7FB-7680-41B7-855B-6BFC43AA80AE}" srcOrd="0" destOrd="0" presId="urn:microsoft.com/office/officeart/2005/8/layout/architecture"/>
    <dgm:cxn modelId="{F21431B7-E1BB-46F8-962B-42D1E8D8C626}" type="presOf" srcId="{155E0226-194C-4D62-9241-908623A19080}" destId="{23B7B03B-62BC-4AD6-9376-4E9FE4E37EF7}" srcOrd="0" destOrd="0" presId="urn:microsoft.com/office/officeart/2005/8/layout/architecture"/>
    <dgm:cxn modelId="{F80352C9-21FB-47D2-B16E-96A5FF48F265}" srcId="{97CA5BC8-658E-41DF-8022-006AF0F0424A}" destId="{2065C89D-E43B-468C-AA37-2C92C5DCE60B}" srcOrd="3" destOrd="0" parTransId="{AF7A10FB-5CCC-4B04-A387-C7C7C32CBFA1}" sibTransId="{8B7117EA-5681-4284-B554-7D70B5B8D75F}"/>
    <dgm:cxn modelId="{362B1B9B-CB35-48A2-B193-726FA08AC9B5}" type="presParOf" srcId="{9E4FE499-3474-4281-AEDD-716477F3E798}" destId="{03CF556A-A02E-4FB9-93ED-22C61CC7AA00}" srcOrd="0" destOrd="0" presId="urn:microsoft.com/office/officeart/2005/8/layout/architecture"/>
    <dgm:cxn modelId="{57C5C46A-46CE-4A0A-A870-E82CC4795FF3}" type="presParOf" srcId="{03CF556A-A02E-4FB9-93ED-22C61CC7AA00}" destId="{9A95C7FB-7680-41B7-855B-6BFC43AA80AE}" srcOrd="0" destOrd="0" presId="urn:microsoft.com/office/officeart/2005/8/layout/architecture"/>
    <dgm:cxn modelId="{DBBF13FF-0F0E-4406-8503-CAB700DEDAAD}" type="presParOf" srcId="{03CF556A-A02E-4FB9-93ED-22C61CC7AA00}" destId="{84EC21A2-F9A9-4A8B-A28A-4214D59AF8CA}" srcOrd="1" destOrd="0" presId="urn:microsoft.com/office/officeart/2005/8/layout/architecture"/>
    <dgm:cxn modelId="{5F9597D8-FFB1-4DF5-9E67-3115547FC678}" type="presParOf" srcId="{03CF556A-A02E-4FB9-93ED-22C61CC7AA00}" destId="{7196E248-DF2E-4107-9795-23E3D68F5C5C}" srcOrd="2" destOrd="0" presId="urn:microsoft.com/office/officeart/2005/8/layout/architecture"/>
    <dgm:cxn modelId="{B3C08A54-114F-4052-BA06-2F4D24281231}" type="presParOf" srcId="{7196E248-DF2E-4107-9795-23E3D68F5C5C}" destId="{F2E95F02-C642-4210-96CA-CB4E13A2D8B1}" srcOrd="0" destOrd="0" presId="urn:microsoft.com/office/officeart/2005/8/layout/architecture"/>
    <dgm:cxn modelId="{B46279EA-C9B3-40E9-979C-0681DB25BB99}" type="presParOf" srcId="{F2E95F02-C642-4210-96CA-CB4E13A2D8B1}" destId="{35BF75B2-82A8-45B8-909D-6B51B89B3F52}" srcOrd="0" destOrd="0" presId="urn:microsoft.com/office/officeart/2005/8/layout/architecture"/>
    <dgm:cxn modelId="{D30C5CD6-7B57-4380-BA21-3B1C22DCEF81}" type="presParOf" srcId="{F2E95F02-C642-4210-96CA-CB4E13A2D8B1}" destId="{61D85CDF-C124-43E6-BF90-F254D56CC5E9}" srcOrd="1" destOrd="0" presId="urn:microsoft.com/office/officeart/2005/8/layout/architecture"/>
    <dgm:cxn modelId="{E575CD3A-E0A5-4D18-8EE0-44DC9A259291}" type="presParOf" srcId="{7196E248-DF2E-4107-9795-23E3D68F5C5C}" destId="{7FB75231-7C3D-43D4-99B0-6915BA2E3C6D}" srcOrd="1" destOrd="0" presId="urn:microsoft.com/office/officeart/2005/8/layout/architecture"/>
    <dgm:cxn modelId="{886906E2-B04D-493B-BB44-0BFEE4326F55}" type="presParOf" srcId="{7196E248-DF2E-4107-9795-23E3D68F5C5C}" destId="{9E5EC8E4-E808-4DA4-9550-97C2DB5CD166}" srcOrd="2" destOrd="0" presId="urn:microsoft.com/office/officeart/2005/8/layout/architecture"/>
    <dgm:cxn modelId="{CDCDC451-D7FF-4330-A80C-C5DA425CEF88}" type="presParOf" srcId="{9E5EC8E4-E808-4DA4-9550-97C2DB5CD166}" destId="{7DDC797F-B60F-4E8E-9BE7-D78CC2B87032}" srcOrd="0" destOrd="0" presId="urn:microsoft.com/office/officeart/2005/8/layout/architecture"/>
    <dgm:cxn modelId="{52A119B5-0640-4B7E-A02F-4EE25E9EAFE9}" type="presParOf" srcId="{9E5EC8E4-E808-4DA4-9550-97C2DB5CD166}" destId="{72F7B754-6062-4570-8696-76C50572B3F5}" srcOrd="1" destOrd="0" presId="urn:microsoft.com/office/officeart/2005/8/layout/architecture"/>
    <dgm:cxn modelId="{CD32F037-9EB4-4C08-A5A1-DF2EB75D4B6F}" type="presParOf" srcId="{7196E248-DF2E-4107-9795-23E3D68F5C5C}" destId="{12325F39-52E5-4148-A0DA-95EE0951138E}" srcOrd="3" destOrd="0" presId="urn:microsoft.com/office/officeart/2005/8/layout/architecture"/>
    <dgm:cxn modelId="{0BDD2F13-46C3-4173-BC76-AFA65F253FBE}" type="presParOf" srcId="{7196E248-DF2E-4107-9795-23E3D68F5C5C}" destId="{1EE20897-49C2-48B6-AF12-8F6F53CBE2A3}" srcOrd="4" destOrd="0" presId="urn:microsoft.com/office/officeart/2005/8/layout/architecture"/>
    <dgm:cxn modelId="{A21C77B1-9ABC-4A7A-A993-F2426DA4DC3C}" type="presParOf" srcId="{1EE20897-49C2-48B6-AF12-8F6F53CBE2A3}" destId="{23B7B03B-62BC-4AD6-9376-4E9FE4E37EF7}" srcOrd="0" destOrd="0" presId="urn:microsoft.com/office/officeart/2005/8/layout/architecture"/>
    <dgm:cxn modelId="{3780E4F2-21D8-4D14-8353-1BE9A7C9145B}" type="presParOf" srcId="{1EE20897-49C2-48B6-AF12-8F6F53CBE2A3}" destId="{2FE57079-82C0-48F2-9A47-A7C672935166}" srcOrd="1" destOrd="0" presId="urn:microsoft.com/office/officeart/2005/8/layout/architecture"/>
    <dgm:cxn modelId="{FA4BAFE2-076C-4598-A245-9921B0B183A4}" type="presParOf" srcId="{7196E248-DF2E-4107-9795-23E3D68F5C5C}" destId="{1516474A-39A1-4144-9221-4EFBC54588B5}" srcOrd="5" destOrd="0" presId="urn:microsoft.com/office/officeart/2005/8/layout/architecture"/>
    <dgm:cxn modelId="{ECDCF309-1F6D-483C-8D72-408A6E6F4893}" type="presParOf" srcId="{7196E248-DF2E-4107-9795-23E3D68F5C5C}" destId="{5ED6F8F0-9683-4984-AAFC-13FDF3BD07B7}" srcOrd="6" destOrd="0" presId="urn:microsoft.com/office/officeart/2005/8/layout/architecture"/>
    <dgm:cxn modelId="{7F820EDF-87ED-4F4A-A235-5DC8B547ECB8}" type="presParOf" srcId="{5ED6F8F0-9683-4984-AAFC-13FDF3BD07B7}" destId="{87103300-9DCA-417F-9E76-3F4B75241EC9}" srcOrd="0" destOrd="0" presId="urn:microsoft.com/office/officeart/2005/8/layout/architecture"/>
    <dgm:cxn modelId="{EF14D8D4-7735-48D7-989A-74656BD8BFAE}" type="presParOf" srcId="{5ED6F8F0-9683-4984-AAFC-13FDF3BD07B7}" destId="{C7A5B91B-B5A2-426F-8596-B806D9B0AFE8}"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C2961-695F-4A59-9D43-B58552683E5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A8FCC4D-B136-4D38-A36A-B0BB8F865813}">
      <dgm:prSet phldrT="[Text]" custT="1"/>
      <dgm:spPr>
        <a:solidFill>
          <a:srgbClr val="FF6666"/>
        </a:solidFill>
      </dgm:spPr>
      <dgm:t>
        <a:bodyPr/>
        <a:lstStyle/>
        <a:p>
          <a:pPr>
            <a:buNone/>
          </a:pPr>
          <a:r>
            <a:rPr lang="en-GB" sz="1800" b="1" dirty="0">
              <a:latin typeface="Open Sans" panose="020B0606030504020204" pitchFamily="34" charset="0"/>
              <a:ea typeface="Open Sans" panose="020B0606030504020204" pitchFamily="34" charset="0"/>
              <a:cs typeface="Open Sans" panose="020B0606030504020204" pitchFamily="34" charset="0"/>
            </a:rPr>
            <a:t>Heat &amp; Cooling</a:t>
          </a:r>
        </a:p>
      </dgm:t>
    </dgm:pt>
    <dgm:pt modelId="{BF0C75A2-01F7-4CBC-BAA2-73F8543AF8F7}" type="parTrans" cxnId="{ADF399E4-16FF-4B52-8556-53666B3104F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8DE4BEA9-40E5-45A9-A016-831720DB7C47}" type="sibTrans" cxnId="{ADF399E4-16FF-4B52-8556-53666B3104F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3D477765-93E1-413B-A0D6-A22C9775F79D}">
      <dgm:prSet phldrT="[Text]" custT="1"/>
      <dgm:spPr>
        <a:solidFill>
          <a:srgbClr val="4FC0EA"/>
        </a:solidFill>
      </dgm:spPr>
      <dgm:t>
        <a:bodyPr/>
        <a:lstStyle/>
        <a:p>
          <a:pPr>
            <a:buNone/>
          </a:pPr>
          <a:r>
            <a:rPr lang="en-GB" sz="1800" b="1" dirty="0">
              <a:latin typeface="Open Sans" panose="020B0606030504020204" pitchFamily="34" charset="0"/>
              <a:ea typeface="Open Sans" panose="020B0606030504020204" pitchFamily="34" charset="0"/>
              <a:cs typeface="Open Sans" panose="020B0606030504020204" pitchFamily="34" charset="0"/>
            </a:rPr>
            <a:t>Power &amp; Flexibility</a:t>
          </a:r>
        </a:p>
      </dgm:t>
    </dgm:pt>
    <dgm:pt modelId="{DEDC2788-17FD-4097-A03C-3C981187B084}" type="parTrans" cxnId="{001A288E-B4A5-40DB-BAF2-6DEF20E0F578}">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E89BF3C6-632B-416F-870B-13726A43B18F}" type="sibTrans" cxnId="{001A288E-B4A5-40DB-BAF2-6DEF20E0F578}">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EE05DC83-1B99-47BA-9776-55FB02B71435}">
      <dgm:prSet phldrT="[Text]" custT="1"/>
      <dgm:spPr>
        <a:solidFill>
          <a:srgbClr val="76CAD4"/>
        </a:solidFill>
      </dgm:spPr>
      <dgm:t>
        <a:bodyPr/>
        <a:lstStyle/>
        <a:p>
          <a:pPr>
            <a:buNone/>
          </a:pPr>
          <a:r>
            <a:rPr lang="en-GB" sz="1800" b="1" dirty="0">
              <a:latin typeface="Open Sans" panose="020B0606030504020204" pitchFamily="34" charset="0"/>
              <a:ea typeface="Open Sans" panose="020B0606030504020204" pitchFamily="34" charset="0"/>
              <a:cs typeface="Open Sans" panose="020B0606030504020204" pitchFamily="34" charset="0"/>
            </a:rPr>
            <a:t>Transport</a:t>
          </a:r>
        </a:p>
      </dgm:t>
    </dgm:pt>
    <dgm:pt modelId="{9A6C7F3C-ECD9-4E9E-9BBB-C1CA1B5557F8}" type="parTrans" cxnId="{0E7C56D2-C72D-4112-9142-C5B41C7183E4}">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BDF4B653-B62D-49A8-B7B5-A5B6CB6EFEB6}" type="sibTrans" cxnId="{0E7C56D2-C72D-4112-9142-C5B41C7183E4}">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F4A275B1-8012-4A95-8302-77E753BF0943}">
      <dgm:prSet phldrT="[Text]"/>
      <dgm:spPr>
        <a:solidFill>
          <a:srgbClr val="74E2D5"/>
        </a:solidFill>
      </dgm:spPr>
      <dgm:t>
        <a:bodyPr/>
        <a:lstStyle/>
        <a:p>
          <a:pPr>
            <a:buNone/>
          </a:pPr>
          <a:r>
            <a:rPr lang="en-GB" sz="2300" b="1" dirty="0">
              <a:latin typeface="Open Sans" panose="020B0606030504020204" pitchFamily="34" charset="0"/>
              <a:ea typeface="Open Sans" panose="020B0606030504020204" pitchFamily="34" charset="0"/>
              <a:cs typeface="Open Sans" panose="020B0606030504020204" pitchFamily="34" charset="0"/>
            </a:rPr>
            <a:t>Circular Bioresources</a:t>
          </a:r>
        </a:p>
      </dgm:t>
    </dgm:pt>
    <dgm:pt modelId="{1675AE70-5C9D-41BB-ADF2-7CB6D38C536C}" type="parTrans" cxnId="{B774B908-0067-4FE3-B6A1-B0899B1273CA}">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0ADF1959-A7EB-46C1-A005-3DE154188894}" type="sibTrans" cxnId="{B774B908-0067-4FE3-B6A1-B0899B1273CA}">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EA6568F2-DE04-4016-B15F-7CB39539A904}">
      <dgm:prSet/>
      <dgm:spPr>
        <a:solidFill>
          <a:srgbClr val="FF6666"/>
        </a:solidFill>
      </dgm:spPr>
      <dgm:t>
        <a:bodyPr/>
        <a:lstStyle/>
        <a:p>
          <a:pPr>
            <a:buClr>
              <a:srgbClr val="6F6F6F"/>
            </a:buClr>
            <a:buFont typeface="Wingdings" panose="05000000000000000000" pitchFamily="2" charset="2"/>
            <a:buChar char="Ø"/>
          </a:pPr>
          <a:r>
            <a:rPr lang="en-GB" sz="1300" b="1" dirty="0">
              <a:latin typeface="Open Sans" panose="020B0606030504020204" pitchFamily="34" charset="0"/>
              <a:ea typeface="Open Sans" panose="020B0606030504020204" pitchFamily="34" charset="0"/>
              <a:cs typeface="Open Sans" panose="020B0606030504020204" pitchFamily="34" charset="0"/>
            </a:rPr>
            <a:t> Hydrogen working group</a:t>
          </a:r>
        </a:p>
      </dgm:t>
    </dgm:pt>
    <dgm:pt modelId="{47D49C80-4535-4270-92E2-0E9CB429C5EA}" type="parTrans" cxnId="{B427BF7E-3A87-4461-8E2E-7B9E0276C17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E8162262-403B-487A-B434-EB0B975061DE}" type="sibTrans" cxnId="{B427BF7E-3A87-4461-8E2E-7B9E0276C17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15D5F88D-2A66-4985-918E-C0B1E3F69214}">
      <dgm:prSet/>
      <dgm:spPr>
        <a:solidFill>
          <a:srgbClr val="FF6666"/>
        </a:solidFill>
      </dgm:spPr>
      <dgm:t>
        <a:bodyPr/>
        <a:lstStyle/>
        <a:p>
          <a:pPr>
            <a:buClr>
              <a:srgbClr val="6F6F6F"/>
            </a:buClr>
            <a:buFont typeface="Wingdings" panose="05000000000000000000" pitchFamily="2" charset="2"/>
            <a:buChar char="Ø"/>
          </a:pPr>
          <a:r>
            <a:rPr lang="en-GB" sz="1300" b="1" dirty="0">
              <a:latin typeface="Open Sans" panose="020B0606030504020204" pitchFamily="34" charset="0"/>
              <a:ea typeface="Open Sans" panose="020B0606030504020204" pitchFamily="34" charset="0"/>
              <a:cs typeface="Open Sans" panose="020B0606030504020204" pitchFamily="34" charset="0"/>
            </a:rPr>
            <a:t> Biomass Strategy</a:t>
          </a:r>
        </a:p>
      </dgm:t>
    </dgm:pt>
    <dgm:pt modelId="{6A8D2A3D-C10B-474B-9801-D8681ADD8B25}" type="parTrans" cxnId="{B1258143-FA8B-400F-AC70-6FAD2F99F73D}">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9D318B43-9A7E-485D-ADA0-F080A612A2B0}" type="sibTrans" cxnId="{B1258143-FA8B-400F-AC70-6FAD2F99F73D}">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49F2DE20-E93F-4AA2-ABBA-BB072D995E80}">
      <dgm:prSet/>
      <dgm:spPr>
        <a:solidFill>
          <a:srgbClr val="FF6666"/>
        </a:solidFill>
      </dgm:spPr>
      <dgm:t>
        <a:bodyPr/>
        <a:lstStyle/>
        <a:p>
          <a:pPr>
            <a:buClr>
              <a:srgbClr val="6F6F6F"/>
            </a:buClr>
            <a:buFont typeface="Wingdings" panose="05000000000000000000" pitchFamily="2" charset="2"/>
            <a:buChar char="Ø"/>
          </a:pPr>
          <a:r>
            <a:rPr lang="en-GB" sz="1300" b="1" dirty="0">
              <a:latin typeface="Open Sans" panose="020B0606030504020204" pitchFamily="34" charset="0"/>
              <a:ea typeface="Open Sans" panose="020B0606030504020204" pitchFamily="34" charset="0"/>
              <a:cs typeface="Open Sans" panose="020B0606030504020204" pitchFamily="34" charset="0"/>
            </a:rPr>
            <a:t> Heat and Building Strategy</a:t>
          </a:r>
        </a:p>
      </dgm:t>
    </dgm:pt>
    <dgm:pt modelId="{4F355E88-F74F-4A6B-8E9B-FBF207160755}" type="parTrans" cxnId="{82693824-DE80-46FB-B888-BCA2D9B82C6D}">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28844763-8CB8-47A9-A861-48D8B88526E3}" type="sibTrans" cxnId="{82693824-DE80-46FB-B888-BCA2D9B82C6D}">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93A954AF-ACF9-4E64-8151-9C39133B052E}">
      <dgm:prSet phldrT="[Text]"/>
      <dgm:spPr>
        <a:solidFill>
          <a:srgbClr val="4FC0EA"/>
        </a:solidFill>
      </dgm:spPr>
      <dgm:t>
        <a:bodyPr/>
        <a:lstStyle/>
        <a:p>
          <a:pPr>
            <a:buClr>
              <a:srgbClr val="6F6F6F"/>
            </a:buClr>
            <a:buFont typeface="Wingdings" panose="05000000000000000000" pitchFamily="2" charset="2"/>
            <a:buChar char="Ø"/>
          </a:pPr>
          <a:r>
            <a:rPr lang="en-GB" sz="1300" b="1" dirty="0">
              <a:latin typeface="Open Sans" panose="020B0606030504020204" pitchFamily="34" charset="0"/>
              <a:ea typeface="Open Sans" panose="020B0606030504020204" pitchFamily="34" charset="0"/>
              <a:cs typeface="Open Sans" panose="020B0606030504020204" pitchFamily="34" charset="0"/>
            </a:rPr>
            <a:t> REA hosts BEIS event </a:t>
          </a:r>
          <a:br>
            <a:rPr lang="en-GB" sz="1300" b="1" dirty="0">
              <a:latin typeface="Open Sans" panose="020B0606030504020204" pitchFamily="34" charset="0"/>
              <a:ea typeface="Open Sans" panose="020B0606030504020204" pitchFamily="34" charset="0"/>
              <a:cs typeface="Open Sans" panose="020B0606030504020204" pitchFamily="34" charset="0"/>
            </a:rPr>
          </a:br>
          <a:r>
            <a:rPr lang="en-GB" sz="1300" b="1" dirty="0">
              <a:latin typeface="Open Sans" panose="020B0606030504020204" pitchFamily="34" charset="0"/>
              <a:ea typeface="Open Sans" panose="020B0606030504020204" pitchFamily="34" charset="0"/>
              <a:cs typeface="Open Sans" panose="020B0606030504020204" pitchFamily="34" charset="0"/>
            </a:rPr>
            <a:t> – Longer Duration Energy Storage</a:t>
          </a:r>
          <a:br>
            <a:rPr lang="en-GB" sz="1300" b="1" dirty="0">
              <a:latin typeface="Open Sans" panose="020B0606030504020204" pitchFamily="34" charset="0"/>
              <a:ea typeface="Open Sans" panose="020B0606030504020204" pitchFamily="34" charset="0"/>
              <a:cs typeface="Open Sans" panose="020B0606030504020204" pitchFamily="34" charset="0"/>
            </a:rPr>
          </a:br>
          <a:r>
            <a:rPr lang="en-GB" sz="1300" b="1" dirty="0">
              <a:latin typeface="Open Sans" panose="020B0606030504020204" pitchFamily="34" charset="0"/>
              <a:ea typeface="Open Sans" panose="020B0606030504020204" pitchFamily="34" charset="0"/>
              <a:cs typeface="Open Sans" panose="020B0606030504020204" pitchFamily="34" charset="0"/>
            </a:rPr>
            <a:t>  competition</a:t>
          </a:r>
        </a:p>
      </dgm:t>
    </dgm:pt>
    <dgm:pt modelId="{7B18EF4E-EB15-4260-8375-76D3C020BDD2}" type="parTrans" cxnId="{E03E226A-FE73-41D7-9665-CCF8AA1F229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3B3E3AFC-158D-4001-BBD4-634449E75740}" type="sibTrans" cxnId="{E03E226A-FE73-41D7-9665-CCF8AA1F229B}">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7E119B25-B7DA-48BC-BD7A-746165796E1E}">
      <dgm:prSet phldrT="[Text]"/>
      <dgm:spPr>
        <a:solidFill>
          <a:srgbClr val="4FC0EA"/>
        </a:solidFill>
      </dgm:spPr>
      <dgm:t>
        <a:bodyPr/>
        <a:lstStyle/>
        <a:p>
          <a:pPr>
            <a:buClr>
              <a:srgbClr val="6F6F6F"/>
            </a:buClr>
            <a:buFont typeface="Wingdings" panose="05000000000000000000" pitchFamily="2" charset="2"/>
            <a:buChar char="Ø"/>
          </a:pPr>
          <a:r>
            <a:rPr lang="en-GB" sz="1300" b="1" dirty="0">
              <a:latin typeface="Open Sans" panose="020B0606030504020204" pitchFamily="34" charset="0"/>
              <a:ea typeface="Open Sans" panose="020B0606030504020204" pitchFamily="34" charset="0"/>
              <a:cs typeface="Open Sans" panose="020B0606030504020204" pitchFamily="34" charset="0"/>
            </a:rPr>
            <a:t> Grid connection and disconnection</a:t>
          </a:r>
          <a:br>
            <a:rPr lang="en-GB" sz="1300" b="1" dirty="0">
              <a:latin typeface="Open Sans" panose="020B0606030504020204" pitchFamily="34" charset="0"/>
              <a:ea typeface="Open Sans" panose="020B0606030504020204" pitchFamily="34" charset="0"/>
              <a:cs typeface="Open Sans" panose="020B0606030504020204" pitchFamily="34" charset="0"/>
            </a:rPr>
          </a:br>
          <a:r>
            <a:rPr lang="en-GB" sz="1300" b="1" dirty="0">
              <a:latin typeface="Open Sans" panose="020B0606030504020204" pitchFamily="34" charset="0"/>
              <a:ea typeface="Open Sans" panose="020B0606030504020204" pitchFamily="34" charset="0"/>
              <a:cs typeface="Open Sans" panose="020B0606030504020204" pitchFamily="34" charset="0"/>
            </a:rPr>
            <a:t>  rules</a:t>
          </a:r>
        </a:p>
      </dgm:t>
    </dgm:pt>
    <dgm:pt modelId="{5DE4F84D-65A2-4792-82C0-BD5A9D7F1F1B}" type="parTrans" cxnId="{3367BA31-CB96-4C6E-A7C6-48C617AB7BD8}">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CEB511C2-3166-4C5E-8875-FA14FD670515}" type="sibTrans" cxnId="{3367BA31-CB96-4C6E-A7C6-48C617AB7BD8}">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B4303805-D3B2-427C-8A1E-7FDF66BC4952}">
      <dgm:prSet phldrT="[Text]" custT="1"/>
      <dgm:spPr>
        <a:solidFill>
          <a:srgbClr val="76CAD4"/>
        </a:solidFill>
      </dgm:spPr>
      <dgm:t>
        <a:bodyPr/>
        <a:lstStyle/>
        <a:p>
          <a:pPr>
            <a:buClr>
              <a:srgbClr val="6F6F6F"/>
            </a:buClr>
            <a:buFont typeface="Wingdings" panose="05000000000000000000" pitchFamily="2" charset="2"/>
            <a:buChar char="Ø"/>
          </a:pPr>
          <a:r>
            <a:rPr lang="en-GB" sz="1200" b="1" dirty="0">
              <a:latin typeface="Open Sans" panose="020B0606030504020204" pitchFamily="34" charset="0"/>
              <a:ea typeface="Open Sans" panose="020B0606030504020204" pitchFamily="34" charset="0"/>
              <a:cs typeface="Open Sans" panose="020B0606030504020204" pitchFamily="34" charset="0"/>
            </a:rPr>
            <a:t>  Jet Zero Council</a:t>
          </a:r>
        </a:p>
      </dgm:t>
    </dgm:pt>
    <dgm:pt modelId="{EE69D72E-2DD6-496B-BBC7-950F80EE8CBD}" type="parTrans" cxnId="{DDC4BED5-5FF2-4FA3-87D8-876312998A7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C78AF74C-3052-4810-92AB-BE037AC9D79A}" type="sibTrans" cxnId="{DDC4BED5-5FF2-4FA3-87D8-876312998A7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E04D4EAF-7956-49C2-87AC-35DAE8416DA3}">
      <dgm:prSet phldrT="[Text]" custT="1"/>
      <dgm:spPr>
        <a:solidFill>
          <a:srgbClr val="76CAD4"/>
        </a:solidFill>
      </dgm:spPr>
      <dgm:t>
        <a:bodyPr/>
        <a:lstStyle/>
        <a:p>
          <a:pPr>
            <a:buClr>
              <a:srgbClr val="6F6F6F"/>
            </a:buClr>
            <a:buFont typeface="Wingdings" panose="05000000000000000000" pitchFamily="2" charset="2"/>
            <a:buChar char="Ø"/>
          </a:pPr>
          <a:r>
            <a:rPr lang="en-GB" sz="1200" b="1" dirty="0">
              <a:latin typeface="Open Sans" panose="020B0606030504020204" pitchFamily="34" charset="0"/>
              <a:ea typeface="Open Sans" panose="020B0606030504020204" pitchFamily="34" charset="0"/>
              <a:cs typeface="Open Sans" panose="020B0606030504020204" pitchFamily="34" charset="0"/>
            </a:rPr>
            <a:t>  EV Consumer Experience consultation</a:t>
          </a:r>
          <a:br>
            <a:rPr lang="en-GB" sz="1200" b="1" dirty="0">
              <a:latin typeface="Open Sans" panose="020B0606030504020204" pitchFamily="34" charset="0"/>
              <a:ea typeface="Open Sans" panose="020B0606030504020204" pitchFamily="34" charset="0"/>
              <a:cs typeface="Open Sans" panose="020B0606030504020204" pitchFamily="34" charset="0"/>
            </a:rPr>
          </a:br>
          <a:r>
            <a:rPr lang="en-GB" sz="1200" b="1" dirty="0">
              <a:latin typeface="Open Sans" panose="020B0606030504020204" pitchFamily="34" charset="0"/>
              <a:ea typeface="Open Sans" panose="020B0606030504020204" pitchFamily="34" charset="0"/>
              <a:cs typeface="Open Sans" panose="020B0606030504020204" pitchFamily="34" charset="0"/>
            </a:rPr>
            <a:t>  and smart charging rules</a:t>
          </a:r>
        </a:p>
      </dgm:t>
    </dgm:pt>
    <dgm:pt modelId="{C551624B-CB5E-4E73-8401-CD78C2ACEF72}" type="parTrans" cxnId="{9D61A993-0845-4372-A17F-840199B9BEF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85D29A33-A02B-40D8-815E-8D9C8B25BFB1}" type="sibTrans" cxnId="{9D61A993-0845-4372-A17F-840199B9BEF1}">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56E28705-8B81-4C88-B18B-0D0A0902FE4E}">
      <dgm:prSet phldrT="[Text]" custT="1"/>
      <dgm:spPr>
        <a:solidFill>
          <a:srgbClr val="76CAD4"/>
        </a:solidFill>
      </dgm:spPr>
      <dgm:t>
        <a:bodyPr/>
        <a:lstStyle/>
        <a:p>
          <a:pPr>
            <a:buClr>
              <a:srgbClr val="6F6F6F"/>
            </a:buClr>
            <a:buFont typeface="Wingdings" panose="05000000000000000000" pitchFamily="2" charset="2"/>
            <a:buChar char="Ø"/>
          </a:pPr>
          <a:r>
            <a:rPr lang="en-GB" sz="1200" b="1" dirty="0">
              <a:latin typeface="Open Sans" panose="020B0606030504020204" pitchFamily="34" charset="0"/>
              <a:ea typeface="Open Sans" panose="020B0606030504020204" pitchFamily="34" charset="0"/>
              <a:cs typeface="Open Sans" panose="020B0606030504020204" pitchFamily="34" charset="0"/>
            </a:rPr>
            <a:t> Increase in Renewable Transport</a:t>
          </a:r>
          <a:br>
            <a:rPr lang="en-GB" sz="1200" b="1" dirty="0">
              <a:latin typeface="Open Sans" panose="020B0606030504020204" pitchFamily="34" charset="0"/>
              <a:ea typeface="Open Sans" panose="020B0606030504020204" pitchFamily="34" charset="0"/>
              <a:cs typeface="Open Sans" panose="020B0606030504020204" pitchFamily="34" charset="0"/>
            </a:rPr>
          </a:br>
          <a:r>
            <a:rPr lang="en-GB" sz="1200" b="1" dirty="0">
              <a:latin typeface="Open Sans" panose="020B0606030504020204" pitchFamily="34" charset="0"/>
              <a:ea typeface="Open Sans" panose="020B0606030504020204" pitchFamily="34" charset="0"/>
              <a:cs typeface="Open Sans" panose="020B0606030504020204" pitchFamily="34" charset="0"/>
            </a:rPr>
            <a:t> Fuel Obligation (RTFO) targets</a:t>
          </a:r>
          <a:br>
            <a:rPr lang="en-GB" sz="1200" b="1" dirty="0">
              <a:latin typeface="Open Sans" panose="020B0606030504020204" pitchFamily="34" charset="0"/>
              <a:ea typeface="Open Sans" panose="020B0606030504020204" pitchFamily="34" charset="0"/>
              <a:cs typeface="Open Sans" panose="020B0606030504020204" pitchFamily="34" charset="0"/>
            </a:rPr>
          </a:br>
          <a:r>
            <a:rPr lang="en-GB" sz="1200" b="1" dirty="0">
              <a:latin typeface="Open Sans" panose="020B0606030504020204" pitchFamily="34" charset="0"/>
              <a:ea typeface="Open Sans" panose="020B0606030504020204" pitchFamily="34" charset="0"/>
              <a:cs typeface="Open Sans" panose="020B0606030504020204" pitchFamily="34" charset="0"/>
            </a:rPr>
            <a:t> secured</a:t>
          </a:r>
        </a:p>
      </dgm:t>
    </dgm:pt>
    <dgm:pt modelId="{BA788071-9450-4BEA-BA78-A4793FC3867B}" type="parTrans" cxnId="{078793C3-C737-46EC-81E9-61146069F70E}">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DCF6CDDF-2AEA-4768-A194-90E01B7894EE}" type="sibTrans" cxnId="{078793C3-C737-46EC-81E9-61146069F70E}">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19968254-E02E-47C6-B535-EB186718AECA}">
      <dgm:prSet phldrT="[Text]" custT="1"/>
      <dgm:spPr>
        <a:solidFill>
          <a:srgbClr val="74E2D5"/>
        </a:solidFill>
      </dgm:spPr>
      <dgm:t>
        <a:bodyPr/>
        <a:lstStyle/>
        <a:p>
          <a:pPr>
            <a:buClr>
              <a:srgbClr val="6F6F6F"/>
            </a:buClr>
            <a:buFont typeface="Wingdings" panose="05000000000000000000" pitchFamily="2" charset="2"/>
            <a:buChar char="Ø"/>
          </a:pPr>
          <a:r>
            <a:rPr lang="en-GB" sz="1800" b="1" dirty="0">
              <a:latin typeface="Open Sans" panose="020B0606030504020204" pitchFamily="34" charset="0"/>
              <a:ea typeface="Open Sans" panose="020B0606030504020204" pitchFamily="34" charset="0"/>
              <a:cs typeface="Open Sans" panose="020B0606030504020204" pitchFamily="34" charset="0"/>
            </a:rPr>
            <a:t> </a:t>
          </a:r>
          <a:r>
            <a:rPr lang="en-GB" sz="1400" b="1" dirty="0">
              <a:latin typeface="Open Sans" panose="020B0606030504020204" pitchFamily="34" charset="0"/>
              <a:ea typeface="Open Sans" panose="020B0606030504020204" pitchFamily="34" charset="0"/>
              <a:cs typeface="Open Sans" panose="020B0606030504020204" pitchFamily="34" charset="0"/>
            </a:rPr>
            <a:t>Waste &amp; Recycling Strategy</a:t>
          </a:r>
        </a:p>
      </dgm:t>
    </dgm:pt>
    <dgm:pt modelId="{A9C8800A-31D9-498E-8764-C10640E92DCB}" type="parTrans" cxnId="{F47DDB26-5BE8-4805-B00B-7FF7DBA7E064}">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90549928-3496-4B88-993E-FFCD42DD23E4}" type="sibTrans" cxnId="{F47DDB26-5BE8-4805-B00B-7FF7DBA7E064}">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AFFAC493-1D70-4372-803D-288A9BB460A5}">
      <dgm:prSet phldrT="[Text]" custT="1"/>
      <dgm:spPr>
        <a:solidFill>
          <a:srgbClr val="74E2D5"/>
        </a:solidFill>
      </dgm:spPr>
      <dgm:t>
        <a:bodyPr/>
        <a:lstStyle/>
        <a:p>
          <a:pPr>
            <a:buClr>
              <a:srgbClr val="6F6F6F"/>
            </a:buClr>
            <a:buFont typeface="Wingdings" panose="05000000000000000000" pitchFamily="2" charset="2"/>
            <a:buChar char="Ø"/>
          </a:pPr>
          <a:r>
            <a:rPr lang="en-GB" sz="1400" b="1" dirty="0">
              <a:latin typeface="Open Sans" panose="020B0606030504020204" pitchFamily="34" charset="0"/>
              <a:ea typeface="Open Sans" panose="020B0606030504020204" pitchFamily="34" charset="0"/>
              <a:cs typeface="Open Sans" panose="020B0606030504020204" pitchFamily="34" charset="0"/>
            </a:rPr>
            <a:t>  Quality Protocol revision</a:t>
          </a:r>
        </a:p>
      </dgm:t>
    </dgm:pt>
    <dgm:pt modelId="{EEEF0361-C52F-4447-8DD5-0DB001AED19F}" type="parTrans" cxnId="{B4896724-C0C0-4FFE-9886-A66AE91370C2}">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70DDC6BB-11AF-4D7B-8C84-EC5F3EA78E97}" type="sibTrans" cxnId="{B4896724-C0C0-4FFE-9886-A66AE91370C2}">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17E0C014-CF11-4B8C-86B2-15953B7CBDA2}">
      <dgm:prSet phldrT="[Text]" custT="1"/>
      <dgm:spPr>
        <a:solidFill>
          <a:srgbClr val="74E2D5"/>
        </a:solidFill>
      </dgm:spPr>
      <dgm:t>
        <a:bodyPr/>
        <a:lstStyle/>
        <a:p>
          <a:pPr>
            <a:buClr>
              <a:srgbClr val="6F6F6F"/>
            </a:buClr>
            <a:buFont typeface="Wingdings" panose="05000000000000000000" pitchFamily="2" charset="2"/>
            <a:buChar char="Ø"/>
          </a:pPr>
          <a:r>
            <a:rPr lang="en-GB" sz="1400" b="1" dirty="0">
              <a:latin typeface="Open Sans" panose="020B0606030504020204" pitchFamily="34" charset="0"/>
              <a:ea typeface="Open Sans" panose="020B0606030504020204" pitchFamily="34" charset="0"/>
              <a:cs typeface="Open Sans" panose="020B0606030504020204" pitchFamily="34" charset="0"/>
            </a:rPr>
            <a:t>  Farming Rules for Water</a:t>
          </a:r>
        </a:p>
      </dgm:t>
    </dgm:pt>
    <dgm:pt modelId="{58028D07-E52B-427E-A2CD-D0A8FC3EB20C}" type="parTrans" cxnId="{BA1CD22E-4A68-4DB3-8894-46AD16F6D2BF}">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EFD0A8CF-B402-4469-B93F-E809B3F43709}" type="sibTrans" cxnId="{BA1CD22E-4A68-4DB3-8894-46AD16F6D2BF}">
      <dgm:prSet/>
      <dgm:spPr/>
      <dgm:t>
        <a:bodyPr/>
        <a:lstStyle/>
        <a:p>
          <a:endParaRPr lang="en-GB" b="1">
            <a:latin typeface="Open Sans" panose="020B0606030504020204" pitchFamily="34" charset="0"/>
            <a:ea typeface="Open Sans" panose="020B0606030504020204" pitchFamily="34" charset="0"/>
            <a:cs typeface="Open Sans" panose="020B0606030504020204" pitchFamily="34" charset="0"/>
          </a:endParaRPr>
        </a:p>
      </dgm:t>
    </dgm:pt>
    <dgm:pt modelId="{0FC61548-14D1-4EBF-B148-32C5F3446FC4}">
      <dgm:prSet phldrT="[Text]"/>
      <dgm:spPr>
        <a:solidFill>
          <a:srgbClr val="4FC0EA"/>
        </a:solidFill>
      </dgm:spPr>
      <dgm:t>
        <a:bodyPr/>
        <a:lstStyle/>
        <a:p>
          <a:pPr>
            <a:buClr>
              <a:srgbClr val="6F6F6F"/>
            </a:buClr>
            <a:buFont typeface="Wingdings" panose="05000000000000000000" pitchFamily="2" charset="2"/>
            <a:buChar char="Ø"/>
          </a:pPr>
          <a:r>
            <a:rPr lang="en-GB" sz="1300" b="1" dirty="0">
              <a:latin typeface="Open Sans" panose="020B0606030504020204" pitchFamily="34" charset="0"/>
              <a:ea typeface="Open Sans" panose="020B0606030504020204" pitchFamily="34" charset="0"/>
              <a:cs typeface="Open Sans" panose="020B0606030504020204" pitchFamily="34" charset="0"/>
            </a:rPr>
            <a:t> CfD auction confirmed for Q4 2021</a:t>
          </a:r>
        </a:p>
      </dgm:t>
    </dgm:pt>
    <dgm:pt modelId="{711961A9-73D5-43B7-86CD-4341B1462795}" type="parTrans" cxnId="{0748820D-DABA-4A2D-8169-D71A9E68ABDA}">
      <dgm:prSet/>
      <dgm:spPr/>
      <dgm:t>
        <a:bodyPr/>
        <a:lstStyle/>
        <a:p>
          <a:endParaRPr lang="en-GB" b="1"/>
        </a:p>
      </dgm:t>
    </dgm:pt>
    <dgm:pt modelId="{2C4F792D-B8CC-490C-8C58-DD34BB44B8CA}" type="sibTrans" cxnId="{0748820D-DABA-4A2D-8169-D71A9E68ABDA}">
      <dgm:prSet/>
      <dgm:spPr/>
      <dgm:t>
        <a:bodyPr/>
        <a:lstStyle/>
        <a:p>
          <a:endParaRPr lang="en-GB" b="1"/>
        </a:p>
      </dgm:t>
    </dgm:pt>
    <dgm:pt modelId="{B637E151-BFF0-424B-B9EA-EBF15EB8DD64}">
      <dgm:prSet phldrT="[Text]" custT="1"/>
      <dgm:spPr>
        <a:solidFill>
          <a:srgbClr val="74E2D5"/>
        </a:solidFill>
      </dgm:spPr>
      <dgm:t>
        <a:bodyPr/>
        <a:lstStyle/>
        <a:p>
          <a:pPr>
            <a:buClr>
              <a:srgbClr val="6F6F6F"/>
            </a:buClr>
            <a:buFont typeface="Wingdings" panose="05000000000000000000" pitchFamily="2" charset="2"/>
            <a:buNone/>
          </a:pPr>
          <a:endParaRPr lang="en-GB" sz="1400" b="1" dirty="0">
            <a:latin typeface="Open Sans" panose="020B0606030504020204" pitchFamily="34" charset="0"/>
            <a:ea typeface="Open Sans" panose="020B0606030504020204" pitchFamily="34" charset="0"/>
            <a:cs typeface="Open Sans" panose="020B0606030504020204" pitchFamily="34" charset="0"/>
          </a:endParaRPr>
        </a:p>
      </dgm:t>
    </dgm:pt>
    <dgm:pt modelId="{90CDA42C-A57F-42FC-A6C1-8FF0E5E2E749}" type="parTrans" cxnId="{A1325203-757C-437A-A13F-D5A786E30678}">
      <dgm:prSet/>
      <dgm:spPr/>
    </dgm:pt>
    <dgm:pt modelId="{7B3FBF54-D0F4-438E-9CF8-F9ED765B2FD6}" type="sibTrans" cxnId="{A1325203-757C-437A-A13F-D5A786E30678}">
      <dgm:prSet/>
      <dgm:spPr/>
    </dgm:pt>
    <dgm:pt modelId="{D17E08D6-CFDE-47C6-95BF-7B108FBE87E3}" type="pres">
      <dgm:prSet presAssocID="{3A6C2961-695F-4A59-9D43-B58552683E5D}" presName="diagram" presStyleCnt="0">
        <dgm:presLayoutVars>
          <dgm:dir/>
          <dgm:resizeHandles val="exact"/>
        </dgm:presLayoutVars>
      </dgm:prSet>
      <dgm:spPr/>
    </dgm:pt>
    <dgm:pt modelId="{D5FE3D51-B106-4CD1-8D8A-4A158798DE8E}" type="pres">
      <dgm:prSet presAssocID="{8A8FCC4D-B136-4D38-A36A-B0BB8F865813}" presName="node" presStyleLbl="node1" presStyleIdx="0" presStyleCnt="4" custScaleX="2000000" custScaleY="2000000">
        <dgm:presLayoutVars>
          <dgm:bulletEnabled val="1"/>
        </dgm:presLayoutVars>
      </dgm:prSet>
      <dgm:spPr/>
    </dgm:pt>
    <dgm:pt modelId="{3864309A-3F57-4414-A5D8-C29F36686643}" type="pres">
      <dgm:prSet presAssocID="{8DE4BEA9-40E5-45A9-A016-831720DB7C47}" presName="sibTrans" presStyleCnt="0"/>
      <dgm:spPr/>
    </dgm:pt>
    <dgm:pt modelId="{01B87942-D816-489A-90B4-DFAAC3B0A438}" type="pres">
      <dgm:prSet presAssocID="{3D477765-93E1-413B-A0D6-A22C9775F79D}" presName="node" presStyleLbl="node1" presStyleIdx="1" presStyleCnt="4" custScaleX="2000000" custScaleY="2000000">
        <dgm:presLayoutVars>
          <dgm:bulletEnabled val="1"/>
        </dgm:presLayoutVars>
      </dgm:prSet>
      <dgm:spPr/>
    </dgm:pt>
    <dgm:pt modelId="{640AA8DA-B976-4CCA-BFD3-F373B7296776}" type="pres">
      <dgm:prSet presAssocID="{E89BF3C6-632B-416F-870B-13726A43B18F}" presName="sibTrans" presStyleCnt="0"/>
      <dgm:spPr/>
    </dgm:pt>
    <dgm:pt modelId="{1B6112DB-18DD-416F-9DC0-1F64BBA5D85A}" type="pres">
      <dgm:prSet presAssocID="{EE05DC83-1B99-47BA-9776-55FB02B71435}" presName="node" presStyleLbl="node1" presStyleIdx="2" presStyleCnt="4" custScaleX="2000000" custScaleY="2000000">
        <dgm:presLayoutVars>
          <dgm:bulletEnabled val="1"/>
        </dgm:presLayoutVars>
      </dgm:prSet>
      <dgm:spPr/>
    </dgm:pt>
    <dgm:pt modelId="{9C2EE63B-C7F3-4A67-B70C-55E6D05A2781}" type="pres">
      <dgm:prSet presAssocID="{BDF4B653-B62D-49A8-B7B5-A5B6CB6EFEB6}" presName="sibTrans" presStyleCnt="0"/>
      <dgm:spPr/>
    </dgm:pt>
    <dgm:pt modelId="{E57FF811-D8E4-407D-B399-E6257B8DA439}" type="pres">
      <dgm:prSet presAssocID="{F4A275B1-8012-4A95-8302-77E753BF0943}" presName="node" presStyleLbl="node1" presStyleIdx="3" presStyleCnt="4" custScaleX="2000000" custScaleY="2000000">
        <dgm:presLayoutVars>
          <dgm:bulletEnabled val="1"/>
        </dgm:presLayoutVars>
      </dgm:prSet>
      <dgm:spPr/>
    </dgm:pt>
  </dgm:ptLst>
  <dgm:cxnLst>
    <dgm:cxn modelId="{A1325203-757C-437A-A13F-D5A786E30678}" srcId="{F4A275B1-8012-4A95-8302-77E753BF0943}" destId="{B637E151-BFF0-424B-B9EA-EBF15EB8DD64}" srcOrd="3" destOrd="0" parTransId="{90CDA42C-A57F-42FC-A6C1-8FF0E5E2E749}" sibTransId="{7B3FBF54-D0F4-438E-9CF8-F9ED765B2FD6}"/>
    <dgm:cxn modelId="{B774B908-0067-4FE3-B6A1-B0899B1273CA}" srcId="{3A6C2961-695F-4A59-9D43-B58552683E5D}" destId="{F4A275B1-8012-4A95-8302-77E753BF0943}" srcOrd="3" destOrd="0" parTransId="{1675AE70-5C9D-41BB-ADF2-7CB6D38C536C}" sibTransId="{0ADF1959-A7EB-46C1-A005-3DE154188894}"/>
    <dgm:cxn modelId="{0748820D-DABA-4A2D-8169-D71A9E68ABDA}" srcId="{3D477765-93E1-413B-A0D6-A22C9775F79D}" destId="{0FC61548-14D1-4EBF-B148-32C5F3446FC4}" srcOrd="1" destOrd="0" parTransId="{711961A9-73D5-43B7-86CD-4341B1462795}" sibTransId="{2C4F792D-B8CC-490C-8C58-DD34BB44B8CA}"/>
    <dgm:cxn modelId="{DA9C691E-83AC-40D4-987D-48095F290980}" type="presOf" srcId="{19968254-E02E-47C6-B535-EB186718AECA}" destId="{E57FF811-D8E4-407D-B399-E6257B8DA439}" srcOrd="0" destOrd="1" presId="urn:microsoft.com/office/officeart/2005/8/layout/default"/>
    <dgm:cxn modelId="{82693824-DE80-46FB-B888-BCA2D9B82C6D}" srcId="{8A8FCC4D-B136-4D38-A36A-B0BB8F865813}" destId="{49F2DE20-E93F-4AA2-ABBA-BB072D995E80}" srcOrd="2" destOrd="0" parTransId="{4F355E88-F74F-4A6B-8E9B-FBF207160755}" sibTransId="{28844763-8CB8-47A9-A861-48D8B88526E3}"/>
    <dgm:cxn modelId="{B4896724-C0C0-4FFE-9886-A66AE91370C2}" srcId="{F4A275B1-8012-4A95-8302-77E753BF0943}" destId="{AFFAC493-1D70-4372-803D-288A9BB460A5}" srcOrd="1" destOrd="0" parTransId="{EEEF0361-C52F-4447-8DD5-0DB001AED19F}" sibTransId="{70DDC6BB-11AF-4D7B-8C84-EC5F3EA78E97}"/>
    <dgm:cxn modelId="{F47DDB26-5BE8-4805-B00B-7FF7DBA7E064}" srcId="{F4A275B1-8012-4A95-8302-77E753BF0943}" destId="{19968254-E02E-47C6-B535-EB186718AECA}" srcOrd="0" destOrd="0" parTransId="{A9C8800A-31D9-498E-8764-C10640E92DCB}" sibTransId="{90549928-3496-4B88-993E-FFCD42DD23E4}"/>
    <dgm:cxn modelId="{BA711028-8FC6-4E65-971D-F6174CB7E5F5}" type="presOf" srcId="{B637E151-BFF0-424B-B9EA-EBF15EB8DD64}" destId="{E57FF811-D8E4-407D-B399-E6257B8DA439}" srcOrd="0" destOrd="4" presId="urn:microsoft.com/office/officeart/2005/8/layout/default"/>
    <dgm:cxn modelId="{3761A228-F41F-4B6A-96FE-501DD3F8E7C8}" type="presOf" srcId="{3D477765-93E1-413B-A0D6-A22C9775F79D}" destId="{01B87942-D816-489A-90B4-DFAAC3B0A438}" srcOrd="0" destOrd="0" presId="urn:microsoft.com/office/officeart/2005/8/layout/default"/>
    <dgm:cxn modelId="{BA1CD22E-4A68-4DB3-8894-46AD16F6D2BF}" srcId="{F4A275B1-8012-4A95-8302-77E753BF0943}" destId="{17E0C014-CF11-4B8C-86B2-15953B7CBDA2}" srcOrd="2" destOrd="0" parTransId="{58028D07-E52B-427E-A2CD-D0A8FC3EB20C}" sibTransId="{EFD0A8CF-B402-4469-B93F-E809B3F43709}"/>
    <dgm:cxn modelId="{3367BA31-CB96-4C6E-A7C6-48C617AB7BD8}" srcId="{3D477765-93E1-413B-A0D6-A22C9775F79D}" destId="{7E119B25-B7DA-48BC-BD7A-746165796E1E}" srcOrd="2" destOrd="0" parTransId="{5DE4F84D-65A2-4792-82C0-BD5A9D7F1F1B}" sibTransId="{CEB511C2-3166-4C5E-8875-FA14FD670515}"/>
    <dgm:cxn modelId="{A5626934-B184-4F1C-8C33-ACD676AF350A}" type="presOf" srcId="{8A8FCC4D-B136-4D38-A36A-B0BB8F865813}" destId="{D5FE3D51-B106-4CD1-8D8A-4A158798DE8E}" srcOrd="0" destOrd="0" presId="urn:microsoft.com/office/officeart/2005/8/layout/default"/>
    <dgm:cxn modelId="{D96B105C-E54A-4548-9E75-DF69E83BA8DD}" type="presOf" srcId="{56E28705-8B81-4C88-B18B-0D0A0902FE4E}" destId="{1B6112DB-18DD-416F-9DC0-1F64BBA5D85A}" srcOrd="0" destOrd="3" presId="urn:microsoft.com/office/officeart/2005/8/layout/default"/>
    <dgm:cxn modelId="{2947E85C-2FBD-4203-8169-F8DE6BC8C7EB}" type="presOf" srcId="{7E119B25-B7DA-48BC-BD7A-746165796E1E}" destId="{01B87942-D816-489A-90B4-DFAAC3B0A438}" srcOrd="0" destOrd="3" presId="urn:microsoft.com/office/officeart/2005/8/layout/default"/>
    <dgm:cxn modelId="{B1258143-FA8B-400F-AC70-6FAD2F99F73D}" srcId="{8A8FCC4D-B136-4D38-A36A-B0BB8F865813}" destId="{15D5F88D-2A66-4985-918E-C0B1E3F69214}" srcOrd="1" destOrd="0" parTransId="{6A8D2A3D-C10B-474B-9801-D8681ADD8B25}" sibTransId="{9D318B43-9A7E-485D-ADA0-F080A612A2B0}"/>
    <dgm:cxn modelId="{84FD2C64-3866-4E1E-820A-467307977782}" type="presOf" srcId="{17E0C014-CF11-4B8C-86B2-15953B7CBDA2}" destId="{E57FF811-D8E4-407D-B399-E6257B8DA439}" srcOrd="0" destOrd="3" presId="urn:microsoft.com/office/officeart/2005/8/layout/default"/>
    <dgm:cxn modelId="{F51E8466-16A1-48F6-ACB0-EADFC2BD85E9}" type="presOf" srcId="{F4A275B1-8012-4A95-8302-77E753BF0943}" destId="{E57FF811-D8E4-407D-B399-E6257B8DA439}" srcOrd="0" destOrd="0" presId="urn:microsoft.com/office/officeart/2005/8/layout/default"/>
    <dgm:cxn modelId="{E03E226A-FE73-41D7-9665-CCF8AA1F229B}" srcId="{3D477765-93E1-413B-A0D6-A22C9775F79D}" destId="{93A954AF-ACF9-4E64-8151-9C39133B052E}" srcOrd="0" destOrd="0" parTransId="{7B18EF4E-EB15-4260-8375-76D3C020BDD2}" sibTransId="{3B3E3AFC-158D-4001-BBD4-634449E75740}"/>
    <dgm:cxn modelId="{54CD0051-7777-42B6-A3D7-FBDE7F00AAD8}" type="presOf" srcId="{E04D4EAF-7956-49C2-87AC-35DAE8416DA3}" destId="{1B6112DB-18DD-416F-9DC0-1F64BBA5D85A}" srcOrd="0" destOrd="2" presId="urn:microsoft.com/office/officeart/2005/8/layout/default"/>
    <dgm:cxn modelId="{24412655-2898-425C-BC8E-AEDB90EE9205}" type="presOf" srcId="{49F2DE20-E93F-4AA2-ABBA-BB072D995E80}" destId="{D5FE3D51-B106-4CD1-8D8A-4A158798DE8E}" srcOrd="0" destOrd="3" presId="urn:microsoft.com/office/officeart/2005/8/layout/default"/>
    <dgm:cxn modelId="{59A58378-35B1-4A39-A138-94DB9D4CF1D2}" type="presOf" srcId="{0FC61548-14D1-4EBF-B148-32C5F3446FC4}" destId="{01B87942-D816-489A-90B4-DFAAC3B0A438}" srcOrd="0" destOrd="2" presId="urn:microsoft.com/office/officeart/2005/8/layout/default"/>
    <dgm:cxn modelId="{B427BF7E-3A87-4461-8E2E-7B9E0276C171}" srcId="{8A8FCC4D-B136-4D38-A36A-B0BB8F865813}" destId="{EA6568F2-DE04-4016-B15F-7CB39539A904}" srcOrd="0" destOrd="0" parTransId="{47D49C80-4535-4270-92E2-0E9CB429C5EA}" sibTransId="{E8162262-403B-487A-B434-EB0B975061DE}"/>
    <dgm:cxn modelId="{0592F18C-E062-4980-B6E9-A8C777B7D253}" type="presOf" srcId="{3A6C2961-695F-4A59-9D43-B58552683E5D}" destId="{D17E08D6-CFDE-47C6-95BF-7B108FBE87E3}" srcOrd="0" destOrd="0" presId="urn:microsoft.com/office/officeart/2005/8/layout/default"/>
    <dgm:cxn modelId="{001A288E-B4A5-40DB-BAF2-6DEF20E0F578}" srcId="{3A6C2961-695F-4A59-9D43-B58552683E5D}" destId="{3D477765-93E1-413B-A0D6-A22C9775F79D}" srcOrd="1" destOrd="0" parTransId="{DEDC2788-17FD-4097-A03C-3C981187B084}" sibTransId="{E89BF3C6-632B-416F-870B-13726A43B18F}"/>
    <dgm:cxn modelId="{9D61A993-0845-4372-A17F-840199B9BEF1}" srcId="{EE05DC83-1B99-47BA-9776-55FB02B71435}" destId="{E04D4EAF-7956-49C2-87AC-35DAE8416DA3}" srcOrd="1" destOrd="0" parTransId="{C551624B-CB5E-4E73-8401-CD78C2ACEF72}" sibTransId="{85D29A33-A02B-40D8-815E-8D9C8B25BFB1}"/>
    <dgm:cxn modelId="{3C37EBAC-F9E7-493D-A422-9A5CF9F3EAFD}" type="presOf" srcId="{B4303805-D3B2-427C-8A1E-7FDF66BC4952}" destId="{1B6112DB-18DD-416F-9DC0-1F64BBA5D85A}" srcOrd="0" destOrd="1" presId="urn:microsoft.com/office/officeart/2005/8/layout/default"/>
    <dgm:cxn modelId="{B11152B7-B1D7-4899-826E-EE54F04C80F2}" type="presOf" srcId="{93A954AF-ACF9-4E64-8151-9C39133B052E}" destId="{01B87942-D816-489A-90B4-DFAAC3B0A438}" srcOrd="0" destOrd="1" presId="urn:microsoft.com/office/officeart/2005/8/layout/default"/>
    <dgm:cxn modelId="{9A2B70BC-E158-4F8D-8974-4F8B05518C92}" type="presOf" srcId="{EA6568F2-DE04-4016-B15F-7CB39539A904}" destId="{D5FE3D51-B106-4CD1-8D8A-4A158798DE8E}" srcOrd="0" destOrd="1" presId="urn:microsoft.com/office/officeart/2005/8/layout/default"/>
    <dgm:cxn modelId="{078793C3-C737-46EC-81E9-61146069F70E}" srcId="{EE05DC83-1B99-47BA-9776-55FB02B71435}" destId="{56E28705-8B81-4C88-B18B-0D0A0902FE4E}" srcOrd="2" destOrd="0" parTransId="{BA788071-9450-4BEA-BA78-A4793FC3867B}" sibTransId="{DCF6CDDF-2AEA-4768-A194-90E01B7894EE}"/>
    <dgm:cxn modelId="{0DDCE2CC-15E3-4839-B94D-F0AAD8C8D610}" type="presOf" srcId="{EE05DC83-1B99-47BA-9776-55FB02B71435}" destId="{1B6112DB-18DD-416F-9DC0-1F64BBA5D85A}" srcOrd="0" destOrd="0" presId="urn:microsoft.com/office/officeart/2005/8/layout/default"/>
    <dgm:cxn modelId="{54BE89CD-9EE4-40D3-9856-3865643D8D04}" type="presOf" srcId="{15D5F88D-2A66-4985-918E-C0B1E3F69214}" destId="{D5FE3D51-B106-4CD1-8D8A-4A158798DE8E}" srcOrd="0" destOrd="2" presId="urn:microsoft.com/office/officeart/2005/8/layout/default"/>
    <dgm:cxn modelId="{0E7C56D2-C72D-4112-9142-C5B41C7183E4}" srcId="{3A6C2961-695F-4A59-9D43-B58552683E5D}" destId="{EE05DC83-1B99-47BA-9776-55FB02B71435}" srcOrd="2" destOrd="0" parTransId="{9A6C7F3C-ECD9-4E9E-9BBB-C1CA1B5557F8}" sibTransId="{BDF4B653-B62D-49A8-B7B5-A5B6CB6EFEB6}"/>
    <dgm:cxn modelId="{DDC4BED5-5FF2-4FA3-87D8-876312998A71}" srcId="{EE05DC83-1B99-47BA-9776-55FB02B71435}" destId="{B4303805-D3B2-427C-8A1E-7FDF66BC4952}" srcOrd="0" destOrd="0" parTransId="{EE69D72E-2DD6-496B-BBC7-950F80EE8CBD}" sibTransId="{C78AF74C-3052-4810-92AB-BE037AC9D79A}"/>
    <dgm:cxn modelId="{C42F72E4-A0B9-49D5-85D1-3C779B171BC3}" type="presOf" srcId="{AFFAC493-1D70-4372-803D-288A9BB460A5}" destId="{E57FF811-D8E4-407D-B399-E6257B8DA439}" srcOrd="0" destOrd="2" presId="urn:microsoft.com/office/officeart/2005/8/layout/default"/>
    <dgm:cxn modelId="{ADF399E4-16FF-4B52-8556-53666B3104FB}" srcId="{3A6C2961-695F-4A59-9D43-B58552683E5D}" destId="{8A8FCC4D-B136-4D38-A36A-B0BB8F865813}" srcOrd="0" destOrd="0" parTransId="{BF0C75A2-01F7-4CBC-BAA2-73F8543AF8F7}" sibTransId="{8DE4BEA9-40E5-45A9-A016-831720DB7C47}"/>
    <dgm:cxn modelId="{E4807F67-E28F-4EBC-986E-8108D22384B8}" type="presParOf" srcId="{D17E08D6-CFDE-47C6-95BF-7B108FBE87E3}" destId="{D5FE3D51-B106-4CD1-8D8A-4A158798DE8E}" srcOrd="0" destOrd="0" presId="urn:microsoft.com/office/officeart/2005/8/layout/default"/>
    <dgm:cxn modelId="{82969D7B-DCB5-4AA0-A6B7-F457E70EB1A8}" type="presParOf" srcId="{D17E08D6-CFDE-47C6-95BF-7B108FBE87E3}" destId="{3864309A-3F57-4414-A5D8-C29F36686643}" srcOrd="1" destOrd="0" presId="urn:microsoft.com/office/officeart/2005/8/layout/default"/>
    <dgm:cxn modelId="{7021235B-400E-4848-83DD-A2BF5B37E6D5}" type="presParOf" srcId="{D17E08D6-CFDE-47C6-95BF-7B108FBE87E3}" destId="{01B87942-D816-489A-90B4-DFAAC3B0A438}" srcOrd="2" destOrd="0" presId="urn:microsoft.com/office/officeart/2005/8/layout/default"/>
    <dgm:cxn modelId="{F994AEAA-65C3-4FE0-AA17-F487B9CA297F}" type="presParOf" srcId="{D17E08D6-CFDE-47C6-95BF-7B108FBE87E3}" destId="{640AA8DA-B976-4CCA-BFD3-F373B7296776}" srcOrd="3" destOrd="0" presId="urn:microsoft.com/office/officeart/2005/8/layout/default"/>
    <dgm:cxn modelId="{70DFA63B-DE3B-41FC-9D93-681CC47108B4}" type="presParOf" srcId="{D17E08D6-CFDE-47C6-95BF-7B108FBE87E3}" destId="{1B6112DB-18DD-416F-9DC0-1F64BBA5D85A}" srcOrd="4" destOrd="0" presId="urn:microsoft.com/office/officeart/2005/8/layout/default"/>
    <dgm:cxn modelId="{BF288DE9-D9B7-4C6A-A093-AB0F4EB34206}" type="presParOf" srcId="{D17E08D6-CFDE-47C6-95BF-7B108FBE87E3}" destId="{9C2EE63B-C7F3-4A67-B70C-55E6D05A2781}" srcOrd="5" destOrd="0" presId="urn:microsoft.com/office/officeart/2005/8/layout/default"/>
    <dgm:cxn modelId="{05541EE5-89B7-485E-891C-0DC915C9699A}" type="presParOf" srcId="{D17E08D6-CFDE-47C6-95BF-7B108FBE87E3}" destId="{E57FF811-D8E4-407D-B399-E6257B8DA439}"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A84B5B-BD0E-45C8-91E0-81822F958D1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52626DFC-13AF-4F6A-8EAB-7E0C9797966E}">
      <dgm:prSet phldrT="[Text]"/>
      <dgm:spPr>
        <a:solidFill>
          <a:srgbClr val="06926B"/>
        </a:solidFill>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Covid-19 response</a:t>
          </a:r>
        </a:p>
      </dgm:t>
    </dgm:pt>
    <dgm:pt modelId="{9B6A64CB-6BDB-4005-AF48-1B000B05C96A}" type="parTrans" cxnId="{2363F15B-DF4D-4A31-9A75-3AC471B0E564}">
      <dgm:prSet/>
      <dgm:spPr/>
      <dgm:t>
        <a:bodyPr/>
        <a:lstStyle/>
        <a:p>
          <a:endParaRPr lang="en-GB"/>
        </a:p>
      </dgm:t>
    </dgm:pt>
    <dgm:pt modelId="{839057F3-1EDC-4066-B53C-F9C7751D2E6D}" type="sibTrans" cxnId="{2363F15B-DF4D-4A31-9A75-3AC471B0E564}">
      <dgm:prSet/>
      <dgm:spPr/>
      <dgm:t>
        <a:bodyPr/>
        <a:lstStyle/>
        <a:p>
          <a:endParaRPr lang="en-GB"/>
        </a:p>
      </dgm:t>
    </dgm:pt>
    <dgm:pt modelId="{86A447B4-3558-4F23-9B5F-E26CD18F8227}">
      <dgm:prSet phldrT="[Text]"/>
      <dgm:spPr>
        <a:solidFill>
          <a:srgbClr val="06926B"/>
        </a:solidFill>
      </dgm:spPr>
      <dgm:t>
        <a:bodyPr/>
        <a:lstStyle/>
        <a:p>
          <a:pPr>
            <a:buChar char="•"/>
          </a:pPr>
          <a:r>
            <a:rPr lang="en-GB" dirty="0">
              <a:latin typeface="Open Sans" panose="020B0606030504020204"/>
            </a:rPr>
            <a:t>Urgent member issues representation (&gt;40) at Ministerial level (across key Government Departments: BEIS, DEFRA, Treasury, MHCLG, </a:t>
          </a:r>
          <a:r>
            <a:rPr lang="en-GB" dirty="0" err="1">
              <a:latin typeface="Open Sans" panose="020B0606030504020204"/>
            </a:rPr>
            <a:t>DfT</a:t>
          </a:r>
          <a:r>
            <a:rPr lang="en-GB" dirty="0">
              <a:latin typeface="Open Sans" panose="020B0606030504020204"/>
            </a:rPr>
            <a:t>)</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8DFC6821-A1B0-4E23-BF53-A95ADB963603}" type="parTrans" cxnId="{5974B67F-644F-4437-A814-D81BD645BEFC}">
      <dgm:prSet/>
      <dgm:spPr/>
      <dgm:t>
        <a:bodyPr/>
        <a:lstStyle/>
        <a:p>
          <a:endParaRPr lang="en-GB"/>
        </a:p>
      </dgm:t>
    </dgm:pt>
    <dgm:pt modelId="{B2413AE7-C291-4759-A6A6-F60A40588DE4}" type="sibTrans" cxnId="{5974B67F-644F-4437-A814-D81BD645BEFC}">
      <dgm:prSet/>
      <dgm:spPr/>
      <dgm:t>
        <a:bodyPr/>
        <a:lstStyle/>
        <a:p>
          <a:endParaRPr lang="en-GB"/>
        </a:p>
      </dgm:t>
    </dgm:pt>
    <dgm:pt modelId="{24AF8B24-480E-469D-9F1C-1E058BD1DC2C}">
      <dgm:prSet phldrT="[Text]"/>
      <dgm:spPr>
        <a:solidFill>
          <a:srgbClr val="06926B"/>
        </a:solidFill>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Brexit</a:t>
          </a:r>
        </a:p>
      </dgm:t>
    </dgm:pt>
    <dgm:pt modelId="{A0291159-0F9F-4478-A4F1-6C5789B37BFE}" type="parTrans" cxnId="{B6F06590-14E8-4F43-8B57-AB2DBC73F7C0}">
      <dgm:prSet/>
      <dgm:spPr/>
      <dgm:t>
        <a:bodyPr/>
        <a:lstStyle/>
        <a:p>
          <a:endParaRPr lang="en-GB"/>
        </a:p>
      </dgm:t>
    </dgm:pt>
    <dgm:pt modelId="{093B1351-6395-4538-8D35-E4BA3152F787}" type="sibTrans" cxnId="{B6F06590-14E8-4F43-8B57-AB2DBC73F7C0}">
      <dgm:prSet/>
      <dgm:spPr/>
      <dgm:t>
        <a:bodyPr/>
        <a:lstStyle/>
        <a:p>
          <a:endParaRPr lang="en-GB"/>
        </a:p>
      </dgm:t>
    </dgm:pt>
    <dgm:pt modelId="{B0A789BB-471C-4CA7-B37A-585DE24E26B8}">
      <dgm:prSet phldrT="[Text]"/>
      <dgm:spPr>
        <a:solidFill>
          <a:srgbClr val="06926B"/>
        </a:solidFill>
      </dgm:spPr>
      <dgm:t>
        <a:bodyPr/>
        <a:lstStyle/>
        <a:p>
          <a:pPr>
            <a:buChar char="•"/>
          </a:pPr>
          <a:r>
            <a:rPr lang="en-GB" dirty="0">
              <a:solidFill>
                <a:schemeClr val="bg1"/>
              </a:solidFill>
              <a:latin typeface="Open Sans"/>
              <a:ea typeface="Open Sans" panose="020B0606030504020204" pitchFamily="34" charset="0"/>
              <a:cs typeface="Open Sans" panose="020B0606030504020204" pitchFamily="34" charset="0"/>
            </a:rPr>
            <a:t>Provided clear access to preparatory guidance prior to the new year</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29F3D26C-4D68-4A1F-BA0A-6F2466207463}" type="parTrans" cxnId="{B034CE58-B2D6-4DB6-BAAF-DEDA7290E525}">
      <dgm:prSet/>
      <dgm:spPr/>
      <dgm:t>
        <a:bodyPr/>
        <a:lstStyle/>
        <a:p>
          <a:endParaRPr lang="en-GB"/>
        </a:p>
      </dgm:t>
    </dgm:pt>
    <dgm:pt modelId="{DD9135DF-B80E-4597-B0F1-21057465C970}" type="sibTrans" cxnId="{B034CE58-B2D6-4DB6-BAAF-DEDA7290E525}">
      <dgm:prSet/>
      <dgm:spPr/>
      <dgm:t>
        <a:bodyPr/>
        <a:lstStyle/>
        <a:p>
          <a:endParaRPr lang="en-GB"/>
        </a:p>
      </dgm:t>
    </dgm:pt>
    <dgm:pt modelId="{04573836-2A46-437B-BC1C-F00EE252AA16}">
      <dgm:prSet phldrT="[Text]"/>
      <dgm:spPr>
        <a:solidFill>
          <a:srgbClr val="06926B"/>
        </a:solidFill>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Trade</a:t>
          </a:r>
        </a:p>
      </dgm:t>
    </dgm:pt>
    <dgm:pt modelId="{BDAC51E0-77EA-4993-9647-0FE3B967788D}" type="parTrans" cxnId="{E8BF3BD2-FC53-412C-A7C8-B3849636DF11}">
      <dgm:prSet/>
      <dgm:spPr/>
      <dgm:t>
        <a:bodyPr/>
        <a:lstStyle/>
        <a:p>
          <a:endParaRPr lang="en-GB"/>
        </a:p>
      </dgm:t>
    </dgm:pt>
    <dgm:pt modelId="{5F552E2C-842D-4095-AB50-26101919A0B6}" type="sibTrans" cxnId="{E8BF3BD2-FC53-412C-A7C8-B3849636DF11}">
      <dgm:prSet/>
      <dgm:spPr/>
      <dgm:t>
        <a:bodyPr/>
        <a:lstStyle/>
        <a:p>
          <a:endParaRPr lang="en-GB"/>
        </a:p>
      </dgm:t>
    </dgm:pt>
    <dgm:pt modelId="{1CFF55BE-E6CC-4A6E-B56A-8733D186D3BE}">
      <dgm:prSet phldrT="[Text]"/>
      <dgm:spPr>
        <a:solidFill>
          <a:srgbClr val="06926B"/>
        </a:solidFill>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 JAMPRO webinar</a:t>
          </a:r>
        </a:p>
      </dgm:t>
    </dgm:pt>
    <dgm:pt modelId="{AD51D5D2-CA80-4F28-BA02-93D0D49AA15A}" type="parTrans" cxnId="{478B4C81-0219-49CC-8C48-89C19E5873A6}">
      <dgm:prSet/>
      <dgm:spPr/>
      <dgm:t>
        <a:bodyPr/>
        <a:lstStyle/>
        <a:p>
          <a:endParaRPr lang="en-GB"/>
        </a:p>
      </dgm:t>
    </dgm:pt>
    <dgm:pt modelId="{77524E6A-994C-48D1-9147-957688464E59}" type="sibTrans" cxnId="{478B4C81-0219-49CC-8C48-89C19E5873A6}">
      <dgm:prSet/>
      <dgm:spPr/>
      <dgm:t>
        <a:bodyPr/>
        <a:lstStyle/>
        <a:p>
          <a:endParaRPr lang="en-GB"/>
        </a:p>
      </dgm:t>
    </dgm:pt>
    <dgm:pt modelId="{36A5E376-9A60-4F28-914B-8394EC341F68}">
      <dgm:prSet phldrT="[Text]"/>
      <dgm:spPr>
        <a:solidFill>
          <a:srgbClr val="06926B"/>
        </a:solidFill>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 Upcoming Austrian trade webinar</a:t>
          </a:r>
        </a:p>
      </dgm:t>
    </dgm:pt>
    <dgm:pt modelId="{AA97333B-50F4-4243-8F26-97E6439A569B}" type="parTrans" cxnId="{57C42F06-1E35-4AB8-A565-71C0BACBB71C}">
      <dgm:prSet/>
      <dgm:spPr/>
      <dgm:t>
        <a:bodyPr/>
        <a:lstStyle/>
        <a:p>
          <a:endParaRPr lang="en-GB"/>
        </a:p>
      </dgm:t>
    </dgm:pt>
    <dgm:pt modelId="{5286D8F7-7AAD-4E43-83B4-8F9DB216B204}" type="sibTrans" cxnId="{57C42F06-1E35-4AB8-A565-71C0BACBB71C}">
      <dgm:prSet/>
      <dgm:spPr/>
      <dgm:t>
        <a:bodyPr/>
        <a:lstStyle/>
        <a:p>
          <a:endParaRPr lang="en-GB"/>
        </a:p>
      </dgm:t>
    </dgm:pt>
    <dgm:pt modelId="{6FE5C628-E771-444B-B453-B3691395204C}">
      <dgm:prSet/>
      <dgm:spPr/>
      <dgm:t>
        <a:bodyPr/>
        <a:lstStyle/>
        <a:p>
          <a:r>
            <a:rPr lang="en-GB">
              <a:latin typeface="Open Sans" panose="020B0606030504020204"/>
            </a:rPr>
            <a:t>Sector-specific briefing : financial, regulatory and work safety</a:t>
          </a:r>
          <a:endParaRPr lang="en-GB" dirty="0">
            <a:latin typeface="Open Sans" panose="020B0606030504020204"/>
          </a:endParaRPr>
        </a:p>
      </dgm:t>
    </dgm:pt>
    <dgm:pt modelId="{F7548D5F-05F5-4406-9455-C40744B4BF35}" type="parTrans" cxnId="{9EF954B5-7539-4001-BCF4-A49464B47719}">
      <dgm:prSet/>
      <dgm:spPr/>
      <dgm:t>
        <a:bodyPr/>
        <a:lstStyle/>
        <a:p>
          <a:endParaRPr lang="en-GB"/>
        </a:p>
      </dgm:t>
    </dgm:pt>
    <dgm:pt modelId="{3AB9912B-149F-4EAB-814C-168CA6FA23F3}" type="sibTrans" cxnId="{9EF954B5-7539-4001-BCF4-A49464B47719}">
      <dgm:prSet/>
      <dgm:spPr/>
      <dgm:t>
        <a:bodyPr/>
        <a:lstStyle/>
        <a:p>
          <a:endParaRPr lang="en-GB"/>
        </a:p>
      </dgm:t>
    </dgm:pt>
    <dgm:pt modelId="{C9338CBC-7627-4ED7-877C-108ED2655029}">
      <dgm:prSet/>
      <dgm:spPr/>
      <dgm:t>
        <a:bodyPr/>
        <a:lstStyle/>
        <a:p>
          <a:r>
            <a:rPr lang="en-GB">
              <a:latin typeface="Open Sans" panose="020B0606030504020204"/>
            </a:rPr>
            <a:t>Member specific advice – on call resource</a:t>
          </a:r>
          <a:endParaRPr lang="en-GB" dirty="0">
            <a:latin typeface="Open Sans" panose="020B0606030504020204"/>
          </a:endParaRPr>
        </a:p>
      </dgm:t>
    </dgm:pt>
    <dgm:pt modelId="{90665C22-4DE7-4DB0-AE28-B1BB47218883}" type="parTrans" cxnId="{DD7D714A-4264-489A-9A35-0231A09CF12B}">
      <dgm:prSet/>
      <dgm:spPr/>
      <dgm:t>
        <a:bodyPr/>
        <a:lstStyle/>
        <a:p>
          <a:endParaRPr lang="en-GB"/>
        </a:p>
      </dgm:t>
    </dgm:pt>
    <dgm:pt modelId="{3CF6E7CD-8A3C-4173-BD0C-1D42BB294621}" type="sibTrans" cxnId="{DD7D714A-4264-489A-9A35-0231A09CF12B}">
      <dgm:prSet/>
      <dgm:spPr/>
      <dgm:t>
        <a:bodyPr/>
        <a:lstStyle/>
        <a:p>
          <a:endParaRPr lang="en-GB"/>
        </a:p>
      </dgm:t>
    </dgm:pt>
    <dgm:pt modelId="{E3D9FC81-521E-4885-8D70-EFC6427F386B}">
      <dgm:prSet/>
      <dgm:spPr/>
      <dgm:t>
        <a:bodyPr/>
        <a:lstStyle/>
        <a:p>
          <a:r>
            <a:rPr lang="en-GB" dirty="0">
              <a:solidFill>
                <a:schemeClr val="bg1"/>
              </a:solidFill>
              <a:latin typeface="Open Sans"/>
              <a:ea typeface="Open Sans" panose="020B0606030504020204" pitchFamily="34" charset="0"/>
              <a:cs typeface="Open Sans" panose="020B0606030504020204" pitchFamily="34" charset="0"/>
            </a:rPr>
            <a:t>Since the end of the </a:t>
          </a:r>
          <a:r>
            <a:rPr lang="en-GB" i="1" dirty="0">
              <a:solidFill>
                <a:schemeClr val="bg1"/>
              </a:solidFill>
              <a:latin typeface="Open Sans"/>
              <a:ea typeface="Open Sans" panose="020B0606030504020204" pitchFamily="34" charset="0"/>
              <a:cs typeface="Open Sans" panose="020B0606030504020204" pitchFamily="34" charset="0"/>
            </a:rPr>
            <a:t>transition period, </a:t>
          </a:r>
          <a:r>
            <a:rPr lang="en-GB" dirty="0">
              <a:solidFill>
                <a:schemeClr val="bg1"/>
              </a:solidFill>
              <a:latin typeface="Open Sans"/>
              <a:ea typeface="Open Sans" panose="020B0606030504020204" pitchFamily="34" charset="0"/>
              <a:cs typeface="Open Sans" panose="020B0606030504020204" pitchFamily="34" charset="0"/>
            </a:rPr>
            <a:t>have compiled a list of issues facing members and helped members understand how the rules have changed</a:t>
          </a:r>
          <a:endParaRPr lang="en-GB" dirty="0">
            <a:latin typeface="Open Sans" panose="020B0606030504020204"/>
          </a:endParaRPr>
        </a:p>
      </dgm:t>
    </dgm:pt>
    <dgm:pt modelId="{9A2F4BEF-2A3A-4DFA-9531-9C415FE6012C}" type="parTrans" cxnId="{B9118990-2FA4-4B9F-BE26-16B58B5185CF}">
      <dgm:prSet/>
      <dgm:spPr/>
      <dgm:t>
        <a:bodyPr/>
        <a:lstStyle/>
        <a:p>
          <a:endParaRPr lang="en-GB"/>
        </a:p>
      </dgm:t>
    </dgm:pt>
    <dgm:pt modelId="{096C670A-6540-463B-8164-436E24BA3D7F}" type="sibTrans" cxnId="{B9118990-2FA4-4B9F-BE26-16B58B5185CF}">
      <dgm:prSet/>
      <dgm:spPr/>
      <dgm:t>
        <a:bodyPr/>
        <a:lstStyle/>
        <a:p>
          <a:endParaRPr lang="en-GB"/>
        </a:p>
      </dgm:t>
    </dgm:pt>
    <dgm:pt modelId="{908F3A58-D83D-494F-896D-601638C74400}" type="pres">
      <dgm:prSet presAssocID="{CCA84B5B-BD0E-45C8-91E0-81822F958D1B}" presName="linear" presStyleCnt="0">
        <dgm:presLayoutVars>
          <dgm:dir/>
          <dgm:resizeHandles val="exact"/>
        </dgm:presLayoutVars>
      </dgm:prSet>
      <dgm:spPr/>
    </dgm:pt>
    <dgm:pt modelId="{B97E6A55-844D-498B-8F31-F271DAAB36B6}" type="pres">
      <dgm:prSet presAssocID="{52626DFC-13AF-4F6A-8EAB-7E0C9797966E}" presName="comp" presStyleCnt="0"/>
      <dgm:spPr/>
    </dgm:pt>
    <dgm:pt modelId="{89340278-6380-4364-8AB0-F89B9F58D865}" type="pres">
      <dgm:prSet presAssocID="{52626DFC-13AF-4F6A-8EAB-7E0C9797966E}" presName="box" presStyleLbl="node1" presStyleIdx="0" presStyleCnt="3"/>
      <dgm:spPr/>
    </dgm:pt>
    <dgm:pt modelId="{C774D7D9-7838-4FF3-BD74-1A57F297EED0}" type="pres">
      <dgm:prSet presAssocID="{52626DFC-13AF-4F6A-8EAB-7E0C9797966E}"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FDE2B494-C8CA-4879-992D-5A18FAB2EB42}" type="pres">
      <dgm:prSet presAssocID="{52626DFC-13AF-4F6A-8EAB-7E0C9797966E}" presName="text" presStyleLbl="node1" presStyleIdx="0" presStyleCnt="3">
        <dgm:presLayoutVars>
          <dgm:bulletEnabled val="1"/>
        </dgm:presLayoutVars>
      </dgm:prSet>
      <dgm:spPr/>
    </dgm:pt>
    <dgm:pt modelId="{2662B2D6-DEBB-40A5-954C-1E78154144F0}" type="pres">
      <dgm:prSet presAssocID="{839057F3-1EDC-4066-B53C-F9C7751D2E6D}" presName="spacer" presStyleCnt="0"/>
      <dgm:spPr/>
    </dgm:pt>
    <dgm:pt modelId="{5FDE9770-79DA-421F-9634-D445EA59943D}" type="pres">
      <dgm:prSet presAssocID="{24AF8B24-480E-469D-9F1C-1E058BD1DC2C}" presName="comp" presStyleCnt="0"/>
      <dgm:spPr/>
    </dgm:pt>
    <dgm:pt modelId="{995BD0CC-CF8F-47CD-8215-39BE2BCB942E}" type="pres">
      <dgm:prSet presAssocID="{24AF8B24-480E-469D-9F1C-1E058BD1DC2C}" presName="box" presStyleLbl="node1" presStyleIdx="1" presStyleCnt="3"/>
      <dgm:spPr/>
    </dgm:pt>
    <dgm:pt modelId="{362FE910-6648-43B4-8B9F-E615112F2F44}" type="pres">
      <dgm:prSet presAssocID="{24AF8B24-480E-469D-9F1C-1E058BD1DC2C}"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pt>
    <dgm:pt modelId="{D7F46D1A-EA2D-4DDC-A54F-9FBFC4E854DA}" type="pres">
      <dgm:prSet presAssocID="{24AF8B24-480E-469D-9F1C-1E058BD1DC2C}" presName="text" presStyleLbl="node1" presStyleIdx="1" presStyleCnt="3">
        <dgm:presLayoutVars>
          <dgm:bulletEnabled val="1"/>
        </dgm:presLayoutVars>
      </dgm:prSet>
      <dgm:spPr/>
    </dgm:pt>
    <dgm:pt modelId="{9356C448-82A9-4AC0-A007-DE16DA43D9D8}" type="pres">
      <dgm:prSet presAssocID="{093B1351-6395-4538-8D35-E4BA3152F787}" presName="spacer" presStyleCnt="0"/>
      <dgm:spPr/>
    </dgm:pt>
    <dgm:pt modelId="{8D6D6C9A-39F8-4524-85E6-0DF55FC604F7}" type="pres">
      <dgm:prSet presAssocID="{04573836-2A46-437B-BC1C-F00EE252AA16}" presName="comp" presStyleCnt="0"/>
      <dgm:spPr/>
    </dgm:pt>
    <dgm:pt modelId="{5C2D2610-CC99-4E55-92C6-4DD23F402F13}" type="pres">
      <dgm:prSet presAssocID="{04573836-2A46-437B-BC1C-F00EE252AA16}" presName="box" presStyleLbl="node1" presStyleIdx="2" presStyleCnt="3"/>
      <dgm:spPr/>
    </dgm:pt>
    <dgm:pt modelId="{DB025265-1860-4A25-A07B-F51972AC17F5}" type="pres">
      <dgm:prSet presAssocID="{04573836-2A46-437B-BC1C-F00EE252AA16}"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D5E572B4-2F50-4DAB-912C-9C83578D400E}" type="pres">
      <dgm:prSet presAssocID="{04573836-2A46-437B-BC1C-F00EE252AA16}" presName="text" presStyleLbl="node1" presStyleIdx="2" presStyleCnt="3">
        <dgm:presLayoutVars>
          <dgm:bulletEnabled val="1"/>
        </dgm:presLayoutVars>
      </dgm:prSet>
      <dgm:spPr/>
    </dgm:pt>
  </dgm:ptLst>
  <dgm:cxnLst>
    <dgm:cxn modelId="{57C42F06-1E35-4AB8-A565-71C0BACBB71C}" srcId="{04573836-2A46-437B-BC1C-F00EE252AA16}" destId="{36A5E376-9A60-4F28-914B-8394EC341F68}" srcOrd="1" destOrd="0" parTransId="{AA97333B-50F4-4243-8F26-97E6439A569B}" sibTransId="{5286D8F7-7AAD-4E43-83B4-8F9DB216B204}"/>
    <dgm:cxn modelId="{96B4720E-2D04-4D6D-8729-BC3727850775}" type="presOf" srcId="{36A5E376-9A60-4F28-914B-8394EC341F68}" destId="{5C2D2610-CC99-4E55-92C6-4DD23F402F13}" srcOrd="0" destOrd="2" presId="urn:microsoft.com/office/officeart/2005/8/layout/vList4"/>
    <dgm:cxn modelId="{445BB40F-A9B2-4558-BF22-D307D4F51BF5}" type="presOf" srcId="{86A447B4-3558-4F23-9B5F-E26CD18F8227}" destId="{FDE2B494-C8CA-4879-992D-5A18FAB2EB42}" srcOrd="1" destOrd="1" presId="urn:microsoft.com/office/officeart/2005/8/layout/vList4"/>
    <dgm:cxn modelId="{9C419F18-07A6-46FF-B35F-C6721A0DFFCA}" type="presOf" srcId="{52626DFC-13AF-4F6A-8EAB-7E0C9797966E}" destId="{FDE2B494-C8CA-4879-992D-5A18FAB2EB42}" srcOrd="1" destOrd="0" presId="urn:microsoft.com/office/officeart/2005/8/layout/vList4"/>
    <dgm:cxn modelId="{C9FEA31D-860A-443B-A17F-39004BA4DB04}" type="presOf" srcId="{E3D9FC81-521E-4885-8D70-EFC6427F386B}" destId="{995BD0CC-CF8F-47CD-8215-39BE2BCB942E}" srcOrd="0" destOrd="2" presId="urn:microsoft.com/office/officeart/2005/8/layout/vList4"/>
    <dgm:cxn modelId="{65965938-702C-48A3-AE13-4CD03DDD1982}" type="presOf" srcId="{C9338CBC-7627-4ED7-877C-108ED2655029}" destId="{89340278-6380-4364-8AB0-F89B9F58D865}" srcOrd="0" destOrd="3" presId="urn:microsoft.com/office/officeart/2005/8/layout/vList4"/>
    <dgm:cxn modelId="{2363F15B-DF4D-4A31-9A75-3AC471B0E564}" srcId="{CCA84B5B-BD0E-45C8-91E0-81822F958D1B}" destId="{52626DFC-13AF-4F6A-8EAB-7E0C9797966E}" srcOrd="0" destOrd="0" parTransId="{9B6A64CB-6BDB-4005-AF48-1B000B05C96A}" sibTransId="{839057F3-1EDC-4066-B53C-F9C7751D2E6D}"/>
    <dgm:cxn modelId="{E7EB565D-7CCA-450C-94A0-DA02184B7CE5}" type="presOf" srcId="{6FE5C628-E771-444B-B453-B3691395204C}" destId="{FDE2B494-C8CA-4879-992D-5A18FAB2EB42}" srcOrd="1" destOrd="2" presId="urn:microsoft.com/office/officeart/2005/8/layout/vList4"/>
    <dgm:cxn modelId="{DB5A5041-C057-4247-8E59-13A60EB31D8E}" type="presOf" srcId="{B0A789BB-471C-4CA7-B37A-585DE24E26B8}" destId="{995BD0CC-CF8F-47CD-8215-39BE2BCB942E}" srcOrd="0" destOrd="1" presId="urn:microsoft.com/office/officeart/2005/8/layout/vList4"/>
    <dgm:cxn modelId="{6E18D342-458E-49CE-8BBE-24CE14713BDD}" type="presOf" srcId="{B0A789BB-471C-4CA7-B37A-585DE24E26B8}" destId="{D7F46D1A-EA2D-4DDC-A54F-9FBFC4E854DA}" srcOrd="1" destOrd="1" presId="urn:microsoft.com/office/officeart/2005/8/layout/vList4"/>
    <dgm:cxn modelId="{122CC544-861E-446A-81AA-F74B5717E3D8}" type="presOf" srcId="{36A5E376-9A60-4F28-914B-8394EC341F68}" destId="{D5E572B4-2F50-4DAB-912C-9C83578D400E}" srcOrd="1" destOrd="2" presId="urn:microsoft.com/office/officeart/2005/8/layout/vList4"/>
    <dgm:cxn modelId="{DD7D714A-4264-489A-9A35-0231A09CF12B}" srcId="{52626DFC-13AF-4F6A-8EAB-7E0C9797966E}" destId="{C9338CBC-7627-4ED7-877C-108ED2655029}" srcOrd="2" destOrd="0" parTransId="{90665C22-4DE7-4DB0-AE28-B1BB47218883}" sibTransId="{3CF6E7CD-8A3C-4173-BD0C-1D42BB294621}"/>
    <dgm:cxn modelId="{2F288D6B-87F0-4ACF-A98F-B16F2753D9F7}" type="presOf" srcId="{04573836-2A46-437B-BC1C-F00EE252AA16}" destId="{D5E572B4-2F50-4DAB-912C-9C83578D400E}" srcOrd="1" destOrd="0" presId="urn:microsoft.com/office/officeart/2005/8/layout/vList4"/>
    <dgm:cxn modelId="{6AF25B4F-85B4-4536-B2AE-8A796D84630E}" type="presOf" srcId="{24AF8B24-480E-469D-9F1C-1E058BD1DC2C}" destId="{995BD0CC-CF8F-47CD-8215-39BE2BCB942E}" srcOrd="0" destOrd="0" presId="urn:microsoft.com/office/officeart/2005/8/layout/vList4"/>
    <dgm:cxn modelId="{B034CE58-B2D6-4DB6-BAAF-DEDA7290E525}" srcId="{24AF8B24-480E-469D-9F1C-1E058BD1DC2C}" destId="{B0A789BB-471C-4CA7-B37A-585DE24E26B8}" srcOrd="0" destOrd="0" parTransId="{29F3D26C-4D68-4A1F-BA0A-6F2466207463}" sibTransId="{DD9135DF-B80E-4597-B0F1-21057465C970}"/>
    <dgm:cxn modelId="{6F846959-15C9-4141-893E-01E768ABB9B4}" type="presOf" srcId="{1CFF55BE-E6CC-4A6E-B56A-8733D186D3BE}" destId="{5C2D2610-CC99-4E55-92C6-4DD23F402F13}" srcOrd="0" destOrd="1" presId="urn:microsoft.com/office/officeart/2005/8/layout/vList4"/>
    <dgm:cxn modelId="{5974B67F-644F-4437-A814-D81BD645BEFC}" srcId="{52626DFC-13AF-4F6A-8EAB-7E0C9797966E}" destId="{86A447B4-3558-4F23-9B5F-E26CD18F8227}" srcOrd="0" destOrd="0" parTransId="{8DFC6821-A1B0-4E23-BF53-A95ADB963603}" sibTransId="{B2413AE7-C291-4759-A6A6-F60A40588DE4}"/>
    <dgm:cxn modelId="{478B4C81-0219-49CC-8C48-89C19E5873A6}" srcId="{04573836-2A46-437B-BC1C-F00EE252AA16}" destId="{1CFF55BE-E6CC-4A6E-B56A-8733D186D3BE}" srcOrd="0" destOrd="0" parTransId="{AD51D5D2-CA80-4F28-BA02-93D0D49AA15A}" sibTransId="{77524E6A-994C-48D1-9147-957688464E59}"/>
    <dgm:cxn modelId="{B6F06590-14E8-4F43-8B57-AB2DBC73F7C0}" srcId="{CCA84B5B-BD0E-45C8-91E0-81822F958D1B}" destId="{24AF8B24-480E-469D-9F1C-1E058BD1DC2C}" srcOrd="1" destOrd="0" parTransId="{A0291159-0F9F-4478-A4F1-6C5789B37BFE}" sibTransId="{093B1351-6395-4538-8D35-E4BA3152F787}"/>
    <dgm:cxn modelId="{B9118990-2FA4-4B9F-BE26-16B58B5185CF}" srcId="{24AF8B24-480E-469D-9F1C-1E058BD1DC2C}" destId="{E3D9FC81-521E-4885-8D70-EFC6427F386B}" srcOrd="1" destOrd="0" parTransId="{9A2F4BEF-2A3A-4DFA-9531-9C415FE6012C}" sibTransId="{096C670A-6540-463B-8164-436E24BA3D7F}"/>
    <dgm:cxn modelId="{695E0992-D2E2-44E7-A719-D880C5197CD2}" type="presOf" srcId="{24AF8B24-480E-469D-9F1C-1E058BD1DC2C}" destId="{D7F46D1A-EA2D-4DDC-A54F-9FBFC4E854DA}" srcOrd="1" destOrd="0" presId="urn:microsoft.com/office/officeart/2005/8/layout/vList4"/>
    <dgm:cxn modelId="{C35B7795-A62A-465E-97CC-73126CC01BBD}" type="presOf" srcId="{1CFF55BE-E6CC-4A6E-B56A-8733D186D3BE}" destId="{D5E572B4-2F50-4DAB-912C-9C83578D400E}" srcOrd="1" destOrd="1" presId="urn:microsoft.com/office/officeart/2005/8/layout/vList4"/>
    <dgm:cxn modelId="{FE60FE9A-2D1C-4564-A1B2-E92E993DDB9B}" type="presOf" srcId="{04573836-2A46-437B-BC1C-F00EE252AA16}" destId="{5C2D2610-CC99-4E55-92C6-4DD23F402F13}" srcOrd="0" destOrd="0" presId="urn:microsoft.com/office/officeart/2005/8/layout/vList4"/>
    <dgm:cxn modelId="{9EF954B5-7539-4001-BCF4-A49464B47719}" srcId="{52626DFC-13AF-4F6A-8EAB-7E0C9797966E}" destId="{6FE5C628-E771-444B-B453-B3691395204C}" srcOrd="1" destOrd="0" parTransId="{F7548D5F-05F5-4406-9455-C40744B4BF35}" sibTransId="{3AB9912B-149F-4EAB-814C-168CA6FA23F3}"/>
    <dgm:cxn modelId="{E8BF3BD2-FC53-412C-A7C8-B3849636DF11}" srcId="{CCA84B5B-BD0E-45C8-91E0-81822F958D1B}" destId="{04573836-2A46-437B-BC1C-F00EE252AA16}" srcOrd="2" destOrd="0" parTransId="{BDAC51E0-77EA-4993-9647-0FE3B967788D}" sibTransId="{5F552E2C-842D-4095-AB50-26101919A0B6}"/>
    <dgm:cxn modelId="{99AEAFD2-364E-4B90-9162-0051CDA77639}" type="presOf" srcId="{52626DFC-13AF-4F6A-8EAB-7E0C9797966E}" destId="{89340278-6380-4364-8AB0-F89B9F58D865}" srcOrd="0" destOrd="0" presId="urn:microsoft.com/office/officeart/2005/8/layout/vList4"/>
    <dgm:cxn modelId="{10A4B2D6-BF8C-49A0-861B-B06474228445}" type="presOf" srcId="{6FE5C628-E771-444B-B453-B3691395204C}" destId="{89340278-6380-4364-8AB0-F89B9F58D865}" srcOrd="0" destOrd="2" presId="urn:microsoft.com/office/officeart/2005/8/layout/vList4"/>
    <dgm:cxn modelId="{BB1E5BD9-00B2-44F8-8A38-3957F98745CF}" type="presOf" srcId="{E3D9FC81-521E-4885-8D70-EFC6427F386B}" destId="{D7F46D1A-EA2D-4DDC-A54F-9FBFC4E854DA}" srcOrd="1" destOrd="2" presId="urn:microsoft.com/office/officeart/2005/8/layout/vList4"/>
    <dgm:cxn modelId="{D83228DA-2AFE-44CB-BCD4-490292D9CBDC}" type="presOf" srcId="{CCA84B5B-BD0E-45C8-91E0-81822F958D1B}" destId="{908F3A58-D83D-494F-896D-601638C74400}" srcOrd="0" destOrd="0" presId="urn:microsoft.com/office/officeart/2005/8/layout/vList4"/>
    <dgm:cxn modelId="{3BE760DC-896B-4089-91EE-3F3F207BF970}" type="presOf" srcId="{86A447B4-3558-4F23-9B5F-E26CD18F8227}" destId="{89340278-6380-4364-8AB0-F89B9F58D865}" srcOrd="0" destOrd="1" presId="urn:microsoft.com/office/officeart/2005/8/layout/vList4"/>
    <dgm:cxn modelId="{E29240DD-CD5B-4D0C-8E0D-A8FC1BF5FF77}" type="presOf" srcId="{C9338CBC-7627-4ED7-877C-108ED2655029}" destId="{FDE2B494-C8CA-4879-992D-5A18FAB2EB42}" srcOrd="1" destOrd="3" presId="urn:microsoft.com/office/officeart/2005/8/layout/vList4"/>
    <dgm:cxn modelId="{FCBA5D2A-8F1C-4000-B157-B3DB7B7BE67C}" type="presParOf" srcId="{908F3A58-D83D-494F-896D-601638C74400}" destId="{B97E6A55-844D-498B-8F31-F271DAAB36B6}" srcOrd="0" destOrd="0" presId="urn:microsoft.com/office/officeart/2005/8/layout/vList4"/>
    <dgm:cxn modelId="{213D1F20-6DF3-4BAD-BFAE-1039E9E936F3}" type="presParOf" srcId="{B97E6A55-844D-498B-8F31-F271DAAB36B6}" destId="{89340278-6380-4364-8AB0-F89B9F58D865}" srcOrd="0" destOrd="0" presId="urn:microsoft.com/office/officeart/2005/8/layout/vList4"/>
    <dgm:cxn modelId="{A9BCDE16-94D7-4059-B6A7-2BE07D0A3CC4}" type="presParOf" srcId="{B97E6A55-844D-498B-8F31-F271DAAB36B6}" destId="{C774D7D9-7838-4FF3-BD74-1A57F297EED0}" srcOrd="1" destOrd="0" presId="urn:microsoft.com/office/officeart/2005/8/layout/vList4"/>
    <dgm:cxn modelId="{DEBBAB8D-63B5-4094-B87A-AD5198E35337}" type="presParOf" srcId="{B97E6A55-844D-498B-8F31-F271DAAB36B6}" destId="{FDE2B494-C8CA-4879-992D-5A18FAB2EB42}" srcOrd="2" destOrd="0" presId="urn:microsoft.com/office/officeart/2005/8/layout/vList4"/>
    <dgm:cxn modelId="{4FE1057D-A4C7-4C0B-A348-F904BEAB9C94}" type="presParOf" srcId="{908F3A58-D83D-494F-896D-601638C74400}" destId="{2662B2D6-DEBB-40A5-954C-1E78154144F0}" srcOrd="1" destOrd="0" presId="urn:microsoft.com/office/officeart/2005/8/layout/vList4"/>
    <dgm:cxn modelId="{E70D6315-7D6E-4D22-AEFC-4F023EB64AA1}" type="presParOf" srcId="{908F3A58-D83D-494F-896D-601638C74400}" destId="{5FDE9770-79DA-421F-9634-D445EA59943D}" srcOrd="2" destOrd="0" presId="urn:microsoft.com/office/officeart/2005/8/layout/vList4"/>
    <dgm:cxn modelId="{7638E6BE-F1F2-40F4-8C09-B965125722DD}" type="presParOf" srcId="{5FDE9770-79DA-421F-9634-D445EA59943D}" destId="{995BD0CC-CF8F-47CD-8215-39BE2BCB942E}" srcOrd="0" destOrd="0" presId="urn:microsoft.com/office/officeart/2005/8/layout/vList4"/>
    <dgm:cxn modelId="{69B3425B-A22B-44C3-B00D-28DA7ECC555C}" type="presParOf" srcId="{5FDE9770-79DA-421F-9634-D445EA59943D}" destId="{362FE910-6648-43B4-8B9F-E615112F2F44}" srcOrd="1" destOrd="0" presId="urn:microsoft.com/office/officeart/2005/8/layout/vList4"/>
    <dgm:cxn modelId="{A1E21A58-23EC-4873-97A7-ACF003807F84}" type="presParOf" srcId="{5FDE9770-79DA-421F-9634-D445EA59943D}" destId="{D7F46D1A-EA2D-4DDC-A54F-9FBFC4E854DA}" srcOrd="2" destOrd="0" presId="urn:microsoft.com/office/officeart/2005/8/layout/vList4"/>
    <dgm:cxn modelId="{01F2A103-CE22-48AD-A4FE-18CA4A642A6F}" type="presParOf" srcId="{908F3A58-D83D-494F-896D-601638C74400}" destId="{9356C448-82A9-4AC0-A007-DE16DA43D9D8}" srcOrd="3" destOrd="0" presId="urn:microsoft.com/office/officeart/2005/8/layout/vList4"/>
    <dgm:cxn modelId="{316FB82B-4218-4E36-88E2-31B75841BB0F}" type="presParOf" srcId="{908F3A58-D83D-494F-896D-601638C74400}" destId="{8D6D6C9A-39F8-4524-85E6-0DF55FC604F7}" srcOrd="4" destOrd="0" presId="urn:microsoft.com/office/officeart/2005/8/layout/vList4"/>
    <dgm:cxn modelId="{D03C922B-52DF-4E97-ADF8-E23EF57215A0}" type="presParOf" srcId="{8D6D6C9A-39F8-4524-85E6-0DF55FC604F7}" destId="{5C2D2610-CC99-4E55-92C6-4DD23F402F13}" srcOrd="0" destOrd="0" presId="urn:microsoft.com/office/officeart/2005/8/layout/vList4"/>
    <dgm:cxn modelId="{5F9D79D0-BB63-4306-BAEF-E3983AF25E61}" type="presParOf" srcId="{8D6D6C9A-39F8-4524-85E6-0DF55FC604F7}" destId="{DB025265-1860-4A25-A07B-F51972AC17F5}" srcOrd="1" destOrd="0" presId="urn:microsoft.com/office/officeart/2005/8/layout/vList4"/>
    <dgm:cxn modelId="{99AC13BC-A19A-4C43-89AD-36F99EE022BB}" type="presParOf" srcId="{8D6D6C9A-39F8-4524-85E6-0DF55FC604F7}" destId="{D5E572B4-2F50-4DAB-912C-9C83578D400E}"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E1328F-17A2-4030-A95B-B836992C6388}"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97CA5BC8-658E-41DF-8022-006AF0F0424A}">
      <dgm:prSet phldrT="[Text]" custT="1"/>
      <dgm:spPr>
        <a:solidFill>
          <a:srgbClr val="06926B"/>
        </a:solidFill>
      </dgm:spPr>
      <dgm: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International Seminar</a:t>
          </a:r>
        </a:p>
        <a:p>
          <a:r>
            <a:rPr lang="en-GB" sz="2400" dirty="0">
              <a:latin typeface="Open Sans" panose="020B0606030504020204" pitchFamily="34" charset="0"/>
              <a:ea typeface="Open Sans" panose="020B0606030504020204" pitchFamily="34" charset="0"/>
              <a:cs typeface="Open Sans" panose="020B0606030504020204" pitchFamily="34" charset="0"/>
            </a:rPr>
            <a:t>Sponsored by UKEF </a:t>
          </a:r>
        </a:p>
      </dgm:t>
    </dgm:pt>
    <dgm:pt modelId="{723B548C-E85C-4440-A0D4-9962DF71096E}" type="parTrans" cxnId="{F0769B23-9F46-4E53-BF88-6B4E14B3ED92}">
      <dgm:prSet/>
      <dgm:spPr/>
      <dgm:t>
        <a:bodyPr/>
        <a:lstStyle/>
        <a:p>
          <a:endParaRPr lang="en-GB"/>
        </a:p>
      </dgm:t>
    </dgm:pt>
    <dgm:pt modelId="{DC397A9A-3EED-40D4-BC2F-C809CECAE664}" type="sibTrans" cxnId="{F0769B23-9F46-4E53-BF88-6B4E14B3ED92}">
      <dgm:prSet/>
      <dgm:spPr/>
      <dgm:t>
        <a:bodyPr/>
        <a:lstStyle/>
        <a:p>
          <a:endParaRPr lang="en-GB"/>
        </a:p>
      </dgm:t>
    </dgm:pt>
    <dgm:pt modelId="{37579C16-873B-4C4E-AA38-5F8751834935}">
      <dgm:prSet/>
      <dgm:spPr>
        <a:solidFill>
          <a:srgbClr val="06926B"/>
        </a:solidFill>
      </dgm:spPr>
      <dgm:t>
        <a:bodyPr/>
        <a:lstStyle/>
        <a:p>
          <a:pPr algn="l"/>
          <a:r>
            <a:rPr kumimoji="0" lang="en-GB" b="0" i="0"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Agenda will include:</a:t>
          </a:r>
        </a:p>
        <a:p>
          <a:pPr algn="l"/>
          <a:r>
            <a:rPr kumimoji="0" lang="en-GB" b="0" i="0"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1. An overview of Government support for export, presented by UKEF, BEIS, DIT, and possibly FCDO</a:t>
          </a:r>
        </a:p>
        <a:p>
          <a:pPr algn="l"/>
          <a:r>
            <a:rPr kumimoji="0" lang="en-GB" b="0" i="0"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2. A presentation of REA case studies (member successes)</a:t>
          </a:r>
        </a:p>
        <a:p>
          <a:pPr algn="l"/>
          <a:r>
            <a:rPr kumimoji="0" lang="en-GB" b="0" i="0"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3. A panel discussion with Q&amp;A</a:t>
          </a:r>
        </a:p>
        <a:p>
          <a:pPr algn="l"/>
          <a:r>
            <a:rPr kumimoji="0" lang="en-GB" b="0" i="0"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4. A networking session</a:t>
          </a:r>
        </a:p>
        <a:p>
          <a:pPr algn="l"/>
          <a:endParaRPr kumimoji="0" lang="en-GB" b="0" i="0" u="none" strike="noStrike"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dgm:t>
    </dgm:pt>
    <dgm:pt modelId="{B08CBB25-CE7D-4F71-B056-2E859B68397C}" type="parTrans" cxnId="{C10D9094-F57C-4DC5-BEAA-5B606FF20232}">
      <dgm:prSet/>
      <dgm:spPr/>
      <dgm:t>
        <a:bodyPr/>
        <a:lstStyle/>
        <a:p>
          <a:endParaRPr lang="en-GB"/>
        </a:p>
      </dgm:t>
    </dgm:pt>
    <dgm:pt modelId="{CF900B29-71CC-4E65-A2A2-26D2AAF8CDC7}" type="sibTrans" cxnId="{C10D9094-F57C-4DC5-BEAA-5B606FF20232}">
      <dgm:prSet/>
      <dgm:spPr/>
      <dgm:t>
        <a:bodyPr/>
        <a:lstStyle/>
        <a:p>
          <a:endParaRPr lang="en-GB"/>
        </a:p>
      </dgm:t>
    </dgm:pt>
    <dgm:pt modelId="{0C2171F6-9A75-4DC1-AFBB-300811BD2EAD}">
      <dgm:prSet phldrT="[Text]"/>
      <dgm:spPr>
        <a:solidFill>
          <a:srgbClr val="06926B"/>
        </a:solidFill>
      </dgm:spPr>
      <dgm:t>
        <a:bodyPr/>
        <a:lstStyle/>
        <a:p>
          <a:pPr algn="l">
            <a:buClr>
              <a:srgbClr val="4E5053"/>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The event will aim:</a:t>
          </a:r>
        </a:p>
        <a:p>
          <a:pPr algn="l">
            <a:buClr>
              <a:srgbClr val="4E5053"/>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1. To support domestic clean energy companies aiming to export. </a:t>
          </a:r>
        </a:p>
        <a:p>
          <a:pPr algn="l">
            <a:buClr>
              <a:srgbClr val="4E5053"/>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2. To help the audience position themselves in a global market</a:t>
          </a:r>
        </a:p>
        <a:p>
          <a:pPr algn="l">
            <a:buClr>
              <a:srgbClr val="4E5053"/>
            </a:buClr>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2. To support an understanding of how they can best trade outside of the UK</a:t>
          </a:r>
        </a:p>
        <a:p>
          <a:pPr algn="l">
            <a:buClr>
              <a:srgbClr val="4E5053"/>
            </a:buClr>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6D466DA1-529E-47CC-9A45-42964B729879}" type="sibTrans" cxnId="{B33AB415-53EC-45F1-9BB8-F7CA33BE7077}">
      <dgm:prSet/>
      <dgm:spPr/>
      <dgm:t>
        <a:bodyPr/>
        <a:lstStyle/>
        <a:p>
          <a:endParaRPr lang="en-GB"/>
        </a:p>
      </dgm:t>
    </dgm:pt>
    <dgm:pt modelId="{1FAA320E-C321-49B1-A8E8-20A22CEACF31}" type="parTrans" cxnId="{B33AB415-53EC-45F1-9BB8-F7CA33BE7077}">
      <dgm:prSet/>
      <dgm:spPr/>
      <dgm:t>
        <a:bodyPr/>
        <a:lstStyle/>
        <a:p>
          <a:endParaRPr lang="en-GB"/>
        </a:p>
      </dgm:t>
    </dgm:pt>
    <dgm:pt modelId="{80567615-C2B9-4764-ADB2-62C080C37DE0}" type="pres">
      <dgm:prSet presAssocID="{EBE1328F-17A2-4030-A95B-B836992C6388}" presName="Name0" presStyleCnt="0">
        <dgm:presLayoutVars>
          <dgm:chPref val="1"/>
          <dgm:dir/>
          <dgm:animOne val="branch"/>
          <dgm:animLvl val="lvl"/>
          <dgm:resizeHandles/>
        </dgm:presLayoutVars>
      </dgm:prSet>
      <dgm:spPr/>
    </dgm:pt>
    <dgm:pt modelId="{F8F4C752-7F98-44C2-8352-CB9AC028BC89}" type="pres">
      <dgm:prSet presAssocID="{97CA5BC8-658E-41DF-8022-006AF0F0424A}" presName="vertOne" presStyleCnt="0"/>
      <dgm:spPr/>
    </dgm:pt>
    <dgm:pt modelId="{EC64A80C-B71A-4FE8-9A22-6E111965719E}" type="pres">
      <dgm:prSet presAssocID="{97CA5BC8-658E-41DF-8022-006AF0F0424A}" presName="txOne" presStyleLbl="node0" presStyleIdx="0" presStyleCnt="1" custScaleY="41368" custLinFactY="-27964" custLinFactNeighborX="0" custLinFactNeighborY="-100000">
        <dgm:presLayoutVars>
          <dgm:chPref val="3"/>
        </dgm:presLayoutVars>
      </dgm:prSet>
      <dgm:spPr/>
    </dgm:pt>
    <dgm:pt modelId="{FC8D99DA-690C-4949-93E9-6134D5FF9E0E}" type="pres">
      <dgm:prSet presAssocID="{97CA5BC8-658E-41DF-8022-006AF0F0424A}" presName="parTransOne" presStyleCnt="0"/>
      <dgm:spPr/>
    </dgm:pt>
    <dgm:pt modelId="{DAECD42D-91DA-4A79-9734-9ADD6C699A51}" type="pres">
      <dgm:prSet presAssocID="{97CA5BC8-658E-41DF-8022-006AF0F0424A}" presName="horzOne" presStyleCnt="0"/>
      <dgm:spPr/>
    </dgm:pt>
    <dgm:pt modelId="{894EBEF3-00BB-48ED-9BFD-31508993D1E5}" type="pres">
      <dgm:prSet presAssocID="{0C2171F6-9A75-4DC1-AFBB-300811BD2EAD}" presName="vertTwo" presStyleCnt="0"/>
      <dgm:spPr/>
    </dgm:pt>
    <dgm:pt modelId="{258D0102-BCF5-4E71-B2E3-A2485E837226}" type="pres">
      <dgm:prSet presAssocID="{0C2171F6-9A75-4DC1-AFBB-300811BD2EAD}" presName="txTwo" presStyleLbl="node2" presStyleIdx="0" presStyleCnt="2">
        <dgm:presLayoutVars>
          <dgm:chPref val="3"/>
        </dgm:presLayoutVars>
      </dgm:prSet>
      <dgm:spPr/>
    </dgm:pt>
    <dgm:pt modelId="{E2ACB632-4435-404E-A960-B91C44EC0C6A}" type="pres">
      <dgm:prSet presAssocID="{0C2171F6-9A75-4DC1-AFBB-300811BD2EAD}" presName="horzTwo" presStyleCnt="0"/>
      <dgm:spPr/>
    </dgm:pt>
    <dgm:pt modelId="{FBEF89D3-2E2A-4CEF-97BD-452E06890860}" type="pres">
      <dgm:prSet presAssocID="{6D466DA1-529E-47CC-9A45-42964B729879}" presName="sibSpaceTwo" presStyleCnt="0"/>
      <dgm:spPr/>
    </dgm:pt>
    <dgm:pt modelId="{80ADE3A6-E753-497B-8B3B-CDEFA8A04B6C}" type="pres">
      <dgm:prSet presAssocID="{37579C16-873B-4C4E-AA38-5F8751834935}" presName="vertTwo" presStyleCnt="0"/>
      <dgm:spPr/>
    </dgm:pt>
    <dgm:pt modelId="{C7F7692B-4090-4526-8F6B-70637B094E55}" type="pres">
      <dgm:prSet presAssocID="{37579C16-873B-4C4E-AA38-5F8751834935}" presName="txTwo" presStyleLbl="node2" presStyleIdx="1" presStyleCnt="2">
        <dgm:presLayoutVars>
          <dgm:chPref val="3"/>
        </dgm:presLayoutVars>
      </dgm:prSet>
      <dgm:spPr/>
    </dgm:pt>
    <dgm:pt modelId="{73068C62-77BF-4B46-AA6C-C921BDECF13F}" type="pres">
      <dgm:prSet presAssocID="{37579C16-873B-4C4E-AA38-5F8751834935}" presName="horzTwo" presStyleCnt="0"/>
      <dgm:spPr/>
    </dgm:pt>
  </dgm:ptLst>
  <dgm:cxnLst>
    <dgm:cxn modelId="{B33AB415-53EC-45F1-9BB8-F7CA33BE7077}" srcId="{97CA5BC8-658E-41DF-8022-006AF0F0424A}" destId="{0C2171F6-9A75-4DC1-AFBB-300811BD2EAD}" srcOrd="0" destOrd="0" parTransId="{1FAA320E-C321-49B1-A8E8-20A22CEACF31}" sibTransId="{6D466DA1-529E-47CC-9A45-42964B729879}"/>
    <dgm:cxn modelId="{F0769B23-9F46-4E53-BF88-6B4E14B3ED92}" srcId="{EBE1328F-17A2-4030-A95B-B836992C6388}" destId="{97CA5BC8-658E-41DF-8022-006AF0F0424A}" srcOrd="0" destOrd="0" parTransId="{723B548C-E85C-4440-A0D4-9962DF71096E}" sibTransId="{DC397A9A-3EED-40D4-BC2F-C809CECAE664}"/>
    <dgm:cxn modelId="{743F6F37-D9A8-48D9-8A5F-2FA0444A101B}" type="presOf" srcId="{37579C16-873B-4C4E-AA38-5F8751834935}" destId="{C7F7692B-4090-4526-8F6B-70637B094E55}" srcOrd="0" destOrd="0" presId="urn:microsoft.com/office/officeart/2005/8/layout/hierarchy4"/>
    <dgm:cxn modelId="{C10D9094-F57C-4DC5-BEAA-5B606FF20232}" srcId="{97CA5BC8-658E-41DF-8022-006AF0F0424A}" destId="{37579C16-873B-4C4E-AA38-5F8751834935}" srcOrd="1" destOrd="0" parTransId="{B08CBB25-CE7D-4F71-B056-2E859B68397C}" sibTransId="{CF900B29-71CC-4E65-A2A2-26D2AAF8CDC7}"/>
    <dgm:cxn modelId="{A536A4D4-65F8-4EE3-A27D-04310AC217FC}" type="presOf" srcId="{0C2171F6-9A75-4DC1-AFBB-300811BD2EAD}" destId="{258D0102-BCF5-4E71-B2E3-A2485E837226}" srcOrd="0" destOrd="0" presId="urn:microsoft.com/office/officeart/2005/8/layout/hierarchy4"/>
    <dgm:cxn modelId="{A0C49ADB-5A3C-49AF-B118-41E72B26A67E}" type="presOf" srcId="{97CA5BC8-658E-41DF-8022-006AF0F0424A}" destId="{EC64A80C-B71A-4FE8-9A22-6E111965719E}" srcOrd="0" destOrd="0" presId="urn:microsoft.com/office/officeart/2005/8/layout/hierarchy4"/>
    <dgm:cxn modelId="{6BF40EF4-D95B-4CF5-B376-776AEF94D3B3}" type="presOf" srcId="{EBE1328F-17A2-4030-A95B-B836992C6388}" destId="{80567615-C2B9-4764-ADB2-62C080C37DE0}" srcOrd="0" destOrd="0" presId="urn:microsoft.com/office/officeart/2005/8/layout/hierarchy4"/>
    <dgm:cxn modelId="{FB3796AA-B5FD-48F7-BA49-C2DA2AA4D921}" type="presParOf" srcId="{80567615-C2B9-4764-ADB2-62C080C37DE0}" destId="{F8F4C752-7F98-44C2-8352-CB9AC028BC89}" srcOrd="0" destOrd="0" presId="urn:microsoft.com/office/officeart/2005/8/layout/hierarchy4"/>
    <dgm:cxn modelId="{7C614AD7-BF69-4832-B873-E323C49CE1C9}" type="presParOf" srcId="{F8F4C752-7F98-44C2-8352-CB9AC028BC89}" destId="{EC64A80C-B71A-4FE8-9A22-6E111965719E}" srcOrd="0" destOrd="0" presId="urn:microsoft.com/office/officeart/2005/8/layout/hierarchy4"/>
    <dgm:cxn modelId="{D29D0874-3762-4004-B774-DA1F284C7E12}" type="presParOf" srcId="{F8F4C752-7F98-44C2-8352-CB9AC028BC89}" destId="{FC8D99DA-690C-4949-93E9-6134D5FF9E0E}" srcOrd="1" destOrd="0" presId="urn:microsoft.com/office/officeart/2005/8/layout/hierarchy4"/>
    <dgm:cxn modelId="{8D52C659-F880-4163-90A1-23F079DB528B}" type="presParOf" srcId="{F8F4C752-7F98-44C2-8352-CB9AC028BC89}" destId="{DAECD42D-91DA-4A79-9734-9ADD6C699A51}" srcOrd="2" destOrd="0" presId="urn:microsoft.com/office/officeart/2005/8/layout/hierarchy4"/>
    <dgm:cxn modelId="{92F84E7D-4ACA-4CBC-8871-7CF6D88ADF1B}" type="presParOf" srcId="{DAECD42D-91DA-4A79-9734-9ADD6C699A51}" destId="{894EBEF3-00BB-48ED-9BFD-31508993D1E5}" srcOrd="0" destOrd="0" presId="urn:microsoft.com/office/officeart/2005/8/layout/hierarchy4"/>
    <dgm:cxn modelId="{3CEE1861-BCA1-4CCF-AD27-43D266B1BAEE}" type="presParOf" srcId="{894EBEF3-00BB-48ED-9BFD-31508993D1E5}" destId="{258D0102-BCF5-4E71-B2E3-A2485E837226}" srcOrd="0" destOrd="0" presId="urn:microsoft.com/office/officeart/2005/8/layout/hierarchy4"/>
    <dgm:cxn modelId="{CDF570DB-7BD1-49A8-83A3-A1E82362CF48}" type="presParOf" srcId="{894EBEF3-00BB-48ED-9BFD-31508993D1E5}" destId="{E2ACB632-4435-404E-A960-B91C44EC0C6A}" srcOrd="1" destOrd="0" presId="urn:microsoft.com/office/officeart/2005/8/layout/hierarchy4"/>
    <dgm:cxn modelId="{04102C2B-6662-4103-A713-4AEEBE44294B}" type="presParOf" srcId="{DAECD42D-91DA-4A79-9734-9ADD6C699A51}" destId="{FBEF89D3-2E2A-4CEF-97BD-452E06890860}" srcOrd="1" destOrd="0" presId="urn:microsoft.com/office/officeart/2005/8/layout/hierarchy4"/>
    <dgm:cxn modelId="{7559EA1E-B770-48A3-822F-214E03E00AE5}" type="presParOf" srcId="{DAECD42D-91DA-4A79-9734-9ADD6C699A51}" destId="{80ADE3A6-E753-497B-8B3B-CDEFA8A04B6C}" srcOrd="2" destOrd="0" presId="urn:microsoft.com/office/officeart/2005/8/layout/hierarchy4"/>
    <dgm:cxn modelId="{85E6483B-53B1-4AE5-8020-B4253BD7D50A}" type="presParOf" srcId="{80ADE3A6-E753-497B-8B3B-CDEFA8A04B6C}" destId="{C7F7692B-4090-4526-8F6B-70637B094E55}" srcOrd="0" destOrd="0" presId="urn:microsoft.com/office/officeart/2005/8/layout/hierarchy4"/>
    <dgm:cxn modelId="{84E19450-9693-4BD5-9B91-EAA69F147980}" type="presParOf" srcId="{80ADE3A6-E753-497B-8B3B-CDEFA8A04B6C}" destId="{73068C62-77BF-4B46-AA6C-C921BDECF13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5C7FB-7680-41B7-855B-6BFC43AA80AE}">
      <dsp:nvSpPr>
        <dsp:cNvPr id="0" name=""/>
        <dsp:cNvSpPr/>
      </dsp:nvSpPr>
      <dsp:spPr>
        <a:xfrm>
          <a:off x="985" y="3185178"/>
          <a:ext cx="6094029" cy="877215"/>
        </a:xfrm>
        <a:prstGeom prst="roundRect">
          <a:avLst>
            <a:gd name="adj" fmla="val 10000"/>
          </a:avLst>
        </a:prstGeom>
        <a:solidFill>
          <a:srgbClr val="BEBE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latin typeface="Open Sans" panose="020B0606030504020204" pitchFamily="34" charset="0"/>
              <a:ea typeface="Open Sans" panose="020B0606030504020204" pitchFamily="34" charset="0"/>
              <a:cs typeface="Open Sans" panose="020B0606030504020204" pitchFamily="34" charset="0"/>
            </a:rPr>
            <a:t>Finance</a:t>
          </a:r>
        </a:p>
      </dsp:txBody>
      <dsp:txXfrm>
        <a:off x="26678" y="3210871"/>
        <a:ext cx="6042643" cy="825829"/>
      </dsp:txXfrm>
    </dsp:sp>
    <dsp:sp modelId="{35BF75B2-82A8-45B8-909D-6B51B89B3F52}">
      <dsp:nvSpPr>
        <dsp:cNvPr id="0" name=""/>
        <dsp:cNvSpPr/>
      </dsp:nvSpPr>
      <dsp:spPr>
        <a:xfrm>
          <a:off x="985" y="1606"/>
          <a:ext cx="1433214" cy="2936875"/>
        </a:xfrm>
        <a:prstGeom prst="roundRect">
          <a:avLst>
            <a:gd name="adj" fmla="val 10000"/>
          </a:avLst>
        </a:prstGeom>
        <a:solidFill>
          <a:srgbClr val="FF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Open Sans" panose="020B0606030504020204" pitchFamily="34" charset="0"/>
              <a:ea typeface="Open Sans" panose="020B0606030504020204" pitchFamily="34" charset="0"/>
              <a:cs typeface="Open Sans" panose="020B0606030504020204" pitchFamily="34" charset="0"/>
            </a:rPr>
            <a:t>Heat &amp; Cooling</a:t>
          </a:r>
        </a:p>
      </dsp:txBody>
      <dsp:txXfrm>
        <a:off x="42962" y="43583"/>
        <a:ext cx="1349260" cy="2852921"/>
      </dsp:txXfrm>
    </dsp:sp>
    <dsp:sp modelId="{7DDC797F-B60F-4E8E-9BE7-D78CC2B87032}">
      <dsp:nvSpPr>
        <dsp:cNvPr id="0" name=""/>
        <dsp:cNvSpPr/>
      </dsp:nvSpPr>
      <dsp:spPr>
        <a:xfrm>
          <a:off x="1554590" y="1606"/>
          <a:ext cx="1433214" cy="2936875"/>
        </a:xfrm>
        <a:prstGeom prst="roundRect">
          <a:avLst>
            <a:gd name="adj" fmla="val 10000"/>
          </a:avLst>
        </a:prstGeom>
        <a:solidFill>
          <a:srgbClr val="4FC0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Open Sans" panose="020B0606030504020204" pitchFamily="34" charset="0"/>
              <a:ea typeface="Open Sans" panose="020B0606030504020204" pitchFamily="34" charset="0"/>
              <a:cs typeface="Open Sans" panose="020B0606030504020204" pitchFamily="34" charset="0"/>
            </a:rPr>
            <a:t>Power &amp; Flexibility</a:t>
          </a:r>
        </a:p>
      </dsp:txBody>
      <dsp:txXfrm>
        <a:off x="1596567" y="43583"/>
        <a:ext cx="1349260" cy="2852921"/>
      </dsp:txXfrm>
    </dsp:sp>
    <dsp:sp modelId="{23B7B03B-62BC-4AD6-9376-4E9FE4E37EF7}">
      <dsp:nvSpPr>
        <dsp:cNvPr id="0" name=""/>
        <dsp:cNvSpPr/>
      </dsp:nvSpPr>
      <dsp:spPr>
        <a:xfrm>
          <a:off x="3108195" y="1606"/>
          <a:ext cx="1433214" cy="2936875"/>
        </a:xfrm>
        <a:prstGeom prst="roundRect">
          <a:avLst>
            <a:gd name="adj" fmla="val 10000"/>
          </a:avLst>
        </a:prstGeom>
        <a:solidFill>
          <a:srgbClr val="76CA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Open Sans" panose="020B0606030504020204" pitchFamily="34" charset="0"/>
              <a:ea typeface="Open Sans" panose="020B0606030504020204" pitchFamily="34" charset="0"/>
              <a:cs typeface="Open Sans" panose="020B0606030504020204" pitchFamily="34" charset="0"/>
            </a:rPr>
            <a:t>Transport</a:t>
          </a:r>
        </a:p>
      </dsp:txBody>
      <dsp:txXfrm>
        <a:off x="3150172" y="43583"/>
        <a:ext cx="1349260" cy="2852921"/>
      </dsp:txXfrm>
    </dsp:sp>
    <dsp:sp modelId="{87103300-9DCA-417F-9E76-3F4B75241EC9}">
      <dsp:nvSpPr>
        <dsp:cNvPr id="0" name=""/>
        <dsp:cNvSpPr/>
      </dsp:nvSpPr>
      <dsp:spPr>
        <a:xfrm>
          <a:off x="4661799" y="1606"/>
          <a:ext cx="1433214" cy="2936875"/>
        </a:xfrm>
        <a:prstGeom prst="roundRect">
          <a:avLst>
            <a:gd name="adj" fmla="val 10000"/>
          </a:avLst>
        </a:prstGeom>
        <a:solidFill>
          <a:srgbClr val="74E2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Open Sans" panose="020B0606030504020204" pitchFamily="34" charset="0"/>
              <a:ea typeface="Open Sans" panose="020B0606030504020204" pitchFamily="34" charset="0"/>
              <a:cs typeface="Open Sans" panose="020B0606030504020204" pitchFamily="34" charset="0"/>
            </a:rPr>
            <a:t>Circular Bioresources</a:t>
          </a:r>
        </a:p>
      </dsp:txBody>
      <dsp:txXfrm>
        <a:off x="4703776" y="43583"/>
        <a:ext cx="1349260" cy="2852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E3D51-B106-4CD1-8D8A-4A158798DE8E}">
      <dsp:nvSpPr>
        <dsp:cNvPr id="0" name=""/>
        <dsp:cNvSpPr/>
      </dsp:nvSpPr>
      <dsp:spPr>
        <a:xfrm>
          <a:off x="636" y="800085"/>
          <a:ext cx="3301117" cy="1980670"/>
        </a:xfrm>
        <a:prstGeom prst="rect">
          <a:avLst/>
        </a:prstGeom>
        <a:solidFill>
          <a:srgbClr val="FF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Open Sans" panose="020B0606030504020204" pitchFamily="34" charset="0"/>
              <a:ea typeface="Open Sans" panose="020B0606030504020204" pitchFamily="34" charset="0"/>
              <a:cs typeface="Open Sans" panose="020B0606030504020204" pitchFamily="34" charset="0"/>
            </a:rPr>
            <a:t>Heat &amp; Cooling</a:t>
          </a:r>
        </a:p>
        <a:p>
          <a:pPr marL="114300" lvl="1" indent="-114300" algn="l" defTabSz="577850">
            <a:lnSpc>
              <a:spcPct val="90000"/>
            </a:lnSpc>
            <a:spcBef>
              <a:spcPct val="0"/>
            </a:spcBef>
            <a:spcAft>
              <a:spcPct val="15000"/>
            </a:spcAft>
            <a:buClr>
              <a:srgbClr val="6F6F6F"/>
            </a:buClr>
            <a:buFont typeface="Wingdings" panose="05000000000000000000" pitchFamily="2" charset="2"/>
            <a:buChar char="Ø"/>
          </a:pPr>
          <a:r>
            <a:rPr lang="en-GB" sz="1300" b="1" kern="1200" dirty="0">
              <a:latin typeface="Open Sans" panose="020B0606030504020204" pitchFamily="34" charset="0"/>
              <a:ea typeface="Open Sans" panose="020B0606030504020204" pitchFamily="34" charset="0"/>
              <a:cs typeface="Open Sans" panose="020B0606030504020204" pitchFamily="34" charset="0"/>
            </a:rPr>
            <a:t> Hydrogen working group</a:t>
          </a:r>
        </a:p>
        <a:p>
          <a:pPr marL="114300" lvl="1" indent="-114300" algn="l" defTabSz="577850">
            <a:lnSpc>
              <a:spcPct val="90000"/>
            </a:lnSpc>
            <a:spcBef>
              <a:spcPct val="0"/>
            </a:spcBef>
            <a:spcAft>
              <a:spcPct val="15000"/>
            </a:spcAft>
            <a:buClr>
              <a:srgbClr val="6F6F6F"/>
            </a:buClr>
            <a:buFont typeface="Wingdings" panose="05000000000000000000" pitchFamily="2" charset="2"/>
            <a:buChar char="Ø"/>
          </a:pPr>
          <a:r>
            <a:rPr lang="en-GB" sz="1300" b="1" kern="1200" dirty="0">
              <a:latin typeface="Open Sans" panose="020B0606030504020204" pitchFamily="34" charset="0"/>
              <a:ea typeface="Open Sans" panose="020B0606030504020204" pitchFamily="34" charset="0"/>
              <a:cs typeface="Open Sans" panose="020B0606030504020204" pitchFamily="34" charset="0"/>
            </a:rPr>
            <a:t> Biomass Strategy</a:t>
          </a:r>
        </a:p>
        <a:p>
          <a:pPr marL="114300" lvl="1" indent="-114300" algn="l" defTabSz="577850">
            <a:lnSpc>
              <a:spcPct val="90000"/>
            </a:lnSpc>
            <a:spcBef>
              <a:spcPct val="0"/>
            </a:spcBef>
            <a:spcAft>
              <a:spcPct val="15000"/>
            </a:spcAft>
            <a:buClr>
              <a:srgbClr val="6F6F6F"/>
            </a:buClr>
            <a:buFont typeface="Wingdings" panose="05000000000000000000" pitchFamily="2" charset="2"/>
            <a:buChar char="Ø"/>
          </a:pPr>
          <a:r>
            <a:rPr lang="en-GB" sz="1300" b="1" kern="1200" dirty="0">
              <a:latin typeface="Open Sans" panose="020B0606030504020204" pitchFamily="34" charset="0"/>
              <a:ea typeface="Open Sans" panose="020B0606030504020204" pitchFamily="34" charset="0"/>
              <a:cs typeface="Open Sans" panose="020B0606030504020204" pitchFamily="34" charset="0"/>
            </a:rPr>
            <a:t> Heat and Building Strategy</a:t>
          </a:r>
        </a:p>
      </dsp:txBody>
      <dsp:txXfrm>
        <a:off x="636" y="800085"/>
        <a:ext cx="3301117" cy="1980670"/>
      </dsp:txXfrm>
    </dsp:sp>
    <dsp:sp modelId="{01B87942-D816-489A-90B4-DFAAC3B0A438}">
      <dsp:nvSpPr>
        <dsp:cNvPr id="0" name=""/>
        <dsp:cNvSpPr/>
      </dsp:nvSpPr>
      <dsp:spPr>
        <a:xfrm>
          <a:off x="3318259" y="800085"/>
          <a:ext cx="3301117" cy="1980670"/>
        </a:xfrm>
        <a:prstGeom prst="rect">
          <a:avLst/>
        </a:prstGeom>
        <a:solidFill>
          <a:srgbClr val="4FC0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Open Sans" panose="020B0606030504020204" pitchFamily="34" charset="0"/>
              <a:ea typeface="Open Sans" panose="020B0606030504020204" pitchFamily="34" charset="0"/>
              <a:cs typeface="Open Sans" panose="020B0606030504020204" pitchFamily="34" charset="0"/>
            </a:rPr>
            <a:t>Power &amp; Flexibility</a:t>
          </a:r>
        </a:p>
        <a:p>
          <a:pPr marL="114300" lvl="1" indent="-114300" algn="l" defTabSz="577850">
            <a:lnSpc>
              <a:spcPct val="90000"/>
            </a:lnSpc>
            <a:spcBef>
              <a:spcPct val="0"/>
            </a:spcBef>
            <a:spcAft>
              <a:spcPct val="15000"/>
            </a:spcAft>
            <a:buClr>
              <a:srgbClr val="6F6F6F"/>
            </a:buClr>
            <a:buFont typeface="Wingdings" panose="05000000000000000000" pitchFamily="2" charset="2"/>
            <a:buChar char="Ø"/>
          </a:pPr>
          <a:r>
            <a:rPr lang="en-GB" sz="1300" b="1" kern="1200" dirty="0">
              <a:latin typeface="Open Sans" panose="020B0606030504020204" pitchFamily="34" charset="0"/>
              <a:ea typeface="Open Sans" panose="020B0606030504020204" pitchFamily="34" charset="0"/>
              <a:cs typeface="Open Sans" panose="020B0606030504020204" pitchFamily="34" charset="0"/>
            </a:rPr>
            <a:t> REA hosts BEIS event </a:t>
          </a:r>
          <a:br>
            <a:rPr lang="en-GB" sz="1300" b="1" kern="1200" dirty="0">
              <a:latin typeface="Open Sans" panose="020B0606030504020204" pitchFamily="34" charset="0"/>
              <a:ea typeface="Open Sans" panose="020B0606030504020204" pitchFamily="34" charset="0"/>
              <a:cs typeface="Open Sans" panose="020B0606030504020204" pitchFamily="34" charset="0"/>
            </a:rPr>
          </a:br>
          <a:r>
            <a:rPr lang="en-GB" sz="1300" b="1" kern="1200" dirty="0">
              <a:latin typeface="Open Sans" panose="020B0606030504020204" pitchFamily="34" charset="0"/>
              <a:ea typeface="Open Sans" panose="020B0606030504020204" pitchFamily="34" charset="0"/>
              <a:cs typeface="Open Sans" panose="020B0606030504020204" pitchFamily="34" charset="0"/>
            </a:rPr>
            <a:t> – Longer Duration Energy Storage</a:t>
          </a:r>
          <a:br>
            <a:rPr lang="en-GB" sz="1300" b="1" kern="1200" dirty="0">
              <a:latin typeface="Open Sans" panose="020B0606030504020204" pitchFamily="34" charset="0"/>
              <a:ea typeface="Open Sans" panose="020B0606030504020204" pitchFamily="34" charset="0"/>
              <a:cs typeface="Open Sans" panose="020B0606030504020204" pitchFamily="34" charset="0"/>
            </a:rPr>
          </a:br>
          <a:r>
            <a:rPr lang="en-GB" sz="1300" b="1" kern="1200" dirty="0">
              <a:latin typeface="Open Sans" panose="020B0606030504020204" pitchFamily="34" charset="0"/>
              <a:ea typeface="Open Sans" panose="020B0606030504020204" pitchFamily="34" charset="0"/>
              <a:cs typeface="Open Sans" panose="020B0606030504020204" pitchFamily="34" charset="0"/>
            </a:rPr>
            <a:t>  competition</a:t>
          </a:r>
        </a:p>
        <a:p>
          <a:pPr marL="114300" lvl="1" indent="-114300" algn="l" defTabSz="577850">
            <a:lnSpc>
              <a:spcPct val="90000"/>
            </a:lnSpc>
            <a:spcBef>
              <a:spcPct val="0"/>
            </a:spcBef>
            <a:spcAft>
              <a:spcPct val="15000"/>
            </a:spcAft>
            <a:buClr>
              <a:srgbClr val="6F6F6F"/>
            </a:buClr>
            <a:buFont typeface="Wingdings" panose="05000000000000000000" pitchFamily="2" charset="2"/>
            <a:buChar char="Ø"/>
          </a:pPr>
          <a:r>
            <a:rPr lang="en-GB" sz="1300" b="1" kern="1200" dirty="0">
              <a:latin typeface="Open Sans" panose="020B0606030504020204" pitchFamily="34" charset="0"/>
              <a:ea typeface="Open Sans" panose="020B0606030504020204" pitchFamily="34" charset="0"/>
              <a:cs typeface="Open Sans" panose="020B0606030504020204" pitchFamily="34" charset="0"/>
            </a:rPr>
            <a:t> CfD auction confirmed for Q4 2021</a:t>
          </a:r>
        </a:p>
        <a:p>
          <a:pPr marL="114300" lvl="1" indent="-114300" algn="l" defTabSz="577850">
            <a:lnSpc>
              <a:spcPct val="90000"/>
            </a:lnSpc>
            <a:spcBef>
              <a:spcPct val="0"/>
            </a:spcBef>
            <a:spcAft>
              <a:spcPct val="15000"/>
            </a:spcAft>
            <a:buClr>
              <a:srgbClr val="6F6F6F"/>
            </a:buClr>
            <a:buFont typeface="Wingdings" panose="05000000000000000000" pitchFamily="2" charset="2"/>
            <a:buChar char="Ø"/>
          </a:pPr>
          <a:r>
            <a:rPr lang="en-GB" sz="1300" b="1" kern="1200" dirty="0">
              <a:latin typeface="Open Sans" panose="020B0606030504020204" pitchFamily="34" charset="0"/>
              <a:ea typeface="Open Sans" panose="020B0606030504020204" pitchFamily="34" charset="0"/>
              <a:cs typeface="Open Sans" panose="020B0606030504020204" pitchFamily="34" charset="0"/>
            </a:rPr>
            <a:t> Grid connection and disconnection</a:t>
          </a:r>
          <a:br>
            <a:rPr lang="en-GB" sz="1300" b="1" kern="1200" dirty="0">
              <a:latin typeface="Open Sans" panose="020B0606030504020204" pitchFamily="34" charset="0"/>
              <a:ea typeface="Open Sans" panose="020B0606030504020204" pitchFamily="34" charset="0"/>
              <a:cs typeface="Open Sans" panose="020B0606030504020204" pitchFamily="34" charset="0"/>
            </a:rPr>
          </a:br>
          <a:r>
            <a:rPr lang="en-GB" sz="1300" b="1" kern="1200" dirty="0">
              <a:latin typeface="Open Sans" panose="020B0606030504020204" pitchFamily="34" charset="0"/>
              <a:ea typeface="Open Sans" panose="020B0606030504020204" pitchFamily="34" charset="0"/>
              <a:cs typeface="Open Sans" panose="020B0606030504020204" pitchFamily="34" charset="0"/>
            </a:rPr>
            <a:t>  rules</a:t>
          </a:r>
        </a:p>
      </dsp:txBody>
      <dsp:txXfrm>
        <a:off x="3318259" y="800085"/>
        <a:ext cx="3301117" cy="1980670"/>
      </dsp:txXfrm>
    </dsp:sp>
    <dsp:sp modelId="{1B6112DB-18DD-416F-9DC0-1F64BBA5D85A}">
      <dsp:nvSpPr>
        <dsp:cNvPr id="0" name=""/>
        <dsp:cNvSpPr/>
      </dsp:nvSpPr>
      <dsp:spPr>
        <a:xfrm>
          <a:off x="636" y="2797261"/>
          <a:ext cx="3301117" cy="1980670"/>
        </a:xfrm>
        <a:prstGeom prst="rect">
          <a:avLst/>
        </a:prstGeom>
        <a:solidFill>
          <a:srgbClr val="76CA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Open Sans" panose="020B0606030504020204" pitchFamily="34" charset="0"/>
              <a:ea typeface="Open Sans" panose="020B0606030504020204" pitchFamily="34" charset="0"/>
              <a:cs typeface="Open Sans" panose="020B0606030504020204" pitchFamily="34" charset="0"/>
            </a:rPr>
            <a:t>Transport</a:t>
          </a:r>
        </a:p>
        <a:p>
          <a:pPr marL="114300" lvl="1" indent="-114300" algn="l" defTabSz="533400">
            <a:lnSpc>
              <a:spcPct val="90000"/>
            </a:lnSpc>
            <a:spcBef>
              <a:spcPct val="0"/>
            </a:spcBef>
            <a:spcAft>
              <a:spcPct val="15000"/>
            </a:spcAft>
            <a:buClr>
              <a:srgbClr val="6F6F6F"/>
            </a:buClr>
            <a:buFont typeface="Wingdings" panose="05000000000000000000" pitchFamily="2" charset="2"/>
            <a:buChar char="Ø"/>
          </a:pPr>
          <a:r>
            <a:rPr lang="en-GB" sz="1200" b="1" kern="1200" dirty="0">
              <a:latin typeface="Open Sans" panose="020B0606030504020204" pitchFamily="34" charset="0"/>
              <a:ea typeface="Open Sans" panose="020B0606030504020204" pitchFamily="34" charset="0"/>
              <a:cs typeface="Open Sans" panose="020B0606030504020204" pitchFamily="34" charset="0"/>
            </a:rPr>
            <a:t>  Jet Zero Council</a:t>
          </a:r>
        </a:p>
        <a:p>
          <a:pPr marL="114300" lvl="1" indent="-114300" algn="l" defTabSz="533400">
            <a:lnSpc>
              <a:spcPct val="90000"/>
            </a:lnSpc>
            <a:spcBef>
              <a:spcPct val="0"/>
            </a:spcBef>
            <a:spcAft>
              <a:spcPct val="15000"/>
            </a:spcAft>
            <a:buClr>
              <a:srgbClr val="6F6F6F"/>
            </a:buClr>
            <a:buFont typeface="Wingdings" panose="05000000000000000000" pitchFamily="2" charset="2"/>
            <a:buChar char="Ø"/>
          </a:pPr>
          <a:r>
            <a:rPr lang="en-GB" sz="1200" b="1" kern="1200" dirty="0">
              <a:latin typeface="Open Sans" panose="020B0606030504020204" pitchFamily="34" charset="0"/>
              <a:ea typeface="Open Sans" panose="020B0606030504020204" pitchFamily="34" charset="0"/>
              <a:cs typeface="Open Sans" panose="020B0606030504020204" pitchFamily="34" charset="0"/>
            </a:rPr>
            <a:t>  EV Consumer Experience consultation</a:t>
          </a:r>
          <a:br>
            <a:rPr lang="en-GB" sz="1200" b="1" kern="1200" dirty="0">
              <a:latin typeface="Open Sans" panose="020B0606030504020204" pitchFamily="34" charset="0"/>
              <a:ea typeface="Open Sans" panose="020B0606030504020204" pitchFamily="34" charset="0"/>
              <a:cs typeface="Open Sans" panose="020B0606030504020204" pitchFamily="34" charset="0"/>
            </a:rPr>
          </a:br>
          <a:r>
            <a:rPr lang="en-GB" sz="1200" b="1" kern="1200" dirty="0">
              <a:latin typeface="Open Sans" panose="020B0606030504020204" pitchFamily="34" charset="0"/>
              <a:ea typeface="Open Sans" panose="020B0606030504020204" pitchFamily="34" charset="0"/>
              <a:cs typeface="Open Sans" panose="020B0606030504020204" pitchFamily="34" charset="0"/>
            </a:rPr>
            <a:t>  and smart charging rules</a:t>
          </a:r>
        </a:p>
        <a:p>
          <a:pPr marL="114300" lvl="1" indent="-114300" algn="l" defTabSz="533400">
            <a:lnSpc>
              <a:spcPct val="90000"/>
            </a:lnSpc>
            <a:spcBef>
              <a:spcPct val="0"/>
            </a:spcBef>
            <a:spcAft>
              <a:spcPct val="15000"/>
            </a:spcAft>
            <a:buClr>
              <a:srgbClr val="6F6F6F"/>
            </a:buClr>
            <a:buFont typeface="Wingdings" panose="05000000000000000000" pitchFamily="2" charset="2"/>
            <a:buChar char="Ø"/>
          </a:pPr>
          <a:r>
            <a:rPr lang="en-GB" sz="1200" b="1" kern="1200" dirty="0">
              <a:latin typeface="Open Sans" panose="020B0606030504020204" pitchFamily="34" charset="0"/>
              <a:ea typeface="Open Sans" panose="020B0606030504020204" pitchFamily="34" charset="0"/>
              <a:cs typeface="Open Sans" panose="020B0606030504020204" pitchFamily="34" charset="0"/>
            </a:rPr>
            <a:t> Increase in Renewable Transport</a:t>
          </a:r>
          <a:br>
            <a:rPr lang="en-GB" sz="1200" b="1" kern="1200" dirty="0">
              <a:latin typeface="Open Sans" panose="020B0606030504020204" pitchFamily="34" charset="0"/>
              <a:ea typeface="Open Sans" panose="020B0606030504020204" pitchFamily="34" charset="0"/>
              <a:cs typeface="Open Sans" panose="020B0606030504020204" pitchFamily="34" charset="0"/>
            </a:rPr>
          </a:br>
          <a:r>
            <a:rPr lang="en-GB" sz="1200" b="1" kern="1200" dirty="0">
              <a:latin typeface="Open Sans" panose="020B0606030504020204" pitchFamily="34" charset="0"/>
              <a:ea typeface="Open Sans" panose="020B0606030504020204" pitchFamily="34" charset="0"/>
              <a:cs typeface="Open Sans" panose="020B0606030504020204" pitchFamily="34" charset="0"/>
            </a:rPr>
            <a:t> Fuel Obligation (RTFO) targets</a:t>
          </a:r>
          <a:br>
            <a:rPr lang="en-GB" sz="1200" b="1" kern="1200" dirty="0">
              <a:latin typeface="Open Sans" panose="020B0606030504020204" pitchFamily="34" charset="0"/>
              <a:ea typeface="Open Sans" panose="020B0606030504020204" pitchFamily="34" charset="0"/>
              <a:cs typeface="Open Sans" panose="020B0606030504020204" pitchFamily="34" charset="0"/>
            </a:rPr>
          </a:br>
          <a:r>
            <a:rPr lang="en-GB" sz="1200" b="1" kern="1200" dirty="0">
              <a:latin typeface="Open Sans" panose="020B0606030504020204" pitchFamily="34" charset="0"/>
              <a:ea typeface="Open Sans" panose="020B0606030504020204" pitchFamily="34" charset="0"/>
              <a:cs typeface="Open Sans" panose="020B0606030504020204" pitchFamily="34" charset="0"/>
            </a:rPr>
            <a:t> secured</a:t>
          </a:r>
        </a:p>
      </dsp:txBody>
      <dsp:txXfrm>
        <a:off x="636" y="2797261"/>
        <a:ext cx="3301117" cy="1980670"/>
      </dsp:txXfrm>
    </dsp:sp>
    <dsp:sp modelId="{E57FF811-D8E4-407D-B399-E6257B8DA439}">
      <dsp:nvSpPr>
        <dsp:cNvPr id="0" name=""/>
        <dsp:cNvSpPr/>
      </dsp:nvSpPr>
      <dsp:spPr>
        <a:xfrm>
          <a:off x="3318259" y="2797261"/>
          <a:ext cx="3301117" cy="1980670"/>
        </a:xfrm>
        <a:prstGeom prst="rect">
          <a:avLst/>
        </a:prstGeom>
        <a:solidFill>
          <a:srgbClr val="74E2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1022350">
            <a:lnSpc>
              <a:spcPct val="90000"/>
            </a:lnSpc>
            <a:spcBef>
              <a:spcPct val="0"/>
            </a:spcBef>
            <a:spcAft>
              <a:spcPct val="35000"/>
            </a:spcAft>
            <a:buNone/>
          </a:pPr>
          <a:r>
            <a:rPr lang="en-GB" sz="2300" b="1" kern="1200" dirty="0">
              <a:latin typeface="Open Sans" panose="020B0606030504020204" pitchFamily="34" charset="0"/>
              <a:ea typeface="Open Sans" panose="020B0606030504020204" pitchFamily="34" charset="0"/>
              <a:cs typeface="Open Sans" panose="020B0606030504020204" pitchFamily="34" charset="0"/>
            </a:rPr>
            <a:t>Circular Bioresources</a:t>
          </a:r>
        </a:p>
        <a:p>
          <a:pPr marL="171450" lvl="1" indent="-171450" algn="l" defTabSz="800100">
            <a:lnSpc>
              <a:spcPct val="90000"/>
            </a:lnSpc>
            <a:spcBef>
              <a:spcPct val="0"/>
            </a:spcBef>
            <a:spcAft>
              <a:spcPct val="15000"/>
            </a:spcAft>
            <a:buClr>
              <a:srgbClr val="6F6F6F"/>
            </a:buClr>
            <a:buFont typeface="Wingdings" panose="05000000000000000000" pitchFamily="2" charset="2"/>
            <a:buChar char="Ø"/>
          </a:pPr>
          <a:r>
            <a:rPr lang="en-GB" sz="1800" b="1" kern="1200" dirty="0">
              <a:latin typeface="Open Sans" panose="020B0606030504020204" pitchFamily="34" charset="0"/>
              <a:ea typeface="Open Sans" panose="020B0606030504020204" pitchFamily="34" charset="0"/>
              <a:cs typeface="Open Sans" panose="020B0606030504020204" pitchFamily="34" charset="0"/>
            </a:rPr>
            <a:t> </a:t>
          </a:r>
          <a:r>
            <a:rPr lang="en-GB" sz="1400" b="1" kern="1200" dirty="0">
              <a:latin typeface="Open Sans" panose="020B0606030504020204" pitchFamily="34" charset="0"/>
              <a:ea typeface="Open Sans" panose="020B0606030504020204" pitchFamily="34" charset="0"/>
              <a:cs typeface="Open Sans" panose="020B0606030504020204" pitchFamily="34" charset="0"/>
            </a:rPr>
            <a:t>Waste &amp; Recycling Strategy</a:t>
          </a:r>
        </a:p>
        <a:p>
          <a:pPr marL="114300" lvl="1" indent="-114300" algn="l" defTabSz="622300">
            <a:lnSpc>
              <a:spcPct val="90000"/>
            </a:lnSpc>
            <a:spcBef>
              <a:spcPct val="0"/>
            </a:spcBef>
            <a:spcAft>
              <a:spcPct val="15000"/>
            </a:spcAft>
            <a:buClr>
              <a:srgbClr val="6F6F6F"/>
            </a:buClr>
            <a:buFont typeface="Wingdings" panose="05000000000000000000" pitchFamily="2" charset="2"/>
            <a:buChar char="Ø"/>
          </a:pPr>
          <a:r>
            <a:rPr lang="en-GB" sz="1400" b="1" kern="1200" dirty="0">
              <a:latin typeface="Open Sans" panose="020B0606030504020204" pitchFamily="34" charset="0"/>
              <a:ea typeface="Open Sans" panose="020B0606030504020204" pitchFamily="34" charset="0"/>
              <a:cs typeface="Open Sans" panose="020B0606030504020204" pitchFamily="34" charset="0"/>
            </a:rPr>
            <a:t>  Quality Protocol revision</a:t>
          </a:r>
        </a:p>
        <a:p>
          <a:pPr marL="114300" lvl="1" indent="-114300" algn="l" defTabSz="622300">
            <a:lnSpc>
              <a:spcPct val="90000"/>
            </a:lnSpc>
            <a:spcBef>
              <a:spcPct val="0"/>
            </a:spcBef>
            <a:spcAft>
              <a:spcPct val="15000"/>
            </a:spcAft>
            <a:buClr>
              <a:srgbClr val="6F6F6F"/>
            </a:buClr>
            <a:buFont typeface="Wingdings" panose="05000000000000000000" pitchFamily="2" charset="2"/>
            <a:buChar char="Ø"/>
          </a:pPr>
          <a:r>
            <a:rPr lang="en-GB" sz="1400" b="1" kern="1200" dirty="0">
              <a:latin typeface="Open Sans" panose="020B0606030504020204" pitchFamily="34" charset="0"/>
              <a:ea typeface="Open Sans" panose="020B0606030504020204" pitchFamily="34" charset="0"/>
              <a:cs typeface="Open Sans" panose="020B0606030504020204" pitchFamily="34" charset="0"/>
            </a:rPr>
            <a:t>  Farming Rules for Water</a:t>
          </a:r>
        </a:p>
        <a:p>
          <a:pPr marL="114300" lvl="1" indent="-114300" algn="l" defTabSz="622300">
            <a:lnSpc>
              <a:spcPct val="90000"/>
            </a:lnSpc>
            <a:spcBef>
              <a:spcPct val="0"/>
            </a:spcBef>
            <a:spcAft>
              <a:spcPct val="15000"/>
            </a:spcAft>
            <a:buClr>
              <a:srgbClr val="6F6F6F"/>
            </a:buClr>
            <a:buFont typeface="Wingdings" panose="05000000000000000000" pitchFamily="2" charset="2"/>
            <a:buNone/>
          </a:pPr>
          <a:endParaRPr lang="en-GB"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3318259" y="2797261"/>
        <a:ext cx="3301117" cy="1980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40278-6380-4364-8AB0-F89B9F58D865}">
      <dsp:nvSpPr>
        <dsp:cNvPr id="0" name=""/>
        <dsp:cNvSpPr/>
      </dsp:nvSpPr>
      <dsp:spPr>
        <a:xfrm>
          <a:off x="0" y="0"/>
          <a:ext cx="6096000" cy="1269999"/>
        </a:xfrm>
        <a:prstGeom prst="roundRect">
          <a:avLst>
            <a:gd name="adj" fmla="val 10000"/>
          </a:avLst>
        </a:prstGeom>
        <a:solidFill>
          <a:srgbClr val="0692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Open Sans" panose="020B0606030504020204" pitchFamily="34" charset="0"/>
              <a:ea typeface="Open Sans" panose="020B0606030504020204" pitchFamily="34" charset="0"/>
              <a:cs typeface="Open Sans" panose="020B0606030504020204" pitchFamily="34" charset="0"/>
            </a:rPr>
            <a:t>Covid-19 response</a:t>
          </a:r>
        </a:p>
        <a:p>
          <a:pPr marL="57150" lvl="1" indent="-57150" algn="l" defTabSz="488950">
            <a:lnSpc>
              <a:spcPct val="90000"/>
            </a:lnSpc>
            <a:spcBef>
              <a:spcPct val="0"/>
            </a:spcBef>
            <a:spcAft>
              <a:spcPct val="15000"/>
            </a:spcAft>
            <a:buChar char="•"/>
          </a:pPr>
          <a:r>
            <a:rPr lang="en-GB" sz="1100" kern="1200" dirty="0">
              <a:latin typeface="Open Sans" panose="020B0606030504020204"/>
            </a:rPr>
            <a:t>Urgent member issues representation (&gt;40) at Ministerial level (across key Government Departments: BEIS, DEFRA, Treasury, MHCLG, </a:t>
          </a:r>
          <a:r>
            <a:rPr lang="en-GB" sz="1100" kern="1200" dirty="0" err="1">
              <a:latin typeface="Open Sans" panose="020B0606030504020204"/>
            </a:rPr>
            <a:t>DfT</a:t>
          </a:r>
          <a:r>
            <a:rPr lang="en-GB" sz="1100" kern="1200" dirty="0">
              <a:latin typeface="Open Sans" panose="020B0606030504020204"/>
            </a:rPr>
            <a:t>)</a:t>
          </a:r>
          <a:endParaRPr lang="en-GB" sz="1100" kern="1200" dirty="0">
            <a:latin typeface="Open Sans" panose="020B0606030504020204" pitchFamily="34" charset="0"/>
            <a:ea typeface="Open Sans" panose="020B0606030504020204" pitchFamily="34" charset="0"/>
            <a:cs typeface="Open Sans" panose="020B0606030504020204" pitchFamily="34" charset="0"/>
          </a:endParaRPr>
        </a:p>
        <a:p>
          <a:pPr marL="57150" lvl="1" indent="-57150" algn="l" defTabSz="488950">
            <a:lnSpc>
              <a:spcPct val="90000"/>
            </a:lnSpc>
            <a:spcBef>
              <a:spcPct val="0"/>
            </a:spcBef>
            <a:spcAft>
              <a:spcPct val="15000"/>
            </a:spcAft>
            <a:buChar char="•"/>
          </a:pPr>
          <a:r>
            <a:rPr lang="en-GB" sz="1100" kern="1200">
              <a:latin typeface="Open Sans" panose="020B0606030504020204"/>
            </a:rPr>
            <a:t>Sector-specific briefing : financial, regulatory and work safety</a:t>
          </a:r>
          <a:endParaRPr lang="en-GB" sz="1100" kern="1200" dirty="0">
            <a:latin typeface="Open Sans" panose="020B0606030504020204"/>
          </a:endParaRPr>
        </a:p>
        <a:p>
          <a:pPr marL="57150" lvl="1" indent="-57150" algn="l" defTabSz="488950">
            <a:lnSpc>
              <a:spcPct val="90000"/>
            </a:lnSpc>
            <a:spcBef>
              <a:spcPct val="0"/>
            </a:spcBef>
            <a:spcAft>
              <a:spcPct val="15000"/>
            </a:spcAft>
            <a:buChar char="•"/>
          </a:pPr>
          <a:r>
            <a:rPr lang="en-GB" sz="1100" kern="1200">
              <a:latin typeface="Open Sans" panose="020B0606030504020204"/>
            </a:rPr>
            <a:t>Member specific advice – on call resource</a:t>
          </a:r>
          <a:endParaRPr lang="en-GB" sz="1100" kern="1200" dirty="0">
            <a:latin typeface="Open Sans" panose="020B0606030504020204"/>
          </a:endParaRPr>
        </a:p>
      </dsp:txBody>
      <dsp:txXfrm>
        <a:off x="1346200" y="0"/>
        <a:ext cx="4749800" cy="1269999"/>
      </dsp:txXfrm>
    </dsp:sp>
    <dsp:sp modelId="{C774D7D9-7838-4FF3-BD74-1A57F297EED0}">
      <dsp:nvSpPr>
        <dsp:cNvPr id="0" name=""/>
        <dsp:cNvSpPr/>
      </dsp:nvSpPr>
      <dsp:spPr>
        <a:xfrm>
          <a:off x="126999" y="126999"/>
          <a:ext cx="1219200" cy="10159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5BD0CC-CF8F-47CD-8215-39BE2BCB942E}">
      <dsp:nvSpPr>
        <dsp:cNvPr id="0" name=""/>
        <dsp:cNvSpPr/>
      </dsp:nvSpPr>
      <dsp:spPr>
        <a:xfrm>
          <a:off x="0" y="1396999"/>
          <a:ext cx="6096000" cy="1269999"/>
        </a:xfrm>
        <a:prstGeom prst="roundRect">
          <a:avLst>
            <a:gd name="adj" fmla="val 10000"/>
          </a:avLst>
        </a:prstGeom>
        <a:solidFill>
          <a:srgbClr val="0692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Open Sans" panose="020B0606030504020204" pitchFamily="34" charset="0"/>
              <a:ea typeface="Open Sans" panose="020B0606030504020204" pitchFamily="34" charset="0"/>
              <a:cs typeface="Open Sans" panose="020B0606030504020204" pitchFamily="34" charset="0"/>
            </a:rPr>
            <a:t>Brexit</a:t>
          </a:r>
        </a:p>
        <a:p>
          <a:pPr marL="57150" lvl="1" indent="-57150" algn="l" defTabSz="488950">
            <a:lnSpc>
              <a:spcPct val="90000"/>
            </a:lnSpc>
            <a:spcBef>
              <a:spcPct val="0"/>
            </a:spcBef>
            <a:spcAft>
              <a:spcPct val="15000"/>
            </a:spcAft>
            <a:buChar char="•"/>
          </a:pPr>
          <a:r>
            <a:rPr lang="en-GB" sz="1100" kern="1200" dirty="0">
              <a:solidFill>
                <a:schemeClr val="bg1"/>
              </a:solidFill>
              <a:latin typeface="Open Sans"/>
              <a:ea typeface="Open Sans" panose="020B0606030504020204" pitchFamily="34" charset="0"/>
              <a:cs typeface="Open Sans" panose="020B0606030504020204" pitchFamily="34" charset="0"/>
            </a:rPr>
            <a:t>Provided clear access to preparatory guidance prior to the new year</a:t>
          </a:r>
          <a:endParaRPr lang="en-GB" sz="1100" kern="1200" dirty="0">
            <a:latin typeface="Open Sans" panose="020B0606030504020204" pitchFamily="34" charset="0"/>
            <a:ea typeface="Open Sans" panose="020B0606030504020204" pitchFamily="34" charset="0"/>
            <a:cs typeface="Open Sans" panose="020B0606030504020204" pitchFamily="34" charset="0"/>
          </a:endParaRPr>
        </a:p>
        <a:p>
          <a:pPr marL="57150" lvl="1" indent="-57150" algn="l" defTabSz="488950">
            <a:lnSpc>
              <a:spcPct val="90000"/>
            </a:lnSpc>
            <a:spcBef>
              <a:spcPct val="0"/>
            </a:spcBef>
            <a:spcAft>
              <a:spcPct val="15000"/>
            </a:spcAft>
            <a:buChar char="•"/>
          </a:pPr>
          <a:r>
            <a:rPr lang="en-GB" sz="1100" kern="1200" dirty="0">
              <a:solidFill>
                <a:schemeClr val="bg1"/>
              </a:solidFill>
              <a:latin typeface="Open Sans"/>
              <a:ea typeface="Open Sans" panose="020B0606030504020204" pitchFamily="34" charset="0"/>
              <a:cs typeface="Open Sans" panose="020B0606030504020204" pitchFamily="34" charset="0"/>
            </a:rPr>
            <a:t>Since the end of the </a:t>
          </a:r>
          <a:r>
            <a:rPr lang="en-GB" sz="1100" i="1" kern="1200" dirty="0">
              <a:solidFill>
                <a:schemeClr val="bg1"/>
              </a:solidFill>
              <a:latin typeface="Open Sans"/>
              <a:ea typeface="Open Sans" panose="020B0606030504020204" pitchFamily="34" charset="0"/>
              <a:cs typeface="Open Sans" panose="020B0606030504020204" pitchFamily="34" charset="0"/>
            </a:rPr>
            <a:t>transition period, </a:t>
          </a:r>
          <a:r>
            <a:rPr lang="en-GB" sz="1100" kern="1200" dirty="0">
              <a:solidFill>
                <a:schemeClr val="bg1"/>
              </a:solidFill>
              <a:latin typeface="Open Sans"/>
              <a:ea typeface="Open Sans" panose="020B0606030504020204" pitchFamily="34" charset="0"/>
              <a:cs typeface="Open Sans" panose="020B0606030504020204" pitchFamily="34" charset="0"/>
            </a:rPr>
            <a:t>have compiled a list of issues facing members and helped members understand how the rules have changed</a:t>
          </a:r>
          <a:endParaRPr lang="en-GB" sz="1100" kern="1200" dirty="0">
            <a:latin typeface="Open Sans" panose="020B0606030504020204"/>
          </a:endParaRPr>
        </a:p>
      </dsp:txBody>
      <dsp:txXfrm>
        <a:off x="1346200" y="1396999"/>
        <a:ext cx="4749800" cy="1269999"/>
      </dsp:txXfrm>
    </dsp:sp>
    <dsp:sp modelId="{362FE910-6648-43B4-8B9F-E615112F2F44}">
      <dsp:nvSpPr>
        <dsp:cNvPr id="0" name=""/>
        <dsp:cNvSpPr/>
      </dsp:nvSpPr>
      <dsp:spPr>
        <a:xfrm>
          <a:off x="126999" y="1523999"/>
          <a:ext cx="1219200" cy="101599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2D2610-CC99-4E55-92C6-4DD23F402F13}">
      <dsp:nvSpPr>
        <dsp:cNvPr id="0" name=""/>
        <dsp:cNvSpPr/>
      </dsp:nvSpPr>
      <dsp:spPr>
        <a:xfrm>
          <a:off x="0" y="2793999"/>
          <a:ext cx="6096000" cy="1269999"/>
        </a:xfrm>
        <a:prstGeom prst="roundRect">
          <a:avLst>
            <a:gd name="adj" fmla="val 10000"/>
          </a:avLst>
        </a:prstGeom>
        <a:solidFill>
          <a:srgbClr val="0692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Open Sans" panose="020B0606030504020204" pitchFamily="34" charset="0"/>
              <a:ea typeface="Open Sans" panose="020B0606030504020204" pitchFamily="34" charset="0"/>
              <a:cs typeface="Open Sans" panose="020B0606030504020204" pitchFamily="34" charset="0"/>
            </a:rPr>
            <a:t>Trade</a:t>
          </a:r>
        </a:p>
        <a:p>
          <a:pPr marL="57150" lvl="1" indent="-57150" algn="l" defTabSz="488950">
            <a:lnSpc>
              <a:spcPct val="90000"/>
            </a:lnSpc>
            <a:spcBef>
              <a:spcPct val="0"/>
            </a:spcBef>
            <a:spcAft>
              <a:spcPct val="15000"/>
            </a:spcAft>
            <a:buChar char="•"/>
          </a:pPr>
          <a:r>
            <a:rPr lang="en-GB" sz="1100" kern="1200" dirty="0">
              <a:latin typeface="Open Sans" panose="020B0606030504020204" pitchFamily="34" charset="0"/>
              <a:ea typeface="Open Sans" panose="020B0606030504020204" pitchFamily="34" charset="0"/>
              <a:cs typeface="Open Sans" panose="020B0606030504020204" pitchFamily="34" charset="0"/>
            </a:rPr>
            <a:t> JAMPRO webinar</a:t>
          </a:r>
        </a:p>
        <a:p>
          <a:pPr marL="57150" lvl="1" indent="-57150" algn="l" defTabSz="488950">
            <a:lnSpc>
              <a:spcPct val="90000"/>
            </a:lnSpc>
            <a:spcBef>
              <a:spcPct val="0"/>
            </a:spcBef>
            <a:spcAft>
              <a:spcPct val="15000"/>
            </a:spcAft>
            <a:buChar char="•"/>
          </a:pPr>
          <a:r>
            <a:rPr lang="en-GB" sz="1100" kern="1200" dirty="0">
              <a:latin typeface="Open Sans" panose="020B0606030504020204" pitchFamily="34" charset="0"/>
              <a:ea typeface="Open Sans" panose="020B0606030504020204" pitchFamily="34" charset="0"/>
              <a:cs typeface="Open Sans" panose="020B0606030504020204" pitchFamily="34" charset="0"/>
            </a:rPr>
            <a:t> Upcoming Austrian trade webinar</a:t>
          </a:r>
        </a:p>
      </dsp:txBody>
      <dsp:txXfrm>
        <a:off x="1346200" y="2793999"/>
        <a:ext cx="4749800" cy="1269999"/>
      </dsp:txXfrm>
    </dsp:sp>
    <dsp:sp modelId="{DB025265-1860-4A25-A07B-F51972AC17F5}">
      <dsp:nvSpPr>
        <dsp:cNvPr id="0" name=""/>
        <dsp:cNvSpPr/>
      </dsp:nvSpPr>
      <dsp:spPr>
        <a:xfrm>
          <a:off x="126999" y="2920999"/>
          <a:ext cx="1219200" cy="10159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4A80C-B71A-4FE8-9A22-6E111965719E}">
      <dsp:nvSpPr>
        <dsp:cNvPr id="0" name=""/>
        <dsp:cNvSpPr/>
      </dsp:nvSpPr>
      <dsp:spPr>
        <a:xfrm>
          <a:off x="2250" y="0"/>
          <a:ext cx="6091499" cy="1121344"/>
        </a:xfrm>
        <a:prstGeom prst="roundRect">
          <a:avLst>
            <a:gd name="adj" fmla="val 10000"/>
          </a:avLst>
        </a:prstGeom>
        <a:solidFill>
          <a:srgbClr val="0692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Open Sans" panose="020B0606030504020204" pitchFamily="34" charset="0"/>
              <a:ea typeface="Open Sans" panose="020B0606030504020204" pitchFamily="34" charset="0"/>
              <a:cs typeface="Open Sans" panose="020B0606030504020204" pitchFamily="34" charset="0"/>
            </a:rPr>
            <a:t>International Seminar</a:t>
          </a:r>
        </a:p>
        <a:p>
          <a:pPr marL="0" lvl="0" indent="0" algn="ctr" defTabSz="1422400">
            <a:lnSpc>
              <a:spcPct val="90000"/>
            </a:lnSpc>
            <a:spcBef>
              <a:spcPct val="0"/>
            </a:spcBef>
            <a:spcAft>
              <a:spcPct val="35000"/>
            </a:spcAft>
            <a:buNone/>
          </a:pPr>
          <a:r>
            <a:rPr lang="en-GB" sz="2400" kern="1200" dirty="0">
              <a:latin typeface="Open Sans" panose="020B0606030504020204" pitchFamily="34" charset="0"/>
              <a:ea typeface="Open Sans" panose="020B0606030504020204" pitchFamily="34" charset="0"/>
              <a:cs typeface="Open Sans" panose="020B0606030504020204" pitchFamily="34" charset="0"/>
            </a:rPr>
            <a:t>Sponsored by UKEF </a:t>
          </a:r>
        </a:p>
      </dsp:txBody>
      <dsp:txXfrm>
        <a:off x="35093" y="32843"/>
        <a:ext cx="6025813" cy="1055658"/>
      </dsp:txXfrm>
    </dsp:sp>
    <dsp:sp modelId="{258D0102-BCF5-4E71-B2E3-A2485E837226}">
      <dsp:nvSpPr>
        <dsp:cNvPr id="0" name=""/>
        <dsp:cNvSpPr/>
      </dsp:nvSpPr>
      <dsp:spPr>
        <a:xfrm>
          <a:off x="2250" y="1351191"/>
          <a:ext cx="2922984" cy="2710656"/>
        </a:xfrm>
        <a:prstGeom prst="roundRect">
          <a:avLst>
            <a:gd name="adj" fmla="val 10000"/>
          </a:avLst>
        </a:prstGeom>
        <a:solidFill>
          <a:srgbClr val="0692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Clr>
              <a:srgbClr val="4E5053"/>
            </a:buClr>
            <a:buFont typeface="Arial" panose="020B0604020202020204" pitchFamily="34" charset="0"/>
            <a:buNone/>
          </a:pPr>
          <a:r>
            <a:rPr lang="en-GB" sz="1300" kern="1200" dirty="0">
              <a:latin typeface="Open Sans" panose="020B0606030504020204" pitchFamily="34" charset="0"/>
              <a:ea typeface="Open Sans" panose="020B0606030504020204" pitchFamily="34" charset="0"/>
              <a:cs typeface="Open Sans" panose="020B0606030504020204" pitchFamily="34" charset="0"/>
            </a:rPr>
            <a:t>The event will aim:</a:t>
          </a:r>
        </a:p>
        <a:p>
          <a:pPr marL="0" lvl="0" indent="0" algn="l" defTabSz="577850">
            <a:lnSpc>
              <a:spcPct val="90000"/>
            </a:lnSpc>
            <a:spcBef>
              <a:spcPct val="0"/>
            </a:spcBef>
            <a:spcAft>
              <a:spcPct val="35000"/>
            </a:spcAft>
            <a:buClr>
              <a:srgbClr val="4E5053"/>
            </a:buClr>
            <a:buFont typeface="Arial" panose="020B0604020202020204" pitchFamily="34" charset="0"/>
            <a:buNone/>
          </a:pPr>
          <a:r>
            <a:rPr lang="en-GB" sz="1300" kern="1200" dirty="0">
              <a:latin typeface="Open Sans" panose="020B0606030504020204" pitchFamily="34" charset="0"/>
              <a:ea typeface="Open Sans" panose="020B0606030504020204" pitchFamily="34" charset="0"/>
              <a:cs typeface="Open Sans" panose="020B0606030504020204" pitchFamily="34" charset="0"/>
            </a:rPr>
            <a:t>1. To support domestic clean energy companies aiming to export. </a:t>
          </a:r>
        </a:p>
        <a:p>
          <a:pPr marL="0" lvl="0" indent="0" algn="l" defTabSz="577850">
            <a:lnSpc>
              <a:spcPct val="90000"/>
            </a:lnSpc>
            <a:spcBef>
              <a:spcPct val="0"/>
            </a:spcBef>
            <a:spcAft>
              <a:spcPct val="35000"/>
            </a:spcAft>
            <a:buClr>
              <a:srgbClr val="4E5053"/>
            </a:buClr>
            <a:buFont typeface="Arial" panose="020B0604020202020204" pitchFamily="34" charset="0"/>
            <a:buNone/>
          </a:pPr>
          <a:r>
            <a:rPr lang="en-GB" sz="1300" kern="1200" dirty="0">
              <a:latin typeface="Open Sans" panose="020B0606030504020204" pitchFamily="34" charset="0"/>
              <a:ea typeface="Open Sans" panose="020B0606030504020204" pitchFamily="34" charset="0"/>
              <a:cs typeface="Open Sans" panose="020B0606030504020204" pitchFamily="34" charset="0"/>
            </a:rPr>
            <a:t>2. To help the audience position themselves in a global market</a:t>
          </a:r>
        </a:p>
        <a:p>
          <a:pPr marL="0" lvl="0" indent="0" algn="l" defTabSz="577850">
            <a:lnSpc>
              <a:spcPct val="90000"/>
            </a:lnSpc>
            <a:spcBef>
              <a:spcPct val="0"/>
            </a:spcBef>
            <a:spcAft>
              <a:spcPct val="35000"/>
            </a:spcAft>
            <a:buClr>
              <a:srgbClr val="4E5053"/>
            </a:buClr>
            <a:buFont typeface="Arial" panose="020B0604020202020204" pitchFamily="34" charset="0"/>
            <a:buNone/>
          </a:pPr>
          <a:r>
            <a:rPr lang="en-GB" sz="1300" kern="1200" dirty="0">
              <a:latin typeface="Open Sans" panose="020B0606030504020204" pitchFamily="34" charset="0"/>
              <a:ea typeface="Open Sans" panose="020B0606030504020204" pitchFamily="34" charset="0"/>
              <a:cs typeface="Open Sans" panose="020B0606030504020204" pitchFamily="34" charset="0"/>
            </a:rPr>
            <a:t>2. To support an understanding of how they can best trade outside of the UK</a:t>
          </a:r>
        </a:p>
        <a:p>
          <a:pPr marL="0" lvl="0" indent="0" algn="l" defTabSz="577850">
            <a:lnSpc>
              <a:spcPct val="90000"/>
            </a:lnSpc>
            <a:spcBef>
              <a:spcPct val="0"/>
            </a:spcBef>
            <a:spcAft>
              <a:spcPct val="35000"/>
            </a:spcAft>
            <a:buClr>
              <a:srgbClr val="4E5053"/>
            </a:buClr>
            <a:buFont typeface="Arial" panose="020B0604020202020204" pitchFamily="34" charset="0"/>
            <a:buNone/>
          </a:pPr>
          <a:endParaRPr lang="en-GB" sz="1300" kern="1200" dirty="0">
            <a:latin typeface="Open Sans" panose="020B0606030504020204" pitchFamily="34" charset="0"/>
            <a:ea typeface="Open Sans" panose="020B0606030504020204" pitchFamily="34" charset="0"/>
            <a:cs typeface="Open Sans" panose="020B0606030504020204" pitchFamily="34" charset="0"/>
          </a:endParaRPr>
        </a:p>
      </dsp:txBody>
      <dsp:txXfrm>
        <a:off x="81642" y="1430583"/>
        <a:ext cx="2764200" cy="2551872"/>
      </dsp:txXfrm>
    </dsp:sp>
    <dsp:sp modelId="{C7F7692B-4090-4526-8F6B-70637B094E55}">
      <dsp:nvSpPr>
        <dsp:cNvPr id="0" name=""/>
        <dsp:cNvSpPr/>
      </dsp:nvSpPr>
      <dsp:spPr>
        <a:xfrm>
          <a:off x="3170765" y="1351191"/>
          <a:ext cx="2922984" cy="2710656"/>
        </a:xfrm>
        <a:prstGeom prst="roundRect">
          <a:avLst>
            <a:gd name="adj" fmla="val 10000"/>
          </a:avLst>
        </a:prstGeom>
        <a:solidFill>
          <a:srgbClr val="0692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kumimoji="0" lang="en-GB" sz="13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Agenda will include:</a:t>
          </a:r>
        </a:p>
        <a:p>
          <a:pPr marL="0" lvl="0" indent="0" algn="l" defTabSz="577850">
            <a:lnSpc>
              <a:spcPct val="90000"/>
            </a:lnSpc>
            <a:spcBef>
              <a:spcPct val="0"/>
            </a:spcBef>
            <a:spcAft>
              <a:spcPct val="35000"/>
            </a:spcAft>
            <a:buNone/>
          </a:pPr>
          <a:r>
            <a:rPr kumimoji="0" lang="en-GB" sz="13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1. An overview of Government support for export, presented by UKEF, BEIS, DIT, and possibly FCDO</a:t>
          </a:r>
        </a:p>
        <a:p>
          <a:pPr marL="0" lvl="0" indent="0" algn="l" defTabSz="577850">
            <a:lnSpc>
              <a:spcPct val="90000"/>
            </a:lnSpc>
            <a:spcBef>
              <a:spcPct val="0"/>
            </a:spcBef>
            <a:spcAft>
              <a:spcPct val="35000"/>
            </a:spcAft>
            <a:buNone/>
          </a:pPr>
          <a:r>
            <a:rPr kumimoji="0" lang="en-GB" sz="13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2. A presentation of REA case studies (member successes)</a:t>
          </a:r>
        </a:p>
        <a:p>
          <a:pPr marL="0" lvl="0" indent="0" algn="l" defTabSz="577850">
            <a:lnSpc>
              <a:spcPct val="90000"/>
            </a:lnSpc>
            <a:spcBef>
              <a:spcPct val="0"/>
            </a:spcBef>
            <a:spcAft>
              <a:spcPct val="35000"/>
            </a:spcAft>
            <a:buNone/>
          </a:pPr>
          <a:r>
            <a:rPr kumimoji="0" lang="en-GB" sz="13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3. A panel discussion with Q&amp;A</a:t>
          </a:r>
        </a:p>
        <a:p>
          <a:pPr marL="0" lvl="0" indent="0" algn="l" defTabSz="577850">
            <a:lnSpc>
              <a:spcPct val="90000"/>
            </a:lnSpc>
            <a:spcBef>
              <a:spcPct val="0"/>
            </a:spcBef>
            <a:spcAft>
              <a:spcPct val="35000"/>
            </a:spcAft>
            <a:buNone/>
          </a:pPr>
          <a:r>
            <a:rPr kumimoji="0" lang="en-GB" sz="13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4. A networking session</a:t>
          </a:r>
        </a:p>
        <a:p>
          <a:pPr marL="0" lvl="0" indent="0" algn="l" defTabSz="577850">
            <a:lnSpc>
              <a:spcPct val="90000"/>
            </a:lnSpc>
            <a:spcBef>
              <a:spcPct val="0"/>
            </a:spcBef>
            <a:spcAft>
              <a:spcPct val="35000"/>
            </a:spcAft>
            <a:buNone/>
          </a:pPr>
          <a:endParaRPr kumimoji="0" lang="en-GB" sz="13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dsp:txBody>
      <dsp:txXfrm>
        <a:off x="3250157" y="1430583"/>
        <a:ext cx="2764200" cy="2551872"/>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E145ED-ADAF-487F-93D4-18D20BEFEF4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689C037-ADB9-4B57-800E-CC00C6474C6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E450119-F38D-4256-ACF9-644F13ADCD11}" type="datetimeFigureOut">
              <a:rPr lang="en-GB" smtClean="0"/>
              <a:t>23/09/2021</a:t>
            </a:fld>
            <a:endParaRPr lang="en-GB"/>
          </a:p>
        </p:txBody>
      </p:sp>
      <p:sp>
        <p:nvSpPr>
          <p:cNvPr id="4" name="Footer Placeholder 3">
            <a:extLst>
              <a:ext uri="{FF2B5EF4-FFF2-40B4-BE49-F238E27FC236}">
                <a16:creationId xmlns:a16="http://schemas.microsoft.com/office/drawing/2014/main" id="{E6980546-7B48-44D5-81AA-EBA9E8495A2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3EB9635-515E-497D-BD09-53FA2549E492}"/>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582533E-8F17-4992-86BA-8F0CB1FF1E71}" type="slidenum">
              <a:rPr lang="en-GB" smtClean="0"/>
              <a:t>‹#›</a:t>
            </a:fld>
            <a:endParaRPr lang="en-GB"/>
          </a:p>
        </p:txBody>
      </p:sp>
    </p:spTree>
    <p:extLst>
      <p:ext uri="{BB962C8B-B14F-4D97-AF65-F5344CB8AC3E}">
        <p14:creationId xmlns:p14="http://schemas.microsoft.com/office/powerpoint/2010/main" val="666176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B31F5E4-95FC-7D49-9EE0-964BD2D0D0AB}" type="datetimeFigureOut">
              <a:rPr lang="en-US" smtClean="0"/>
              <a:t>9/23/2021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F2CB41-7773-6C43-B162-9FEB6DD9CC00}" type="slidenum">
              <a:rPr lang="en-US" smtClean="0"/>
              <a:t>‹#›</a:t>
            </a:fld>
            <a:endParaRPr lang="en-US"/>
          </a:p>
        </p:txBody>
      </p:sp>
    </p:spTree>
    <p:extLst>
      <p:ext uri="{BB962C8B-B14F-4D97-AF65-F5344CB8AC3E}">
        <p14:creationId xmlns:p14="http://schemas.microsoft.com/office/powerpoint/2010/main" val="147397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7219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17F91D3-E806-4A7B-9897-C0A1DCA426F1}" type="slidenum">
              <a:rPr lang="en-GB" altLang="en-US" smtClean="0">
                <a:solidFill>
                  <a:prstClr val="black"/>
                </a:solidFill>
              </a:rPr>
              <a:pPr eaLnBrk="1" hangingPunct="1">
                <a:spcBef>
                  <a:spcPct val="0"/>
                </a:spcBef>
              </a:pPr>
              <a:t>13</a:t>
            </a:fld>
            <a:endParaRPr lang="en-GB" altLang="en-US">
              <a:solidFill>
                <a:prstClr val="black"/>
              </a:solidFill>
            </a:endParaRPr>
          </a:p>
        </p:txBody>
      </p:sp>
    </p:spTree>
    <p:extLst>
      <p:ext uri="{BB962C8B-B14F-4D97-AF65-F5344CB8AC3E}">
        <p14:creationId xmlns:p14="http://schemas.microsoft.com/office/powerpoint/2010/main" val="98651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14</a:t>
            </a:fld>
            <a:endParaRPr lang="en-US"/>
          </a:p>
        </p:txBody>
      </p:sp>
    </p:spTree>
    <p:extLst>
      <p:ext uri="{BB962C8B-B14F-4D97-AF65-F5344CB8AC3E}">
        <p14:creationId xmlns:p14="http://schemas.microsoft.com/office/powerpoint/2010/main" val="415559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 The vision is used for brand purposes, whereas impact is the change we want to see. </a:t>
            </a:r>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72194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Re-written impact statement:</a:t>
            </a:r>
            <a:endParaRPr lang="en-GB" sz="1050" b="1"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p>
          <a:p>
            <a:pPr marL="171450" indent="-171450">
              <a:buFont typeface="Arial" panose="020B0604020202020204" pitchFamily="34" charset="0"/>
              <a:buChar char="•"/>
            </a:pPr>
            <a:r>
              <a:rPr lang="en-US" dirty="0"/>
              <a:t>Does the Board agree with this statement? </a:t>
            </a:r>
          </a:p>
          <a:p>
            <a:pPr marL="171450" indent="-171450">
              <a:buFont typeface="Arial" panose="020B0604020202020204" pitchFamily="34" charset="0"/>
              <a:buChar char="•"/>
            </a:pPr>
            <a:r>
              <a:rPr lang="en-US" dirty="0"/>
              <a:t>How do we measure our success? </a:t>
            </a:r>
          </a:p>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16</a:t>
            </a:fld>
            <a:endParaRPr lang="en-US"/>
          </a:p>
        </p:txBody>
      </p:sp>
    </p:spTree>
    <p:extLst>
      <p:ext uri="{BB962C8B-B14F-4D97-AF65-F5344CB8AC3E}">
        <p14:creationId xmlns:p14="http://schemas.microsoft.com/office/powerpoint/2010/main" val="319197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17</a:t>
            </a:fld>
            <a:endParaRPr lang="en-US"/>
          </a:p>
        </p:txBody>
      </p:sp>
    </p:spTree>
    <p:extLst>
      <p:ext uri="{BB962C8B-B14F-4D97-AF65-F5344CB8AC3E}">
        <p14:creationId xmlns:p14="http://schemas.microsoft.com/office/powerpoint/2010/main" val="4168927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18</a:t>
            </a:fld>
            <a:endParaRPr lang="en-US"/>
          </a:p>
        </p:txBody>
      </p:sp>
    </p:spTree>
    <p:extLst>
      <p:ext uri="{BB962C8B-B14F-4D97-AF65-F5344CB8AC3E}">
        <p14:creationId xmlns:p14="http://schemas.microsoft.com/office/powerpoint/2010/main" val="2221482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full project plan will be developed by CEO/COO/</a:t>
            </a:r>
            <a:r>
              <a:rPr lang="en-US" dirty="0" err="1"/>
              <a:t>HoEA</a:t>
            </a:r>
            <a:r>
              <a:rPr lang="en-US" dirty="0"/>
              <a:t> in next weeks for sign off by REA Board.</a:t>
            </a:r>
          </a:p>
        </p:txBody>
      </p:sp>
      <p:sp>
        <p:nvSpPr>
          <p:cNvPr id="4" name="Slide Number Placeholder 3"/>
          <p:cNvSpPr>
            <a:spLocks noGrp="1"/>
          </p:cNvSpPr>
          <p:nvPr>
            <p:ph type="sldNum" sz="quarter" idx="5"/>
          </p:nvPr>
        </p:nvSpPr>
        <p:spPr/>
        <p:txBody>
          <a:bodyPr/>
          <a:lstStyle/>
          <a:p>
            <a:fld id="{53F2CB41-7773-6C43-B162-9FEB6DD9CC00}" type="slidenum">
              <a:rPr lang="en-US" smtClean="0"/>
              <a:t>19</a:t>
            </a:fld>
            <a:endParaRPr lang="en-US"/>
          </a:p>
        </p:txBody>
      </p:sp>
    </p:spTree>
    <p:extLst>
      <p:ext uri="{BB962C8B-B14F-4D97-AF65-F5344CB8AC3E}">
        <p14:creationId xmlns:p14="http://schemas.microsoft.com/office/powerpoint/2010/main" val="375130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20</a:t>
            </a:fld>
            <a:endParaRPr lang="en-US"/>
          </a:p>
        </p:txBody>
      </p:sp>
    </p:spTree>
    <p:extLst>
      <p:ext uri="{BB962C8B-B14F-4D97-AF65-F5344CB8AC3E}">
        <p14:creationId xmlns:p14="http://schemas.microsoft.com/office/powerpoint/2010/main" val="1899739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21</a:t>
            </a:fld>
            <a:endParaRPr lang="en-US"/>
          </a:p>
        </p:txBody>
      </p:sp>
    </p:spTree>
    <p:extLst>
      <p:ext uri="{BB962C8B-B14F-4D97-AF65-F5344CB8AC3E}">
        <p14:creationId xmlns:p14="http://schemas.microsoft.com/office/powerpoint/2010/main" val="674642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22</a:t>
            </a:fld>
            <a:endParaRPr lang="en-US"/>
          </a:p>
        </p:txBody>
      </p:sp>
    </p:spTree>
    <p:extLst>
      <p:ext uri="{BB962C8B-B14F-4D97-AF65-F5344CB8AC3E}">
        <p14:creationId xmlns:p14="http://schemas.microsoft.com/office/powerpoint/2010/main" val="293961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5</a:t>
            </a:fld>
            <a:endParaRPr lang="en-US"/>
          </a:p>
        </p:txBody>
      </p:sp>
    </p:spTree>
    <p:extLst>
      <p:ext uri="{BB962C8B-B14F-4D97-AF65-F5344CB8AC3E}">
        <p14:creationId xmlns:p14="http://schemas.microsoft.com/office/powerpoint/2010/main" val="4054168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23</a:t>
            </a:fld>
            <a:endParaRPr lang="en-US"/>
          </a:p>
        </p:txBody>
      </p:sp>
    </p:spTree>
    <p:extLst>
      <p:ext uri="{BB962C8B-B14F-4D97-AF65-F5344CB8AC3E}">
        <p14:creationId xmlns:p14="http://schemas.microsoft.com/office/powerpoint/2010/main" val="204894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24</a:t>
            </a:fld>
            <a:endParaRPr lang="en-US"/>
          </a:p>
        </p:txBody>
      </p:sp>
    </p:spTree>
    <p:extLst>
      <p:ext uri="{BB962C8B-B14F-4D97-AF65-F5344CB8AC3E}">
        <p14:creationId xmlns:p14="http://schemas.microsoft.com/office/powerpoint/2010/main" val="318553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2CB41-7773-6C43-B162-9FEB6DD9CC00}" type="slidenum">
              <a:rPr lang="en-US" smtClean="0"/>
              <a:t>25</a:t>
            </a:fld>
            <a:endParaRPr lang="en-US"/>
          </a:p>
        </p:txBody>
      </p:sp>
    </p:spTree>
    <p:extLst>
      <p:ext uri="{BB962C8B-B14F-4D97-AF65-F5344CB8AC3E}">
        <p14:creationId xmlns:p14="http://schemas.microsoft.com/office/powerpoint/2010/main" val="137983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 currently functions with a bottom-up approach to planning and delivery, based on what the 14 Policy Forums consider a priority for their individual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benefits of this approach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are technical experts on multiple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has a wide membership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members get to focus on niche areas of policy</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a:t>
            </a:r>
            <a:r>
              <a:rPr lang="en-US" b="1" dirty="0"/>
              <a:t>members have a lot of control and autonomy over the REA’s </a:t>
            </a:r>
            <a:r>
              <a:rPr lang="en-US" b="0" dirty="0"/>
              <a:t>work, which may be seen as good value for money by the members.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t>
            </a:r>
            <a:r>
              <a:rPr lang="en-US" dirty="0"/>
              <a:t>he </a:t>
            </a:r>
            <a:r>
              <a:rPr lang="en-US" b="1" dirty="0"/>
              <a:t>challenges to this way of working are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REA’s resources are spread </a:t>
            </a:r>
            <a:r>
              <a:rPr lang="en-US" b="1" i="1" dirty="0"/>
              <a:t>very thinly </a:t>
            </a:r>
            <a:r>
              <a:rPr lang="en-US" dirty="0"/>
              <a:t>over the 14 policy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doesn’t facilitate joined up organizational planning and budgeting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struggles to resolve conflicting priorities/values/business models of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is at the mercy of some members demands, while others feel under-represented.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cannot communicate clearly </a:t>
            </a:r>
            <a:r>
              <a:rPr lang="en-US" dirty="0"/>
              <a:t>about the purpose of the </a:t>
            </a:r>
            <a:r>
              <a:rPr lang="en-US" dirty="0" err="1"/>
              <a:t>organisation</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comes across as ‘a jack of all trades, master of none’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cannot be seen as a ‘big hitter’ </a:t>
            </a:r>
            <a:r>
              <a:rPr lang="en-US" dirty="0"/>
              <a:t>making it difficult to fundraise for Patron scheme and collect membership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struggles to horizon scan and bring in new technologies and income streams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p:txBody>
      </p:sp>
      <p:sp>
        <p:nvSpPr>
          <p:cNvPr id="4" name="Slide Number Placeholder 3"/>
          <p:cNvSpPr>
            <a:spLocks noGrp="1"/>
          </p:cNvSpPr>
          <p:nvPr>
            <p:ph type="sldNum" sz="quarter" idx="5"/>
          </p:nvPr>
        </p:nvSpPr>
        <p:spPr/>
        <p:txBody>
          <a:bodyPr/>
          <a:lstStyle/>
          <a:p>
            <a:fld id="{53F2CB41-7773-6C43-B162-9FEB6DD9CC00}" type="slidenum">
              <a:rPr lang="en-US" smtClean="0"/>
              <a:t>26</a:t>
            </a:fld>
            <a:endParaRPr lang="en-US"/>
          </a:p>
        </p:txBody>
      </p:sp>
    </p:spTree>
    <p:extLst>
      <p:ext uri="{BB962C8B-B14F-4D97-AF65-F5344CB8AC3E}">
        <p14:creationId xmlns:p14="http://schemas.microsoft.com/office/powerpoint/2010/main" val="1135319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 currently functions with a bottom-up approach to planning and delivery, based on what the 14 Policy Forums consider a priority for their individual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benefits of this approach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are technical experts on multiple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has a wide membership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members get to focus on niche areas of policy</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a:t>
            </a:r>
            <a:r>
              <a:rPr lang="en-US" b="1" dirty="0"/>
              <a:t>members have a lot of control and autonomy over the REA’s </a:t>
            </a:r>
            <a:r>
              <a:rPr lang="en-US" b="0" dirty="0"/>
              <a:t>work, which may be seen as good value for money by the members.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t>
            </a:r>
            <a:r>
              <a:rPr lang="en-US" dirty="0"/>
              <a:t>he </a:t>
            </a:r>
            <a:r>
              <a:rPr lang="en-US" b="1" dirty="0"/>
              <a:t>challenges to this way of working are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REA’s resources are spread </a:t>
            </a:r>
            <a:r>
              <a:rPr lang="en-US" b="1" i="1" dirty="0"/>
              <a:t>very thinly </a:t>
            </a:r>
            <a:r>
              <a:rPr lang="en-US" dirty="0"/>
              <a:t>over the 14 policy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doesn’t facilitate joined up organizational planning and budgeting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struggles to resolve conflicting priorities/values/business models of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is at the mercy of some members demands, while others feel under-represented.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cannot communicate clearly </a:t>
            </a:r>
            <a:r>
              <a:rPr lang="en-US" dirty="0"/>
              <a:t>about the purpose of the </a:t>
            </a:r>
            <a:r>
              <a:rPr lang="en-US" dirty="0" err="1"/>
              <a:t>organisation</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comes across as ‘a jack of all trades, master of none’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cannot be seen as a ‘big hitter’ </a:t>
            </a:r>
            <a:r>
              <a:rPr lang="en-US" dirty="0"/>
              <a:t>making it difficult to fundraise for Patron scheme and collect membership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struggles to horizon scan and bring in new technologies and income streams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p:txBody>
      </p:sp>
      <p:sp>
        <p:nvSpPr>
          <p:cNvPr id="4" name="Slide Number Placeholder 3"/>
          <p:cNvSpPr>
            <a:spLocks noGrp="1"/>
          </p:cNvSpPr>
          <p:nvPr>
            <p:ph type="sldNum" sz="quarter" idx="5"/>
          </p:nvPr>
        </p:nvSpPr>
        <p:spPr/>
        <p:txBody>
          <a:bodyPr/>
          <a:lstStyle/>
          <a:p>
            <a:fld id="{53F2CB41-7773-6C43-B162-9FEB6DD9CC00}" type="slidenum">
              <a:rPr lang="en-US" smtClean="0"/>
              <a:t>27</a:t>
            </a:fld>
            <a:endParaRPr lang="en-US"/>
          </a:p>
        </p:txBody>
      </p:sp>
    </p:spTree>
    <p:extLst>
      <p:ext uri="{BB962C8B-B14F-4D97-AF65-F5344CB8AC3E}">
        <p14:creationId xmlns:p14="http://schemas.microsoft.com/office/powerpoint/2010/main" val="422297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 currently functions with a bottom-up approach to planning and delivery, based on what the 14 Policy Forums consider a priority for their individual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benefits of this approach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are technical experts on multiple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has a wide membership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members get to focus on niche areas of policy</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a:t>
            </a:r>
            <a:r>
              <a:rPr lang="en-US" b="1" dirty="0"/>
              <a:t>members have a lot of control and autonomy over the REA’s </a:t>
            </a:r>
            <a:r>
              <a:rPr lang="en-US" b="0" dirty="0"/>
              <a:t>work, which may be seen as good value for money by the members.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t>
            </a:r>
            <a:r>
              <a:rPr lang="en-US" dirty="0"/>
              <a:t>he </a:t>
            </a:r>
            <a:r>
              <a:rPr lang="en-US" b="1" dirty="0"/>
              <a:t>challenges to this way of working are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REA’s resources are spread </a:t>
            </a:r>
            <a:r>
              <a:rPr lang="en-US" b="1" i="1" dirty="0"/>
              <a:t>very thinly </a:t>
            </a:r>
            <a:r>
              <a:rPr lang="en-US" dirty="0"/>
              <a:t>over the 14 policy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doesn’t facilitate joined up organizational planning and budgeting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struggles to resolve conflicting priorities/values/business models of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is at the mercy of some members demands, while others feel under-represented.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cannot communicate clearly </a:t>
            </a:r>
            <a:r>
              <a:rPr lang="en-US" dirty="0"/>
              <a:t>about the purpose of the </a:t>
            </a:r>
            <a:r>
              <a:rPr lang="en-US" dirty="0" err="1"/>
              <a:t>organisation</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comes across as ‘a jack of all trades, master of none’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cannot be seen as a ‘big hitter’ </a:t>
            </a:r>
            <a:r>
              <a:rPr lang="en-US" dirty="0"/>
              <a:t>making it difficult to fundraise for Patron scheme and collect membership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struggles to horizon scan and bring in new technologies and income streams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p:txBody>
      </p:sp>
      <p:sp>
        <p:nvSpPr>
          <p:cNvPr id="4" name="Slide Number Placeholder 3"/>
          <p:cNvSpPr>
            <a:spLocks noGrp="1"/>
          </p:cNvSpPr>
          <p:nvPr>
            <p:ph type="sldNum" sz="quarter" idx="5"/>
          </p:nvPr>
        </p:nvSpPr>
        <p:spPr/>
        <p:txBody>
          <a:bodyPr/>
          <a:lstStyle/>
          <a:p>
            <a:fld id="{53F2CB41-7773-6C43-B162-9FEB6DD9CC00}" type="slidenum">
              <a:rPr lang="en-US" smtClean="0"/>
              <a:t>28</a:t>
            </a:fld>
            <a:endParaRPr lang="en-US"/>
          </a:p>
        </p:txBody>
      </p:sp>
    </p:spTree>
    <p:extLst>
      <p:ext uri="{BB962C8B-B14F-4D97-AF65-F5344CB8AC3E}">
        <p14:creationId xmlns:p14="http://schemas.microsoft.com/office/powerpoint/2010/main" val="1905042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 currently functions with a bottom-up approach to planning and delivery, based on what the 14 Policy Forums consider a priority for their individual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benefits of this approach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are technical experts on multiple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has a wide membership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members get to focus on niche areas of policy</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a:t>
            </a:r>
            <a:r>
              <a:rPr lang="en-US" b="1" dirty="0"/>
              <a:t>members have a lot of control and autonomy over the REA’s </a:t>
            </a:r>
            <a:r>
              <a:rPr lang="en-US" b="0" dirty="0"/>
              <a:t>work, which may be seen as good value for money by the members.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t>
            </a:r>
            <a:r>
              <a:rPr lang="en-US" dirty="0"/>
              <a:t>he </a:t>
            </a:r>
            <a:r>
              <a:rPr lang="en-US" b="1" dirty="0"/>
              <a:t>challenges to this way of working are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REA’s resources are spread </a:t>
            </a:r>
            <a:r>
              <a:rPr lang="en-US" b="1" i="1" dirty="0"/>
              <a:t>very thinly </a:t>
            </a:r>
            <a:r>
              <a:rPr lang="en-US" dirty="0"/>
              <a:t>over the 14 policy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doesn’t facilitate joined up organizational planning and budgeting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struggles to resolve conflicting priorities/values/business models of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is at the mercy of some members demands, while others feel under-represented.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cannot communicate clearly </a:t>
            </a:r>
            <a:r>
              <a:rPr lang="en-US" dirty="0"/>
              <a:t>about the purpose of the </a:t>
            </a:r>
            <a:r>
              <a:rPr lang="en-US" dirty="0" err="1"/>
              <a:t>organisation</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comes across as ‘a jack of all trades, master of none’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cannot be seen as a ‘big hitter’ </a:t>
            </a:r>
            <a:r>
              <a:rPr lang="en-US" dirty="0"/>
              <a:t>making it difficult to fundraise for Patron scheme and collect membership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struggles to horizon scan and bring in new technologies and income streams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p:txBody>
      </p:sp>
      <p:sp>
        <p:nvSpPr>
          <p:cNvPr id="4" name="Slide Number Placeholder 3"/>
          <p:cNvSpPr>
            <a:spLocks noGrp="1"/>
          </p:cNvSpPr>
          <p:nvPr>
            <p:ph type="sldNum" sz="quarter" idx="5"/>
          </p:nvPr>
        </p:nvSpPr>
        <p:spPr/>
        <p:txBody>
          <a:bodyPr/>
          <a:lstStyle/>
          <a:p>
            <a:fld id="{53F2CB41-7773-6C43-B162-9FEB6DD9CC00}" type="slidenum">
              <a:rPr lang="en-US" smtClean="0"/>
              <a:t>29</a:t>
            </a:fld>
            <a:endParaRPr lang="en-US"/>
          </a:p>
        </p:txBody>
      </p:sp>
    </p:spTree>
    <p:extLst>
      <p:ext uri="{BB962C8B-B14F-4D97-AF65-F5344CB8AC3E}">
        <p14:creationId xmlns:p14="http://schemas.microsoft.com/office/powerpoint/2010/main" val="247281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 currently functions with a bottom-up approach to planning and delivery, based on what the 14 Policy Forums consider a priority for their individual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benefits of this approach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are technical experts on multiple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has a wide membership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members get to focus on niche areas of policy</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 </a:t>
            </a:r>
            <a:r>
              <a:rPr lang="en-US" b="1" dirty="0"/>
              <a:t>members have a lot of control and autonomy over the REA’s </a:t>
            </a:r>
            <a:r>
              <a:rPr lang="en-US" b="0" dirty="0"/>
              <a:t>work, which may be seen as good value for money by the members.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t>
            </a:r>
            <a:r>
              <a:rPr lang="en-US" dirty="0"/>
              <a:t>he </a:t>
            </a:r>
            <a:r>
              <a:rPr lang="en-US" b="1" dirty="0"/>
              <a:t>challenges to this way of working are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REA’s resources are spread </a:t>
            </a:r>
            <a:r>
              <a:rPr lang="en-US" b="1" i="1" dirty="0"/>
              <a:t>very thinly </a:t>
            </a:r>
            <a:r>
              <a:rPr lang="en-US" dirty="0"/>
              <a:t>over the 14 policy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doesn’t facilitate joined up organizational planning and budgeting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struggles to resolve conflicting priorities/values/business models of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is at the mercy of some members demands, while others feel under-represented.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cannot communicate clearly </a:t>
            </a:r>
            <a:r>
              <a:rPr lang="en-US" dirty="0"/>
              <a:t>about the purpose of the </a:t>
            </a:r>
            <a:r>
              <a:rPr lang="en-US" dirty="0" err="1"/>
              <a:t>organisation</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comes across as ‘a jack of all trades, master of none’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 cannot be seen as a ‘big hitter’ </a:t>
            </a:r>
            <a:r>
              <a:rPr lang="en-US" dirty="0"/>
              <a:t>making it difficult to fundraise for Patron scheme and collect membership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 struggles to horizon scan and bring in new technologies and income streams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p:txBody>
      </p:sp>
      <p:sp>
        <p:nvSpPr>
          <p:cNvPr id="4" name="Slide Number Placeholder 3"/>
          <p:cNvSpPr>
            <a:spLocks noGrp="1"/>
          </p:cNvSpPr>
          <p:nvPr>
            <p:ph type="sldNum" sz="quarter" idx="5"/>
          </p:nvPr>
        </p:nvSpPr>
        <p:spPr/>
        <p:txBody>
          <a:bodyPr/>
          <a:lstStyle/>
          <a:p>
            <a:fld id="{53F2CB41-7773-6C43-B162-9FEB6DD9CC00}" type="slidenum">
              <a:rPr lang="en-US" smtClean="0"/>
              <a:t>30</a:t>
            </a:fld>
            <a:endParaRPr lang="en-US"/>
          </a:p>
        </p:txBody>
      </p:sp>
    </p:spTree>
    <p:extLst>
      <p:ext uri="{BB962C8B-B14F-4D97-AF65-F5344CB8AC3E}">
        <p14:creationId xmlns:p14="http://schemas.microsoft.com/office/powerpoint/2010/main" val="3337818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32</a:t>
            </a:fld>
            <a:endParaRPr lang="en-US"/>
          </a:p>
        </p:txBody>
      </p:sp>
    </p:spTree>
    <p:extLst>
      <p:ext uri="{BB962C8B-B14F-4D97-AF65-F5344CB8AC3E}">
        <p14:creationId xmlns:p14="http://schemas.microsoft.com/office/powerpoint/2010/main" val="2157635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33</a:t>
            </a:fld>
            <a:endParaRPr lang="en-US"/>
          </a:p>
        </p:txBody>
      </p:sp>
    </p:spTree>
    <p:extLst>
      <p:ext uri="{BB962C8B-B14F-4D97-AF65-F5344CB8AC3E}">
        <p14:creationId xmlns:p14="http://schemas.microsoft.com/office/powerpoint/2010/main" val="2355555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6</a:t>
            </a:fld>
            <a:endParaRPr lang="en-US"/>
          </a:p>
        </p:txBody>
      </p:sp>
    </p:spTree>
    <p:extLst>
      <p:ext uri="{BB962C8B-B14F-4D97-AF65-F5344CB8AC3E}">
        <p14:creationId xmlns:p14="http://schemas.microsoft.com/office/powerpoint/2010/main" val="273618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7</a:t>
            </a:fld>
            <a:endParaRPr lang="en-US"/>
          </a:p>
        </p:txBody>
      </p:sp>
    </p:spTree>
    <p:extLst>
      <p:ext uri="{BB962C8B-B14F-4D97-AF65-F5344CB8AC3E}">
        <p14:creationId xmlns:p14="http://schemas.microsoft.com/office/powerpoint/2010/main" val="425125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8</a:t>
            </a:fld>
            <a:endParaRPr lang="en-US"/>
          </a:p>
        </p:txBody>
      </p:sp>
    </p:spTree>
    <p:extLst>
      <p:ext uri="{BB962C8B-B14F-4D97-AF65-F5344CB8AC3E}">
        <p14:creationId xmlns:p14="http://schemas.microsoft.com/office/powerpoint/2010/main" val="242393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9</a:t>
            </a:fld>
            <a:endParaRPr lang="en-US"/>
          </a:p>
        </p:txBody>
      </p:sp>
    </p:spTree>
    <p:extLst>
      <p:ext uri="{BB962C8B-B14F-4D97-AF65-F5344CB8AC3E}">
        <p14:creationId xmlns:p14="http://schemas.microsoft.com/office/powerpoint/2010/main" val="289136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10</a:t>
            </a:fld>
            <a:endParaRPr lang="en-US"/>
          </a:p>
        </p:txBody>
      </p:sp>
    </p:spTree>
    <p:extLst>
      <p:ext uri="{BB962C8B-B14F-4D97-AF65-F5344CB8AC3E}">
        <p14:creationId xmlns:p14="http://schemas.microsoft.com/office/powerpoint/2010/main" val="223174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11</a:t>
            </a:fld>
            <a:endParaRPr lang="en-US"/>
          </a:p>
        </p:txBody>
      </p:sp>
    </p:spTree>
    <p:extLst>
      <p:ext uri="{BB962C8B-B14F-4D97-AF65-F5344CB8AC3E}">
        <p14:creationId xmlns:p14="http://schemas.microsoft.com/office/powerpoint/2010/main" val="295051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t>12</a:t>
            </a:fld>
            <a:endParaRPr lang="en-US"/>
          </a:p>
        </p:txBody>
      </p:sp>
    </p:spTree>
    <p:extLst>
      <p:ext uri="{BB962C8B-B14F-4D97-AF65-F5344CB8AC3E}">
        <p14:creationId xmlns:p14="http://schemas.microsoft.com/office/powerpoint/2010/main" val="23077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3F03-CF5F-4A4C-951B-D9298C7AEF35}" type="datetime1">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066352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19414A-B54A-5C46-8858-1C9649060742}" type="datetime1">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68754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B8E724-489D-A141-BB44-48F2B2A36B2C}" type="datetime1">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03734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9493"/>
            <a:ext cx="7772400" cy="391938"/>
          </a:xfrm>
        </p:spPr>
        <p:txBody>
          <a:bodyPr>
            <a:noAutofit/>
          </a:bodyPr>
          <a:lstStyle>
            <a:lvl1pPr>
              <a:defRPr sz="3200"/>
            </a:lvl1pPr>
          </a:lstStyle>
          <a:p>
            <a:r>
              <a:rPr lang="en-US" dirty="0"/>
              <a:t>Click to edit Master title style</a:t>
            </a:r>
            <a:endParaRPr lang="en-GB" dirty="0"/>
          </a:p>
        </p:txBody>
      </p:sp>
      <p:sp>
        <p:nvSpPr>
          <p:cNvPr id="3" name="Subtitle 2"/>
          <p:cNvSpPr>
            <a:spLocks noGrp="1"/>
          </p:cNvSpPr>
          <p:nvPr>
            <p:ph type="subTitle" idx="1"/>
          </p:nvPr>
        </p:nvSpPr>
        <p:spPr>
          <a:xfrm>
            <a:off x="251520" y="126876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206831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xfrm>
            <a:off x="2341563" y="6326188"/>
            <a:ext cx="5068887" cy="379412"/>
          </a:xfrm>
          <a:prstGeom prst="rect">
            <a:avLst/>
          </a:prstGeom>
        </p:spPr>
        <p:txBody>
          <a:bodyPr/>
          <a:lstStyle>
            <a:lvl1pPr>
              <a:defRPr>
                <a:latin typeface="Calibri" charset="0"/>
                <a:ea typeface="MS PGothic" charset="0"/>
                <a:cs typeface="MS PGothic" charset="0"/>
              </a:defRPr>
            </a:lvl1pPr>
          </a:lstStyle>
          <a:p>
            <a:pPr fontAlgn="base">
              <a:spcBef>
                <a:spcPct val="0"/>
              </a:spcBef>
              <a:spcAft>
                <a:spcPct val="0"/>
              </a:spcAft>
              <a:defRPr/>
            </a:pPr>
            <a:endParaRPr lang="en-GB" sz="2400">
              <a:solidFill>
                <a:prstClr val="black"/>
              </a:solidFill>
            </a:endParaRPr>
          </a:p>
        </p:txBody>
      </p:sp>
      <p:sp>
        <p:nvSpPr>
          <p:cNvPr id="4" name="Rectangle 6"/>
          <p:cNvSpPr>
            <a:spLocks noGrp="1" noChangeArrowheads="1"/>
          </p:cNvSpPr>
          <p:nvPr>
            <p:ph type="sldNum" sz="quarter" idx="11"/>
          </p:nvPr>
        </p:nvSpPr>
        <p:spPr>
          <a:xfrm>
            <a:off x="7410450" y="6315075"/>
            <a:ext cx="1401763" cy="3905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3576A00-BD02-4C62-A3CF-D5BC0A6E84B1}" type="slidenum">
              <a:rPr lang="en-GB" altLang="en-US" sz="2400">
                <a:solidFill>
                  <a:prstClr val="black"/>
                </a:solidFill>
                <a:ea typeface="MS PGothic" pitchFamily="34" charset="-128"/>
              </a:rPr>
              <a:pPr fontAlgn="base">
                <a:spcBef>
                  <a:spcPct val="0"/>
                </a:spcBef>
                <a:spcAft>
                  <a:spcPct val="0"/>
                </a:spcAft>
              </a:pPr>
              <a:t>‹#›</a:t>
            </a:fld>
            <a:endParaRPr lang="en-GB" altLang="en-US" sz="2400">
              <a:solidFill>
                <a:prstClr val="black"/>
              </a:solidFill>
              <a:ea typeface="MS PGothic" pitchFamily="34" charset="-128"/>
            </a:endParaRPr>
          </a:p>
        </p:txBody>
      </p:sp>
    </p:spTree>
    <p:extLst>
      <p:ext uri="{BB962C8B-B14F-4D97-AF65-F5344CB8AC3E}">
        <p14:creationId xmlns:p14="http://schemas.microsoft.com/office/powerpoint/2010/main" val="342206954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460433" y="6315075"/>
            <a:ext cx="504056" cy="390525"/>
          </a:xfrm>
          <a:prstGeom prst="rect">
            <a:avLst/>
          </a:prstGeom>
        </p:spPr>
        <p:txBody>
          <a:bodyPr vert="horz" wrap="square" lIns="91440" tIns="45720" rIns="91440" bIns="45720" numCol="1" anchor="t" anchorCtr="0" compatLnSpc="1">
            <a:prstTxWarp prst="textNoShape">
              <a:avLst/>
            </a:prstTxWarp>
          </a:bodyPr>
          <a:lstStyle>
            <a:lvl1pPr>
              <a:defRPr sz="1400" baseline="0" smtClean="0">
                <a:solidFill>
                  <a:srgbClr val="000000"/>
                </a:solidFill>
                <a:latin typeface="Arial" panose="020B0604020202020204" pitchFamily="34" charset="0"/>
              </a:defRPr>
            </a:lvl1pPr>
          </a:lstStyle>
          <a:p>
            <a:pPr fontAlgn="base">
              <a:spcBef>
                <a:spcPct val="0"/>
              </a:spcBef>
              <a:spcAft>
                <a:spcPct val="0"/>
              </a:spcAft>
              <a:defRPr/>
            </a:pPr>
            <a:fld id="{F4D1D90E-39B4-4164-81E9-C17A48A1ED8A}" type="slidenum">
              <a:rPr lang="en-GB" altLang="en-US">
                <a:ea typeface="MS PGothic" pitchFamily="34" charset="-128"/>
              </a:rPr>
              <a:pPr fontAlgn="base">
                <a:spcBef>
                  <a:spcPct val="0"/>
                </a:spcBef>
                <a:spcAft>
                  <a:spcPct val="0"/>
                </a:spcAft>
                <a:defRPr/>
              </a:pPr>
              <a:t>‹#›</a:t>
            </a:fld>
            <a:endParaRPr lang="en-GB" altLang="en-US" dirty="0">
              <a:ea typeface="MS PGothic" pitchFamily="34" charset="-128"/>
            </a:endParaRPr>
          </a:p>
        </p:txBody>
      </p:sp>
    </p:spTree>
    <p:extLst>
      <p:ext uri="{BB962C8B-B14F-4D97-AF65-F5344CB8AC3E}">
        <p14:creationId xmlns:p14="http://schemas.microsoft.com/office/powerpoint/2010/main" val="1252290237"/>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F44848-2077-48AE-8A04-7CB20C7CA808}"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066352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F44848-2077-48AE-8A04-7CB20C7CA808}" type="datetimeFigureOut">
              <a:rPr lang="en-GB" smtClean="0"/>
              <a:t>23/09/2021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83245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B741F9-DD44-4990-B5FE-4745738F9485}"/>
              </a:ext>
            </a:extLst>
          </p:cNvPr>
          <p:cNvSpPr/>
          <p:nvPr userDrawn="1"/>
        </p:nvSpPr>
        <p:spPr>
          <a:xfrm>
            <a:off x="-10249" y="0"/>
            <a:ext cx="1321658"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74E2D5"/>
              </a:solidFill>
            </a:endParaRPr>
          </a:p>
        </p:txBody>
      </p:sp>
      <p:grpSp>
        <p:nvGrpSpPr>
          <p:cNvPr id="11" name="Group 10">
            <a:extLst>
              <a:ext uri="{FF2B5EF4-FFF2-40B4-BE49-F238E27FC236}">
                <a16:creationId xmlns:a16="http://schemas.microsoft.com/office/drawing/2014/main" id="{6075A520-0C50-4D06-BAD0-29DFD45E6658}"/>
              </a:ext>
            </a:extLst>
          </p:cNvPr>
          <p:cNvGrpSpPr/>
          <p:nvPr userDrawn="1"/>
        </p:nvGrpSpPr>
        <p:grpSpPr>
          <a:xfrm>
            <a:off x="1485423" y="5949280"/>
            <a:ext cx="7669184" cy="936104"/>
            <a:chOff x="-540390" y="5877272"/>
            <a:chExt cx="9648894" cy="936104"/>
          </a:xfrm>
        </p:grpSpPr>
        <p:sp>
          <p:nvSpPr>
            <p:cNvPr id="12" name="Rectangle 11">
              <a:extLst>
                <a:ext uri="{FF2B5EF4-FFF2-40B4-BE49-F238E27FC236}">
                  <a16:creationId xmlns:a16="http://schemas.microsoft.com/office/drawing/2014/main" id="{80F90E7D-7FBA-410B-80B2-8D1A9D3DF580}"/>
                </a:ext>
              </a:extLst>
            </p:cNvPr>
            <p:cNvSpPr/>
            <p:nvPr/>
          </p:nvSpPr>
          <p:spPr>
            <a:xfrm>
              <a:off x="-540390" y="6389461"/>
              <a:ext cx="8702430"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a:extLst>
                <a:ext uri="{FF2B5EF4-FFF2-40B4-BE49-F238E27FC236}">
                  <a16:creationId xmlns:a16="http://schemas.microsoft.com/office/drawing/2014/main" id="{DD9C24B3-2407-4CB7-B572-063267856411}"/>
                </a:ext>
              </a:extLst>
            </p:cNvPr>
            <p:cNvPicPr>
              <a:picLocks noChangeAspect="1"/>
            </p:cNvPicPr>
            <p:nvPr/>
          </p:nvPicPr>
          <p:blipFill>
            <a:blip r:embed="rId2"/>
            <a:stretch>
              <a:fillRect/>
            </a:stretch>
          </p:blipFill>
          <p:spPr>
            <a:xfrm>
              <a:off x="8161999" y="5877272"/>
              <a:ext cx="946505" cy="936104"/>
            </a:xfrm>
            <a:prstGeom prst="rect">
              <a:avLst/>
            </a:prstGeom>
          </p:spPr>
        </p:pic>
      </p:grpSp>
      <p:sp>
        <p:nvSpPr>
          <p:cNvPr id="19" name="Content Placeholder 2">
            <a:extLst>
              <a:ext uri="{FF2B5EF4-FFF2-40B4-BE49-F238E27FC236}">
                <a16:creationId xmlns:a16="http://schemas.microsoft.com/office/drawing/2014/main" id="{3F54E857-C5C1-4CFE-80F3-2C03CB8A45E7}"/>
              </a:ext>
            </a:extLst>
          </p:cNvPr>
          <p:cNvSpPr>
            <a:spLocks noGrp="1"/>
          </p:cNvSpPr>
          <p:nvPr>
            <p:ph sz="half" idx="1"/>
          </p:nvPr>
        </p:nvSpPr>
        <p:spPr>
          <a:xfrm>
            <a:off x="1489183" y="165970"/>
            <a:ext cx="7511309" cy="60519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Slide Number Placeholder 6">
            <a:extLst>
              <a:ext uri="{FF2B5EF4-FFF2-40B4-BE49-F238E27FC236}">
                <a16:creationId xmlns:a16="http://schemas.microsoft.com/office/drawing/2014/main" id="{89216270-21B5-424F-BBC1-D28EA184B3F6}"/>
              </a:ext>
            </a:extLst>
          </p:cNvPr>
          <p:cNvSpPr>
            <a:spLocks noGrp="1"/>
          </p:cNvSpPr>
          <p:nvPr>
            <p:ph type="sldNum" sz="quarter" idx="12"/>
          </p:nvPr>
        </p:nvSpPr>
        <p:spPr>
          <a:xfrm>
            <a:off x="6408204" y="6555288"/>
            <a:ext cx="2057400" cy="365125"/>
          </a:xfrm>
          <a:prstGeom prst="rect">
            <a:avLst/>
          </a:prstGeom>
        </p:spPr>
        <p:txBody>
          <a:bodyPr/>
          <a:lstStyle>
            <a:lvl1pPr algn="ctr">
              <a:defRPr sz="1050">
                <a:latin typeface="Open Sans" panose="020B0606030504020204" pitchFamily="34" charset="0"/>
                <a:ea typeface="Open Sans" panose="020B0606030504020204" pitchFamily="34" charset="0"/>
                <a:cs typeface="Open Sans" panose="020B0606030504020204" pitchFamily="34" charset="0"/>
              </a:defRPr>
            </a:lvl1pPr>
          </a:lstStyle>
          <a:p>
            <a:r>
              <a:rPr lang="en-GB" dirty="0"/>
              <a:t>Slide </a:t>
            </a:r>
            <a:fld id="{92247DDE-572D-4824-8F28-903F8B593256}" type="slidenum">
              <a:rPr lang="en-GB" smtClean="0"/>
              <a:pPr/>
              <a:t>‹#›</a:t>
            </a:fld>
            <a:endParaRPr lang="en-GB" dirty="0"/>
          </a:p>
        </p:txBody>
      </p:sp>
      <p:sp>
        <p:nvSpPr>
          <p:cNvPr id="10" name="Text Placeholder 2">
            <a:extLst>
              <a:ext uri="{FF2B5EF4-FFF2-40B4-BE49-F238E27FC236}">
                <a16:creationId xmlns:a16="http://schemas.microsoft.com/office/drawing/2014/main" id="{26357C9A-3250-4DB1-B838-F61EA957CC74}"/>
              </a:ext>
            </a:extLst>
          </p:cNvPr>
          <p:cNvSpPr>
            <a:spLocks noGrp="1"/>
          </p:cNvSpPr>
          <p:nvPr>
            <p:ph type="body" sz="quarter" idx="14" hasCustomPrompt="1"/>
          </p:nvPr>
        </p:nvSpPr>
        <p:spPr>
          <a:xfrm>
            <a:off x="0" y="2853531"/>
            <a:ext cx="1321658" cy="1150938"/>
          </a:xfrm>
          <a:prstGeom prst="rect">
            <a:avLst/>
          </a:prstGeom>
        </p:spPr>
        <p:txBody>
          <a:bodyPr anchor="ctr"/>
          <a:lstStyle>
            <a:lvl1pPr marL="0" indent="0">
              <a:buNone/>
              <a:defRPr sz="1800">
                <a:solidFill>
                  <a:schemeClr val="bg1"/>
                </a:solidFill>
              </a:defRPr>
            </a:lvl1pPr>
          </a:lstStyle>
          <a:p>
            <a:pPr lvl="0"/>
            <a:r>
              <a:rPr lang="en-US" dirty="0"/>
              <a:t>Text</a:t>
            </a:r>
            <a:endParaRPr lang="en-GB" dirty="0"/>
          </a:p>
        </p:txBody>
      </p:sp>
    </p:spTree>
    <p:extLst>
      <p:ext uri="{BB962C8B-B14F-4D97-AF65-F5344CB8AC3E}">
        <p14:creationId xmlns:p14="http://schemas.microsoft.com/office/powerpoint/2010/main" val="291113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CE9900-5923-FC49-BBF1-6CBCF81D30E2}" type="datetime1">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48443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524A7-0916-D941-BB00-9A8534D44186}" type="datetime1">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81714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AAF46E-CB9F-A54A-A949-B1770A60858A}" type="datetime1">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27778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37F76F-F40E-7D4E-BBD1-06F413037B24}" type="datetime1">
              <a:rPr lang="en-GB" smtClean="0"/>
              <a:t>23/09/2021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6824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36BBA0-7273-5042-A823-13828EB4E66F}" type="datetime1">
              <a:rPr lang="en-GB" smtClean="0"/>
              <a:t>23/09/2021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8324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A1ACE-DD34-6A42-942E-1C444383CEB2}" type="datetime1">
              <a:rPr lang="en-GB" smtClean="0"/>
              <a:t>23/09/2021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2114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13DDD-70C1-A942-8153-C83144D4B9F7}" type="datetime1">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35382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CC428-3ECA-2840-BDC5-8B3778429B4A}" type="datetime1">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1560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0D2B3-854D-0842-B844-CC9EC2FC684C}" type="datetime1">
              <a:rPr lang="en-GB" smtClean="0"/>
              <a:t>23/09/2021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16114-E419-4BE5-A56B-B688C1E0E0DB}" type="slidenum">
              <a:rPr lang="en-GB" smtClean="0"/>
              <a:t>‹#›</a:t>
            </a:fld>
            <a:endParaRPr lang="en-GB"/>
          </a:p>
        </p:txBody>
      </p:sp>
    </p:spTree>
    <p:extLst>
      <p:ext uri="{BB962C8B-B14F-4D97-AF65-F5344CB8AC3E}">
        <p14:creationId xmlns:p14="http://schemas.microsoft.com/office/powerpoint/2010/main" val="3259826458"/>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51" r:id="rId3"/>
    <p:sldLayoutId id="2147483652" r:id="rId4"/>
    <p:sldLayoutId id="2147483653" r:id="rId5"/>
    <p:sldLayoutId id="2147483667"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2"/>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50825" y="242888"/>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1" name="Text Placeholder 2"/>
          <p:cNvSpPr>
            <a:spLocks noGrp="1"/>
          </p:cNvSpPr>
          <p:nvPr>
            <p:ph type="body" idx="1"/>
          </p:nvPr>
        </p:nvSpPr>
        <p:spPr bwMode="auto">
          <a:xfrm>
            <a:off x="250825" y="1463675"/>
            <a:ext cx="82296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17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6057900"/>
            <a:ext cx="10715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04657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rtl="0" eaLnBrk="0" fontAlgn="base" hangingPunct="0">
        <a:spcBef>
          <a:spcPct val="0"/>
        </a:spcBef>
        <a:spcAft>
          <a:spcPct val="0"/>
        </a:spcAft>
        <a:defRPr sz="3200" kern="1200">
          <a:solidFill>
            <a:srgbClr val="588B2F"/>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2pPr>
      <a:lvl3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3pPr>
      <a:lvl4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4pPr>
      <a:lvl5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5pPr>
      <a:lvl6pPr marL="457200" algn="l" rtl="0" fontAlgn="base">
        <a:spcBef>
          <a:spcPct val="0"/>
        </a:spcBef>
        <a:spcAft>
          <a:spcPct val="0"/>
        </a:spcAft>
        <a:defRPr sz="3200">
          <a:solidFill>
            <a:srgbClr val="588B2F"/>
          </a:solidFill>
          <a:latin typeface="Arial" charset="0"/>
          <a:ea typeface="ＭＳ Ｐゴシック" charset="0"/>
        </a:defRPr>
      </a:lvl6pPr>
      <a:lvl7pPr marL="914400" algn="l" rtl="0" fontAlgn="base">
        <a:spcBef>
          <a:spcPct val="0"/>
        </a:spcBef>
        <a:spcAft>
          <a:spcPct val="0"/>
        </a:spcAft>
        <a:defRPr sz="3200">
          <a:solidFill>
            <a:srgbClr val="588B2F"/>
          </a:solidFill>
          <a:latin typeface="Arial" charset="0"/>
          <a:ea typeface="ＭＳ Ｐゴシック" charset="0"/>
        </a:defRPr>
      </a:lvl7pPr>
      <a:lvl8pPr marL="1371600" algn="l" rtl="0" fontAlgn="base">
        <a:spcBef>
          <a:spcPct val="0"/>
        </a:spcBef>
        <a:spcAft>
          <a:spcPct val="0"/>
        </a:spcAft>
        <a:defRPr sz="3200">
          <a:solidFill>
            <a:srgbClr val="588B2F"/>
          </a:solidFill>
          <a:latin typeface="Arial" charset="0"/>
          <a:ea typeface="ＭＳ Ｐゴシック" charset="0"/>
        </a:defRPr>
      </a:lvl8pPr>
      <a:lvl9pPr marL="1828800" algn="l" rtl="0" fontAlgn="base">
        <a:spcBef>
          <a:spcPct val="0"/>
        </a:spcBef>
        <a:spcAft>
          <a:spcPct val="0"/>
        </a:spcAft>
        <a:defRPr sz="3200">
          <a:solidFill>
            <a:srgbClr val="588B2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6F6F6F"/>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Courier New" pitchFamily="49" charset="0"/>
        <a:buChar char="o"/>
        <a:defRPr sz="2400" kern="1200">
          <a:solidFill>
            <a:srgbClr val="6F6F6F"/>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Courier New" pitchFamily="49" charset="0"/>
        <a:buChar char="o"/>
        <a:defRPr sz="2000" kern="1200">
          <a:solidFill>
            <a:srgbClr val="6F6F6F"/>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Courier New" pitchFamily="49" charset="0"/>
        <a:buChar char="o"/>
        <a:defRPr kern="1200">
          <a:solidFill>
            <a:srgbClr val="6F6F6F"/>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Courier New" pitchFamily="49" charset="0"/>
        <a:buChar char="o"/>
        <a:defRPr sz="1600" kern="1200">
          <a:solidFill>
            <a:srgbClr val="6F6F6F"/>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44848-2077-48AE-8A04-7CB20C7CA808}" type="datetimeFigureOut">
              <a:rPr lang="en-GB" smtClean="0"/>
              <a:t>23/09/2021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16114-E419-4BE5-A56B-B688C1E0E0DB}" type="slidenum">
              <a:rPr lang="en-GB" smtClean="0"/>
              <a:t>‹#›</a:t>
            </a:fld>
            <a:endParaRPr lang="en-GB"/>
          </a:p>
        </p:txBody>
      </p:sp>
    </p:spTree>
    <p:extLst>
      <p:ext uri="{BB962C8B-B14F-4D97-AF65-F5344CB8AC3E}">
        <p14:creationId xmlns:p14="http://schemas.microsoft.com/office/powerpoint/2010/main" val="325982645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www.r-e-a.net/"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tif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tiff"/><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tiff"/><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tiff"/><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www.r-e-a.net/" TargetMode="Externa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tiff"/></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www.renewableenergyassurance.org.uk/"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https://mcusercontent.com/57981e55e365722b7bb40867b/images/f1da50d3-0399-495b-92c9-a25a6c407b8f.jp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1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hyperlink" Target="https://www.r-e-a.net/wp-content/uploads/2021/03/Longer-Duration-Energy-Storage-The-missing-piece-to-a-Net-Zero-reliable-and-low-cost-energy-future.pdf" TargetMode="External"/><Relationship Id="rId2" Type="http://schemas.openxmlformats.org/officeDocument/2006/relationships/notesSlide" Target="../notesSlides/notesSlide5.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hyperlink" Target="http://www.nnebooks.co.uk/REA/Energy%20Transition%20Readiness%20Index%202021/index.html" TargetMode="External"/><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hyperlink" Target="https://www.r-e-a.net/wp-content/uploads/2021/07/REview-2021-.pdf" TargetMode="External"/><Relationship Id="rId9" Type="http://schemas.openxmlformats.org/officeDocument/2006/relationships/hyperlink" Target="https://www.r-e-a.net/wp-content/uploads/2021/02/REA_Strategy_Exec_Summary_February_2021.pdf" TargetMode="External"/><Relationship Id="rId14" Type="http://schemas.openxmlformats.org/officeDocument/2006/relationships/hyperlink" Target="https://www.r-e-a.net/wp-content/uploads/2021/05/Deep-Geothermal-Energy-Opportunities-for-the-UK.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390"/>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5546961"/>
            <a:ext cx="2088232" cy="1224136"/>
          </a:xfrm>
          <a:noFill/>
          <a:ln>
            <a:noFill/>
          </a:ln>
        </p:spPr>
        <p:txBody>
          <a:bodyPr>
            <a:noAutofit/>
          </a:bodyPr>
          <a:lstStyle/>
          <a:p>
            <a:br>
              <a:rPr lang="en-GB" sz="2800" b="1" dirty="0">
                <a:solidFill>
                  <a:schemeClr val="bg1"/>
                </a:solidFill>
                <a:latin typeface="Futura PT Medium" pitchFamily="34" charset="0"/>
                <a:ea typeface="Futura" panose="02020800000000000000" pitchFamily="18" charset="0"/>
                <a:cs typeface="Futura" panose="02020800000000000000" pitchFamily="18" charset="0"/>
              </a:rPr>
            </a:br>
            <a:r>
              <a:rPr lang="en-GB" sz="1800" b="1" dirty="0">
                <a:solidFill>
                  <a:schemeClr val="bg1"/>
                </a:solidFill>
                <a:latin typeface="Futura PT Medium" pitchFamily="34" charset="0"/>
                <a:ea typeface="Futura" panose="02020800000000000000" pitchFamily="18" charset="0"/>
                <a:cs typeface="Futura" panose="02020800000000000000" pitchFamily="18" charset="0"/>
                <a:hlinkClick r:id="rId2">
                  <a:extLst>
                    <a:ext uri="{A12FA001-AC4F-418D-AE19-62706E023703}">
                      <ahyp:hlinkClr xmlns:ahyp="http://schemas.microsoft.com/office/drawing/2018/hyperlinkcolor" val="tx"/>
                    </a:ext>
                  </a:extLst>
                </a:hlinkClick>
              </a:rPr>
              <a:t>www.r-e-a.net</a:t>
            </a:r>
            <a:br>
              <a:rPr lang="en-GB" sz="1800" b="1" dirty="0">
                <a:solidFill>
                  <a:schemeClr val="bg1"/>
                </a:solidFill>
                <a:latin typeface="Futura PT Medium" pitchFamily="34" charset="0"/>
                <a:ea typeface="Futura" panose="02020800000000000000" pitchFamily="18" charset="0"/>
                <a:cs typeface="Futura" panose="02020800000000000000" pitchFamily="18" charset="0"/>
              </a:rPr>
            </a:br>
            <a:endParaRPr lang="en-GB" sz="1800" b="1" dirty="0">
              <a:solidFill>
                <a:schemeClr val="bg1"/>
              </a:solidFill>
              <a:latin typeface="Futura PT Medium" pitchFamily="34" charset="0"/>
              <a:ea typeface="Futura" panose="02020800000000000000" pitchFamily="18" charset="0"/>
              <a:cs typeface="Futura" panose="02020800000000000000" pitchFamily="18"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2569824" y="260648"/>
            <a:ext cx="5386552" cy="1166890"/>
          </a:xfrm>
          <a:prstGeom prst="rect">
            <a:avLst/>
          </a:prstGeom>
        </p:spPr>
      </p:pic>
      <p:sp>
        <p:nvSpPr>
          <p:cNvPr id="8" name="Rectangle 7">
            <a:extLst>
              <a:ext uri="{FF2B5EF4-FFF2-40B4-BE49-F238E27FC236}">
                <a16:creationId xmlns:a16="http://schemas.microsoft.com/office/drawing/2014/main" id="{1564A627-F2CD-B046-BEF5-6CC75BC8D081}"/>
              </a:ext>
            </a:extLst>
          </p:cNvPr>
          <p:cNvSpPr/>
          <p:nvPr/>
        </p:nvSpPr>
        <p:spPr>
          <a:xfrm>
            <a:off x="2267744" y="6294592"/>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6B2A55F-0C62-F44F-817F-967034FCCC3E}"/>
              </a:ext>
            </a:extLst>
          </p:cNvPr>
          <p:cNvPicPr>
            <a:picLocks noChangeAspect="1"/>
          </p:cNvPicPr>
          <p:nvPr/>
        </p:nvPicPr>
        <p:blipFill>
          <a:blip r:embed="rId4"/>
          <a:stretch>
            <a:fillRect/>
          </a:stretch>
        </p:blipFill>
        <p:spPr>
          <a:xfrm>
            <a:off x="8219209" y="5540090"/>
            <a:ext cx="946505" cy="936104"/>
          </a:xfrm>
          <a:prstGeom prst="rect">
            <a:avLst/>
          </a:prstGeom>
        </p:spPr>
      </p:pic>
      <p:sp>
        <p:nvSpPr>
          <p:cNvPr id="10" name="Subtitle 2">
            <a:extLst>
              <a:ext uri="{FF2B5EF4-FFF2-40B4-BE49-F238E27FC236}">
                <a16:creationId xmlns:a16="http://schemas.microsoft.com/office/drawing/2014/main" id="{52A6C055-5E05-E145-9017-D4878607F3EB}"/>
              </a:ext>
            </a:extLst>
          </p:cNvPr>
          <p:cNvSpPr txBox="1">
            <a:spLocks/>
          </p:cNvSpPr>
          <p:nvPr/>
        </p:nvSpPr>
        <p:spPr>
          <a:xfrm>
            <a:off x="2338781" y="6476194"/>
            <a:ext cx="5688632"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srgbClr val="06926B"/>
                </a:solidFill>
                <a:latin typeface="Futura Bk BT" panose="020B0502020204020303" pitchFamily="34" charset="0"/>
              </a:rPr>
              <a:t>REA Restricted:</a:t>
            </a:r>
          </a:p>
        </p:txBody>
      </p:sp>
      <p:sp>
        <p:nvSpPr>
          <p:cNvPr id="7" name="TextBox 6">
            <a:extLst>
              <a:ext uri="{FF2B5EF4-FFF2-40B4-BE49-F238E27FC236}">
                <a16:creationId xmlns:a16="http://schemas.microsoft.com/office/drawing/2014/main" id="{716ADEB7-27CC-1F4D-873B-1B114B429603}"/>
              </a:ext>
            </a:extLst>
          </p:cNvPr>
          <p:cNvSpPr txBox="1"/>
          <p:nvPr/>
        </p:nvSpPr>
        <p:spPr>
          <a:xfrm>
            <a:off x="3850949" y="6548202"/>
            <a:ext cx="3600400" cy="276038"/>
          </a:xfrm>
          <a:prstGeom prst="rect">
            <a:avLst/>
          </a:prstGeom>
          <a:noFill/>
        </p:spPr>
        <p:txBody>
          <a:bodyPr wrap="square" rtlCol="0">
            <a:spAutoFit/>
          </a:bodyPr>
          <a:lstStyle/>
          <a:p>
            <a:pPr>
              <a:lnSpc>
                <a:spcPts val="660"/>
              </a:lnSpc>
            </a:pPr>
            <a:r>
              <a:rPr lang="en-GB" sz="800" dirty="0">
                <a:solidFill>
                  <a:srgbClr val="06926B"/>
                </a:solidFill>
                <a:latin typeface="Futura Bk BT" panose="020B0502020204020303" pitchFamily="34" charset="0"/>
              </a:rPr>
              <a:t>This contains information that is confidential to the REA and its members and should be not be shared without permission</a:t>
            </a:r>
            <a:endParaRPr lang="en-US" sz="800" dirty="0"/>
          </a:p>
        </p:txBody>
      </p:sp>
      <p:sp>
        <p:nvSpPr>
          <p:cNvPr id="11" name="Rectangle 10">
            <a:extLst>
              <a:ext uri="{FF2B5EF4-FFF2-40B4-BE49-F238E27FC236}">
                <a16:creationId xmlns:a16="http://schemas.microsoft.com/office/drawing/2014/main" id="{17C4B92A-AD9D-40FF-B40F-4E87BF20A475}"/>
              </a:ext>
            </a:extLst>
          </p:cNvPr>
          <p:cNvSpPr/>
          <p:nvPr/>
        </p:nvSpPr>
        <p:spPr>
          <a:xfrm>
            <a:off x="2267744" y="0"/>
            <a:ext cx="687625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3FD9F830-1BAE-478C-8D4F-E349F9170706}"/>
              </a:ext>
            </a:extLst>
          </p:cNvPr>
          <p:cNvSpPr txBox="1">
            <a:spLocks/>
          </p:cNvSpPr>
          <p:nvPr/>
        </p:nvSpPr>
        <p:spPr>
          <a:xfrm>
            <a:off x="89756" y="2996952"/>
            <a:ext cx="2088232" cy="1224136"/>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bg1"/>
                </a:solidFill>
                <a:latin typeface="Futura PT Medium" pitchFamily="34" charset="0"/>
                <a:ea typeface="Futura" panose="02020800000000000000" pitchFamily="18" charset="0"/>
                <a:cs typeface="Futura" panose="02020800000000000000" pitchFamily="18" charset="0"/>
              </a:rPr>
              <a:t>Welcome!</a:t>
            </a:r>
          </a:p>
          <a:p>
            <a:endParaRPr lang="en-GB" sz="2800" b="1" dirty="0">
              <a:solidFill>
                <a:schemeClr val="bg1"/>
              </a:solidFill>
              <a:latin typeface="Futura PT Medium" pitchFamily="34" charset="0"/>
              <a:ea typeface="Futura" panose="02020800000000000000" pitchFamily="18" charset="0"/>
              <a:cs typeface="Futura" panose="02020800000000000000" pitchFamily="18" charset="0"/>
            </a:endParaRPr>
          </a:p>
          <a:p>
            <a:r>
              <a:rPr lang="en-GB" sz="2800" b="1" dirty="0">
                <a:solidFill>
                  <a:schemeClr val="bg1"/>
                </a:solidFill>
                <a:latin typeface="Futura PT Medium" pitchFamily="34" charset="0"/>
                <a:ea typeface="Futura" panose="02020800000000000000" pitchFamily="18" charset="0"/>
                <a:cs typeface="Futura" panose="02020800000000000000" pitchFamily="18" charset="0"/>
              </a:rPr>
              <a:t>REA AGM</a:t>
            </a:r>
          </a:p>
          <a:p>
            <a:r>
              <a:rPr lang="en-GB" sz="2800" b="1" dirty="0">
                <a:solidFill>
                  <a:schemeClr val="bg1"/>
                </a:solidFill>
                <a:latin typeface="Futura PT Medium" pitchFamily="34" charset="0"/>
                <a:ea typeface="Futura" panose="02020800000000000000" pitchFamily="18" charset="0"/>
                <a:cs typeface="Futura" panose="02020800000000000000" pitchFamily="18" charset="0"/>
              </a:rPr>
              <a:t>2021</a:t>
            </a:r>
          </a:p>
          <a:p>
            <a:endParaRPr lang="en-GB" sz="2800" b="1" dirty="0">
              <a:solidFill>
                <a:schemeClr val="bg1"/>
              </a:solidFill>
              <a:latin typeface="Futura PT Medium" pitchFamily="34" charset="0"/>
              <a:ea typeface="Futura" panose="02020800000000000000" pitchFamily="18" charset="0"/>
              <a:cs typeface="Futura" panose="02020800000000000000" pitchFamily="18" charset="0"/>
            </a:endParaRPr>
          </a:p>
          <a:p>
            <a:br>
              <a:rPr lang="en-GB" sz="1800" b="1" dirty="0">
                <a:solidFill>
                  <a:schemeClr val="bg1"/>
                </a:solidFill>
                <a:latin typeface="Futura PT Medium" pitchFamily="34" charset="0"/>
                <a:ea typeface="Futura" panose="02020800000000000000" pitchFamily="18" charset="0"/>
                <a:cs typeface="Futura" panose="02020800000000000000" pitchFamily="18" charset="0"/>
              </a:rPr>
            </a:br>
            <a:endParaRPr lang="en-GB" sz="1800" b="1" dirty="0">
              <a:solidFill>
                <a:schemeClr val="bg1"/>
              </a:solidFill>
              <a:latin typeface="Futura PT Medium" pitchFamily="34" charset="0"/>
              <a:ea typeface="Futura" panose="02020800000000000000" pitchFamily="18" charset="0"/>
              <a:cs typeface="Futura" panose="02020800000000000000" pitchFamily="18" charset="0"/>
            </a:endParaRPr>
          </a:p>
        </p:txBody>
      </p:sp>
      <p:pic>
        <p:nvPicPr>
          <p:cNvPr id="13" name="Picture 12" descr="A picture containing green, close&#10;&#10;Description automatically generated">
            <a:extLst>
              <a:ext uri="{FF2B5EF4-FFF2-40B4-BE49-F238E27FC236}">
                <a16:creationId xmlns:a16="http://schemas.microsoft.com/office/drawing/2014/main" id="{AAEF0DF4-8175-4DFA-9BA5-923DE02E9B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617081"/>
            <a:ext cx="6847756" cy="6196295"/>
          </a:xfrm>
          <a:prstGeom prst="rect">
            <a:avLst/>
          </a:prstGeom>
        </p:spPr>
      </p:pic>
    </p:spTree>
    <p:extLst>
      <p:ext uri="{BB962C8B-B14F-4D97-AF65-F5344CB8AC3E}">
        <p14:creationId xmlns:p14="http://schemas.microsoft.com/office/powerpoint/2010/main" val="352648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706"/>
            <a:ext cx="2357205" cy="6872706"/>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bg1"/>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58314" y="6669360"/>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2673567"/>
            <a:ext cx="2664296" cy="720080"/>
          </a:xfrm>
          <a:noFill/>
          <a:ln>
            <a:noFill/>
          </a:ln>
        </p:spPr>
        <p:txBody>
          <a:bodyPr>
            <a:noAutofit/>
          </a:bodyPr>
          <a:lstStyle/>
          <a:p>
            <a:pPr algn="l"/>
            <a: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REA </a:t>
            </a:r>
            <a:b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Governance</a:t>
            </a:r>
          </a:p>
        </p:txBody>
      </p:sp>
      <p:cxnSp>
        <p:nvCxnSpPr>
          <p:cNvPr id="3" name="Straight Connector 2">
            <a:extLst>
              <a:ext uri="{FF2B5EF4-FFF2-40B4-BE49-F238E27FC236}">
                <a16:creationId xmlns:a16="http://schemas.microsoft.com/office/drawing/2014/main" id="{61962A84-D495-B84B-956D-908B48425308}"/>
              </a:ext>
            </a:extLst>
          </p:cNvPr>
          <p:cNvCxnSpPr>
            <a:cxnSpLocks/>
          </p:cNvCxnSpPr>
          <p:nvPr/>
        </p:nvCxnSpPr>
        <p:spPr>
          <a:xfrm>
            <a:off x="2268715"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2555776" y="404664"/>
            <a:ext cx="6408712" cy="186277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r>
              <a:rPr lang="en-GB" sz="5000" b="1" u="sng" dirty="0">
                <a:latin typeface="Open Sans" panose="020B0606030504020204" pitchFamily="34" charset="0"/>
                <a:ea typeface="Open Sans" panose="020B0606030504020204" pitchFamily="34" charset="0"/>
                <a:cs typeface="Open Sans" panose="020B0606030504020204" pitchFamily="34" charset="0"/>
              </a:rPr>
            </a:br>
            <a:r>
              <a:rPr lang="en-GB" sz="50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REA Board</a:t>
            </a:r>
          </a:p>
          <a:p>
            <a:pPr algn="l"/>
            <a:endParaRPr lang="en-GB" sz="50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l"/>
            <a:r>
              <a:rPr lang="en-GB" sz="33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Comprised of Member Non-Executive Directors and</a:t>
            </a:r>
            <a:endParaRPr lang="en-GB" sz="3300" b="1"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r>
              <a:rPr lang="en-GB" sz="33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Independent Non-Executive Directors elected by the Board</a:t>
            </a:r>
            <a:endParaRPr lang="en-GB" sz="24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24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endParaRPr lang="en-GB" sz="24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endParaRPr lang="en-GB" sz="2400" b="1" dirty="0">
              <a:latin typeface="Open Sans" panose="020B0606030504020204" pitchFamily="34" charset="0"/>
              <a:ea typeface="Open Sans" panose="020B0606030504020204" pitchFamily="34" charset="0"/>
              <a:cs typeface="Open Sans" panose="020B0606030504020204" pitchFamily="34" charset="0"/>
            </a:endParaRPr>
          </a:p>
          <a:p>
            <a:endParaRPr lang="en-GB" sz="2400" b="1" dirty="0">
              <a:latin typeface="Open Sans" panose="020B0606030504020204" pitchFamily="34" charset="0"/>
              <a:ea typeface="Open Sans" panose="020B0606030504020204" pitchFamily="34" charset="0"/>
              <a:cs typeface="Open Sans" panose="020B0606030504020204" pitchFamily="34" charset="0"/>
            </a:endParaRPr>
          </a:p>
          <a:p>
            <a:endParaRPr lang="en-GB" sz="2400" b="1"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24">
            <a:extLst>
              <a:ext uri="{FF2B5EF4-FFF2-40B4-BE49-F238E27FC236}">
                <a16:creationId xmlns:a16="http://schemas.microsoft.com/office/drawing/2014/main" id="{2EF7ABF1-B70C-4286-B4D4-B1ED9CEC6A59}"/>
              </a:ext>
            </a:extLst>
          </p:cNvPr>
          <p:cNvSpPr txBox="1">
            <a:spLocks noChangeArrowheads="1"/>
          </p:cNvSpPr>
          <p:nvPr/>
        </p:nvSpPr>
        <p:spPr bwMode="auto">
          <a:xfrm>
            <a:off x="179512" y="4223285"/>
            <a:ext cx="204600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Courier New" panose="02070309020205020404" pitchFamily="49" charset="0"/>
              <a:buChar char="o"/>
              <a:defRPr sz="24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Courier New" panose="02070309020205020404" pitchFamily="49" charset="0"/>
              <a:buChar char="o"/>
              <a:defRPr sz="20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Courier New" panose="02070309020205020404" pitchFamily="49" charset="0"/>
              <a:buChar char="o"/>
              <a:defRPr>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800" b="1" dirty="0">
                <a:solidFill>
                  <a:schemeClr val="bg1"/>
                </a:solidFill>
                <a:latin typeface="Futura Medium" panose="020B0602020204020303" pitchFamily="34" charset="-79"/>
                <a:cs typeface="Futura Medium" panose="020B0602020204020303" pitchFamily="34" charset="-79"/>
              </a:rPr>
              <a:t>Representatives from member companies elected by the membership</a:t>
            </a:r>
          </a:p>
          <a:p>
            <a:pPr eaLnBrk="1" hangingPunct="1">
              <a:spcBef>
                <a:spcPct val="0"/>
              </a:spcBef>
              <a:buFontTx/>
              <a:buNone/>
            </a:pPr>
            <a:endParaRPr lang="en-US" altLang="en-US" sz="1400" dirty="0">
              <a:solidFill>
                <a:schemeClr val="bg1"/>
              </a:solidFill>
              <a:latin typeface="Calibri" panose="020F0502020204030204" pitchFamily="34" charset="0"/>
            </a:endParaRPr>
          </a:p>
        </p:txBody>
      </p:sp>
      <p:pic>
        <p:nvPicPr>
          <p:cNvPr id="2" name="Picture 1">
            <a:extLst>
              <a:ext uri="{FF2B5EF4-FFF2-40B4-BE49-F238E27FC236}">
                <a16:creationId xmlns:a16="http://schemas.microsoft.com/office/drawing/2014/main" id="{D638FAB9-E7C6-4400-984F-B081AFED424C}"/>
              </a:ext>
            </a:extLst>
          </p:cNvPr>
          <p:cNvPicPr>
            <a:picLocks noChangeAspect="1"/>
          </p:cNvPicPr>
          <p:nvPr/>
        </p:nvPicPr>
        <p:blipFill>
          <a:blip r:embed="rId4"/>
          <a:stretch>
            <a:fillRect/>
          </a:stretch>
        </p:blipFill>
        <p:spPr>
          <a:xfrm>
            <a:off x="353394" y="3848855"/>
            <a:ext cx="1664352" cy="12193"/>
          </a:xfrm>
          <a:prstGeom prst="rect">
            <a:avLst/>
          </a:prstGeom>
        </p:spPr>
      </p:pic>
      <p:sp>
        <p:nvSpPr>
          <p:cNvPr id="10" name="TextBox 24">
            <a:extLst>
              <a:ext uri="{FF2B5EF4-FFF2-40B4-BE49-F238E27FC236}">
                <a16:creationId xmlns:a16="http://schemas.microsoft.com/office/drawing/2014/main" id="{87118434-281C-492B-A59A-0C28A8B93986}"/>
              </a:ext>
            </a:extLst>
          </p:cNvPr>
          <p:cNvSpPr txBox="1">
            <a:spLocks noChangeArrowheads="1"/>
          </p:cNvSpPr>
          <p:nvPr/>
        </p:nvSpPr>
        <p:spPr bwMode="auto">
          <a:xfrm>
            <a:off x="2653596" y="2060848"/>
            <a:ext cx="5734827" cy="954107"/>
          </a:xfrm>
          <a:prstGeom prst="rect">
            <a:avLst/>
          </a:prstGeom>
          <a:solidFill>
            <a:srgbClr val="4E5053"/>
          </a:solidFill>
          <a:ln>
            <a:noFill/>
          </a:ln>
          <a:effectLst>
            <a:outerShdw blurRad="50800" dist="50800" dir="5400000" algn="ctr" rotWithShape="0">
              <a:srgbClr val="74E2D5"/>
            </a:outerShdw>
          </a:effectLst>
        </p:spPr>
        <p:txBody>
          <a:bodyPr wrap="square">
            <a:spAutoFit/>
          </a:bodyPr>
          <a:lstStyle>
            <a:lvl1pPr>
              <a:spcBef>
                <a:spcPct val="20000"/>
              </a:spcBef>
              <a:buFont typeface="Arial" panose="020B0604020202020204" pitchFamily="34" charset="0"/>
              <a:buChar char="•"/>
              <a:defRPr sz="28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Courier New" panose="02070309020205020404" pitchFamily="49" charset="0"/>
              <a:buChar char="o"/>
              <a:defRPr sz="24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Courier New" panose="02070309020205020404" pitchFamily="49" charset="0"/>
              <a:buChar char="o"/>
              <a:defRPr sz="20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Courier New" panose="02070309020205020404" pitchFamily="49" charset="0"/>
              <a:buChar char="o"/>
              <a:defRPr>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endParaRPr lang="en-US" altLang="en-US" sz="1400" b="1" dirty="0">
              <a:solidFill>
                <a:schemeClr val="bg1"/>
              </a:solidFill>
              <a:latin typeface="Futura Medium" panose="020B0602020204020303" pitchFamily="34" charset="-79"/>
              <a:cs typeface="Futura Medium" panose="020B0602020204020303" pitchFamily="34" charset="-79"/>
            </a:endParaRPr>
          </a:p>
          <a:p>
            <a:pPr eaLnBrk="1" hangingPunct="1">
              <a:spcBef>
                <a:spcPct val="0"/>
              </a:spcBef>
              <a:buFontTx/>
              <a:buNone/>
            </a:pPr>
            <a:r>
              <a:rPr lang="en-US" altLang="en-US" sz="1400" b="1" dirty="0">
                <a:solidFill>
                  <a:schemeClr val="bg1"/>
                </a:solidFill>
                <a:latin typeface="Futura Medium" panose="020B0602020204020303" pitchFamily="34" charset="-79"/>
                <a:cs typeface="Futura Medium" panose="020B0602020204020303" pitchFamily="34" charset="-79"/>
              </a:rPr>
              <a:t>The Board are representatives from member companies elected by the membership - one member, one vote</a:t>
            </a:r>
          </a:p>
          <a:p>
            <a:pPr eaLnBrk="1" hangingPunct="1">
              <a:spcBef>
                <a:spcPct val="0"/>
              </a:spcBef>
              <a:buFontTx/>
              <a:buNone/>
            </a:pPr>
            <a:endParaRPr lang="en-US" altLang="en-US" sz="1400" dirty="0">
              <a:solidFill>
                <a:schemeClr val="bg1"/>
              </a:solidFill>
              <a:latin typeface="Calibri" panose="020F0502020204030204" pitchFamily="34" charset="0"/>
            </a:endParaRPr>
          </a:p>
        </p:txBody>
      </p:sp>
      <p:sp>
        <p:nvSpPr>
          <p:cNvPr id="12" name="TextBox 24">
            <a:extLst>
              <a:ext uri="{FF2B5EF4-FFF2-40B4-BE49-F238E27FC236}">
                <a16:creationId xmlns:a16="http://schemas.microsoft.com/office/drawing/2014/main" id="{29FE38F3-8FD2-4863-A084-EA3BBBB76E64}"/>
              </a:ext>
            </a:extLst>
          </p:cNvPr>
          <p:cNvSpPr txBox="1">
            <a:spLocks noChangeArrowheads="1"/>
          </p:cNvSpPr>
          <p:nvPr/>
        </p:nvSpPr>
        <p:spPr bwMode="auto">
          <a:xfrm>
            <a:off x="2627784" y="4941168"/>
            <a:ext cx="5760640" cy="954107"/>
          </a:xfrm>
          <a:prstGeom prst="rect">
            <a:avLst/>
          </a:prstGeom>
          <a:solidFill>
            <a:srgbClr val="4E5053"/>
          </a:solidFill>
          <a:ln>
            <a:noFill/>
          </a:ln>
          <a:effectLst>
            <a:outerShdw blurRad="50800" dist="50800" dir="5400000" algn="ctr" rotWithShape="0">
              <a:srgbClr val="74E2D5"/>
            </a:outerShdw>
          </a:effectLst>
        </p:spPr>
        <p:txBody>
          <a:bodyPr wrap="square">
            <a:spAutoFit/>
          </a:bodyPr>
          <a:lstStyle>
            <a:lvl1pPr>
              <a:spcBef>
                <a:spcPct val="20000"/>
              </a:spcBef>
              <a:buFont typeface="Arial" panose="020B0604020202020204" pitchFamily="34" charset="0"/>
              <a:buChar char="•"/>
              <a:defRPr sz="28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Courier New" panose="02070309020205020404" pitchFamily="49" charset="0"/>
              <a:buChar char="o"/>
              <a:defRPr sz="24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Courier New" panose="02070309020205020404" pitchFamily="49" charset="0"/>
              <a:buChar char="o"/>
              <a:defRPr sz="20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Courier New" panose="02070309020205020404" pitchFamily="49" charset="0"/>
              <a:buChar char="o"/>
              <a:defRPr>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endParaRPr lang="en-US" altLang="en-US" sz="1400" b="1" dirty="0">
              <a:solidFill>
                <a:schemeClr val="bg1"/>
              </a:solidFill>
              <a:latin typeface="Futura Medium" panose="020B0602020204020303" pitchFamily="34" charset="-79"/>
              <a:cs typeface="Futura Medium" panose="020B0602020204020303" pitchFamily="34" charset="-79"/>
            </a:endParaRPr>
          </a:p>
          <a:p>
            <a:pPr eaLnBrk="1" hangingPunct="1">
              <a:spcBef>
                <a:spcPct val="0"/>
              </a:spcBef>
              <a:buFontTx/>
              <a:buNone/>
            </a:pPr>
            <a:r>
              <a:rPr lang="en-US" altLang="en-US" sz="1400" b="1" dirty="0">
                <a:solidFill>
                  <a:schemeClr val="bg1"/>
                </a:solidFill>
                <a:latin typeface="Futura Medium" panose="020B0602020204020303" pitchFamily="34" charset="-79"/>
                <a:cs typeface="Futura Medium" panose="020B0602020204020303" pitchFamily="34" charset="-79"/>
              </a:rPr>
              <a:t>Chairs are representatives from member companies elected by the membership - one member, one vote</a:t>
            </a:r>
          </a:p>
          <a:p>
            <a:pPr eaLnBrk="1" hangingPunct="1">
              <a:spcBef>
                <a:spcPct val="0"/>
              </a:spcBef>
              <a:buFontTx/>
              <a:buNone/>
            </a:pPr>
            <a:endParaRPr lang="en-US" altLang="en-US" sz="1400" dirty="0">
              <a:solidFill>
                <a:schemeClr val="bg1"/>
              </a:solidFill>
              <a:latin typeface="Calibri" panose="020F0502020204030204" pitchFamily="34" charset="0"/>
            </a:endParaRPr>
          </a:p>
        </p:txBody>
      </p:sp>
      <p:sp>
        <p:nvSpPr>
          <p:cNvPr id="13" name="Content Placeholder 2">
            <a:extLst>
              <a:ext uri="{FF2B5EF4-FFF2-40B4-BE49-F238E27FC236}">
                <a16:creationId xmlns:a16="http://schemas.microsoft.com/office/drawing/2014/main" id="{5FFBA583-B598-479D-95ED-B39BCFC53852}"/>
              </a:ext>
            </a:extLst>
          </p:cNvPr>
          <p:cNvSpPr txBox="1">
            <a:spLocks/>
          </p:cNvSpPr>
          <p:nvPr/>
        </p:nvSpPr>
        <p:spPr>
          <a:xfrm>
            <a:off x="2604690" y="3594071"/>
            <a:ext cx="6408712" cy="1281793"/>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4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REA Policy Board </a:t>
            </a:r>
          </a:p>
          <a:p>
            <a:pPr algn="l"/>
            <a:endParaRPr lang="en-GB" sz="48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9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14 Board Members in total - comprised of Chairs of each</a:t>
            </a:r>
          </a:p>
          <a:p>
            <a:pPr algn="l"/>
            <a:r>
              <a:rPr lang="en-GB" sz="29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Member Forum</a:t>
            </a:r>
          </a:p>
          <a:p>
            <a:pPr algn="l"/>
            <a:endParaRPr lang="en-GB" sz="29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24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24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endParaRPr lang="en-GB" sz="24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endParaRPr lang="en-GB" sz="2400" b="1" dirty="0">
              <a:latin typeface="Open Sans" panose="020B0606030504020204" pitchFamily="34" charset="0"/>
              <a:ea typeface="Open Sans" panose="020B0606030504020204" pitchFamily="34" charset="0"/>
              <a:cs typeface="Open Sans" panose="020B0606030504020204" pitchFamily="34" charset="0"/>
            </a:endParaRPr>
          </a:p>
          <a:p>
            <a:endParaRPr lang="en-GB" sz="2400" b="1" dirty="0">
              <a:latin typeface="Open Sans" panose="020B0606030504020204" pitchFamily="34" charset="0"/>
              <a:ea typeface="Open Sans" panose="020B0606030504020204" pitchFamily="34" charset="0"/>
              <a:cs typeface="Open Sans" panose="020B0606030504020204" pitchFamily="34" charset="0"/>
            </a:endParaRPr>
          </a:p>
          <a:p>
            <a:endParaRPr lang="en-GB" sz="2400" b="1"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970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678"/>
            <a:ext cx="2357205" cy="6872706"/>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bg1"/>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58314" y="6696250"/>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949280"/>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251520" y="2852936"/>
            <a:ext cx="2190749" cy="720080"/>
          </a:xfrm>
          <a:noFill/>
          <a:ln>
            <a:noFill/>
          </a:ln>
        </p:spPr>
        <p:txBody>
          <a:bodyPr>
            <a:noAutofit/>
          </a:bodyPr>
          <a:lstStyle/>
          <a:p>
            <a:pPr algn="l"/>
            <a: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REA </a:t>
            </a:r>
            <a:b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Board</a:t>
            </a:r>
            <a:b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(since 22</a:t>
            </a:r>
            <a:r>
              <a:rPr lang="en-GB" sz="1400" b="1"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nd</a:t>
            </a: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Sept 2020)</a:t>
            </a:r>
          </a:p>
        </p:txBody>
      </p:sp>
      <p:cxnSp>
        <p:nvCxnSpPr>
          <p:cNvPr id="3" name="Straight Connector 2">
            <a:extLst>
              <a:ext uri="{FF2B5EF4-FFF2-40B4-BE49-F238E27FC236}">
                <a16:creationId xmlns:a16="http://schemas.microsoft.com/office/drawing/2014/main" id="{61962A84-D495-B84B-956D-908B48425308}"/>
              </a:ext>
            </a:extLst>
          </p:cNvPr>
          <p:cNvCxnSpPr>
            <a:cxnSpLocks/>
          </p:cNvCxnSpPr>
          <p:nvPr/>
        </p:nvCxnSpPr>
        <p:spPr>
          <a:xfrm>
            <a:off x="2268715"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2555776" y="620688"/>
            <a:ext cx="6408712" cy="4896544"/>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r>
              <a:rPr lang="en-GB" sz="5000" b="1" u="sng" dirty="0">
                <a:latin typeface="Open Sans" panose="020B0606030504020204" pitchFamily="34" charset="0"/>
                <a:ea typeface="Open Sans" panose="020B0606030504020204" pitchFamily="34" charset="0"/>
                <a:cs typeface="Open Sans" panose="020B0606030504020204" pitchFamily="34" charset="0"/>
              </a:rPr>
            </a:br>
            <a:r>
              <a:rPr lang="en-GB" sz="50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Member Non-Executive Directors</a:t>
            </a:r>
          </a:p>
          <a:p>
            <a:pPr algn="l"/>
            <a:endParaRPr lang="en-GB" sz="5000" b="1" u="sng" dirty="0">
              <a:latin typeface="Open Sans" panose="020B0606030504020204" pitchFamily="34" charset="0"/>
              <a:ea typeface="Open Sans" panose="020B0606030504020204" pitchFamily="34" charset="0"/>
              <a:cs typeface="Open Sans" panose="020B0606030504020204" pitchFamily="34" charset="0"/>
            </a:endParaRPr>
          </a:p>
          <a:p>
            <a:pPr algn="l"/>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Martin Wright </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(Aurora Ventures) </a:t>
            </a:r>
            <a:r>
              <a:rPr lang="en-GB" sz="45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Chair</a:t>
            </a:r>
          </a:p>
          <a:p>
            <a:pPr algn="l"/>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Juliet Davenport OBE </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(Good Energy) </a:t>
            </a:r>
            <a:r>
              <a:rPr lang="en-GB" sz="45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Deputy Chair </a:t>
            </a:r>
            <a:endParaRPr lang="en-GB" sz="4500" b="1" i="1" u="sng"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Duncan Valentine </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a:t>
            </a:r>
            <a:r>
              <a:rPr lang="en-GB" sz="4500" dirty="0" err="1">
                <a:solidFill>
                  <a:srgbClr val="4E5053"/>
                </a:solidFill>
                <a:latin typeface="Open Sans" panose="020B0606030504020204" pitchFamily="34" charset="0"/>
                <a:ea typeface="Open Sans" panose="020B0606030504020204" pitchFamily="34" charset="0"/>
                <a:cs typeface="Open Sans" panose="020B0606030504020204" pitchFamily="34" charset="0"/>
              </a:rPr>
              <a:t>Almax</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 Partners LLP)</a:t>
            </a:r>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 </a:t>
            </a:r>
            <a:endParaRPr lang="en-GB" sz="4500"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Alexander Maddan, REA Policy Board Chair </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a:t>
            </a:r>
            <a:r>
              <a:rPr lang="en-GB" sz="4500" dirty="0" err="1">
                <a:solidFill>
                  <a:srgbClr val="4E5053"/>
                </a:solidFill>
                <a:latin typeface="Open Sans" panose="020B0606030504020204" pitchFamily="34" charset="0"/>
                <a:ea typeface="Open Sans" panose="020B0606030504020204" pitchFamily="34" charset="0"/>
                <a:cs typeface="Open Sans" panose="020B0606030504020204" pitchFamily="34" charset="0"/>
              </a:rPr>
              <a:t>Agrivert</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 Ltd)</a:t>
            </a:r>
          </a:p>
          <a:p>
            <a:pPr algn="l"/>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David Williams </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a:t>
            </a:r>
            <a:r>
              <a:rPr lang="en-GB" sz="4500" dirty="0" err="1">
                <a:solidFill>
                  <a:srgbClr val="4E5053"/>
                </a:solidFill>
                <a:latin typeface="Open Sans" panose="020B0606030504020204" pitchFamily="34" charset="0"/>
                <a:ea typeface="Open Sans" panose="020B0606030504020204" pitchFamily="34" charset="0"/>
                <a:cs typeface="Open Sans" panose="020B0606030504020204" pitchFamily="34" charset="0"/>
              </a:rPr>
              <a:t>Sero</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 Homes)</a:t>
            </a:r>
          </a:p>
          <a:p>
            <a:pPr algn="l"/>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Nina Skorupska CBE, </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Chief Executive, REA</a:t>
            </a:r>
          </a:p>
          <a:p>
            <a:pPr algn="l"/>
            <a:endParaRPr lang="en-GB" sz="5000" b="1" i="1" dirty="0">
              <a:latin typeface="Open Sans" panose="020B0606030504020204" pitchFamily="34" charset="0"/>
              <a:ea typeface="Open Sans" panose="020B0606030504020204" pitchFamily="34" charset="0"/>
              <a:cs typeface="Open Sans" panose="020B0606030504020204" pitchFamily="34" charset="0"/>
            </a:endParaRPr>
          </a:p>
          <a:p>
            <a:pPr algn="l"/>
            <a:r>
              <a:rPr lang="en-GB" sz="50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Independent Non-Executive Director</a:t>
            </a:r>
            <a:br>
              <a:rPr lang="en-GB" sz="5000" b="1" u="sng" dirty="0">
                <a:latin typeface="Open Sans" panose="020B0606030504020204" pitchFamily="34" charset="0"/>
                <a:ea typeface="Open Sans" panose="020B0606030504020204" pitchFamily="34" charset="0"/>
                <a:cs typeface="Open Sans" panose="020B0606030504020204" pitchFamily="34" charset="0"/>
              </a:rPr>
            </a:br>
            <a:endParaRPr lang="en-GB" sz="4500" b="1" u="sng" dirty="0">
              <a:latin typeface="Open Sans" panose="020B0606030504020204" pitchFamily="34" charset="0"/>
              <a:ea typeface="Open Sans" panose="020B0606030504020204" pitchFamily="34" charset="0"/>
              <a:cs typeface="Open Sans" panose="020B0606030504020204" pitchFamily="34" charset="0"/>
            </a:endParaRPr>
          </a:p>
          <a:p>
            <a:pPr algn="l"/>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Baroness </a:t>
            </a:r>
            <a:r>
              <a:rPr lang="en-GB" sz="4500" b="1" dirty="0" err="1">
                <a:solidFill>
                  <a:srgbClr val="4E5053"/>
                </a:solidFill>
                <a:latin typeface="Open Sans" panose="020B0606030504020204" pitchFamily="34" charset="0"/>
                <a:ea typeface="Open Sans" panose="020B0606030504020204" pitchFamily="34" charset="0"/>
                <a:cs typeface="Open Sans" panose="020B0606030504020204" pitchFamily="34" charset="0"/>
              </a:rPr>
              <a:t>Sandip</a:t>
            </a:r>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 </a:t>
            </a:r>
            <a:r>
              <a:rPr lang="en-GB" sz="4500" b="1" dirty="0" err="1">
                <a:solidFill>
                  <a:srgbClr val="4E5053"/>
                </a:solidFill>
                <a:latin typeface="Open Sans" panose="020B0606030504020204" pitchFamily="34" charset="0"/>
                <a:ea typeface="Open Sans" panose="020B0606030504020204" pitchFamily="34" charset="0"/>
                <a:cs typeface="Open Sans" panose="020B0606030504020204" pitchFamily="34" charset="0"/>
              </a:rPr>
              <a:t>Verma</a:t>
            </a:r>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 </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(House of Lords)</a:t>
            </a:r>
            <a:endPar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Vacancy </a:t>
            </a:r>
          </a:p>
          <a:p>
            <a:pPr algn="l"/>
            <a:endPar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r>
              <a:rPr lang="en-GB" sz="45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Rory Tait </a:t>
            </a:r>
            <a:r>
              <a:rPr lang="en-GB" sz="4500" dirty="0">
                <a:solidFill>
                  <a:srgbClr val="4E5053"/>
                </a:solidFill>
                <a:latin typeface="Open Sans" panose="020B0606030504020204" pitchFamily="34" charset="0"/>
                <a:ea typeface="Open Sans" panose="020B0606030504020204" pitchFamily="34" charset="0"/>
                <a:cs typeface="Open Sans" panose="020B0606030504020204" pitchFamily="34" charset="0"/>
              </a:rPr>
              <a:t>(Lux Nova Partners) Secretary</a:t>
            </a:r>
          </a:p>
          <a:p>
            <a:pPr algn="l"/>
            <a:endParaRPr lang="en-GB" sz="24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24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endParaRPr lang="en-GB" sz="24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endParaRPr lang="en-GB" sz="2400" b="1" dirty="0">
              <a:latin typeface="Open Sans" panose="020B0606030504020204" pitchFamily="34" charset="0"/>
              <a:ea typeface="Open Sans" panose="020B0606030504020204" pitchFamily="34" charset="0"/>
              <a:cs typeface="Open Sans" panose="020B0606030504020204" pitchFamily="34" charset="0"/>
            </a:endParaRPr>
          </a:p>
          <a:p>
            <a:endParaRPr lang="en-GB" sz="2400" b="1" dirty="0">
              <a:latin typeface="Open Sans" panose="020B0606030504020204" pitchFamily="34" charset="0"/>
              <a:ea typeface="Open Sans" panose="020B0606030504020204" pitchFamily="34" charset="0"/>
              <a:cs typeface="Open Sans" panose="020B0606030504020204" pitchFamily="34" charset="0"/>
            </a:endParaRPr>
          </a:p>
          <a:p>
            <a:endParaRPr lang="en-GB" sz="2400" b="1"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endParaRPr lang="en-GB"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7611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33" y="12678"/>
            <a:ext cx="2357205" cy="6872706"/>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bg1"/>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68715"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924126"/>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221011" y="2539750"/>
            <a:ext cx="2190749" cy="720080"/>
          </a:xfrm>
          <a:noFill/>
          <a:ln>
            <a:noFill/>
          </a:ln>
        </p:spPr>
        <p:txBody>
          <a:bodyPr>
            <a:noAutofit/>
          </a:bodyPr>
          <a:lstStyle/>
          <a:p>
            <a:pPr algn="l"/>
            <a:b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REA</a:t>
            </a:r>
            <a:b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Policy Board</a:t>
            </a:r>
          </a:p>
        </p:txBody>
      </p:sp>
      <p:cxnSp>
        <p:nvCxnSpPr>
          <p:cNvPr id="3" name="Straight Connector 2">
            <a:extLst>
              <a:ext uri="{FF2B5EF4-FFF2-40B4-BE49-F238E27FC236}">
                <a16:creationId xmlns:a16="http://schemas.microsoft.com/office/drawing/2014/main" id="{61962A84-D495-B84B-956D-908B48425308}"/>
              </a:ext>
            </a:extLst>
          </p:cNvPr>
          <p:cNvCxnSpPr>
            <a:cxnSpLocks/>
          </p:cNvCxnSpPr>
          <p:nvPr/>
        </p:nvCxnSpPr>
        <p:spPr>
          <a:xfrm>
            <a:off x="2268715"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2555776" y="307502"/>
            <a:ext cx="6408712"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br>
              <a:rPr lang="en-GB" sz="1200" b="1" u="sng" dirty="0">
                <a:latin typeface="Open Sans" panose="020B0606030504020204" pitchFamily="34" charset="0"/>
                <a:ea typeface="Open Sans" panose="020B0606030504020204" pitchFamily="34" charset="0"/>
                <a:cs typeface="Open Sans" panose="020B0606030504020204" pitchFamily="34" charset="0"/>
              </a:rPr>
            </a:br>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Members: (as of 1</a:t>
            </a:r>
            <a:r>
              <a:rPr lang="en-GB" sz="1400" b="1" baseline="30000" dirty="0">
                <a:solidFill>
                  <a:srgbClr val="06926B"/>
                </a:solidFill>
                <a:latin typeface="Open Sans" panose="020B0606030504020204" pitchFamily="34" charset="0"/>
                <a:ea typeface="Open Sans" panose="020B0606030504020204" pitchFamily="34" charset="0"/>
                <a:cs typeface="Open Sans" panose="020B0606030504020204" pitchFamily="34" charset="0"/>
              </a:rPr>
              <a:t>st </a:t>
            </a:r>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 August 2021)</a:t>
            </a:r>
          </a:p>
          <a:p>
            <a:pPr lvl="0" algn="l"/>
            <a:endPar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l">
              <a:buFont typeface="Arial" pitchFamily="34" charset="0"/>
              <a:buChar char="•"/>
            </a:pPr>
            <a:r>
              <a:rPr lang="en-GB" sz="12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Alexander </a:t>
            </a:r>
            <a:r>
              <a:rPr lang="en-GB" sz="1200" b="1" dirty="0" err="1">
                <a:solidFill>
                  <a:srgbClr val="06926B"/>
                </a:solidFill>
                <a:latin typeface="Open Sans" panose="020B0606030504020204" pitchFamily="34" charset="0"/>
                <a:ea typeface="Open Sans" panose="020B0606030504020204" pitchFamily="34" charset="0"/>
                <a:cs typeface="Open Sans" panose="020B0606030504020204" pitchFamily="34" charset="0"/>
              </a:rPr>
              <a:t>Maddan</a:t>
            </a:r>
            <a:r>
              <a:rPr lang="en-GB" sz="12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 (</a:t>
            </a:r>
            <a:r>
              <a:rPr lang="en-GB" sz="1200" b="1" dirty="0" err="1">
                <a:solidFill>
                  <a:srgbClr val="06926B"/>
                </a:solidFill>
                <a:latin typeface="Open Sans" panose="020B0606030504020204" pitchFamily="34" charset="0"/>
                <a:ea typeface="Open Sans" panose="020B0606030504020204" pitchFamily="34" charset="0"/>
                <a:cs typeface="Open Sans" panose="020B0606030504020204" pitchFamily="34" charset="0"/>
              </a:rPr>
              <a:t>Agrivert</a:t>
            </a:r>
            <a:r>
              <a:rPr lang="en-GB" sz="12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a:t>
            </a:r>
            <a:r>
              <a:rPr lang="en-GB" sz="1200" b="1" dirty="0">
                <a:solidFill>
                  <a:srgbClr val="588B2F"/>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a:solidFill>
                  <a:srgbClr val="6F6F6F"/>
                </a:solidFill>
                <a:latin typeface="Open Sans" panose="020B0606030504020204" pitchFamily="34" charset="0"/>
                <a:ea typeface="Open Sans" panose="020B0606030504020204" pitchFamily="34" charset="0"/>
                <a:cs typeface="Open Sans" panose="020B0606030504020204" pitchFamily="34" charset="0"/>
              </a:rPr>
              <a:t>Chair &amp; REA Board Member</a:t>
            </a:r>
            <a:endParaRPr lang="en-GB" sz="1200" i="1"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Becky Wheeler (4R Group)	</a:t>
            </a:r>
            <a:r>
              <a:rPr lang="en-GB" sz="1200" dirty="0">
                <a:solidFill>
                  <a:srgbClr val="588B2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Organics</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John </a:t>
            </a:r>
            <a:r>
              <a:rPr lang="en-GB" sz="1200" dirty="0" err="1">
                <a:solidFill>
                  <a:srgbClr val="06926B"/>
                </a:solidFill>
                <a:latin typeface="Open Sans" panose="020B0606030504020204" pitchFamily="34" charset="0"/>
                <a:ea typeface="Open Sans" panose="020B0606030504020204" pitchFamily="34" charset="0"/>
                <a:cs typeface="Open Sans" panose="020B0606030504020204" pitchFamily="34" charset="0"/>
              </a:rPr>
              <a:t>Mezzullo</a:t>
            </a: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 (Centrica)</a:t>
            </a:r>
            <a:r>
              <a:rPr lang="en-GB" sz="1200" i="1" dirty="0">
                <a:solidFill>
                  <a:srgbClr val="06926B"/>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588B2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Green Gas</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Steve Shaw (Veolia)</a:t>
            </a:r>
            <a:r>
              <a:rPr lang="en-GB" sz="1200" dirty="0">
                <a:solidFill>
                  <a:srgbClr val="588B2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Landfill Gas</a:t>
            </a:r>
            <a:endParaRPr lang="en-GB" sz="1200"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Ian Waller (</a:t>
            </a:r>
            <a:r>
              <a:rPr lang="en-GB" sz="1200" dirty="0" err="1">
                <a:solidFill>
                  <a:srgbClr val="06926B"/>
                </a:solidFill>
                <a:latin typeface="Open Sans" panose="020B0606030504020204" pitchFamily="34" charset="0"/>
                <a:ea typeface="Open Sans" panose="020B0606030504020204" pitchFamily="34" charset="0"/>
                <a:cs typeface="Open Sans" panose="020B0606030504020204" pitchFamily="34" charset="0"/>
              </a:rPr>
              <a:t>Inperpetuum</a:t>
            </a: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rgbClr val="588B2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Renewable Transport Fuels</a:t>
            </a: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 </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Julian Morgan-Jones (South East Wood Fuels)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Wood Heat</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Darren Williams (ECO2)</a:t>
            </a:r>
            <a:r>
              <a:rPr lang="en-GB" sz="1200" dirty="0">
                <a:solidFill>
                  <a:srgbClr val="588B2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Biomass Power</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Hillary Stone (Imperial College)	</a:t>
            </a:r>
            <a:r>
              <a:rPr lang="en-GB" sz="1200"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Waste to Energy </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Max </a:t>
            </a:r>
            <a:r>
              <a:rPr lang="en-GB" sz="1200" dirty="0" err="1">
                <a:solidFill>
                  <a:srgbClr val="06926B"/>
                </a:solidFill>
                <a:latin typeface="Open Sans" panose="020B0606030504020204" pitchFamily="34" charset="0"/>
                <a:ea typeface="Open Sans" panose="020B0606030504020204" pitchFamily="34" charset="0"/>
                <a:cs typeface="Open Sans" panose="020B0606030504020204" pitchFamily="34" charset="0"/>
              </a:rPr>
              <a:t>Carcas</a:t>
            </a: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 (CAELULUM)</a:t>
            </a:r>
            <a:r>
              <a:rPr lang="en-GB" sz="1200"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Innovative &amp; Strategic Technologies</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Vijay Shinde (Siemens Energy)</a:t>
            </a:r>
            <a:r>
              <a:rPr lang="en-GB" sz="1200"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Energy Storage &amp; 					Renewable Power Markets &amp; Grids </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John Macdonald-Brown (Syzygy Consulting)</a:t>
            </a:r>
            <a:r>
              <a:rPr lang="en-GB" sz="1200"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Solar </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Tanya Sinclair  (</a:t>
            </a:r>
            <a:r>
              <a:rPr lang="en-GB" sz="1200" dirty="0" err="1">
                <a:solidFill>
                  <a:srgbClr val="06926B"/>
                </a:solidFill>
                <a:latin typeface="Open Sans" panose="020B0606030504020204" pitchFamily="34" charset="0"/>
                <a:ea typeface="Open Sans" panose="020B0606030504020204" pitchFamily="34" charset="0"/>
                <a:cs typeface="Open Sans" panose="020B0606030504020204" pitchFamily="34" charset="0"/>
              </a:rPr>
              <a:t>Chargepoint</a:t>
            </a: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a:t>
            </a:r>
            <a:r>
              <a:rPr lang="en-GB" sz="1200" i="1"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EV Charging Infrastructure</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Michelle Davies (Eversheds Sutherland)</a:t>
            </a:r>
            <a:r>
              <a:rPr lang="en-GB" sz="1200"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Finance Forum</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Harry Vickers (Green Investment Group)</a:t>
            </a:r>
            <a:r>
              <a:rPr lang="en-GB" sz="1200"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Decentralised Energy Forum, 				</a:t>
            </a:r>
            <a:r>
              <a:rPr lang="en-GB" sz="1200" i="1" dirty="0" err="1">
                <a:solidFill>
                  <a:srgbClr val="4E5053"/>
                </a:solidFill>
                <a:latin typeface="Open Sans" panose="020B0606030504020204" pitchFamily="34" charset="0"/>
                <a:ea typeface="Open Sans" panose="020B0606030504020204" pitchFamily="34" charset="0"/>
                <a:cs typeface="Open Sans" panose="020B0606030504020204" pitchFamily="34" charset="0"/>
              </a:rPr>
              <a:t>inc.</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 built environment</a:t>
            </a:r>
          </a:p>
          <a:p>
            <a:pPr marL="342900" lvl="0" indent="-342900" algn="l">
              <a:buFont typeface="Arial" pitchFamily="34" charset="0"/>
              <a:buChar char="•"/>
            </a:pPr>
            <a:endParaRPr lang="en-GB" sz="1200" i="1"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a:p>
            <a:pPr lvl="0" algn="l"/>
            <a:r>
              <a:rPr lang="en-GB" sz="12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REA Executive participation</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Frank  Gordon</a:t>
            </a:r>
            <a:r>
              <a:rPr lang="en-GB" sz="1200" dirty="0">
                <a:solidFill>
                  <a:srgbClr val="588B2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Director of Policy (Secretariat)</a:t>
            </a: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Amy </a:t>
            </a:r>
            <a:r>
              <a:rPr lang="en-GB" sz="1200" dirty="0" err="1">
                <a:solidFill>
                  <a:srgbClr val="06926B"/>
                </a:solidFill>
                <a:latin typeface="Open Sans" panose="020B0606030504020204" pitchFamily="34" charset="0"/>
                <a:ea typeface="Open Sans" panose="020B0606030504020204" pitchFamily="34" charset="0"/>
                <a:cs typeface="Open Sans" panose="020B0606030504020204" pitchFamily="34" charset="0"/>
              </a:rPr>
              <a:t>MacConnachie</a:t>
            </a: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Director of External Affairs </a:t>
            </a:r>
          </a:p>
          <a:p>
            <a:pPr marL="342900" lvl="0" indent="-342900" algn="l">
              <a:buFont typeface="Arial" pitchFamily="34" charset="0"/>
              <a:buChar char="•"/>
            </a:pP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Nina Skorupska  </a:t>
            </a:r>
            <a:r>
              <a:rPr lang="en-GB" sz="1200" dirty="0">
                <a:solidFill>
                  <a:srgbClr val="6F6F6F"/>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Chief Executive</a:t>
            </a:r>
          </a:p>
          <a:p>
            <a:pPr marL="342900" lvl="0" indent="-342900" algn="l">
              <a:buFont typeface="Arial" pitchFamily="34" charset="0"/>
              <a:buChar char="•"/>
            </a:pPr>
            <a:endPar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l">
              <a:buFont typeface="Arial" pitchFamily="34" charset="0"/>
              <a:buChar char="•"/>
            </a:pPr>
            <a:endPar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l">
              <a:buFont typeface="Arial" pitchFamily="34" charset="0"/>
              <a:buChar char="•"/>
            </a:pPr>
            <a:endPar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l">
              <a:buFont typeface="Arial" pitchFamily="34" charset="0"/>
              <a:buChar char="•"/>
            </a:pPr>
            <a:endParaRPr lang="en-GB" sz="1200"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l"/>
            <a:r>
              <a:rPr lang="en-GB" sz="10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 * now on Maternity Leave until Oct 2021</a:t>
            </a:r>
          </a:p>
          <a:p>
            <a:pPr marL="171450" lvl="0" indent="-171450" algn="l">
              <a:buFont typeface="Arial" panose="020B0604020202020204" pitchFamily="34" charset="0"/>
              <a:buChar char="•"/>
            </a:pP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endPar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24">
            <a:extLst>
              <a:ext uri="{FF2B5EF4-FFF2-40B4-BE49-F238E27FC236}">
                <a16:creationId xmlns:a16="http://schemas.microsoft.com/office/drawing/2014/main" id="{28C0FA87-FF1D-1045-AD9E-0624AA48CB11}"/>
              </a:ext>
            </a:extLst>
          </p:cNvPr>
          <p:cNvSpPr txBox="1">
            <a:spLocks noChangeArrowheads="1"/>
          </p:cNvSpPr>
          <p:nvPr/>
        </p:nvSpPr>
        <p:spPr bwMode="auto">
          <a:xfrm>
            <a:off x="215970" y="4051918"/>
            <a:ext cx="192911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Courier New" panose="02070309020205020404" pitchFamily="49" charset="0"/>
              <a:buChar char="o"/>
              <a:defRPr sz="24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Courier New" panose="02070309020205020404" pitchFamily="49" charset="0"/>
              <a:buChar char="o"/>
              <a:defRPr sz="20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Courier New" panose="02070309020205020404" pitchFamily="49" charset="0"/>
              <a:buChar char="o"/>
              <a:defRPr>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400" b="1" dirty="0">
                <a:solidFill>
                  <a:schemeClr val="bg1"/>
                </a:solidFill>
                <a:latin typeface="Futura Medium" panose="020B0602020204020303" pitchFamily="34" charset="-79"/>
                <a:cs typeface="Futura Medium" panose="020B0602020204020303" pitchFamily="34" charset="-79"/>
              </a:rPr>
              <a:t>Represented by </a:t>
            </a:r>
          </a:p>
          <a:p>
            <a:pPr eaLnBrk="1" hangingPunct="1">
              <a:spcBef>
                <a:spcPct val="0"/>
              </a:spcBef>
              <a:buFontTx/>
              <a:buNone/>
            </a:pPr>
            <a:r>
              <a:rPr lang="en-US" altLang="en-US" sz="1400" b="1" dirty="0">
                <a:solidFill>
                  <a:schemeClr val="bg1"/>
                </a:solidFill>
                <a:latin typeface="Futura Medium" panose="020B0602020204020303" pitchFamily="34" charset="-79"/>
                <a:cs typeface="Futura Medium" panose="020B0602020204020303" pitchFamily="34" charset="-79"/>
              </a:rPr>
              <a:t>Chairs elected from member forums</a:t>
            </a:r>
          </a:p>
          <a:p>
            <a:pPr eaLnBrk="1" hangingPunct="1">
              <a:spcBef>
                <a:spcPct val="0"/>
              </a:spcBef>
              <a:buFontTx/>
              <a:buNone/>
            </a:pPr>
            <a:endParaRPr lang="en-US" altLang="en-US" sz="1400" dirty="0">
              <a:solidFill>
                <a:schemeClr val="bg1"/>
              </a:solidFill>
              <a:latin typeface="Calibri" panose="020F0502020204030204" pitchFamily="34" charset="0"/>
            </a:endParaRPr>
          </a:p>
        </p:txBody>
      </p:sp>
      <p:cxnSp>
        <p:nvCxnSpPr>
          <p:cNvPr id="12" name="Straight Connector 11">
            <a:extLst>
              <a:ext uri="{FF2B5EF4-FFF2-40B4-BE49-F238E27FC236}">
                <a16:creationId xmlns:a16="http://schemas.microsoft.com/office/drawing/2014/main" id="{78406689-C01F-344D-92C6-7F39142C0BF4}"/>
              </a:ext>
            </a:extLst>
          </p:cNvPr>
          <p:cNvCxnSpPr/>
          <p:nvPr/>
        </p:nvCxnSpPr>
        <p:spPr>
          <a:xfrm>
            <a:off x="323528" y="4051918"/>
            <a:ext cx="1656184"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12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483E50E-B6D5-49EF-B708-10671359E572}"/>
              </a:ext>
            </a:extLst>
          </p:cNvPr>
          <p:cNvSpPr/>
          <p:nvPr/>
        </p:nvSpPr>
        <p:spPr>
          <a:xfrm>
            <a:off x="5865024" y="5543658"/>
            <a:ext cx="3227732" cy="955204"/>
          </a:xfrm>
          <a:prstGeom prst="rect">
            <a:avLst/>
          </a:prstGeom>
          <a:solidFill>
            <a:srgbClr val="F3F3F2"/>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a:extLst>
              <a:ext uri="{FF2B5EF4-FFF2-40B4-BE49-F238E27FC236}">
                <a16:creationId xmlns:a16="http://schemas.microsoft.com/office/drawing/2014/main" id="{E3A81B42-2E1B-4F37-96AA-23EC2D789CA6}"/>
              </a:ext>
            </a:extLst>
          </p:cNvPr>
          <p:cNvCxnSpPr>
            <a:cxnSpLocks/>
          </p:cNvCxnSpPr>
          <p:nvPr/>
        </p:nvCxnSpPr>
        <p:spPr bwMode="auto">
          <a:xfrm>
            <a:off x="3707904" y="3422840"/>
            <a:ext cx="587203" cy="0"/>
          </a:xfrm>
          <a:prstGeom prst="line">
            <a:avLst/>
          </a:prstGeom>
          <a:ln w="19050">
            <a:solidFill>
              <a:srgbClr val="6F6F6F"/>
            </a:solidFill>
            <a:prstDash val="sysDash"/>
          </a:ln>
        </p:spPr>
        <p:style>
          <a:lnRef idx="1">
            <a:schemeClr val="accent1"/>
          </a:lnRef>
          <a:fillRef idx="0">
            <a:schemeClr val="accent1"/>
          </a:fillRef>
          <a:effectRef idx="0">
            <a:schemeClr val="accent1"/>
          </a:effectRef>
          <a:fontRef idx="minor">
            <a:schemeClr val="tx1"/>
          </a:fontRef>
        </p:style>
      </p:cxnSp>
      <p:grpSp>
        <p:nvGrpSpPr>
          <p:cNvPr id="91" name="Group 128">
            <a:extLst>
              <a:ext uri="{FF2B5EF4-FFF2-40B4-BE49-F238E27FC236}">
                <a16:creationId xmlns:a16="http://schemas.microsoft.com/office/drawing/2014/main" id="{8CFD3896-CA25-45D2-8ACE-FD58631F73A7}"/>
              </a:ext>
            </a:extLst>
          </p:cNvPr>
          <p:cNvGrpSpPr>
            <a:grpSpLocks/>
          </p:cNvGrpSpPr>
          <p:nvPr/>
        </p:nvGrpSpPr>
        <p:grpSpPr bwMode="auto">
          <a:xfrm>
            <a:off x="2843808" y="3422841"/>
            <a:ext cx="109785" cy="1043924"/>
            <a:chOff x="5001468" y="3203190"/>
            <a:chExt cx="148242" cy="464127"/>
          </a:xfrm>
        </p:grpSpPr>
        <p:cxnSp>
          <p:nvCxnSpPr>
            <p:cNvPr id="94" name="Straight Connector 93">
              <a:extLst>
                <a:ext uri="{FF2B5EF4-FFF2-40B4-BE49-F238E27FC236}">
                  <a16:creationId xmlns:a16="http://schemas.microsoft.com/office/drawing/2014/main" id="{62C397E1-0CB9-4B59-B144-93A8CB01284B}"/>
                </a:ext>
              </a:extLst>
            </p:cNvPr>
            <p:cNvCxnSpPr/>
            <p:nvPr/>
          </p:nvCxnSpPr>
          <p:spPr>
            <a:xfrm>
              <a:off x="5001468" y="3203190"/>
              <a:ext cx="0" cy="46412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068BB23-31AF-4693-B6E9-E0EF890C0DDB}"/>
                </a:ext>
              </a:extLst>
            </p:cNvPr>
            <p:cNvCxnSpPr/>
            <p:nvPr/>
          </p:nvCxnSpPr>
          <p:spPr>
            <a:xfrm>
              <a:off x="5009438" y="3665732"/>
              <a:ext cx="14027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7B5300E-48AF-4F7A-ACDB-03B635116DE5}"/>
              </a:ext>
            </a:extLst>
          </p:cNvPr>
          <p:cNvSpPr txBox="1"/>
          <p:nvPr/>
        </p:nvSpPr>
        <p:spPr>
          <a:xfrm>
            <a:off x="4371722" y="3239525"/>
            <a:ext cx="875065" cy="553998"/>
          </a:xfrm>
          <a:prstGeom prst="rect">
            <a:avLst/>
          </a:prstGeom>
          <a:noFill/>
        </p:spPr>
        <p:txBody>
          <a:bodyPr wrap="square">
            <a:spAutoFit/>
          </a:bodyPr>
          <a:lstStyle/>
          <a:p>
            <a:pPr fontAlgn="base">
              <a:spcBef>
                <a:spcPct val="0"/>
              </a:spcBef>
              <a:spcAft>
                <a:spcPct val="0"/>
              </a:spcAft>
              <a:defRPr/>
            </a:pPr>
            <a:r>
              <a:rPr lang="en-GB" sz="1000" b="1" u="sng" dirty="0">
                <a:solidFill>
                  <a:prstClr val="black">
                    <a:lumMod val="50000"/>
                    <a:lumOff val="50000"/>
                  </a:prstClr>
                </a:solidFill>
                <a:ea typeface="MS PGothic" pitchFamily="34" charset="-128"/>
              </a:rPr>
              <a:t>PR &amp; Coms </a:t>
            </a:r>
          </a:p>
          <a:p>
            <a:pPr fontAlgn="base">
              <a:spcBef>
                <a:spcPct val="0"/>
              </a:spcBef>
              <a:spcAft>
                <a:spcPct val="0"/>
              </a:spcAft>
              <a:defRPr/>
            </a:pPr>
            <a:r>
              <a:rPr lang="en-GB" sz="1000" b="1" dirty="0">
                <a:solidFill>
                  <a:prstClr val="black">
                    <a:lumMod val="50000"/>
                    <a:lumOff val="50000"/>
                  </a:prstClr>
                </a:solidFill>
                <a:ea typeface="MS PGothic" pitchFamily="34" charset="-128"/>
              </a:rPr>
              <a:t>Manager</a:t>
            </a:r>
          </a:p>
          <a:p>
            <a:pPr fontAlgn="base">
              <a:spcBef>
                <a:spcPct val="0"/>
              </a:spcBef>
              <a:spcAft>
                <a:spcPct val="0"/>
              </a:spcAft>
              <a:defRPr/>
            </a:pPr>
            <a:r>
              <a:rPr lang="en-GB" sz="1000" dirty="0">
                <a:solidFill>
                  <a:srgbClr val="6F6F6F"/>
                </a:solidFill>
                <a:ea typeface="MS PGothic" charset="0"/>
                <a:cs typeface="MS PGothic" charset="0"/>
              </a:rPr>
              <a:t>Jack Abbott</a:t>
            </a:r>
          </a:p>
        </p:txBody>
      </p:sp>
      <p:sp>
        <p:nvSpPr>
          <p:cNvPr id="84" name="Rectangle 83"/>
          <p:cNvSpPr/>
          <p:nvPr/>
        </p:nvSpPr>
        <p:spPr>
          <a:xfrm>
            <a:off x="-11842" y="-27385"/>
            <a:ext cx="9144000" cy="118181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bg1"/>
              </a:solidFill>
            </a:endParaRPr>
          </a:p>
        </p:txBody>
      </p:sp>
      <p:cxnSp>
        <p:nvCxnSpPr>
          <p:cNvPr id="4" name="Straight Connector 3"/>
          <p:cNvCxnSpPr/>
          <p:nvPr/>
        </p:nvCxnSpPr>
        <p:spPr>
          <a:xfrm>
            <a:off x="5292080" y="2058690"/>
            <a:ext cx="0" cy="514793"/>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
        <p:nvSpPr>
          <p:cNvPr id="14347" name="Title 6"/>
          <p:cNvSpPr>
            <a:spLocks noGrp="1"/>
          </p:cNvSpPr>
          <p:nvPr>
            <p:ph type="title"/>
          </p:nvPr>
        </p:nvSpPr>
        <p:spPr>
          <a:xfrm>
            <a:off x="58463" y="43656"/>
            <a:ext cx="8680001" cy="1081088"/>
          </a:xfrm>
        </p:spPr>
        <p:txBody>
          <a:bodyPr>
            <a:normAutofit/>
          </a:bodyPr>
          <a:lstStyle/>
          <a:p>
            <a:pPr algn="l"/>
            <a:r>
              <a:rPr lang="en-GB" alt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REA Organisation: 1</a:t>
            </a:r>
            <a:r>
              <a:rPr lang="en-GB" altLang="en-US" sz="2400" b="1"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st</a:t>
            </a:r>
            <a:r>
              <a:rPr lang="en-GB" alt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September 2021</a:t>
            </a:r>
            <a:br>
              <a:rPr lang="en-GB" alt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(Subject to further change due to COVID 19 &amp; REA strategy developments)</a:t>
            </a:r>
            <a:endParaRPr lang="en-GB" altLang="en-US" sz="1600" b="1"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1" name="Straight Connector 50"/>
          <p:cNvCxnSpPr/>
          <p:nvPr/>
        </p:nvCxnSpPr>
        <p:spPr>
          <a:xfrm flipH="1">
            <a:off x="2843808" y="2401639"/>
            <a:ext cx="1067" cy="595313"/>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56038" y="2076723"/>
            <a:ext cx="0" cy="46355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43808" y="2078811"/>
            <a:ext cx="0" cy="46355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1320501" y="2082259"/>
            <a:ext cx="0" cy="309733"/>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11960" y="1844824"/>
            <a:ext cx="1133970" cy="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081368" y="1726227"/>
            <a:ext cx="2581679" cy="4796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000" b="1" u="sng"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Executive &amp; Operations support</a:t>
            </a:r>
          </a:p>
          <a:p>
            <a:pPr algn="ctr" fontAlgn="base">
              <a:spcBef>
                <a:spcPct val="0"/>
              </a:spcBef>
              <a:spcAft>
                <a:spcPct val="0"/>
              </a:spcAft>
              <a:defRPr/>
            </a:pPr>
            <a:r>
              <a:rPr lang="en-GB" sz="90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Caroline Jones*</a:t>
            </a:r>
          </a:p>
          <a:p>
            <a:pPr algn="ctr" fontAlgn="base">
              <a:spcBef>
                <a:spcPct val="0"/>
              </a:spcBef>
              <a:spcAft>
                <a:spcPct val="0"/>
              </a:spcAft>
              <a:defRPr/>
            </a:pPr>
            <a:endParaRPr lang="en-GB" sz="1000" b="1"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ounded Rectangle 51"/>
          <p:cNvSpPr/>
          <p:nvPr/>
        </p:nvSpPr>
        <p:spPr>
          <a:xfrm>
            <a:off x="1919415" y="2924944"/>
            <a:ext cx="1887563" cy="664245"/>
          </a:xfrm>
          <a:prstGeom prst="roundRect">
            <a:avLst/>
          </a:prstGeom>
          <a:solidFill>
            <a:srgbClr val="43D398"/>
          </a:solidFill>
          <a:ln>
            <a:noFill/>
          </a:ln>
          <a:effectLst>
            <a:outerShdw blurRad="101600" dist="50800" dir="5400000" algn="ctr" rotWithShape="0">
              <a:srgbClr val="06926B"/>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fontAlgn="base">
              <a:spcBef>
                <a:spcPct val="0"/>
              </a:spcBef>
              <a:spcAft>
                <a:spcPct val="0"/>
              </a:spcAft>
              <a:defRPr/>
            </a:pPr>
            <a:r>
              <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Lindsay Barnett</a:t>
            </a:r>
          </a:p>
          <a:p>
            <a:pPr algn="ctr" fontAlgn="base">
              <a:spcBef>
                <a:spcPct val="0"/>
              </a:spcBef>
              <a:spcAft>
                <a:spcPct val="0"/>
              </a:spcAft>
              <a:defRPr/>
            </a:pPr>
            <a:r>
              <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0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Membership, Marketing &amp; Events Director</a:t>
            </a:r>
          </a:p>
          <a:p>
            <a:pPr algn="ctr" fontAlgn="base">
              <a:spcBef>
                <a:spcPct val="0"/>
              </a:spcBef>
              <a:spcAft>
                <a:spcPct val="0"/>
              </a:spcAft>
              <a:defRPr/>
            </a:pPr>
            <a:endPar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55" name="Straight Connector 154"/>
          <p:cNvCxnSpPr>
            <a:cxnSpLocks/>
          </p:cNvCxnSpPr>
          <p:nvPr/>
        </p:nvCxnSpPr>
        <p:spPr>
          <a:xfrm flipV="1">
            <a:off x="4283968" y="2060848"/>
            <a:ext cx="3072070" cy="1"/>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3190030" y="5445224"/>
            <a:ext cx="2330642" cy="1431161"/>
          </a:xfrm>
          <a:prstGeom prst="rect">
            <a:avLst/>
          </a:prstGeom>
          <a:noFill/>
        </p:spPr>
        <p:txBody>
          <a:bodyPr wrap="square">
            <a:spAutoFit/>
          </a:bodyPr>
          <a:lstStyle/>
          <a:p>
            <a:pPr fontAlgn="base">
              <a:spcBef>
                <a:spcPct val="0"/>
              </a:spcBef>
              <a:spcAft>
                <a:spcPct val="0"/>
              </a:spcAft>
              <a:defRPr/>
            </a:pPr>
            <a:r>
              <a:rPr lang="en-GB" sz="10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Additional Support:</a:t>
            </a:r>
          </a:p>
          <a:p>
            <a:pPr fontAlgn="base">
              <a:spcBef>
                <a:spcPct val="0"/>
              </a:spcBef>
              <a:spcAft>
                <a:spcPct val="0"/>
              </a:spcAft>
              <a:defRPr/>
            </a:pPr>
            <a:r>
              <a:rPr lang="en-GB" sz="1000" b="1" dirty="0">
                <a:solidFill>
                  <a:srgbClr val="43D398"/>
                </a:solidFill>
                <a:latin typeface="Open Sans" panose="020B0606030504020204" pitchFamily="34" charset="0"/>
                <a:ea typeface="Open Sans" panose="020B0606030504020204" pitchFamily="34" charset="0"/>
                <a:cs typeface="Open Sans" panose="020B0606030504020204" pitchFamily="34" charset="0"/>
              </a:rPr>
              <a:t>Senior Regulatory Expert &amp; Int. Development** </a:t>
            </a:r>
          </a:p>
          <a:p>
            <a:pPr fontAlgn="base">
              <a:spcBef>
                <a:spcPct val="0"/>
              </a:spcBef>
              <a:spcAft>
                <a:spcPct val="0"/>
              </a:spcAft>
              <a:defRPr/>
            </a:pPr>
            <a:r>
              <a:rPr lang="en-GB" sz="900" dirty="0">
                <a:solidFill>
                  <a:srgbClr val="43D398"/>
                </a:solidFill>
                <a:latin typeface="Open Sans" panose="020B0606030504020204" pitchFamily="34" charset="0"/>
                <a:ea typeface="Open Sans" panose="020B0606030504020204" pitchFamily="34" charset="0"/>
                <a:cs typeface="Open Sans" panose="020B0606030504020204" pitchFamily="34" charset="0"/>
              </a:rPr>
              <a:t>Robert Hull, </a:t>
            </a:r>
            <a:r>
              <a:rPr lang="en-GB" sz="900" dirty="0" err="1">
                <a:solidFill>
                  <a:srgbClr val="43D398"/>
                </a:solidFill>
                <a:latin typeface="Open Sans" panose="020B0606030504020204" pitchFamily="34" charset="0"/>
                <a:ea typeface="Open Sans" panose="020B0606030504020204" pitchFamily="34" charset="0"/>
                <a:cs typeface="Open Sans" panose="020B0606030504020204" pitchFamily="34" charset="0"/>
              </a:rPr>
              <a:t>RiverSwan</a:t>
            </a:r>
            <a:br>
              <a:rPr lang="en-GB" sz="9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endParaRPr lang="en-GB" sz="900" dirty="0">
              <a:solidFill>
                <a:srgbClr val="43D398"/>
              </a:solidFill>
              <a:latin typeface="Open Sans" panose="020B0606030504020204" pitchFamily="34" charset="0"/>
              <a:ea typeface="Open Sans" panose="020B0606030504020204" pitchFamily="34" charset="0"/>
              <a:cs typeface="Open Sans" panose="020B0606030504020204" pitchFamily="34" charset="0"/>
            </a:endParaRPr>
          </a:p>
          <a:p>
            <a:pPr fontAlgn="base">
              <a:spcBef>
                <a:spcPct val="0"/>
              </a:spcBef>
              <a:spcAft>
                <a:spcPct val="0"/>
              </a:spcAft>
              <a:defRPr/>
            </a:pPr>
            <a:r>
              <a:rPr lang="en-GB" sz="1000" b="1" dirty="0">
                <a:solidFill>
                  <a:srgbClr val="43D398"/>
                </a:solidFill>
                <a:latin typeface="Open Sans" panose="020B0606030504020204" pitchFamily="34" charset="0"/>
                <a:ea typeface="Open Sans" panose="020B0606030504020204" pitchFamily="34" charset="0"/>
                <a:cs typeface="Open Sans" panose="020B0606030504020204" pitchFamily="34" charset="0"/>
              </a:rPr>
              <a:t>Senior Regulatory Expert</a:t>
            </a:r>
          </a:p>
          <a:p>
            <a:pPr fontAlgn="base">
              <a:spcBef>
                <a:spcPct val="0"/>
              </a:spcBef>
              <a:spcAft>
                <a:spcPct val="0"/>
              </a:spcAft>
              <a:defRPr/>
            </a:pPr>
            <a:r>
              <a:rPr lang="en-GB" sz="1000" b="1" dirty="0">
                <a:solidFill>
                  <a:srgbClr val="43D398"/>
                </a:solidFill>
                <a:latin typeface="Open Sans" panose="020B0606030504020204" pitchFamily="34" charset="0"/>
                <a:ea typeface="Open Sans" panose="020B0606030504020204" pitchFamily="34" charset="0"/>
                <a:cs typeface="Open Sans" panose="020B0606030504020204" pitchFamily="34" charset="0"/>
              </a:rPr>
              <a:t>Markets and Local authorities</a:t>
            </a:r>
          </a:p>
          <a:p>
            <a:pPr fontAlgn="base">
              <a:spcBef>
                <a:spcPct val="0"/>
              </a:spcBef>
              <a:spcAft>
                <a:spcPct val="0"/>
              </a:spcAft>
              <a:defRPr/>
            </a:pPr>
            <a:r>
              <a:rPr lang="en-GB" sz="900" dirty="0">
                <a:solidFill>
                  <a:srgbClr val="43D398"/>
                </a:solidFill>
                <a:latin typeface="Open Sans" panose="020B0606030504020204" pitchFamily="34" charset="0"/>
                <a:ea typeface="Open Sans" panose="020B0606030504020204" pitchFamily="34" charset="0"/>
                <a:cs typeface="Open Sans" panose="020B0606030504020204" pitchFamily="34" charset="0"/>
              </a:rPr>
              <a:t>Nigel Cornwall, New Anglia Energy</a:t>
            </a:r>
          </a:p>
          <a:p>
            <a:pPr fontAlgn="base">
              <a:spcBef>
                <a:spcPct val="0"/>
              </a:spcBef>
              <a:spcAft>
                <a:spcPct val="0"/>
              </a:spcAft>
              <a:defRPr/>
            </a:pPr>
            <a:endParaRPr lang="en-GB" sz="1000"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36" name="Rectangle 14335"/>
          <p:cNvSpPr/>
          <p:nvPr/>
        </p:nvSpPr>
        <p:spPr>
          <a:xfrm>
            <a:off x="3069982" y="5442436"/>
            <a:ext cx="2375561" cy="1299429"/>
          </a:xfrm>
          <a:prstGeom prst="rect">
            <a:avLst/>
          </a:prstGeom>
          <a:noFill/>
          <a:ln w="12700">
            <a:solidFill>
              <a:srgbClr val="06926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226142" y="233169"/>
            <a:ext cx="946505" cy="936104"/>
          </a:xfrm>
          <a:prstGeom prst="rect">
            <a:avLst/>
          </a:prstGeom>
        </p:spPr>
      </p:pic>
      <p:cxnSp>
        <p:nvCxnSpPr>
          <p:cNvPr id="102" name="Straight Connector 101">
            <a:extLst>
              <a:ext uri="{FF2B5EF4-FFF2-40B4-BE49-F238E27FC236}">
                <a16:creationId xmlns:a16="http://schemas.microsoft.com/office/drawing/2014/main" id="{BE315BD5-C5CD-4907-8968-54E2D62B8318}"/>
              </a:ext>
            </a:extLst>
          </p:cNvPr>
          <p:cNvCxnSpPr>
            <a:cxnSpLocks/>
          </p:cNvCxnSpPr>
          <p:nvPr/>
        </p:nvCxnSpPr>
        <p:spPr>
          <a:xfrm flipH="1">
            <a:off x="5838107" y="3219811"/>
            <a:ext cx="2694333" cy="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2E7D8C-9CF1-4439-A31C-776FD85864F1}"/>
              </a:ext>
            </a:extLst>
          </p:cNvPr>
          <p:cNvSpPr txBox="1"/>
          <p:nvPr/>
        </p:nvSpPr>
        <p:spPr>
          <a:xfrm>
            <a:off x="7380312" y="5529426"/>
            <a:ext cx="1053405" cy="707886"/>
          </a:xfrm>
          <a:prstGeom prst="rect">
            <a:avLst/>
          </a:prstGeom>
          <a:noFill/>
        </p:spPr>
        <p:txBody>
          <a:bodyPr wrap="square">
            <a:spAutoFit/>
          </a:bodyPr>
          <a:lstStyle/>
          <a:p>
            <a:pPr fontAlgn="base">
              <a:spcBef>
                <a:spcPct val="0"/>
              </a:spcBef>
              <a:spcAft>
                <a:spcPct val="0"/>
              </a:spcAft>
              <a:defRPr/>
            </a:pPr>
            <a:r>
              <a:rPr lang="en-GB" sz="1000" b="1" dirty="0">
                <a:solidFill>
                  <a:srgbClr val="6F6F6F"/>
                </a:solidFill>
                <a:ea typeface="MS PGothic" charset="0"/>
                <a:cs typeface="MS PGothic" charset="0"/>
              </a:rPr>
              <a:t>Policy </a:t>
            </a:r>
          </a:p>
          <a:p>
            <a:pPr fontAlgn="base">
              <a:spcBef>
                <a:spcPct val="0"/>
              </a:spcBef>
              <a:spcAft>
                <a:spcPct val="0"/>
              </a:spcAft>
              <a:defRPr/>
            </a:pPr>
            <a:r>
              <a:rPr lang="en-GB" sz="1000" b="1" dirty="0">
                <a:solidFill>
                  <a:srgbClr val="6F6F6F"/>
                </a:solidFill>
                <a:ea typeface="MS PGothic" charset="0"/>
                <a:cs typeface="MS PGothic" charset="0"/>
              </a:rPr>
              <a:t>Analyst:</a:t>
            </a:r>
          </a:p>
          <a:p>
            <a:pPr fontAlgn="base">
              <a:spcBef>
                <a:spcPct val="0"/>
              </a:spcBef>
              <a:spcAft>
                <a:spcPct val="0"/>
              </a:spcAft>
              <a:defRPr/>
            </a:pPr>
            <a:r>
              <a:rPr lang="en-GB" sz="1000" b="1" u="sng" dirty="0">
                <a:solidFill>
                  <a:srgbClr val="6F6F6F"/>
                </a:solidFill>
                <a:ea typeface="MS PGothic" charset="0"/>
                <a:cs typeface="MS PGothic" charset="0"/>
              </a:rPr>
              <a:t>Smart energy</a:t>
            </a:r>
            <a:endParaRPr lang="en-GB" sz="1000" baseline="30000" dirty="0">
              <a:solidFill>
                <a:srgbClr val="6F6F6F"/>
              </a:solidFill>
              <a:ea typeface="MS PGothic" charset="0"/>
              <a:cs typeface="MS PGothic" charset="0"/>
            </a:endParaRPr>
          </a:p>
          <a:p>
            <a:pPr fontAlgn="base">
              <a:spcBef>
                <a:spcPct val="0"/>
              </a:spcBef>
              <a:spcAft>
                <a:spcPct val="0"/>
              </a:spcAft>
              <a:defRPr/>
            </a:pPr>
            <a:r>
              <a:rPr lang="en-GB" sz="1000" dirty="0">
                <a:solidFill>
                  <a:srgbClr val="6F6F6F"/>
                </a:solidFill>
                <a:ea typeface="MS PGothic" charset="0"/>
                <a:cs typeface="MS PGothic" charset="0"/>
              </a:rPr>
              <a:t>Freddie Kellet</a:t>
            </a:r>
          </a:p>
        </p:txBody>
      </p:sp>
      <p:sp>
        <p:nvSpPr>
          <p:cNvPr id="3" name="TextBox 2">
            <a:extLst>
              <a:ext uri="{FF2B5EF4-FFF2-40B4-BE49-F238E27FC236}">
                <a16:creationId xmlns:a16="http://schemas.microsoft.com/office/drawing/2014/main" id="{F3A10506-94A3-4753-B681-BD8D216A88ED}"/>
              </a:ext>
            </a:extLst>
          </p:cNvPr>
          <p:cNvSpPr txBox="1"/>
          <p:nvPr/>
        </p:nvSpPr>
        <p:spPr>
          <a:xfrm>
            <a:off x="7407028" y="4637317"/>
            <a:ext cx="1125412" cy="861774"/>
          </a:xfrm>
          <a:prstGeom prst="rect">
            <a:avLst/>
          </a:prstGeom>
          <a:noFill/>
        </p:spPr>
        <p:txBody>
          <a:bodyPr wrap="square">
            <a:spAutoFit/>
          </a:bodyPr>
          <a:lstStyle/>
          <a:p>
            <a:pPr fontAlgn="base">
              <a:spcBef>
                <a:spcPct val="0"/>
              </a:spcBef>
              <a:spcAft>
                <a:spcPct val="0"/>
              </a:spcAft>
              <a:defRPr/>
            </a:pPr>
            <a:r>
              <a:rPr lang="en-GB" sz="1000" b="1" dirty="0">
                <a:solidFill>
                  <a:schemeClr val="tx1">
                    <a:lumMod val="50000"/>
                    <a:lumOff val="50000"/>
                  </a:schemeClr>
                </a:solidFill>
                <a:ea typeface="MS PGothic" charset="0"/>
                <a:cs typeface="MS PGothic" charset="0"/>
              </a:rPr>
              <a:t>Senior Policy Advisor</a:t>
            </a:r>
            <a:endParaRPr lang="en-GB" sz="1000" b="1" u="sng" dirty="0">
              <a:solidFill>
                <a:schemeClr val="tx1">
                  <a:lumMod val="50000"/>
                  <a:lumOff val="50000"/>
                </a:schemeClr>
              </a:solidFill>
              <a:ea typeface="MS PGothic" charset="0"/>
              <a:cs typeface="MS PGothic" charset="0"/>
            </a:endParaRPr>
          </a:p>
          <a:p>
            <a:pPr fontAlgn="base">
              <a:spcBef>
                <a:spcPct val="0"/>
              </a:spcBef>
              <a:spcAft>
                <a:spcPct val="0"/>
              </a:spcAft>
              <a:defRPr/>
            </a:pPr>
            <a:r>
              <a:rPr lang="en-GB" sz="1000" b="1" u="sng" dirty="0">
                <a:solidFill>
                  <a:schemeClr val="tx1">
                    <a:lumMod val="50000"/>
                    <a:lumOff val="50000"/>
                  </a:schemeClr>
                </a:solidFill>
                <a:ea typeface="MS PGothic" charset="0"/>
                <a:cs typeface="MS PGothic" charset="0"/>
              </a:rPr>
              <a:t>Transport Fuel </a:t>
            </a:r>
          </a:p>
          <a:p>
            <a:pPr fontAlgn="base">
              <a:spcBef>
                <a:spcPct val="0"/>
              </a:spcBef>
              <a:spcAft>
                <a:spcPct val="0"/>
              </a:spcAft>
              <a:defRPr/>
            </a:pPr>
            <a:r>
              <a:rPr lang="en-GB" sz="1000" b="1" u="sng" dirty="0">
                <a:solidFill>
                  <a:schemeClr val="tx1">
                    <a:lumMod val="50000"/>
                    <a:lumOff val="50000"/>
                  </a:schemeClr>
                </a:solidFill>
                <a:ea typeface="MS PGothic" charset="0"/>
                <a:cs typeface="MS PGothic" charset="0"/>
              </a:rPr>
              <a:t>&amp; LF Gas</a:t>
            </a:r>
          </a:p>
          <a:p>
            <a:pPr fontAlgn="base">
              <a:spcBef>
                <a:spcPct val="0"/>
              </a:spcBef>
              <a:spcAft>
                <a:spcPct val="0"/>
              </a:spcAft>
              <a:defRPr/>
            </a:pPr>
            <a:r>
              <a:rPr lang="en-GB" sz="1000" dirty="0">
                <a:solidFill>
                  <a:schemeClr val="tx1">
                    <a:lumMod val="50000"/>
                    <a:lumOff val="50000"/>
                  </a:schemeClr>
                </a:solidFill>
                <a:ea typeface="MS PGothic" charset="0"/>
                <a:cs typeface="MS PGothic" charset="0"/>
              </a:rPr>
              <a:t>Paul Thompson </a:t>
            </a:r>
          </a:p>
        </p:txBody>
      </p:sp>
      <p:sp>
        <p:nvSpPr>
          <p:cNvPr id="5" name="TextBox 4">
            <a:extLst>
              <a:ext uri="{FF2B5EF4-FFF2-40B4-BE49-F238E27FC236}">
                <a16:creationId xmlns:a16="http://schemas.microsoft.com/office/drawing/2014/main" id="{1E033694-8F10-4E69-A32E-730DCC9EFDD5}"/>
              </a:ext>
            </a:extLst>
          </p:cNvPr>
          <p:cNvSpPr txBox="1"/>
          <p:nvPr/>
        </p:nvSpPr>
        <p:spPr>
          <a:xfrm>
            <a:off x="5940152" y="5517232"/>
            <a:ext cx="1237146" cy="861774"/>
          </a:xfrm>
          <a:prstGeom prst="rect">
            <a:avLst/>
          </a:prstGeom>
          <a:noFill/>
        </p:spPr>
        <p:txBody>
          <a:bodyPr wrap="square">
            <a:spAutoFit/>
          </a:bodyPr>
          <a:lstStyle/>
          <a:p>
            <a:pPr fontAlgn="base">
              <a:spcBef>
                <a:spcPct val="0"/>
              </a:spcBef>
              <a:spcAft>
                <a:spcPct val="0"/>
              </a:spcAft>
              <a:defRPr/>
            </a:pPr>
            <a:r>
              <a:rPr lang="en-GB" sz="1000" b="1" dirty="0">
                <a:solidFill>
                  <a:prstClr val="black">
                    <a:lumMod val="50000"/>
                    <a:lumOff val="50000"/>
                  </a:prstClr>
                </a:solidFill>
                <a:ea typeface="MS PGothic" charset="0"/>
                <a:cs typeface="MS PGothic" charset="0"/>
              </a:rPr>
              <a:t>Policy </a:t>
            </a:r>
          </a:p>
          <a:p>
            <a:pPr fontAlgn="base">
              <a:spcBef>
                <a:spcPct val="0"/>
              </a:spcBef>
              <a:spcAft>
                <a:spcPct val="0"/>
              </a:spcAft>
              <a:defRPr/>
            </a:pPr>
            <a:r>
              <a:rPr lang="en-GB" sz="1000" b="1" dirty="0">
                <a:solidFill>
                  <a:prstClr val="black">
                    <a:lumMod val="50000"/>
                    <a:lumOff val="50000"/>
                  </a:prstClr>
                </a:solidFill>
                <a:ea typeface="MS PGothic" charset="0"/>
                <a:cs typeface="MS PGothic" charset="0"/>
              </a:rPr>
              <a:t>Analyst: </a:t>
            </a:r>
          </a:p>
          <a:p>
            <a:pPr fontAlgn="base">
              <a:spcBef>
                <a:spcPct val="0"/>
              </a:spcBef>
              <a:spcAft>
                <a:spcPct val="0"/>
              </a:spcAft>
              <a:defRPr/>
            </a:pPr>
            <a:r>
              <a:rPr lang="en-GB" sz="1000" b="1" u="sng" dirty="0">
                <a:solidFill>
                  <a:prstClr val="black">
                    <a:lumMod val="50000"/>
                    <a:lumOff val="50000"/>
                  </a:prstClr>
                </a:solidFill>
                <a:ea typeface="MS PGothic" charset="0"/>
                <a:cs typeface="MS PGothic" charset="0"/>
              </a:rPr>
              <a:t>Bioenergy</a:t>
            </a:r>
          </a:p>
          <a:p>
            <a:pPr fontAlgn="base">
              <a:spcBef>
                <a:spcPct val="0"/>
              </a:spcBef>
              <a:spcAft>
                <a:spcPct val="0"/>
              </a:spcAft>
              <a:defRPr/>
            </a:pPr>
            <a:r>
              <a:rPr lang="en-GB" sz="1000" dirty="0">
                <a:solidFill>
                  <a:prstClr val="black">
                    <a:lumMod val="50000"/>
                    <a:lumOff val="50000"/>
                  </a:prstClr>
                </a:solidFill>
                <a:ea typeface="MS PGothic" charset="0"/>
                <a:cs typeface="MS PGothic" charset="0"/>
              </a:rPr>
              <a:t>Pablo John</a:t>
            </a:r>
          </a:p>
          <a:p>
            <a:pPr fontAlgn="base">
              <a:spcBef>
                <a:spcPct val="0"/>
              </a:spcBef>
              <a:spcAft>
                <a:spcPct val="0"/>
              </a:spcAft>
              <a:defRPr/>
            </a:pPr>
            <a:endParaRPr lang="en-GB" sz="1000" dirty="0">
              <a:solidFill>
                <a:prstClr val="black">
                  <a:lumMod val="50000"/>
                  <a:lumOff val="50000"/>
                </a:prstClr>
              </a:solidFill>
              <a:ea typeface="MS PGothic" charset="0"/>
              <a:cs typeface="MS PGothic" charset="0"/>
            </a:endParaRPr>
          </a:p>
        </p:txBody>
      </p:sp>
      <p:sp>
        <p:nvSpPr>
          <p:cNvPr id="6" name="TextBox 5">
            <a:extLst>
              <a:ext uri="{FF2B5EF4-FFF2-40B4-BE49-F238E27FC236}">
                <a16:creationId xmlns:a16="http://schemas.microsoft.com/office/drawing/2014/main" id="{13080BB5-CC2C-496B-8DE7-0A82E7FC6753}"/>
              </a:ext>
            </a:extLst>
          </p:cNvPr>
          <p:cNvSpPr txBox="1"/>
          <p:nvPr/>
        </p:nvSpPr>
        <p:spPr>
          <a:xfrm>
            <a:off x="6539786" y="3557220"/>
            <a:ext cx="995919" cy="707886"/>
          </a:xfrm>
          <a:prstGeom prst="rect">
            <a:avLst/>
          </a:prstGeom>
          <a:noFill/>
        </p:spPr>
        <p:txBody>
          <a:bodyPr wrap="square">
            <a:spAutoFit/>
          </a:bodyPr>
          <a:lstStyle/>
          <a:p>
            <a:pPr fontAlgn="base">
              <a:spcBef>
                <a:spcPct val="0"/>
              </a:spcBef>
              <a:spcAft>
                <a:spcPct val="0"/>
              </a:spcAft>
              <a:defRPr/>
            </a:pPr>
            <a:r>
              <a:rPr lang="en-GB" sz="1000" b="1" dirty="0">
                <a:solidFill>
                  <a:srgbClr val="6F6F6F"/>
                </a:solidFill>
                <a:ea typeface="MS PGothic" charset="0"/>
                <a:cs typeface="MS PGothic" charset="0"/>
              </a:rPr>
              <a:t>Head of </a:t>
            </a:r>
            <a:r>
              <a:rPr lang="en-GB" sz="1000" b="1" u="sng" dirty="0">
                <a:solidFill>
                  <a:srgbClr val="6F6F6F"/>
                </a:solidFill>
                <a:ea typeface="MS PGothic" charset="0"/>
                <a:cs typeface="MS PGothic" charset="0"/>
              </a:rPr>
              <a:t>POWER</a:t>
            </a:r>
            <a:endParaRPr lang="en-GB" sz="1000" b="1" dirty="0">
              <a:solidFill>
                <a:srgbClr val="6F6F6F"/>
              </a:solidFill>
              <a:ea typeface="MS PGothic" charset="0"/>
              <a:cs typeface="MS PGothic" charset="0"/>
            </a:endParaRPr>
          </a:p>
          <a:p>
            <a:pPr fontAlgn="base">
              <a:spcBef>
                <a:spcPct val="0"/>
              </a:spcBef>
              <a:spcAft>
                <a:spcPct val="0"/>
              </a:spcAft>
              <a:defRPr/>
            </a:pPr>
            <a:r>
              <a:rPr lang="en-GB" sz="1000" dirty="0">
                <a:solidFill>
                  <a:srgbClr val="6F6F6F"/>
                </a:solidFill>
                <a:ea typeface="MS PGothic" charset="0"/>
                <a:cs typeface="MS PGothic" charset="0"/>
              </a:rPr>
              <a:t>Mark Sommerfeld</a:t>
            </a:r>
          </a:p>
        </p:txBody>
      </p:sp>
      <p:sp>
        <p:nvSpPr>
          <p:cNvPr id="7" name="TextBox 6">
            <a:extLst>
              <a:ext uri="{FF2B5EF4-FFF2-40B4-BE49-F238E27FC236}">
                <a16:creationId xmlns:a16="http://schemas.microsoft.com/office/drawing/2014/main" id="{DE3BDD2E-083F-4C2B-A771-5FB0D298A355}"/>
              </a:ext>
            </a:extLst>
          </p:cNvPr>
          <p:cNvSpPr txBox="1"/>
          <p:nvPr/>
        </p:nvSpPr>
        <p:spPr>
          <a:xfrm>
            <a:off x="5909571" y="3562072"/>
            <a:ext cx="737262" cy="707886"/>
          </a:xfrm>
          <a:prstGeom prst="rect">
            <a:avLst/>
          </a:prstGeom>
          <a:noFill/>
        </p:spPr>
        <p:txBody>
          <a:bodyPr wrap="square">
            <a:spAutoFit/>
          </a:bodyPr>
          <a:lstStyle/>
          <a:p>
            <a:pPr fontAlgn="base">
              <a:spcBef>
                <a:spcPct val="0"/>
              </a:spcBef>
              <a:spcAft>
                <a:spcPct val="0"/>
              </a:spcAft>
              <a:defRPr/>
            </a:pPr>
            <a:r>
              <a:rPr lang="en-GB" sz="1000" b="1" dirty="0">
                <a:solidFill>
                  <a:srgbClr val="6F6F6F"/>
                </a:solidFill>
                <a:ea typeface="MS PGothic" charset="0"/>
                <a:cs typeface="MS PGothic" charset="0"/>
              </a:rPr>
              <a:t>Head of</a:t>
            </a:r>
          </a:p>
          <a:p>
            <a:pPr fontAlgn="base">
              <a:spcBef>
                <a:spcPct val="0"/>
              </a:spcBef>
              <a:spcAft>
                <a:spcPct val="0"/>
              </a:spcAft>
              <a:defRPr/>
            </a:pPr>
            <a:r>
              <a:rPr lang="en-GB" sz="1000" b="1" u="sng" dirty="0">
                <a:solidFill>
                  <a:srgbClr val="6F6F6F"/>
                </a:solidFill>
                <a:ea typeface="MS PGothic" charset="0"/>
                <a:cs typeface="MS PGothic" charset="0"/>
              </a:rPr>
              <a:t>HEAT</a:t>
            </a:r>
          </a:p>
          <a:p>
            <a:pPr fontAlgn="base">
              <a:spcBef>
                <a:spcPct val="0"/>
              </a:spcBef>
              <a:spcAft>
                <a:spcPct val="0"/>
              </a:spcAft>
              <a:defRPr/>
            </a:pPr>
            <a:r>
              <a:rPr lang="en-GB" sz="1000" dirty="0">
                <a:solidFill>
                  <a:srgbClr val="6F6F6F"/>
                </a:solidFill>
                <a:ea typeface="MS PGothic" charset="0"/>
                <a:cs typeface="MS PGothic" charset="0"/>
              </a:rPr>
              <a:t>Kiara Zennaro*</a:t>
            </a:r>
          </a:p>
        </p:txBody>
      </p:sp>
      <p:sp>
        <p:nvSpPr>
          <p:cNvPr id="10" name="TextBox 9">
            <a:extLst>
              <a:ext uri="{FF2B5EF4-FFF2-40B4-BE49-F238E27FC236}">
                <a16:creationId xmlns:a16="http://schemas.microsoft.com/office/drawing/2014/main" id="{50492A8A-E794-494C-9C2E-C590EFA4F717}"/>
              </a:ext>
            </a:extLst>
          </p:cNvPr>
          <p:cNvSpPr txBox="1"/>
          <p:nvPr/>
        </p:nvSpPr>
        <p:spPr>
          <a:xfrm>
            <a:off x="6488807" y="4365104"/>
            <a:ext cx="918934" cy="861774"/>
          </a:xfrm>
          <a:prstGeom prst="rect">
            <a:avLst/>
          </a:prstGeom>
          <a:noFill/>
        </p:spPr>
        <p:txBody>
          <a:bodyPr wrap="square">
            <a:spAutoFit/>
          </a:bodyPr>
          <a:lstStyle/>
          <a:p>
            <a:pPr fontAlgn="base">
              <a:spcBef>
                <a:spcPct val="0"/>
              </a:spcBef>
              <a:spcAft>
                <a:spcPct val="0"/>
              </a:spcAft>
              <a:defRPr/>
            </a:pPr>
            <a:r>
              <a:rPr lang="en-GB" sz="1000" b="1" dirty="0">
                <a:solidFill>
                  <a:srgbClr val="6F6F6F"/>
                </a:solidFill>
                <a:ea typeface="MS PGothic" charset="0"/>
                <a:cs typeface="MS PGothic" charset="0"/>
              </a:rPr>
              <a:t>Senior Policy Advisor</a:t>
            </a:r>
          </a:p>
          <a:p>
            <a:pPr fontAlgn="base">
              <a:spcBef>
                <a:spcPct val="0"/>
              </a:spcBef>
              <a:spcAft>
                <a:spcPct val="0"/>
              </a:spcAft>
              <a:defRPr/>
            </a:pPr>
            <a:r>
              <a:rPr lang="en-GB" sz="1000" b="1" u="sng" dirty="0">
                <a:solidFill>
                  <a:srgbClr val="6F6F6F"/>
                </a:solidFill>
                <a:ea typeface="MS PGothic" charset="0"/>
                <a:cs typeface="MS PGothic" charset="0"/>
              </a:rPr>
              <a:t>Biomass UK </a:t>
            </a:r>
          </a:p>
          <a:p>
            <a:pPr fontAlgn="base">
              <a:spcBef>
                <a:spcPct val="0"/>
              </a:spcBef>
              <a:spcAft>
                <a:spcPct val="0"/>
              </a:spcAft>
              <a:defRPr/>
            </a:pPr>
            <a:r>
              <a:rPr lang="en-GB" sz="1000" dirty="0">
                <a:solidFill>
                  <a:srgbClr val="6F6F6F"/>
                </a:solidFill>
                <a:ea typeface="MS PGothic" charset="0"/>
                <a:cs typeface="MS PGothic" charset="0"/>
              </a:rPr>
              <a:t>Benedict McAleenan*</a:t>
            </a:r>
          </a:p>
        </p:txBody>
      </p:sp>
      <p:sp>
        <p:nvSpPr>
          <p:cNvPr id="13" name="TextBox 12">
            <a:extLst>
              <a:ext uri="{FF2B5EF4-FFF2-40B4-BE49-F238E27FC236}">
                <a16:creationId xmlns:a16="http://schemas.microsoft.com/office/drawing/2014/main" id="{4BE3B906-6A57-4404-97F0-AE1A5BD80B06}"/>
              </a:ext>
            </a:extLst>
          </p:cNvPr>
          <p:cNvSpPr txBox="1"/>
          <p:nvPr/>
        </p:nvSpPr>
        <p:spPr>
          <a:xfrm>
            <a:off x="7334992" y="3558650"/>
            <a:ext cx="915863" cy="553998"/>
          </a:xfrm>
          <a:prstGeom prst="rect">
            <a:avLst/>
          </a:prstGeom>
          <a:noFill/>
        </p:spPr>
        <p:txBody>
          <a:bodyPr wrap="square">
            <a:spAutoFit/>
          </a:bodyPr>
          <a:lstStyle/>
          <a:p>
            <a:pPr fontAlgn="base">
              <a:spcBef>
                <a:spcPct val="0"/>
              </a:spcBef>
              <a:spcAft>
                <a:spcPct val="0"/>
              </a:spcAft>
              <a:defRPr/>
            </a:pPr>
            <a:r>
              <a:rPr lang="en-GB" sz="1000" b="1" dirty="0">
                <a:solidFill>
                  <a:prstClr val="black">
                    <a:lumMod val="50000"/>
                    <a:lumOff val="50000"/>
                  </a:prstClr>
                </a:solidFill>
                <a:ea typeface="MS PGothic" pitchFamily="34" charset="-128"/>
              </a:rPr>
              <a:t>Head of </a:t>
            </a:r>
            <a:r>
              <a:rPr lang="en-GB" sz="1000" b="1" u="sng" dirty="0">
                <a:solidFill>
                  <a:prstClr val="black">
                    <a:lumMod val="50000"/>
                    <a:lumOff val="50000"/>
                  </a:prstClr>
                </a:solidFill>
                <a:ea typeface="MS PGothic" pitchFamily="34" charset="-128"/>
              </a:rPr>
              <a:t>TRANSPORT</a:t>
            </a:r>
          </a:p>
          <a:p>
            <a:pPr fontAlgn="base">
              <a:spcBef>
                <a:spcPct val="0"/>
              </a:spcBef>
              <a:spcAft>
                <a:spcPct val="0"/>
              </a:spcAft>
              <a:defRPr/>
            </a:pPr>
            <a:r>
              <a:rPr lang="en-GB" sz="1000" dirty="0">
                <a:solidFill>
                  <a:srgbClr val="6F6F6F"/>
                </a:solidFill>
                <a:ea typeface="MS PGothic" charset="0"/>
                <a:cs typeface="MS PGothic" charset="0"/>
              </a:rPr>
              <a:t>Vacant</a:t>
            </a:r>
          </a:p>
        </p:txBody>
      </p:sp>
      <p:cxnSp>
        <p:nvCxnSpPr>
          <p:cNvPr id="56" name="Straight Connector 55">
            <a:extLst>
              <a:ext uri="{FF2B5EF4-FFF2-40B4-BE49-F238E27FC236}">
                <a16:creationId xmlns:a16="http://schemas.microsoft.com/office/drawing/2014/main" id="{171018D8-E910-44E2-9D2C-2EF5F1851FD9}"/>
              </a:ext>
            </a:extLst>
          </p:cNvPr>
          <p:cNvCxnSpPr>
            <a:cxnSpLocks/>
          </p:cNvCxnSpPr>
          <p:nvPr/>
        </p:nvCxnSpPr>
        <p:spPr>
          <a:xfrm>
            <a:off x="6804248" y="3212976"/>
            <a:ext cx="0" cy="34437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4587546-F6F1-404C-902B-8EF8E8C1B36C}"/>
              </a:ext>
            </a:extLst>
          </p:cNvPr>
          <p:cNvCxnSpPr>
            <a:cxnSpLocks/>
          </p:cNvCxnSpPr>
          <p:nvPr/>
        </p:nvCxnSpPr>
        <p:spPr>
          <a:xfrm flipH="1">
            <a:off x="7380312" y="4017464"/>
            <a:ext cx="1111" cy="121130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EFDC4BB-B787-4A01-AC47-DB771699146D}"/>
              </a:ext>
            </a:extLst>
          </p:cNvPr>
          <p:cNvCxnSpPr>
            <a:cxnSpLocks/>
          </p:cNvCxnSpPr>
          <p:nvPr/>
        </p:nvCxnSpPr>
        <p:spPr>
          <a:xfrm>
            <a:off x="6156176" y="3212976"/>
            <a:ext cx="0" cy="332694"/>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3997FB9-F473-4ACC-9B8E-05B35A13DCB7}"/>
              </a:ext>
            </a:extLst>
          </p:cNvPr>
          <p:cNvSpPr txBox="1"/>
          <p:nvPr/>
        </p:nvSpPr>
        <p:spPr>
          <a:xfrm>
            <a:off x="8306231" y="3547450"/>
            <a:ext cx="946505" cy="707886"/>
          </a:xfrm>
          <a:prstGeom prst="rect">
            <a:avLst/>
          </a:prstGeom>
          <a:noFill/>
        </p:spPr>
        <p:txBody>
          <a:bodyPr wrap="square">
            <a:spAutoFit/>
          </a:bodyPr>
          <a:lstStyle/>
          <a:p>
            <a:pPr fontAlgn="base">
              <a:spcBef>
                <a:spcPct val="0"/>
              </a:spcBef>
              <a:spcAft>
                <a:spcPct val="0"/>
              </a:spcAft>
              <a:defRPr/>
            </a:pPr>
            <a:r>
              <a:rPr lang="en-GB" sz="1000" b="1" dirty="0">
                <a:solidFill>
                  <a:srgbClr val="6F6F6F"/>
                </a:solidFill>
                <a:ea typeface="MS PGothic" charset="0"/>
                <a:cs typeface="MS PGothic" charset="0"/>
              </a:rPr>
              <a:t>Head of </a:t>
            </a:r>
            <a:br>
              <a:rPr lang="en-GB" sz="1000" b="1" dirty="0">
                <a:solidFill>
                  <a:srgbClr val="6F6F6F"/>
                </a:solidFill>
                <a:ea typeface="MS PGothic" charset="0"/>
                <a:cs typeface="MS PGothic" charset="0"/>
              </a:rPr>
            </a:br>
            <a:r>
              <a:rPr lang="en-GB" sz="1000" b="1" u="sng" dirty="0">
                <a:solidFill>
                  <a:srgbClr val="6F6F6F"/>
                </a:solidFill>
                <a:ea typeface="MS PGothic" charset="0"/>
                <a:cs typeface="MS PGothic" charset="0"/>
              </a:rPr>
              <a:t>Circular Bioresources</a:t>
            </a:r>
          </a:p>
          <a:p>
            <a:pPr fontAlgn="base">
              <a:spcBef>
                <a:spcPct val="0"/>
              </a:spcBef>
              <a:spcAft>
                <a:spcPct val="0"/>
              </a:spcAft>
              <a:defRPr/>
            </a:pPr>
            <a:r>
              <a:rPr lang="en-GB" sz="1000" dirty="0">
                <a:solidFill>
                  <a:srgbClr val="6F6F6F"/>
                </a:solidFill>
                <a:ea typeface="MS PGothic" charset="0"/>
                <a:cs typeface="MS PGothic" charset="0"/>
              </a:rPr>
              <a:t>Jenny Grant*</a:t>
            </a:r>
          </a:p>
        </p:txBody>
      </p:sp>
      <p:sp>
        <p:nvSpPr>
          <p:cNvPr id="28" name="TextBox 27">
            <a:extLst>
              <a:ext uri="{FF2B5EF4-FFF2-40B4-BE49-F238E27FC236}">
                <a16:creationId xmlns:a16="http://schemas.microsoft.com/office/drawing/2014/main" id="{4289B25E-9253-4277-B651-422B3CC2CA5F}"/>
              </a:ext>
            </a:extLst>
          </p:cNvPr>
          <p:cNvSpPr txBox="1"/>
          <p:nvPr/>
        </p:nvSpPr>
        <p:spPr>
          <a:xfrm>
            <a:off x="8286867" y="4365247"/>
            <a:ext cx="1076814" cy="1015663"/>
          </a:xfrm>
          <a:prstGeom prst="rect">
            <a:avLst/>
          </a:prstGeom>
          <a:noFill/>
        </p:spPr>
        <p:txBody>
          <a:bodyPr wrap="square">
            <a:spAutoFit/>
          </a:bodyPr>
          <a:lstStyle/>
          <a:p>
            <a:pPr fontAlgn="base">
              <a:spcBef>
                <a:spcPct val="0"/>
              </a:spcBef>
              <a:spcAft>
                <a:spcPct val="0"/>
              </a:spcAft>
              <a:defRPr/>
            </a:pPr>
            <a:r>
              <a:rPr lang="en-GB" sz="1000" b="1" dirty="0">
                <a:solidFill>
                  <a:srgbClr val="6F6F6F"/>
                </a:solidFill>
                <a:ea typeface="MS PGothic" charset="0"/>
                <a:cs typeface="MS PGothic" charset="0"/>
              </a:rPr>
              <a:t>Technical Manager, </a:t>
            </a:r>
            <a:r>
              <a:rPr lang="en-GB" sz="1000" b="1" u="sng" dirty="0">
                <a:solidFill>
                  <a:srgbClr val="6F6F6F"/>
                </a:solidFill>
                <a:ea typeface="MS PGothic" charset="0"/>
                <a:cs typeface="MS PGothic" charset="0"/>
              </a:rPr>
              <a:t>Composting</a:t>
            </a:r>
            <a:r>
              <a:rPr lang="en-GB" sz="1000" b="1" dirty="0">
                <a:solidFill>
                  <a:srgbClr val="6F6F6F"/>
                </a:solidFill>
                <a:ea typeface="MS PGothic" charset="0"/>
                <a:cs typeface="MS PGothic" charset="0"/>
              </a:rPr>
              <a:t>,</a:t>
            </a:r>
          </a:p>
          <a:p>
            <a:pPr fontAlgn="base">
              <a:spcBef>
                <a:spcPct val="0"/>
              </a:spcBef>
              <a:spcAft>
                <a:spcPct val="0"/>
              </a:spcAft>
              <a:defRPr/>
            </a:pPr>
            <a:r>
              <a:rPr lang="en-GB" sz="1000" b="1" u="sng" dirty="0">
                <a:solidFill>
                  <a:srgbClr val="6F6F6F"/>
                </a:solidFill>
                <a:ea typeface="MS PGothic" charset="0"/>
                <a:cs typeface="MS PGothic" charset="0"/>
              </a:rPr>
              <a:t>Circular Bioresources</a:t>
            </a:r>
          </a:p>
          <a:p>
            <a:pPr fontAlgn="base">
              <a:spcBef>
                <a:spcPct val="0"/>
              </a:spcBef>
              <a:spcAft>
                <a:spcPct val="0"/>
              </a:spcAft>
              <a:defRPr/>
            </a:pPr>
            <a:r>
              <a:rPr lang="en-GB" sz="1000" dirty="0">
                <a:solidFill>
                  <a:srgbClr val="6F6F6F"/>
                </a:solidFill>
                <a:ea typeface="MS PGothic" charset="0"/>
                <a:cs typeface="MS PGothic" charset="0"/>
              </a:rPr>
              <a:t>Emily Nichols*</a:t>
            </a:r>
          </a:p>
        </p:txBody>
      </p:sp>
      <p:cxnSp>
        <p:nvCxnSpPr>
          <p:cNvPr id="71" name="Straight Connector 70">
            <a:extLst>
              <a:ext uri="{FF2B5EF4-FFF2-40B4-BE49-F238E27FC236}">
                <a16:creationId xmlns:a16="http://schemas.microsoft.com/office/drawing/2014/main" id="{2F09082B-EB1D-472A-9D28-1EE1551679B9}"/>
              </a:ext>
            </a:extLst>
          </p:cNvPr>
          <p:cNvCxnSpPr>
            <a:cxnSpLocks/>
          </p:cNvCxnSpPr>
          <p:nvPr/>
        </p:nvCxnSpPr>
        <p:spPr>
          <a:xfrm>
            <a:off x="5292080" y="2879535"/>
            <a:ext cx="0" cy="1421007"/>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48FE59E-89D7-4EDD-A63A-BE07C3CC53DD}"/>
              </a:ext>
            </a:extLst>
          </p:cNvPr>
          <p:cNvCxnSpPr>
            <a:cxnSpLocks/>
          </p:cNvCxnSpPr>
          <p:nvPr/>
        </p:nvCxnSpPr>
        <p:spPr>
          <a:xfrm>
            <a:off x="5080384" y="3387565"/>
            <a:ext cx="211696" cy="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9D885E8-CBF4-4E09-A839-1E150D0C4744}"/>
              </a:ext>
            </a:extLst>
          </p:cNvPr>
          <p:cNvCxnSpPr>
            <a:cxnSpLocks/>
          </p:cNvCxnSpPr>
          <p:nvPr/>
        </p:nvCxnSpPr>
        <p:spPr>
          <a:xfrm>
            <a:off x="5076056" y="4286802"/>
            <a:ext cx="218442" cy="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CD83226-3B19-47BD-9D18-B9DD3F6877CE}"/>
              </a:ext>
            </a:extLst>
          </p:cNvPr>
          <p:cNvSpPr txBox="1"/>
          <p:nvPr/>
        </p:nvSpPr>
        <p:spPr>
          <a:xfrm>
            <a:off x="4355976" y="4031744"/>
            <a:ext cx="1053405" cy="707886"/>
          </a:xfrm>
          <a:prstGeom prst="rect">
            <a:avLst/>
          </a:prstGeom>
          <a:noFill/>
        </p:spPr>
        <p:txBody>
          <a:bodyPr wrap="square">
            <a:spAutoFit/>
          </a:bodyPr>
          <a:lstStyle/>
          <a:p>
            <a:pPr fontAlgn="base">
              <a:spcBef>
                <a:spcPct val="0"/>
              </a:spcBef>
              <a:spcAft>
                <a:spcPct val="0"/>
              </a:spcAft>
              <a:defRPr/>
            </a:pPr>
            <a:r>
              <a:rPr lang="en-GB" sz="1000" b="1" u="sng" dirty="0">
                <a:solidFill>
                  <a:schemeClr val="bg1">
                    <a:lumMod val="50000"/>
                  </a:schemeClr>
                </a:solidFill>
                <a:ea typeface="MS PGothic" charset="0"/>
                <a:cs typeface="MS PGothic" charset="0"/>
              </a:rPr>
              <a:t>Marketing &amp; Social Media </a:t>
            </a:r>
          </a:p>
          <a:p>
            <a:pPr fontAlgn="base">
              <a:spcBef>
                <a:spcPct val="0"/>
              </a:spcBef>
              <a:spcAft>
                <a:spcPct val="0"/>
              </a:spcAft>
              <a:defRPr/>
            </a:pPr>
            <a:r>
              <a:rPr lang="en-GB" sz="1000" b="1" dirty="0">
                <a:solidFill>
                  <a:schemeClr val="bg1">
                    <a:lumMod val="50000"/>
                  </a:schemeClr>
                </a:solidFill>
                <a:ea typeface="MS PGothic" charset="0"/>
                <a:cs typeface="MS PGothic" charset="0"/>
              </a:rPr>
              <a:t>Executive:</a:t>
            </a:r>
          </a:p>
          <a:p>
            <a:pPr fontAlgn="base">
              <a:spcBef>
                <a:spcPct val="0"/>
              </a:spcBef>
              <a:spcAft>
                <a:spcPct val="0"/>
              </a:spcAft>
              <a:defRPr/>
            </a:pPr>
            <a:r>
              <a:rPr lang="en-GB" sz="1000" dirty="0">
                <a:solidFill>
                  <a:schemeClr val="bg1">
                    <a:lumMod val="50000"/>
                  </a:schemeClr>
                </a:solidFill>
                <a:ea typeface="MS PGothic" charset="0"/>
                <a:cs typeface="MS PGothic" charset="0"/>
              </a:rPr>
              <a:t>Will Stevens*</a:t>
            </a:r>
          </a:p>
        </p:txBody>
      </p:sp>
      <p:sp>
        <p:nvSpPr>
          <p:cNvPr id="48" name="TextBox 47">
            <a:extLst>
              <a:ext uri="{FF2B5EF4-FFF2-40B4-BE49-F238E27FC236}">
                <a16:creationId xmlns:a16="http://schemas.microsoft.com/office/drawing/2014/main" id="{9D72457D-96FF-4887-A0E1-1230A867401C}"/>
              </a:ext>
            </a:extLst>
          </p:cNvPr>
          <p:cNvSpPr txBox="1"/>
          <p:nvPr/>
        </p:nvSpPr>
        <p:spPr>
          <a:xfrm>
            <a:off x="101451" y="4615086"/>
            <a:ext cx="2672329" cy="2215991"/>
          </a:xfrm>
          <a:prstGeom prst="rect">
            <a:avLst/>
          </a:prstGeom>
          <a:noFill/>
          <a:ln>
            <a:solidFill>
              <a:srgbClr val="06926B"/>
            </a:solidFill>
          </a:ln>
        </p:spPr>
        <p:txBody>
          <a:bodyPr wrap="square">
            <a:spAutoFit/>
          </a:bodyPr>
          <a:lstStyle/>
          <a:p>
            <a:pPr fontAlgn="base">
              <a:spcBef>
                <a:spcPct val="0"/>
              </a:spcBef>
              <a:spcAft>
                <a:spcPct val="0"/>
              </a:spcAft>
              <a:defRPr/>
            </a:pPr>
            <a:r>
              <a:rPr lang="en-GB" sz="1000" b="1" dirty="0">
                <a:solidFill>
                  <a:srgbClr val="06926B"/>
                </a:solidFill>
                <a:ea typeface="MS PGothic" charset="0"/>
                <a:cs typeface="MS PGothic" charset="0"/>
              </a:rPr>
              <a:t>Notes:</a:t>
            </a:r>
          </a:p>
          <a:p>
            <a:pPr fontAlgn="base">
              <a:spcBef>
                <a:spcPct val="0"/>
              </a:spcBef>
              <a:spcAft>
                <a:spcPct val="0"/>
              </a:spcAft>
              <a:defRPr/>
            </a:pPr>
            <a:r>
              <a:rPr lang="en-GB" sz="800" dirty="0">
                <a:solidFill>
                  <a:srgbClr val="06926B"/>
                </a:solidFill>
                <a:ea typeface="MS PGothic" charset="0"/>
                <a:cs typeface="MS PGothic" charset="0"/>
              </a:rPr>
              <a:t>Organogram represents </a:t>
            </a:r>
            <a:r>
              <a:rPr lang="en-GB" sz="800" b="1" dirty="0">
                <a:solidFill>
                  <a:srgbClr val="06926B"/>
                </a:solidFill>
                <a:ea typeface="MS PGothic" charset="0"/>
                <a:cs typeface="MS PGothic" charset="0"/>
              </a:rPr>
              <a:t>lead</a:t>
            </a:r>
            <a:r>
              <a:rPr lang="en-GB" sz="800" dirty="0">
                <a:solidFill>
                  <a:srgbClr val="06926B"/>
                </a:solidFill>
                <a:ea typeface="MS PGothic" charset="0"/>
                <a:cs typeface="MS PGothic" charset="0"/>
              </a:rPr>
              <a:t> role and reporting line/relationship in REA.  </a:t>
            </a:r>
          </a:p>
          <a:p>
            <a:pPr fontAlgn="base">
              <a:spcBef>
                <a:spcPct val="0"/>
              </a:spcBef>
              <a:spcAft>
                <a:spcPct val="0"/>
              </a:spcAft>
              <a:defRPr/>
            </a:pPr>
            <a:r>
              <a:rPr lang="en-GB" sz="800" dirty="0">
                <a:solidFill>
                  <a:srgbClr val="06926B"/>
                </a:solidFill>
                <a:ea typeface="MS PGothic" charset="0"/>
                <a:cs typeface="MS PGothic" charset="0"/>
              </a:rPr>
              <a:t>As we are a small organisation, we work as a team and to help clarify, further information is available of where people also play a key supporting role.</a:t>
            </a:r>
          </a:p>
          <a:p>
            <a:pPr fontAlgn="base">
              <a:spcBef>
                <a:spcPct val="0"/>
              </a:spcBef>
              <a:spcAft>
                <a:spcPct val="0"/>
              </a:spcAft>
              <a:defRPr/>
            </a:pPr>
            <a:endParaRPr lang="en-GB" sz="800" dirty="0">
              <a:solidFill>
                <a:srgbClr val="06926B"/>
              </a:solidFill>
              <a:ea typeface="MS PGothic" charset="0"/>
              <a:cs typeface="MS PGothic" charset="0"/>
            </a:endParaRPr>
          </a:p>
          <a:p>
            <a:pPr fontAlgn="base">
              <a:spcBef>
                <a:spcPct val="0"/>
              </a:spcBef>
              <a:spcAft>
                <a:spcPct val="0"/>
              </a:spcAft>
              <a:defRPr/>
            </a:pPr>
            <a:r>
              <a:rPr lang="en-GB" sz="800" dirty="0">
                <a:solidFill>
                  <a:srgbClr val="06926B"/>
                </a:solidFill>
                <a:ea typeface="MS PGothic" charset="0"/>
                <a:cs typeface="MS PGothic" charset="0"/>
              </a:rPr>
              <a:t>Additional support for key work and campaigns are sourced  from time-to-time from supportive consultancies and agencies</a:t>
            </a:r>
          </a:p>
          <a:p>
            <a:pPr fontAlgn="base">
              <a:spcBef>
                <a:spcPct val="0"/>
              </a:spcBef>
              <a:spcAft>
                <a:spcPct val="0"/>
              </a:spcAft>
              <a:defRPr/>
            </a:pPr>
            <a:endParaRPr lang="en-GB" sz="800" dirty="0">
              <a:solidFill>
                <a:srgbClr val="06926B"/>
              </a:solidFill>
              <a:ea typeface="MS PGothic" charset="0"/>
              <a:cs typeface="MS PGothic" charset="0"/>
            </a:endParaRPr>
          </a:p>
          <a:p>
            <a:pPr fontAlgn="base">
              <a:spcBef>
                <a:spcPct val="0"/>
              </a:spcBef>
              <a:spcAft>
                <a:spcPct val="0"/>
              </a:spcAft>
              <a:defRPr/>
            </a:pPr>
            <a:r>
              <a:rPr lang="en-GB" sz="800" dirty="0">
                <a:solidFill>
                  <a:srgbClr val="06926B"/>
                </a:solidFill>
                <a:ea typeface="MS PGothic" charset="0"/>
                <a:cs typeface="MS PGothic" charset="0"/>
              </a:rPr>
              <a:t>Additional detail:</a:t>
            </a:r>
          </a:p>
          <a:p>
            <a:pPr fontAlgn="base">
              <a:spcBef>
                <a:spcPct val="0"/>
              </a:spcBef>
              <a:spcAft>
                <a:spcPct val="0"/>
              </a:spcAft>
              <a:defRPr/>
            </a:pPr>
            <a:r>
              <a:rPr lang="en-GB" sz="800" dirty="0">
                <a:solidFill>
                  <a:srgbClr val="06926B"/>
                </a:solidFill>
                <a:ea typeface="MS PGothic" charset="0"/>
                <a:cs typeface="MS PGothic" charset="0"/>
              </a:rPr>
              <a:t>*   Part time, </a:t>
            </a:r>
          </a:p>
          <a:p>
            <a:pPr fontAlgn="base">
              <a:spcBef>
                <a:spcPct val="0"/>
              </a:spcBef>
              <a:spcAft>
                <a:spcPct val="0"/>
              </a:spcAft>
              <a:defRPr/>
            </a:pPr>
            <a:r>
              <a:rPr lang="en-GB" sz="800" dirty="0">
                <a:solidFill>
                  <a:srgbClr val="06926B"/>
                </a:solidFill>
                <a:ea typeface="MS PGothic" charset="0"/>
                <a:cs typeface="MS PGothic" charset="0"/>
              </a:rPr>
              <a:t>** Key individuals that support REA for strategic projects/events &amp; receive appropriate compensation for time/travel ad hoc (agreed by CEO/Dep. CEO)</a:t>
            </a:r>
          </a:p>
          <a:p>
            <a:pPr fontAlgn="base">
              <a:spcBef>
                <a:spcPct val="0"/>
              </a:spcBef>
              <a:spcAft>
                <a:spcPct val="0"/>
              </a:spcAft>
              <a:defRPr/>
            </a:pPr>
            <a:r>
              <a:rPr lang="en-GB" sz="800" dirty="0">
                <a:solidFill>
                  <a:srgbClr val="06926B"/>
                </a:solidFill>
                <a:ea typeface="MS PGothic" charset="0"/>
                <a:cs typeface="MS PGothic" charset="0"/>
              </a:rPr>
              <a:t>*** On maternity leave until Q4 2021</a:t>
            </a:r>
          </a:p>
        </p:txBody>
      </p:sp>
      <p:sp>
        <p:nvSpPr>
          <p:cNvPr id="97" name="TextBox 96">
            <a:extLst>
              <a:ext uri="{FF2B5EF4-FFF2-40B4-BE49-F238E27FC236}">
                <a16:creationId xmlns:a16="http://schemas.microsoft.com/office/drawing/2014/main" id="{CB340EEA-9805-43C4-8275-46B6B9454CA0}"/>
              </a:ext>
            </a:extLst>
          </p:cNvPr>
          <p:cNvSpPr txBox="1"/>
          <p:nvPr/>
        </p:nvSpPr>
        <p:spPr>
          <a:xfrm>
            <a:off x="2927552" y="3978464"/>
            <a:ext cx="1028596" cy="1015663"/>
          </a:xfrm>
          <a:prstGeom prst="rect">
            <a:avLst/>
          </a:prstGeom>
          <a:noFill/>
        </p:spPr>
        <p:txBody>
          <a:bodyPr wrap="square">
            <a:spAutoFit/>
          </a:bodyPr>
          <a:lstStyle/>
          <a:p>
            <a:pPr fontAlgn="base">
              <a:spcBef>
                <a:spcPct val="0"/>
              </a:spcBef>
              <a:spcAft>
                <a:spcPct val="0"/>
              </a:spcAft>
              <a:defRPr/>
            </a:pPr>
            <a:r>
              <a:rPr lang="en-GB" sz="1000" b="1" u="sng" dirty="0">
                <a:solidFill>
                  <a:prstClr val="black">
                    <a:lumMod val="50000"/>
                    <a:lumOff val="50000"/>
                  </a:prstClr>
                </a:solidFill>
                <a:ea typeface="MS PGothic" charset="0"/>
                <a:cs typeface="MS PGothic" charset="0"/>
              </a:rPr>
              <a:t>Business Development</a:t>
            </a:r>
          </a:p>
          <a:p>
            <a:pPr fontAlgn="base">
              <a:spcBef>
                <a:spcPct val="0"/>
              </a:spcBef>
              <a:spcAft>
                <a:spcPct val="0"/>
              </a:spcAft>
              <a:defRPr/>
            </a:pPr>
            <a:r>
              <a:rPr lang="en-GB" sz="1000" b="1" u="sng" dirty="0">
                <a:solidFill>
                  <a:prstClr val="black">
                    <a:lumMod val="50000"/>
                    <a:lumOff val="50000"/>
                  </a:prstClr>
                </a:solidFill>
                <a:ea typeface="MS PGothic" charset="0"/>
                <a:cs typeface="MS PGothic" charset="0"/>
              </a:rPr>
              <a:t> &amp; Marketing Executive</a:t>
            </a:r>
          </a:p>
          <a:p>
            <a:pPr fontAlgn="base">
              <a:spcBef>
                <a:spcPct val="0"/>
              </a:spcBef>
              <a:spcAft>
                <a:spcPct val="0"/>
              </a:spcAft>
              <a:defRPr/>
            </a:pPr>
            <a:r>
              <a:rPr lang="en-GB" sz="1000" dirty="0">
                <a:solidFill>
                  <a:prstClr val="black">
                    <a:lumMod val="50000"/>
                    <a:lumOff val="50000"/>
                  </a:prstClr>
                </a:solidFill>
                <a:ea typeface="MS PGothic" charset="0"/>
                <a:cs typeface="MS PGothic" charset="0"/>
              </a:rPr>
              <a:t>Leo Marley</a:t>
            </a:r>
          </a:p>
          <a:p>
            <a:pPr fontAlgn="base">
              <a:spcBef>
                <a:spcPct val="0"/>
              </a:spcBef>
              <a:spcAft>
                <a:spcPct val="0"/>
              </a:spcAft>
              <a:defRPr/>
            </a:pPr>
            <a:endParaRPr lang="en-GB" sz="1000" dirty="0">
              <a:solidFill>
                <a:prstClr val="black">
                  <a:lumMod val="50000"/>
                  <a:lumOff val="50000"/>
                </a:prstClr>
              </a:solidFill>
              <a:ea typeface="MS PGothic" charset="0"/>
              <a:cs typeface="MS PGothic" charset="0"/>
            </a:endParaRPr>
          </a:p>
        </p:txBody>
      </p:sp>
      <p:sp>
        <p:nvSpPr>
          <p:cNvPr id="98" name="Rounded Rectangle 128">
            <a:extLst>
              <a:ext uri="{FF2B5EF4-FFF2-40B4-BE49-F238E27FC236}">
                <a16:creationId xmlns:a16="http://schemas.microsoft.com/office/drawing/2014/main" id="{3150F4EE-7953-44E1-AFC2-B0C64C45D323}"/>
              </a:ext>
            </a:extLst>
          </p:cNvPr>
          <p:cNvSpPr/>
          <p:nvPr/>
        </p:nvSpPr>
        <p:spPr>
          <a:xfrm>
            <a:off x="1835696" y="3855457"/>
            <a:ext cx="971735" cy="7256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1000" b="1" u="sng" dirty="0">
                <a:solidFill>
                  <a:prstClr val="black">
                    <a:lumMod val="50000"/>
                    <a:lumOff val="50000"/>
                  </a:prstClr>
                </a:solidFill>
              </a:rPr>
              <a:t>Membership &amp; Events</a:t>
            </a:r>
          </a:p>
          <a:p>
            <a:pPr fontAlgn="base">
              <a:spcBef>
                <a:spcPct val="0"/>
              </a:spcBef>
              <a:spcAft>
                <a:spcPct val="0"/>
              </a:spcAft>
              <a:defRPr/>
            </a:pPr>
            <a:r>
              <a:rPr lang="en-GB" sz="1000" b="1" dirty="0">
                <a:solidFill>
                  <a:prstClr val="black">
                    <a:lumMod val="50000"/>
                    <a:lumOff val="50000"/>
                  </a:prstClr>
                </a:solidFill>
              </a:rPr>
              <a:t>Executive</a:t>
            </a:r>
          </a:p>
          <a:p>
            <a:pPr fontAlgn="base">
              <a:spcBef>
                <a:spcPct val="0"/>
              </a:spcBef>
              <a:spcAft>
                <a:spcPct val="0"/>
              </a:spcAft>
              <a:defRPr/>
            </a:pPr>
            <a:r>
              <a:rPr lang="en-GB" sz="1000" dirty="0">
                <a:solidFill>
                  <a:prstClr val="black">
                    <a:lumMod val="50000"/>
                    <a:lumOff val="50000"/>
                  </a:prstClr>
                </a:solidFill>
              </a:rPr>
              <a:t>Luana Minutella</a:t>
            </a:r>
          </a:p>
          <a:p>
            <a:pPr fontAlgn="base">
              <a:spcBef>
                <a:spcPct val="0"/>
              </a:spcBef>
              <a:spcAft>
                <a:spcPct val="0"/>
              </a:spcAft>
              <a:defRPr/>
            </a:pPr>
            <a:endParaRPr lang="en-GB" sz="1000" b="1" dirty="0">
              <a:solidFill>
                <a:prstClr val="black">
                  <a:lumMod val="50000"/>
                  <a:lumOff val="50000"/>
                </a:prstClr>
              </a:solidFill>
            </a:endParaRPr>
          </a:p>
        </p:txBody>
      </p:sp>
      <p:cxnSp>
        <p:nvCxnSpPr>
          <p:cNvPr id="100" name="Straight Connector 99">
            <a:extLst>
              <a:ext uri="{FF2B5EF4-FFF2-40B4-BE49-F238E27FC236}">
                <a16:creationId xmlns:a16="http://schemas.microsoft.com/office/drawing/2014/main" id="{F26E2E48-E6CA-4F0D-A401-0A5C720472D9}"/>
              </a:ext>
            </a:extLst>
          </p:cNvPr>
          <p:cNvCxnSpPr>
            <a:cxnSpLocks/>
          </p:cNvCxnSpPr>
          <p:nvPr/>
        </p:nvCxnSpPr>
        <p:spPr>
          <a:xfrm flipH="1">
            <a:off x="1302532" y="2865795"/>
            <a:ext cx="3789" cy="1043924"/>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D902B39-A075-49D1-8D97-5A15DD27A20C}"/>
              </a:ext>
            </a:extLst>
          </p:cNvPr>
          <p:cNvCxnSpPr>
            <a:cxnSpLocks/>
          </p:cNvCxnSpPr>
          <p:nvPr/>
        </p:nvCxnSpPr>
        <p:spPr>
          <a:xfrm>
            <a:off x="1076154" y="3276553"/>
            <a:ext cx="227752" cy="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C08CE8B-7248-48C1-9C54-957910E42F30}"/>
              </a:ext>
            </a:extLst>
          </p:cNvPr>
          <p:cNvSpPr txBox="1"/>
          <p:nvPr/>
        </p:nvSpPr>
        <p:spPr>
          <a:xfrm>
            <a:off x="2153" y="3145560"/>
            <a:ext cx="1175322" cy="400110"/>
          </a:xfrm>
          <a:prstGeom prst="rect">
            <a:avLst/>
          </a:prstGeom>
          <a:noFill/>
        </p:spPr>
        <p:txBody>
          <a:bodyPr wrap="none">
            <a:spAutoFit/>
          </a:bodyPr>
          <a:lstStyle/>
          <a:p>
            <a:pPr fontAlgn="base">
              <a:spcBef>
                <a:spcPct val="0"/>
              </a:spcBef>
              <a:spcAft>
                <a:spcPct val="0"/>
              </a:spcAft>
              <a:defRPr/>
            </a:pPr>
            <a:r>
              <a:rPr lang="en-GB" sz="1000" b="1" u="sng" dirty="0">
                <a:solidFill>
                  <a:prstClr val="black">
                    <a:lumMod val="50000"/>
                    <a:lumOff val="50000"/>
                  </a:prstClr>
                </a:solidFill>
                <a:ea typeface="MS PGothic" charset="0"/>
                <a:cs typeface="MS PGothic" charset="0"/>
              </a:rPr>
              <a:t>Accounts Manager</a:t>
            </a:r>
          </a:p>
          <a:p>
            <a:pPr fontAlgn="base">
              <a:spcBef>
                <a:spcPct val="0"/>
              </a:spcBef>
              <a:spcAft>
                <a:spcPct val="0"/>
              </a:spcAft>
              <a:defRPr/>
            </a:pPr>
            <a:r>
              <a:rPr lang="en-GB" sz="1000" dirty="0" err="1">
                <a:solidFill>
                  <a:prstClr val="black">
                    <a:lumMod val="50000"/>
                    <a:lumOff val="50000"/>
                  </a:prstClr>
                </a:solidFill>
                <a:ea typeface="MS PGothic" charset="0"/>
                <a:cs typeface="MS PGothic" charset="0"/>
              </a:rPr>
              <a:t>Malgorzata</a:t>
            </a:r>
            <a:r>
              <a:rPr lang="en-GB" sz="1000" dirty="0">
                <a:solidFill>
                  <a:prstClr val="black">
                    <a:lumMod val="50000"/>
                    <a:lumOff val="50000"/>
                  </a:prstClr>
                </a:solidFill>
                <a:ea typeface="MS PGothic" charset="0"/>
                <a:cs typeface="MS PGothic" charset="0"/>
              </a:rPr>
              <a:t> </a:t>
            </a:r>
            <a:r>
              <a:rPr lang="en-GB" sz="1000" dirty="0" err="1">
                <a:solidFill>
                  <a:prstClr val="black">
                    <a:lumMod val="50000"/>
                    <a:lumOff val="50000"/>
                  </a:prstClr>
                </a:solidFill>
                <a:ea typeface="MS PGothic" charset="0"/>
                <a:cs typeface="MS PGothic" charset="0"/>
              </a:rPr>
              <a:t>Kubik</a:t>
            </a:r>
            <a:endParaRPr lang="en-GB" sz="1000" dirty="0">
              <a:solidFill>
                <a:prstClr val="black">
                  <a:lumMod val="50000"/>
                  <a:lumOff val="50000"/>
                </a:prstClr>
              </a:solidFill>
              <a:ea typeface="MS PGothic" charset="0"/>
              <a:cs typeface="MS PGothic" charset="0"/>
            </a:endParaRPr>
          </a:p>
        </p:txBody>
      </p:sp>
      <p:cxnSp>
        <p:nvCxnSpPr>
          <p:cNvPr id="105" name="Straight Connector 104">
            <a:extLst>
              <a:ext uri="{FF2B5EF4-FFF2-40B4-BE49-F238E27FC236}">
                <a16:creationId xmlns:a16="http://schemas.microsoft.com/office/drawing/2014/main" id="{921B79D8-9DD5-4227-ACA4-8705C944816C}"/>
              </a:ext>
            </a:extLst>
          </p:cNvPr>
          <p:cNvCxnSpPr>
            <a:cxnSpLocks/>
          </p:cNvCxnSpPr>
          <p:nvPr/>
        </p:nvCxnSpPr>
        <p:spPr>
          <a:xfrm flipV="1">
            <a:off x="1320500" y="2060848"/>
            <a:ext cx="3002593" cy="8173"/>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087B5E6-18B7-43AB-80E3-A78F8C73B7A7}"/>
              </a:ext>
            </a:extLst>
          </p:cNvPr>
          <p:cNvCxnSpPr>
            <a:cxnSpLocks/>
          </p:cNvCxnSpPr>
          <p:nvPr/>
        </p:nvCxnSpPr>
        <p:spPr>
          <a:xfrm>
            <a:off x="1083774" y="3901393"/>
            <a:ext cx="227752" cy="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5BFAF09-E0DD-4BB5-930A-63A8EBE248DB}"/>
              </a:ext>
            </a:extLst>
          </p:cNvPr>
          <p:cNvCxnSpPr/>
          <p:nvPr/>
        </p:nvCxnSpPr>
        <p:spPr>
          <a:xfrm>
            <a:off x="4211960" y="1556446"/>
            <a:ext cx="0" cy="514793"/>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516787" y="1219796"/>
            <a:ext cx="1522803" cy="481012"/>
          </a:xfrm>
          <a:prstGeom prst="roundRect">
            <a:avLst/>
          </a:prstGeom>
          <a:solidFill>
            <a:srgbClr val="43D398"/>
          </a:solidFill>
          <a:ln>
            <a:noFill/>
          </a:ln>
          <a:effectLst>
            <a:outerShdw blurRad="101600" dist="50800" dir="5400000" algn="ctr" rotWithShape="0">
              <a:srgbClr val="06926B"/>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Nina Skorupska</a:t>
            </a:r>
          </a:p>
          <a:p>
            <a:pPr algn="ctr" fontAlgn="base">
              <a:spcBef>
                <a:spcPct val="0"/>
              </a:spcBef>
              <a:spcAft>
                <a:spcPct val="0"/>
              </a:spcAft>
              <a:defRPr/>
            </a:pPr>
            <a:r>
              <a:rPr lang="en-GB" sz="10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Chief Executive</a:t>
            </a:r>
          </a:p>
        </p:txBody>
      </p:sp>
      <p:sp>
        <p:nvSpPr>
          <p:cNvPr id="14342" name="TextBox 14341">
            <a:extLst>
              <a:ext uri="{FF2B5EF4-FFF2-40B4-BE49-F238E27FC236}">
                <a16:creationId xmlns:a16="http://schemas.microsoft.com/office/drawing/2014/main" id="{F500E5EF-E9FA-4F69-B996-6C870AEEBA5C}"/>
              </a:ext>
            </a:extLst>
          </p:cNvPr>
          <p:cNvSpPr txBox="1"/>
          <p:nvPr/>
        </p:nvSpPr>
        <p:spPr>
          <a:xfrm>
            <a:off x="215513" y="3741154"/>
            <a:ext cx="960519" cy="553998"/>
          </a:xfrm>
          <a:prstGeom prst="rect">
            <a:avLst/>
          </a:prstGeom>
          <a:noFill/>
        </p:spPr>
        <p:txBody>
          <a:bodyPr wrap="none">
            <a:spAutoFit/>
          </a:bodyPr>
          <a:lstStyle/>
          <a:p>
            <a:pPr fontAlgn="base">
              <a:spcBef>
                <a:spcPct val="0"/>
              </a:spcBef>
              <a:spcAft>
                <a:spcPct val="0"/>
              </a:spcAft>
              <a:defRPr/>
            </a:pPr>
            <a:r>
              <a:rPr lang="en-GB" sz="1000" b="1" u="sng" dirty="0">
                <a:solidFill>
                  <a:prstClr val="black">
                    <a:lumMod val="50000"/>
                    <a:lumOff val="50000"/>
                  </a:prstClr>
                </a:solidFill>
                <a:ea typeface="MS PGothic" charset="0"/>
                <a:cs typeface="MS PGothic" charset="0"/>
              </a:rPr>
              <a:t>Credit Control </a:t>
            </a:r>
          </a:p>
          <a:p>
            <a:pPr fontAlgn="base">
              <a:spcBef>
                <a:spcPct val="0"/>
              </a:spcBef>
              <a:spcAft>
                <a:spcPct val="0"/>
              </a:spcAft>
              <a:defRPr/>
            </a:pPr>
            <a:r>
              <a:rPr lang="en-GB" sz="1000" b="1" dirty="0">
                <a:solidFill>
                  <a:prstClr val="black">
                    <a:lumMod val="50000"/>
                    <a:lumOff val="50000"/>
                  </a:prstClr>
                </a:solidFill>
                <a:ea typeface="MS PGothic" charset="0"/>
                <a:cs typeface="MS PGothic" charset="0"/>
              </a:rPr>
              <a:t>Executive</a:t>
            </a:r>
          </a:p>
          <a:p>
            <a:pPr fontAlgn="base">
              <a:spcBef>
                <a:spcPct val="0"/>
              </a:spcBef>
              <a:spcAft>
                <a:spcPct val="0"/>
              </a:spcAft>
              <a:defRPr/>
            </a:pPr>
            <a:r>
              <a:rPr lang="en-GB" sz="1000" dirty="0" err="1">
                <a:solidFill>
                  <a:prstClr val="black">
                    <a:lumMod val="50000"/>
                    <a:lumOff val="50000"/>
                  </a:prstClr>
                </a:solidFill>
                <a:ea typeface="MS PGothic" charset="0"/>
                <a:cs typeface="MS PGothic" charset="0"/>
              </a:rPr>
              <a:t>Lali</a:t>
            </a:r>
            <a:r>
              <a:rPr lang="en-GB" sz="1000" dirty="0">
                <a:solidFill>
                  <a:prstClr val="black">
                    <a:lumMod val="50000"/>
                    <a:lumOff val="50000"/>
                  </a:prstClr>
                </a:solidFill>
                <a:ea typeface="MS PGothic" charset="0"/>
                <a:cs typeface="MS PGothic" charset="0"/>
              </a:rPr>
              <a:t> </a:t>
            </a:r>
            <a:r>
              <a:rPr lang="en-GB" sz="1000" dirty="0" err="1">
                <a:solidFill>
                  <a:prstClr val="black">
                    <a:lumMod val="50000"/>
                    <a:lumOff val="50000"/>
                  </a:prstClr>
                </a:solidFill>
                <a:ea typeface="MS PGothic" charset="0"/>
                <a:cs typeface="MS PGothic" charset="0"/>
              </a:rPr>
              <a:t>Nkhuwa</a:t>
            </a:r>
            <a:endParaRPr lang="en-GB" sz="1000" dirty="0">
              <a:solidFill>
                <a:prstClr val="black">
                  <a:lumMod val="50000"/>
                  <a:lumOff val="50000"/>
                </a:prstClr>
              </a:solidFill>
              <a:ea typeface="MS PGothic" charset="0"/>
              <a:cs typeface="MS PGothic" charset="0"/>
            </a:endParaRPr>
          </a:p>
        </p:txBody>
      </p:sp>
      <p:sp>
        <p:nvSpPr>
          <p:cNvPr id="14344" name="TextBox 14343">
            <a:extLst>
              <a:ext uri="{FF2B5EF4-FFF2-40B4-BE49-F238E27FC236}">
                <a16:creationId xmlns:a16="http://schemas.microsoft.com/office/drawing/2014/main" id="{BA736D12-1628-4BC3-9939-B8AF8ED79501}"/>
              </a:ext>
            </a:extLst>
          </p:cNvPr>
          <p:cNvSpPr txBox="1"/>
          <p:nvPr/>
        </p:nvSpPr>
        <p:spPr>
          <a:xfrm>
            <a:off x="8194793" y="5507376"/>
            <a:ext cx="1237146" cy="1169551"/>
          </a:xfrm>
          <a:prstGeom prst="rect">
            <a:avLst/>
          </a:prstGeom>
          <a:noFill/>
        </p:spPr>
        <p:txBody>
          <a:bodyPr wrap="square">
            <a:spAutoFit/>
          </a:bodyPr>
          <a:lstStyle/>
          <a:p>
            <a:pPr fontAlgn="base">
              <a:spcBef>
                <a:spcPct val="0"/>
              </a:spcBef>
              <a:spcAft>
                <a:spcPct val="0"/>
              </a:spcAft>
              <a:defRPr/>
            </a:pPr>
            <a:r>
              <a:rPr lang="en-GB" sz="1000" b="1" dirty="0">
                <a:solidFill>
                  <a:prstClr val="black">
                    <a:lumMod val="50000"/>
                    <a:lumOff val="50000"/>
                  </a:prstClr>
                </a:solidFill>
                <a:ea typeface="MS PGothic" charset="0"/>
                <a:cs typeface="MS PGothic" charset="0"/>
              </a:rPr>
              <a:t>Policy </a:t>
            </a:r>
          </a:p>
          <a:p>
            <a:pPr fontAlgn="base">
              <a:spcBef>
                <a:spcPct val="0"/>
              </a:spcBef>
              <a:spcAft>
                <a:spcPct val="0"/>
              </a:spcAft>
              <a:defRPr/>
            </a:pPr>
            <a:r>
              <a:rPr lang="en-GB" sz="1000" b="1" dirty="0">
                <a:solidFill>
                  <a:prstClr val="black">
                    <a:lumMod val="50000"/>
                    <a:lumOff val="50000"/>
                  </a:prstClr>
                </a:solidFill>
                <a:ea typeface="MS PGothic" charset="0"/>
                <a:cs typeface="MS PGothic" charset="0"/>
              </a:rPr>
              <a:t>Analyst: </a:t>
            </a:r>
          </a:p>
          <a:p>
            <a:pPr fontAlgn="base">
              <a:spcBef>
                <a:spcPct val="0"/>
              </a:spcBef>
              <a:spcAft>
                <a:spcPct val="0"/>
              </a:spcAft>
              <a:defRPr/>
            </a:pPr>
            <a:r>
              <a:rPr lang="en-GB" sz="1000" b="1" u="sng" dirty="0">
                <a:solidFill>
                  <a:prstClr val="black">
                    <a:lumMod val="50000"/>
                    <a:lumOff val="50000"/>
                  </a:prstClr>
                </a:solidFill>
                <a:ea typeface="MS PGothic" charset="0"/>
                <a:cs typeface="MS PGothic" charset="0"/>
              </a:rPr>
              <a:t>Strategy &amp; </a:t>
            </a:r>
          </a:p>
          <a:p>
            <a:pPr fontAlgn="base">
              <a:spcBef>
                <a:spcPct val="0"/>
              </a:spcBef>
              <a:spcAft>
                <a:spcPct val="0"/>
              </a:spcAft>
              <a:defRPr/>
            </a:pPr>
            <a:r>
              <a:rPr lang="en-GB" sz="1000" b="1" u="sng" dirty="0">
                <a:solidFill>
                  <a:prstClr val="black">
                    <a:lumMod val="50000"/>
                    <a:lumOff val="50000"/>
                  </a:prstClr>
                </a:solidFill>
                <a:ea typeface="MS PGothic" charset="0"/>
                <a:cs typeface="MS PGothic" charset="0"/>
              </a:rPr>
              <a:t>Clean </a:t>
            </a:r>
          </a:p>
          <a:p>
            <a:pPr fontAlgn="base">
              <a:spcBef>
                <a:spcPct val="0"/>
              </a:spcBef>
              <a:spcAft>
                <a:spcPct val="0"/>
              </a:spcAft>
              <a:defRPr/>
            </a:pPr>
            <a:r>
              <a:rPr lang="en-GB" sz="1000" b="1" u="sng" dirty="0">
                <a:solidFill>
                  <a:prstClr val="black">
                    <a:lumMod val="50000"/>
                    <a:lumOff val="50000"/>
                  </a:prstClr>
                </a:solidFill>
                <a:ea typeface="MS PGothic" charset="0"/>
                <a:cs typeface="MS PGothic" charset="0"/>
              </a:rPr>
              <a:t>technologies</a:t>
            </a:r>
          </a:p>
          <a:p>
            <a:pPr fontAlgn="base">
              <a:spcBef>
                <a:spcPct val="0"/>
              </a:spcBef>
              <a:spcAft>
                <a:spcPct val="0"/>
              </a:spcAft>
              <a:defRPr/>
            </a:pPr>
            <a:r>
              <a:rPr lang="en-GB" sz="1000" dirty="0">
                <a:solidFill>
                  <a:prstClr val="black">
                    <a:lumMod val="50000"/>
                    <a:lumOff val="50000"/>
                  </a:prstClr>
                </a:solidFill>
                <a:ea typeface="MS PGothic" charset="0"/>
                <a:cs typeface="MS PGothic" charset="0"/>
              </a:rPr>
              <a:t>Stan Fielding*</a:t>
            </a:r>
          </a:p>
          <a:p>
            <a:pPr fontAlgn="base">
              <a:spcBef>
                <a:spcPct val="0"/>
              </a:spcBef>
              <a:spcAft>
                <a:spcPct val="0"/>
              </a:spcAft>
              <a:defRPr/>
            </a:pPr>
            <a:endParaRPr lang="en-GB" sz="1000" dirty="0">
              <a:solidFill>
                <a:prstClr val="black">
                  <a:lumMod val="50000"/>
                  <a:lumOff val="50000"/>
                </a:prstClr>
              </a:solidFill>
              <a:ea typeface="MS PGothic" charset="0"/>
              <a:cs typeface="MS PGothic" charset="0"/>
            </a:endParaRPr>
          </a:p>
        </p:txBody>
      </p:sp>
      <p:cxnSp>
        <p:nvCxnSpPr>
          <p:cNvPr id="66" name="Straight Connector 65">
            <a:extLst>
              <a:ext uri="{FF2B5EF4-FFF2-40B4-BE49-F238E27FC236}">
                <a16:creationId xmlns:a16="http://schemas.microsoft.com/office/drawing/2014/main" id="{9BF3B588-12D3-4F7E-9B63-E91C406D5C17}"/>
              </a:ext>
            </a:extLst>
          </p:cNvPr>
          <p:cNvCxnSpPr>
            <a:cxnSpLocks/>
          </p:cNvCxnSpPr>
          <p:nvPr/>
        </p:nvCxnSpPr>
        <p:spPr>
          <a:xfrm>
            <a:off x="4211960" y="2120920"/>
            <a:ext cx="13600" cy="1308080"/>
          </a:xfrm>
          <a:prstGeom prst="line">
            <a:avLst/>
          </a:prstGeom>
          <a:ln w="25400">
            <a:solidFill>
              <a:srgbClr val="6F6F6F"/>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1EACB13-D946-4B99-A6A7-CB0D792AE474}"/>
              </a:ext>
            </a:extLst>
          </p:cNvPr>
          <p:cNvCxnSpPr>
            <a:cxnSpLocks/>
          </p:cNvCxnSpPr>
          <p:nvPr/>
        </p:nvCxnSpPr>
        <p:spPr>
          <a:xfrm>
            <a:off x="7637411" y="3219811"/>
            <a:ext cx="0" cy="34437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EF97E1C-38E4-4EC6-8FEC-6F375D470D89}"/>
              </a:ext>
            </a:extLst>
          </p:cNvPr>
          <p:cNvCxnSpPr>
            <a:cxnSpLocks/>
          </p:cNvCxnSpPr>
          <p:nvPr/>
        </p:nvCxnSpPr>
        <p:spPr>
          <a:xfrm>
            <a:off x="8532440" y="3212976"/>
            <a:ext cx="0" cy="34437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C3B5698-C514-4ADF-8372-34794F738557}"/>
              </a:ext>
            </a:extLst>
          </p:cNvPr>
          <p:cNvCxnSpPr>
            <a:cxnSpLocks/>
          </p:cNvCxnSpPr>
          <p:nvPr/>
        </p:nvCxnSpPr>
        <p:spPr>
          <a:xfrm>
            <a:off x="5825630" y="3219811"/>
            <a:ext cx="39394" cy="2383327"/>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B2889D-2238-455D-892A-EC75A4553726}"/>
              </a:ext>
            </a:extLst>
          </p:cNvPr>
          <p:cNvCxnSpPr>
            <a:cxnSpLocks/>
          </p:cNvCxnSpPr>
          <p:nvPr/>
        </p:nvCxnSpPr>
        <p:spPr>
          <a:xfrm>
            <a:off x="8676456" y="4221088"/>
            <a:ext cx="0" cy="178989"/>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C515BBE-A9F2-4D8C-896C-F2CB26C6FF2B}"/>
              </a:ext>
            </a:extLst>
          </p:cNvPr>
          <p:cNvCxnSpPr>
            <a:cxnSpLocks/>
          </p:cNvCxnSpPr>
          <p:nvPr/>
        </p:nvCxnSpPr>
        <p:spPr>
          <a:xfrm>
            <a:off x="6804248" y="4235419"/>
            <a:ext cx="0" cy="178989"/>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38D4E5C-6A58-4DAB-9B82-FB3840A31740}"/>
              </a:ext>
            </a:extLst>
          </p:cNvPr>
          <p:cNvSpPr txBox="1"/>
          <p:nvPr/>
        </p:nvSpPr>
        <p:spPr>
          <a:xfrm>
            <a:off x="6588224" y="5517232"/>
            <a:ext cx="1053405" cy="861774"/>
          </a:xfrm>
          <a:prstGeom prst="rect">
            <a:avLst/>
          </a:prstGeom>
          <a:noFill/>
        </p:spPr>
        <p:txBody>
          <a:bodyPr wrap="square">
            <a:spAutoFit/>
          </a:bodyPr>
          <a:lstStyle/>
          <a:p>
            <a:pPr fontAlgn="base">
              <a:spcBef>
                <a:spcPct val="0"/>
              </a:spcBef>
              <a:spcAft>
                <a:spcPct val="0"/>
              </a:spcAft>
              <a:defRPr/>
            </a:pPr>
            <a:r>
              <a:rPr lang="en-GB" sz="1000" b="1" dirty="0">
                <a:solidFill>
                  <a:srgbClr val="FF0000"/>
                </a:solidFill>
                <a:ea typeface="MS PGothic" charset="0"/>
                <a:cs typeface="MS PGothic" charset="0"/>
              </a:rPr>
              <a:t>Policy </a:t>
            </a:r>
          </a:p>
          <a:p>
            <a:pPr fontAlgn="base">
              <a:spcBef>
                <a:spcPct val="0"/>
              </a:spcBef>
              <a:spcAft>
                <a:spcPct val="0"/>
              </a:spcAft>
              <a:defRPr/>
            </a:pPr>
            <a:r>
              <a:rPr lang="en-GB" sz="1000" b="1" dirty="0">
                <a:solidFill>
                  <a:srgbClr val="FF0000"/>
                </a:solidFill>
                <a:ea typeface="MS PGothic" charset="0"/>
                <a:cs typeface="MS PGothic" charset="0"/>
              </a:rPr>
              <a:t>Analyst:</a:t>
            </a:r>
          </a:p>
          <a:p>
            <a:pPr fontAlgn="base">
              <a:spcBef>
                <a:spcPct val="0"/>
              </a:spcBef>
              <a:spcAft>
                <a:spcPct val="0"/>
              </a:spcAft>
              <a:defRPr/>
            </a:pPr>
            <a:r>
              <a:rPr lang="en-GB" sz="1000" b="1" u="sng" dirty="0">
                <a:solidFill>
                  <a:srgbClr val="FF0000"/>
                </a:solidFill>
                <a:ea typeface="MS PGothic" charset="0"/>
                <a:cs typeface="MS PGothic" charset="0"/>
              </a:rPr>
              <a:t>Grids and infrastructure</a:t>
            </a:r>
            <a:endParaRPr lang="en-GB" sz="1000" baseline="30000" dirty="0">
              <a:solidFill>
                <a:srgbClr val="FF0000"/>
              </a:solidFill>
              <a:ea typeface="MS PGothic" charset="0"/>
              <a:cs typeface="MS PGothic" charset="0"/>
            </a:endParaRPr>
          </a:p>
          <a:p>
            <a:pPr fontAlgn="base">
              <a:spcBef>
                <a:spcPct val="0"/>
              </a:spcBef>
              <a:spcAft>
                <a:spcPct val="0"/>
              </a:spcAft>
              <a:defRPr/>
            </a:pPr>
            <a:r>
              <a:rPr lang="en-GB" sz="1000" dirty="0">
                <a:solidFill>
                  <a:srgbClr val="FF0000"/>
                </a:solidFill>
                <a:ea typeface="MS PGothic" charset="0"/>
                <a:cs typeface="MS PGothic" charset="0"/>
              </a:rPr>
              <a:t>Vacancy</a:t>
            </a:r>
          </a:p>
        </p:txBody>
      </p:sp>
      <p:sp>
        <p:nvSpPr>
          <p:cNvPr id="46" name="TextBox 45">
            <a:extLst>
              <a:ext uri="{FF2B5EF4-FFF2-40B4-BE49-F238E27FC236}">
                <a16:creationId xmlns:a16="http://schemas.microsoft.com/office/drawing/2014/main" id="{3A45B28A-F58E-4EBC-92FE-F874905BB1D8}"/>
              </a:ext>
            </a:extLst>
          </p:cNvPr>
          <p:cNvSpPr txBox="1"/>
          <p:nvPr/>
        </p:nvSpPr>
        <p:spPr>
          <a:xfrm>
            <a:off x="3884165" y="4653136"/>
            <a:ext cx="1028596" cy="861774"/>
          </a:xfrm>
          <a:prstGeom prst="rect">
            <a:avLst/>
          </a:prstGeom>
          <a:noFill/>
        </p:spPr>
        <p:txBody>
          <a:bodyPr wrap="square">
            <a:spAutoFit/>
          </a:bodyPr>
          <a:lstStyle/>
          <a:p>
            <a:pPr fontAlgn="base">
              <a:spcBef>
                <a:spcPct val="0"/>
              </a:spcBef>
              <a:spcAft>
                <a:spcPct val="0"/>
              </a:spcAft>
              <a:defRPr/>
            </a:pPr>
            <a:r>
              <a:rPr lang="en-GB" sz="1000" b="1" u="sng" dirty="0">
                <a:solidFill>
                  <a:prstClr val="black">
                    <a:lumMod val="50000"/>
                    <a:lumOff val="50000"/>
                  </a:prstClr>
                </a:solidFill>
                <a:ea typeface="MS PGothic" charset="0"/>
                <a:cs typeface="MS PGothic" charset="0"/>
              </a:rPr>
              <a:t>Business Development &amp; International</a:t>
            </a:r>
          </a:p>
          <a:p>
            <a:pPr fontAlgn="base">
              <a:spcBef>
                <a:spcPct val="0"/>
              </a:spcBef>
              <a:spcAft>
                <a:spcPct val="0"/>
              </a:spcAft>
              <a:defRPr/>
            </a:pPr>
            <a:r>
              <a:rPr lang="en-GB" sz="1000" b="1" dirty="0">
                <a:solidFill>
                  <a:prstClr val="black">
                    <a:lumMod val="50000"/>
                    <a:lumOff val="50000"/>
                  </a:prstClr>
                </a:solidFill>
                <a:ea typeface="MS PGothic" charset="0"/>
                <a:cs typeface="MS PGothic" charset="0"/>
              </a:rPr>
              <a:t>George Li</a:t>
            </a:r>
            <a:endParaRPr lang="en-GB" sz="1000" dirty="0">
              <a:solidFill>
                <a:prstClr val="black">
                  <a:lumMod val="50000"/>
                  <a:lumOff val="50000"/>
                </a:prstClr>
              </a:solidFill>
              <a:ea typeface="MS PGothic" charset="0"/>
              <a:cs typeface="MS PGothic" charset="0"/>
            </a:endParaRPr>
          </a:p>
          <a:p>
            <a:pPr fontAlgn="base">
              <a:spcBef>
                <a:spcPct val="0"/>
              </a:spcBef>
              <a:spcAft>
                <a:spcPct val="0"/>
              </a:spcAft>
              <a:defRPr/>
            </a:pPr>
            <a:endParaRPr lang="en-GB" sz="1000" dirty="0">
              <a:solidFill>
                <a:prstClr val="black">
                  <a:lumMod val="50000"/>
                  <a:lumOff val="50000"/>
                </a:prstClr>
              </a:solidFill>
              <a:ea typeface="MS PGothic" charset="0"/>
              <a:cs typeface="MS PGothic" charset="0"/>
            </a:endParaRPr>
          </a:p>
        </p:txBody>
      </p:sp>
      <p:cxnSp>
        <p:nvCxnSpPr>
          <p:cNvPr id="103" name="Straight Connector 102">
            <a:extLst>
              <a:ext uri="{FF2B5EF4-FFF2-40B4-BE49-F238E27FC236}">
                <a16:creationId xmlns:a16="http://schemas.microsoft.com/office/drawing/2014/main" id="{62E7CB89-703E-4900-ABA4-985D2B0FADEF}"/>
              </a:ext>
            </a:extLst>
          </p:cNvPr>
          <p:cNvCxnSpPr>
            <a:cxnSpLocks/>
          </p:cNvCxnSpPr>
          <p:nvPr/>
        </p:nvCxnSpPr>
        <p:spPr>
          <a:xfrm flipH="1">
            <a:off x="3873951" y="2775502"/>
            <a:ext cx="8226" cy="2237674"/>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567A3BF-B449-4616-B23E-101E03716D4A}"/>
              </a:ext>
            </a:extLst>
          </p:cNvPr>
          <p:cNvCxnSpPr>
            <a:cxnSpLocks/>
          </p:cNvCxnSpPr>
          <p:nvPr/>
        </p:nvCxnSpPr>
        <p:spPr>
          <a:xfrm>
            <a:off x="2632112" y="4031744"/>
            <a:ext cx="211696" cy="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A57D06B-1EC5-4B2F-9665-9BC82CE43F0C}"/>
              </a:ext>
            </a:extLst>
          </p:cNvPr>
          <p:cNvCxnSpPr>
            <a:cxnSpLocks/>
          </p:cNvCxnSpPr>
          <p:nvPr/>
        </p:nvCxnSpPr>
        <p:spPr>
          <a:xfrm>
            <a:off x="3873951" y="5013176"/>
            <a:ext cx="92752" cy="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D31A308-DE37-4712-B1D3-26039708DE53}"/>
              </a:ext>
            </a:extLst>
          </p:cNvPr>
          <p:cNvCxnSpPr>
            <a:cxnSpLocks/>
          </p:cNvCxnSpPr>
          <p:nvPr/>
        </p:nvCxnSpPr>
        <p:spPr>
          <a:xfrm>
            <a:off x="7354912" y="2865795"/>
            <a:ext cx="0" cy="34437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53036" y="2391992"/>
            <a:ext cx="1544518" cy="633374"/>
          </a:xfrm>
          <a:prstGeom prst="roundRect">
            <a:avLst/>
          </a:prstGeom>
          <a:solidFill>
            <a:srgbClr val="43D398"/>
          </a:solidFill>
          <a:ln>
            <a:noFill/>
          </a:ln>
          <a:effectLst>
            <a:outerShdw blurRad="101600" dist="50800" dir="5400000" algn="ctr" rotWithShape="0">
              <a:srgbClr val="06926B"/>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Toyin Owadayo</a:t>
            </a:r>
          </a:p>
          <a:p>
            <a:pPr algn="ctr" fontAlgn="base">
              <a:spcBef>
                <a:spcPct val="0"/>
              </a:spcBef>
              <a:spcAft>
                <a:spcPct val="0"/>
              </a:spcAft>
              <a:defRPr/>
            </a:pPr>
            <a:r>
              <a:rPr lang="en-GB" sz="10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Finance Director</a:t>
            </a:r>
          </a:p>
        </p:txBody>
      </p:sp>
      <p:sp>
        <p:nvSpPr>
          <p:cNvPr id="21" name="Rounded Rectangle 20"/>
          <p:cNvSpPr/>
          <p:nvPr/>
        </p:nvSpPr>
        <p:spPr>
          <a:xfrm>
            <a:off x="4367115" y="2379188"/>
            <a:ext cx="1641819" cy="617764"/>
          </a:xfrm>
          <a:prstGeom prst="roundRect">
            <a:avLst/>
          </a:prstGeom>
          <a:solidFill>
            <a:srgbClr val="43D398"/>
          </a:solidFill>
          <a:ln>
            <a:noFill/>
          </a:ln>
          <a:effectLst>
            <a:outerShdw blurRad="101600" dist="50800" dir="5400000" algn="ctr" rotWithShape="0">
              <a:srgbClr val="06926B"/>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9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Amy </a:t>
            </a:r>
            <a:r>
              <a:rPr lang="en-GB" sz="9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MacConnachie</a:t>
            </a:r>
            <a:r>
              <a:rPr lang="en-GB" sz="9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ctr" fontAlgn="base">
              <a:spcBef>
                <a:spcPct val="0"/>
              </a:spcBef>
              <a:spcAft>
                <a:spcPct val="0"/>
              </a:spcAft>
              <a:defRPr/>
            </a:pPr>
            <a:r>
              <a:rPr lang="en-GB" sz="1000" b="1" i="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External Affairs Director</a:t>
            </a:r>
          </a:p>
        </p:txBody>
      </p:sp>
      <p:sp>
        <p:nvSpPr>
          <p:cNvPr id="89" name="Rounded Rectangle 88"/>
          <p:cNvSpPr/>
          <p:nvPr/>
        </p:nvSpPr>
        <p:spPr>
          <a:xfrm>
            <a:off x="6184110" y="2401639"/>
            <a:ext cx="2636362" cy="595313"/>
          </a:xfrm>
          <a:prstGeom prst="roundRect">
            <a:avLst/>
          </a:prstGeom>
          <a:solidFill>
            <a:srgbClr val="43D398"/>
          </a:solidFill>
          <a:ln>
            <a:noFill/>
          </a:ln>
          <a:effectLst>
            <a:outerShdw blurRad="101600" dist="50800" dir="5400000" algn="ctr" rotWithShape="0">
              <a:srgbClr val="06926B"/>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Frank Gordon</a:t>
            </a:r>
          </a:p>
          <a:p>
            <a:pPr algn="ctr" fontAlgn="base">
              <a:spcBef>
                <a:spcPct val="0"/>
              </a:spcBef>
              <a:spcAft>
                <a:spcPct val="0"/>
              </a:spcAft>
              <a:defRPr/>
            </a:pPr>
            <a:r>
              <a:rPr lang="en-GB" sz="10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Policy Director</a:t>
            </a:r>
          </a:p>
        </p:txBody>
      </p:sp>
      <p:sp>
        <p:nvSpPr>
          <p:cNvPr id="22" name="Rounded Rectangle 21"/>
          <p:cNvSpPr/>
          <p:nvPr/>
        </p:nvSpPr>
        <p:spPr>
          <a:xfrm>
            <a:off x="1896103" y="2146761"/>
            <a:ext cx="2081460" cy="634167"/>
          </a:xfrm>
          <a:prstGeom prst="roundRect">
            <a:avLst/>
          </a:prstGeom>
          <a:solidFill>
            <a:srgbClr val="43D398"/>
          </a:solidFill>
          <a:ln>
            <a:noFill/>
          </a:ln>
          <a:effectLst>
            <a:outerShdw blurRad="101600" dist="50800" dir="5400000" algn="ctr" rotWithShape="0">
              <a:srgbClr val="06926B"/>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Stuart Pocock</a:t>
            </a:r>
          </a:p>
          <a:p>
            <a:pPr algn="ctr" fontAlgn="base">
              <a:spcBef>
                <a:spcPct val="0"/>
              </a:spcBef>
              <a:spcAft>
                <a:spcPct val="0"/>
              </a:spcAft>
              <a:defRPr/>
            </a:pPr>
            <a:r>
              <a:rPr lang="en-GB" sz="10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Chief Operating Officer  </a:t>
            </a:r>
          </a:p>
          <a:p>
            <a:pPr algn="ctr" fontAlgn="base">
              <a:spcBef>
                <a:spcPct val="0"/>
              </a:spcBef>
              <a:spcAft>
                <a:spcPct val="0"/>
              </a:spcAft>
              <a:defRPr/>
            </a:pPr>
            <a:r>
              <a:rPr lang="en-GB" sz="800" b="1" i="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(Dep.  for Chief Executive)</a:t>
            </a:r>
          </a:p>
        </p:txBody>
      </p:sp>
      <p:sp>
        <p:nvSpPr>
          <p:cNvPr id="75" name="TextBox 74">
            <a:extLst>
              <a:ext uri="{FF2B5EF4-FFF2-40B4-BE49-F238E27FC236}">
                <a16:creationId xmlns:a16="http://schemas.microsoft.com/office/drawing/2014/main" id="{302A183A-5A76-4F8D-A1A0-983A4839F649}"/>
              </a:ext>
            </a:extLst>
          </p:cNvPr>
          <p:cNvSpPr txBox="1"/>
          <p:nvPr/>
        </p:nvSpPr>
        <p:spPr>
          <a:xfrm>
            <a:off x="7407028" y="4005207"/>
            <a:ext cx="1125412" cy="707886"/>
          </a:xfrm>
          <a:prstGeom prst="rect">
            <a:avLst/>
          </a:prstGeom>
          <a:noFill/>
        </p:spPr>
        <p:txBody>
          <a:bodyPr wrap="square">
            <a:spAutoFit/>
          </a:bodyPr>
          <a:lstStyle/>
          <a:p>
            <a:pPr fontAlgn="base">
              <a:spcBef>
                <a:spcPct val="0"/>
              </a:spcBef>
              <a:spcAft>
                <a:spcPct val="0"/>
              </a:spcAft>
              <a:defRPr/>
            </a:pPr>
            <a:r>
              <a:rPr lang="en-GB" sz="1000" b="1" dirty="0">
                <a:solidFill>
                  <a:schemeClr val="tx1">
                    <a:lumMod val="50000"/>
                    <a:lumOff val="50000"/>
                  </a:schemeClr>
                </a:solidFill>
                <a:ea typeface="MS PGothic" charset="0"/>
                <a:cs typeface="MS PGothic" charset="0"/>
              </a:rPr>
              <a:t>Transp. Policy Manager: </a:t>
            </a:r>
            <a:br>
              <a:rPr lang="en-GB" sz="1000" b="1" dirty="0">
                <a:solidFill>
                  <a:schemeClr val="tx1">
                    <a:lumMod val="50000"/>
                    <a:lumOff val="50000"/>
                  </a:schemeClr>
                </a:solidFill>
                <a:ea typeface="MS PGothic" charset="0"/>
                <a:cs typeface="MS PGothic" charset="0"/>
              </a:rPr>
            </a:br>
            <a:r>
              <a:rPr lang="en-GB" sz="1000" b="1" u="sng" dirty="0">
                <a:solidFill>
                  <a:schemeClr val="tx1">
                    <a:lumMod val="50000"/>
                    <a:lumOff val="50000"/>
                  </a:schemeClr>
                </a:solidFill>
                <a:ea typeface="MS PGothic" charset="0"/>
                <a:cs typeface="MS PGothic" charset="0"/>
              </a:rPr>
              <a:t>EV Lead</a:t>
            </a:r>
          </a:p>
          <a:p>
            <a:pPr fontAlgn="base">
              <a:spcBef>
                <a:spcPct val="0"/>
              </a:spcBef>
              <a:spcAft>
                <a:spcPct val="0"/>
              </a:spcAft>
              <a:defRPr/>
            </a:pPr>
            <a:r>
              <a:rPr lang="en-GB" sz="1000" dirty="0">
                <a:solidFill>
                  <a:schemeClr val="tx1">
                    <a:lumMod val="50000"/>
                    <a:lumOff val="50000"/>
                  </a:schemeClr>
                </a:solidFill>
                <a:ea typeface="MS PGothic" charset="0"/>
                <a:cs typeface="MS PGothic" charset="0"/>
              </a:rPr>
              <a:t>Jacob Roberts </a:t>
            </a:r>
          </a:p>
        </p:txBody>
      </p:sp>
      <p:cxnSp>
        <p:nvCxnSpPr>
          <p:cNvPr id="76" name="Straight Connector 75">
            <a:extLst>
              <a:ext uri="{FF2B5EF4-FFF2-40B4-BE49-F238E27FC236}">
                <a16:creationId xmlns:a16="http://schemas.microsoft.com/office/drawing/2014/main" id="{1AB54790-061D-47F0-BA9F-BAEC713F0585}"/>
              </a:ext>
            </a:extLst>
          </p:cNvPr>
          <p:cNvCxnSpPr>
            <a:cxnSpLocks/>
          </p:cNvCxnSpPr>
          <p:nvPr/>
        </p:nvCxnSpPr>
        <p:spPr>
          <a:xfrm>
            <a:off x="7380453" y="4186115"/>
            <a:ext cx="98437" cy="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CB8C869-1D0F-4215-BE90-A4CB0BBCCDE1}"/>
              </a:ext>
            </a:extLst>
          </p:cNvPr>
          <p:cNvCxnSpPr>
            <a:cxnSpLocks/>
          </p:cNvCxnSpPr>
          <p:nvPr/>
        </p:nvCxnSpPr>
        <p:spPr>
          <a:xfrm>
            <a:off x="7380312" y="5229200"/>
            <a:ext cx="98437" cy="0"/>
          </a:xfrm>
          <a:prstGeom prst="line">
            <a:avLst/>
          </a:prstGeom>
          <a:ln w="25400">
            <a:solidFill>
              <a:srgbClr val="6F6F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27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33" y="27384"/>
            <a:ext cx="235720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bg1"/>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68715"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72400"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221011" y="2204864"/>
            <a:ext cx="2190749" cy="720080"/>
          </a:xfrm>
          <a:noFill/>
          <a:ln>
            <a:noFill/>
          </a:ln>
        </p:spPr>
        <p:txBody>
          <a:bodyPr>
            <a:noAutofit/>
          </a:bodyPr>
          <a:lstStyle/>
          <a:p>
            <a:pPr algn="l"/>
            <a:b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REA</a:t>
            </a:r>
            <a:b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Financial Status</a:t>
            </a:r>
          </a:p>
        </p:txBody>
      </p:sp>
      <p:cxnSp>
        <p:nvCxnSpPr>
          <p:cNvPr id="3" name="Straight Connector 2">
            <a:extLst>
              <a:ext uri="{FF2B5EF4-FFF2-40B4-BE49-F238E27FC236}">
                <a16:creationId xmlns:a16="http://schemas.microsoft.com/office/drawing/2014/main" id="{61962A84-D495-B84B-956D-908B48425308}"/>
              </a:ext>
            </a:extLst>
          </p:cNvPr>
          <p:cNvCxnSpPr>
            <a:cxnSpLocks/>
          </p:cNvCxnSpPr>
          <p:nvPr/>
        </p:nvCxnSpPr>
        <p:spPr>
          <a:xfrm>
            <a:off x="2268715"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11" name="TextBox 24">
            <a:extLst>
              <a:ext uri="{FF2B5EF4-FFF2-40B4-BE49-F238E27FC236}">
                <a16:creationId xmlns:a16="http://schemas.microsoft.com/office/drawing/2014/main" id="{28C0FA87-FF1D-1045-AD9E-0624AA48CB11}"/>
              </a:ext>
            </a:extLst>
          </p:cNvPr>
          <p:cNvSpPr txBox="1">
            <a:spLocks noChangeArrowheads="1"/>
          </p:cNvSpPr>
          <p:nvPr/>
        </p:nvSpPr>
        <p:spPr bwMode="auto">
          <a:xfrm>
            <a:off x="221011" y="4255928"/>
            <a:ext cx="19027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Courier New" panose="02070309020205020404" pitchFamily="49" charset="0"/>
              <a:buChar char="o"/>
              <a:defRPr sz="24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Courier New" panose="02070309020205020404" pitchFamily="49" charset="0"/>
              <a:buChar char="o"/>
              <a:defRPr sz="20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Courier New" panose="02070309020205020404" pitchFamily="49" charset="0"/>
              <a:buChar char="o"/>
              <a:defRPr>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None/>
            </a:pPr>
            <a:r>
              <a:rPr lang="en-US" altLang="en-US" sz="1800" b="1" dirty="0">
                <a:solidFill>
                  <a:schemeClr val="bg1"/>
                </a:solidFill>
                <a:latin typeface="Open Sans" panose="020B0606030504020204"/>
                <a:cs typeface="Futura Medium" panose="020B0602020204020303" pitchFamily="34" charset="-79"/>
              </a:rPr>
              <a:t>Audited Accounts</a:t>
            </a:r>
            <a:endParaRPr lang="en-US" altLang="en-US" sz="1800" dirty="0">
              <a:solidFill>
                <a:schemeClr val="bg1"/>
              </a:solidFill>
              <a:latin typeface="Open Sans" panose="020B0606030504020204"/>
            </a:endParaRPr>
          </a:p>
        </p:txBody>
      </p:sp>
      <p:cxnSp>
        <p:nvCxnSpPr>
          <p:cNvPr id="12" name="Straight Connector 11">
            <a:extLst>
              <a:ext uri="{FF2B5EF4-FFF2-40B4-BE49-F238E27FC236}">
                <a16:creationId xmlns:a16="http://schemas.microsoft.com/office/drawing/2014/main" id="{78406689-C01F-344D-92C6-7F39142C0BF4}"/>
              </a:ext>
            </a:extLst>
          </p:cNvPr>
          <p:cNvCxnSpPr/>
          <p:nvPr/>
        </p:nvCxnSpPr>
        <p:spPr>
          <a:xfrm>
            <a:off x="323528" y="3717032"/>
            <a:ext cx="1656184"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68A080-204D-413E-B310-BA38804E53F0}"/>
              </a:ext>
            </a:extLst>
          </p:cNvPr>
          <p:cNvSpPr txBox="1">
            <a:spLocks/>
          </p:cNvSpPr>
          <p:nvPr/>
        </p:nvSpPr>
        <p:spPr>
          <a:xfrm>
            <a:off x="5583030" y="1025247"/>
            <a:ext cx="1657449" cy="16757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r"/>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2019</a:t>
            </a:r>
          </a:p>
          <a:p>
            <a:pPr lvl="0" algn="r"/>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a:t>
            </a:r>
          </a:p>
          <a:p>
            <a:pPr lvl="0" algn="r"/>
            <a:endPar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1,434</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100</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1,534</a:t>
            </a:r>
          </a:p>
          <a:p>
            <a:pPr lvl="0" algn="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1,112,222</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480,161</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1,592,383</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(1,175,418)</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416,965</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418,499</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0</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418,499</a:t>
            </a:r>
          </a:p>
          <a:p>
            <a:pPr lvl="0" algn="r"/>
            <a:endParaRPr lang="en-GB" sz="1200" b="1" u="sng"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418,499</a:t>
            </a:r>
            <a:endParaRPr lang="en-GB" sz="1200" b="1" u="sng"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r>
              <a:rPr lang="en-GB" sz="1200" b="1"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418,499</a:t>
            </a:r>
          </a:p>
          <a:p>
            <a:pPr algn="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2">
            <a:extLst>
              <a:ext uri="{FF2B5EF4-FFF2-40B4-BE49-F238E27FC236}">
                <a16:creationId xmlns:a16="http://schemas.microsoft.com/office/drawing/2014/main" id="{CFDF249C-0768-4E52-8B2C-A7FFC7688DCC}"/>
              </a:ext>
            </a:extLst>
          </p:cNvPr>
          <p:cNvSpPr txBox="1">
            <a:spLocks/>
          </p:cNvSpPr>
          <p:nvPr/>
        </p:nvSpPr>
        <p:spPr>
          <a:xfrm>
            <a:off x="2578216" y="1126564"/>
            <a:ext cx="2224988" cy="11772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Balance Sheet</a:t>
            </a:r>
          </a:p>
          <a:p>
            <a:pPr lvl="0" algn="l"/>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l"/>
            <a:r>
              <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FIXED ASSETS</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Tangible Assets</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Investments</a:t>
            </a:r>
          </a:p>
          <a:p>
            <a:pPr lvl="0" algn="l"/>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l"/>
            <a:r>
              <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CURRENT ASSETS</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Debtors</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Cash at bank and in hand</a:t>
            </a:r>
          </a:p>
          <a:p>
            <a:pPr lvl="0" algn="l"/>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l"/>
            <a:r>
              <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Creditors &lt; 1year</a:t>
            </a:r>
          </a:p>
          <a:p>
            <a:pPr lvl="0" algn="l"/>
            <a:r>
              <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Net current assets</a:t>
            </a:r>
          </a:p>
          <a:p>
            <a:pPr lvl="0" algn="l"/>
            <a:r>
              <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Total Assets less Liabilities</a:t>
            </a:r>
          </a:p>
          <a:p>
            <a:pPr lvl="0" algn="l"/>
            <a:r>
              <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Creditors &gt; 1year</a:t>
            </a:r>
          </a:p>
          <a:p>
            <a:pPr lvl="0" algn="l"/>
            <a:r>
              <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Net Assets</a:t>
            </a:r>
          </a:p>
          <a:p>
            <a:pPr lvl="0" algn="l"/>
            <a:r>
              <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Capital &amp; Reserves</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Profit &amp; Loss</a:t>
            </a:r>
          </a:p>
          <a:p>
            <a:pPr lvl="0" algn="l"/>
            <a:r>
              <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Total Equity</a:t>
            </a:r>
          </a:p>
          <a:p>
            <a:pPr lvl="0" algn="l"/>
            <a:endParaRPr lang="en-GB" sz="12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Content Placeholder 2">
            <a:extLst>
              <a:ext uri="{FF2B5EF4-FFF2-40B4-BE49-F238E27FC236}">
                <a16:creationId xmlns:a16="http://schemas.microsoft.com/office/drawing/2014/main" id="{86416260-6757-415D-9560-28F527331B8E}"/>
              </a:ext>
            </a:extLst>
          </p:cNvPr>
          <p:cNvSpPr txBox="1">
            <a:spLocks/>
          </p:cNvSpPr>
          <p:nvPr/>
        </p:nvSpPr>
        <p:spPr>
          <a:xfrm>
            <a:off x="7307169" y="1034237"/>
            <a:ext cx="1016476" cy="117298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r"/>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2018</a:t>
            </a:r>
          </a:p>
          <a:p>
            <a:pPr lvl="0" algn="r"/>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a:t>
            </a:r>
          </a:p>
          <a:p>
            <a:pPr lvl="0" algn="r"/>
            <a:endPar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15,743</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100</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15,843</a:t>
            </a:r>
          </a:p>
          <a:p>
            <a:pPr lvl="0" algn="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1,353,638</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404,749</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1,758,387</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(1,347,733)</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410,654</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426,497</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0</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426,497</a:t>
            </a:r>
          </a:p>
          <a:p>
            <a:pPr lvl="0" algn="r"/>
            <a:endParaRPr lang="en-GB" sz="1200" b="1" u="sng"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426,497</a:t>
            </a:r>
            <a:endParaRPr lang="en-GB" sz="1200" b="1" u="sng"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r>
              <a:rPr lang="en-GB" sz="1200" b="1"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426,497</a:t>
            </a:r>
          </a:p>
          <a:p>
            <a:pPr algn="r"/>
            <a:endParaRPr lang="en-GB" sz="1200" dirty="0">
              <a:latin typeface="Open Sans" panose="020B0606030504020204" pitchFamily="34" charset="0"/>
              <a:ea typeface="Open Sans" panose="020B0606030504020204" pitchFamily="34" charset="0"/>
              <a:cs typeface="Open Sans" panose="020B0606030504020204" pitchFamily="34" charset="0"/>
            </a:endParaRPr>
          </a:p>
          <a:p>
            <a:pPr algn="r"/>
            <a:endParaRPr lang="en-GB" sz="1200" dirty="0">
              <a:latin typeface="Open Sans" panose="020B0606030504020204" pitchFamily="34" charset="0"/>
              <a:ea typeface="Open Sans" panose="020B0606030504020204" pitchFamily="34" charset="0"/>
              <a:cs typeface="Open Sans" panose="020B0606030504020204" pitchFamily="34" charset="0"/>
            </a:endParaRPr>
          </a:p>
          <a:p>
            <a:pPr algn="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2">
            <a:extLst>
              <a:ext uri="{FF2B5EF4-FFF2-40B4-BE49-F238E27FC236}">
                <a16:creationId xmlns:a16="http://schemas.microsoft.com/office/drawing/2014/main" id="{73738897-413E-4D68-ACF7-FE238D107D12}"/>
              </a:ext>
            </a:extLst>
          </p:cNvPr>
          <p:cNvSpPr txBox="1">
            <a:spLocks/>
          </p:cNvSpPr>
          <p:nvPr/>
        </p:nvSpPr>
        <p:spPr>
          <a:xfrm>
            <a:off x="4274752" y="767480"/>
            <a:ext cx="1657449" cy="477488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r"/>
            <a:endPar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lvl="0" algn="r"/>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2020</a:t>
            </a:r>
          </a:p>
          <a:p>
            <a:pPr lvl="0" algn="r"/>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a:t>
            </a:r>
          </a:p>
          <a:p>
            <a:pPr lvl="0" algn="r"/>
            <a:endPar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50,817</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100</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50,917</a:t>
            </a:r>
          </a:p>
          <a:p>
            <a:pPr lvl="0" algn="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902,981</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567,389</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1,470,370</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(1,078,576)</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391,794</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442,711</a:t>
            </a:r>
          </a:p>
          <a:p>
            <a:pPr lvl="0" algn="r"/>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(45,000)</a:t>
            </a: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397,711</a:t>
            </a:r>
          </a:p>
          <a:p>
            <a:pPr lvl="0" algn="r"/>
            <a:endParaRPr lang="en-GB" sz="1200" b="1" u="sng"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lvl="0" algn="r"/>
            <a:r>
              <a:rPr lang="en-GB" sz="1200"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397,711</a:t>
            </a:r>
          </a:p>
          <a:p>
            <a:pPr lvl="0" algn="r"/>
            <a:r>
              <a:rPr lang="en-GB" sz="1200" b="1" u="sng" dirty="0">
                <a:solidFill>
                  <a:srgbClr val="4E5053"/>
                </a:solidFill>
                <a:latin typeface="Open Sans" panose="020B0606030504020204" pitchFamily="34" charset="0"/>
                <a:ea typeface="Open Sans" panose="020B0606030504020204" pitchFamily="34" charset="0"/>
                <a:cs typeface="Open Sans" panose="020B0606030504020204" pitchFamily="34" charset="0"/>
              </a:rPr>
              <a:t>397,711</a:t>
            </a:r>
          </a:p>
          <a:p>
            <a:pPr algn="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7722A77C-71E2-4A0B-A934-B51D3A2F6B7F}"/>
              </a:ext>
            </a:extLst>
          </p:cNvPr>
          <p:cNvSpPr/>
          <p:nvPr/>
        </p:nvSpPr>
        <p:spPr>
          <a:xfrm>
            <a:off x="4716016" y="692697"/>
            <a:ext cx="1440160" cy="4867962"/>
          </a:xfrm>
          <a:prstGeom prst="rect">
            <a:avLst/>
          </a:prstGeom>
          <a:noFill/>
          <a:ln>
            <a:solidFill>
              <a:srgbClr val="06926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491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27684" y="2293344"/>
            <a:ext cx="6800800" cy="1752600"/>
          </a:xfrm>
        </p:spPr>
        <p:txBody>
          <a:bodyPr>
            <a:noAutofit/>
          </a:bodyPr>
          <a:lstStyle/>
          <a:p>
            <a:r>
              <a:rPr lang="en-GB" sz="2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A future built on </a:t>
            </a:r>
          </a:p>
          <a:p>
            <a:r>
              <a:rPr lang="en-GB" sz="2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renewable energy and </a:t>
            </a:r>
          </a:p>
          <a:p>
            <a:r>
              <a:rPr lang="en-GB" sz="2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clean technology</a:t>
            </a:r>
          </a:p>
          <a:p>
            <a:endParaRPr lang="en-GB" sz="28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55487" y="-1"/>
            <a:ext cx="2344216" cy="6885385"/>
          </a:xfrm>
          <a:prstGeom prst="rect">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itle 1">
            <a:extLst>
              <a:ext uri="{FF2B5EF4-FFF2-40B4-BE49-F238E27FC236}">
                <a16:creationId xmlns:a16="http://schemas.microsoft.com/office/drawing/2014/main" id="{5FD9AE7A-2CC3-8843-A762-1B603B91F7B5}"/>
              </a:ext>
            </a:extLst>
          </p:cNvPr>
          <p:cNvSpPr>
            <a:spLocks noGrp="1"/>
          </p:cNvSpPr>
          <p:nvPr>
            <p:ph type="ctrTitle"/>
          </p:nvPr>
        </p:nvSpPr>
        <p:spPr>
          <a:xfrm>
            <a:off x="35497" y="2276872"/>
            <a:ext cx="2200199" cy="1179562"/>
          </a:xfrm>
          <a:noFill/>
          <a:ln>
            <a:noFill/>
          </a:ln>
        </p:spPr>
        <p:txBody>
          <a:bodyPr>
            <a:noAutofit/>
          </a:bodyPr>
          <a:lstStyle/>
          <a:p>
            <a:r>
              <a:rPr lang="en-GB" sz="2400" b="1" dirty="0">
                <a:solidFill>
                  <a:schemeClr val="bg1"/>
                </a:solidFill>
                <a:latin typeface="Futura PT Medium" pitchFamily="34" charset="0"/>
              </a:rPr>
              <a:t>Whilst the REA Vision is….</a:t>
            </a:r>
          </a:p>
        </p:txBody>
      </p:sp>
      <p:sp>
        <p:nvSpPr>
          <p:cNvPr id="12" name="Rectangle 11">
            <a:extLst>
              <a:ext uri="{FF2B5EF4-FFF2-40B4-BE49-F238E27FC236}">
                <a16:creationId xmlns:a16="http://schemas.microsoft.com/office/drawing/2014/main" id="{E3475AF9-26D7-9644-99B8-AA6EC9C7FE86}"/>
              </a:ext>
            </a:extLst>
          </p:cNvPr>
          <p:cNvSpPr/>
          <p:nvPr/>
        </p:nvSpPr>
        <p:spPr>
          <a:xfrm>
            <a:off x="-981" y="6740682"/>
            <a:ext cx="2124710" cy="101759"/>
          </a:xfrm>
          <a:prstGeom prst="rect">
            <a:avLst/>
          </a:prstGeom>
          <a:solidFill>
            <a:srgbClr val="43D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riangle 4">
            <a:extLst>
              <a:ext uri="{FF2B5EF4-FFF2-40B4-BE49-F238E27FC236}">
                <a16:creationId xmlns:a16="http://schemas.microsoft.com/office/drawing/2014/main" id="{6B18CF9C-B1EC-DA42-BD5B-AE2DA495678C}"/>
              </a:ext>
            </a:extLst>
          </p:cNvPr>
          <p:cNvSpPr/>
          <p:nvPr/>
        </p:nvSpPr>
        <p:spPr>
          <a:xfrm>
            <a:off x="169110" y="5976448"/>
            <a:ext cx="802490" cy="864096"/>
          </a:xfrm>
          <a:prstGeom prst="triangle">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a:extLst>
              <a:ext uri="{FF2B5EF4-FFF2-40B4-BE49-F238E27FC236}">
                <a16:creationId xmlns:a16="http://schemas.microsoft.com/office/drawing/2014/main" id="{E9090645-54DD-ED40-99D6-2A083B130A6E}"/>
              </a:ext>
            </a:extLst>
          </p:cNvPr>
          <p:cNvPicPr>
            <a:picLocks noChangeAspect="1"/>
          </p:cNvPicPr>
          <p:nvPr/>
        </p:nvPicPr>
        <p:blipFill>
          <a:blip r:embed="rId3"/>
          <a:stretch>
            <a:fillRect/>
          </a:stretch>
        </p:blipFill>
        <p:spPr>
          <a:xfrm>
            <a:off x="97102" y="5989428"/>
            <a:ext cx="946505" cy="936104"/>
          </a:xfrm>
          <a:prstGeom prst="rect">
            <a:avLst/>
          </a:prstGeom>
        </p:spPr>
      </p:pic>
      <p:grpSp>
        <p:nvGrpSpPr>
          <p:cNvPr id="13" name="Group 12">
            <a:extLst>
              <a:ext uri="{FF2B5EF4-FFF2-40B4-BE49-F238E27FC236}">
                <a16:creationId xmlns:a16="http://schemas.microsoft.com/office/drawing/2014/main" id="{EB84C8AE-5725-0A45-8B34-3215832020CF}"/>
              </a:ext>
            </a:extLst>
          </p:cNvPr>
          <p:cNvGrpSpPr/>
          <p:nvPr/>
        </p:nvGrpSpPr>
        <p:grpSpPr>
          <a:xfrm>
            <a:off x="2339752" y="6499053"/>
            <a:ext cx="4752528" cy="890387"/>
            <a:chOff x="2339752" y="6472762"/>
            <a:chExt cx="4752528" cy="890387"/>
          </a:xfrm>
        </p:grpSpPr>
        <p:sp>
          <p:nvSpPr>
            <p:cNvPr id="14" name="Subtitle 2">
              <a:extLst>
                <a:ext uri="{FF2B5EF4-FFF2-40B4-BE49-F238E27FC236}">
                  <a16:creationId xmlns:a16="http://schemas.microsoft.com/office/drawing/2014/main" id="{AA1A9DCD-EA40-4A49-9C10-828723D555FF}"/>
                </a:ext>
              </a:extLst>
            </p:cNvPr>
            <p:cNvSpPr txBox="1">
              <a:spLocks/>
            </p:cNvSpPr>
            <p:nvPr/>
          </p:nvSpPr>
          <p:spPr>
            <a:xfrm>
              <a:off x="2339752" y="6472762"/>
              <a:ext cx="1711090"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srgbClr val="43D398"/>
                  </a:solidFill>
                  <a:latin typeface="Futura Bk BT" panose="020B0502020204020303" pitchFamily="34" charset="0"/>
                </a:rPr>
                <a:t>REA Restricted:</a:t>
              </a:r>
            </a:p>
          </p:txBody>
        </p:sp>
        <p:sp>
          <p:nvSpPr>
            <p:cNvPr id="15" name="TextBox 14">
              <a:extLst>
                <a:ext uri="{FF2B5EF4-FFF2-40B4-BE49-F238E27FC236}">
                  <a16:creationId xmlns:a16="http://schemas.microsoft.com/office/drawing/2014/main" id="{AD162068-3176-FF44-9F64-1BD4945B7ED0}"/>
                </a:ext>
              </a:extLst>
            </p:cNvPr>
            <p:cNvSpPr txBox="1"/>
            <p:nvPr/>
          </p:nvSpPr>
          <p:spPr>
            <a:xfrm>
              <a:off x="3851920" y="6541507"/>
              <a:ext cx="3240360" cy="271869"/>
            </a:xfrm>
            <a:prstGeom prst="rect">
              <a:avLst/>
            </a:prstGeom>
            <a:noFill/>
          </p:spPr>
          <p:txBody>
            <a:bodyPr wrap="square" rtlCol="0">
              <a:spAutoFit/>
            </a:bodyPr>
            <a:lstStyle/>
            <a:p>
              <a:pPr>
                <a:lnSpc>
                  <a:spcPts val="660"/>
                </a:lnSpc>
              </a:pPr>
              <a:r>
                <a:rPr lang="en-GB" sz="800" dirty="0">
                  <a:solidFill>
                    <a:srgbClr val="43D398"/>
                  </a:solidFill>
                  <a:latin typeface="Futura Bk BT" panose="020B0502020204020303" pitchFamily="34" charset="0"/>
                </a:rPr>
                <a:t>This contains information that is confidential to the REA and its members and should be not be shared without permission</a:t>
              </a:r>
              <a:endParaRPr lang="en-US" sz="800" dirty="0">
                <a:solidFill>
                  <a:srgbClr val="43D398"/>
                </a:solidFill>
              </a:endParaRPr>
            </a:p>
          </p:txBody>
        </p:sp>
      </p:grpSp>
    </p:spTree>
    <p:extLst>
      <p:ext uri="{BB962C8B-B14F-4D97-AF65-F5344CB8AC3E}">
        <p14:creationId xmlns:p14="http://schemas.microsoft.com/office/powerpoint/2010/main" val="249907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D5B8547-58BD-2B4D-8E56-2400CFE27588}"/>
              </a:ext>
            </a:extLst>
          </p:cNvPr>
          <p:cNvSpPr/>
          <p:nvPr/>
        </p:nvSpPr>
        <p:spPr>
          <a:xfrm>
            <a:off x="2268715" y="6442039"/>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949280"/>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0" y="2852936"/>
            <a:ext cx="2370261" cy="720080"/>
          </a:xfrm>
          <a:noFill/>
          <a:ln>
            <a:noFill/>
          </a:ln>
        </p:spPr>
        <p:txBody>
          <a:bodyPr>
            <a:noAutofit/>
          </a:bodyPr>
          <a:lstStyle/>
          <a:p>
            <a:pPr algn="l"/>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REA Impact </a:t>
            </a:r>
          </a:p>
        </p:txBody>
      </p:sp>
      <p:cxnSp>
        <p:nvCxnSpPr>
          <p:cNvPr id="3" name="Straight Connector 2">
            <a:extLst>
              <a:ext uri="{FF2B5EF4-FFF2-40B4-BE49-F238E27FC236}">
                <a16:creationId xmlns:a16="http://schemas.microsoft.com/office/drawing/2014/main" id="{61962A84-D495-B84B-956D-908B48425308}"/>
              </a:ext>
            </a:extLst>
          </p:cNvPr>
          <p:cNvCxnSpPr>
            <a:cxnSpLocks/>
          </p:cNvCxnSpPr>
          <p:nvPr/>
        </p:nvCxnSpPr>
        <p:spPr>
          <a:xfrm>
            <a:off x="2268715"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2842317" y="1487076"/>
            <a:ext cx="5378493" cy="1225650"/>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ts val="800"/>
              </a:spcAft>
            </a:pPr>
            <a:r>
              <a:rPr lang="en-GB" sz="2800" b="1" dirty="0">
                <a:solidFill>
                  <a:srgbClr val="06926B"/>
                </a:solidFill>
                <a:latin typeface="Open Sans"/>
                <a:ea typeface="Open Sans" panose="020B0606030504020204" pitchFamily="34" charset="0"/>
                <a:cs typeface="Open Sans" panose="020B0606030504020204" pitchFamily="34" charset="0"/>
              </a:rPr>
              <a:t>The UK transitions to </a:t>
            </a:r>
            <a:br>
              <a:rPr lang="en-GB" sz="2800" b="1" dirty="0">
                <a:latin typeface="Open Sans"/>
                <a:ea typeface="Open Sans" panose="020B0606030504020204" pitchFamily="34" charset="0"/>
                <a:cs typeface="Open Sans" panose="020B0606030504020204" pitchFamily="34" charset="0"/>
              </a:rPr>
            </a:br>
            <a:r>
              <a:rPr lang="en-GB" sz="2800" b="1" dirty="0">
                <a:solidFill>
                  <a:srgbClr val="06926B"/>
                </a:solidFill>
                <a:latin typeface="Open Sans"/>
                <a:ea typeface="Open Sans" panose="020B0606030504020204" pitchFamily="34" charset="0"/>
                <a:cs typeface="Open Sans" panose="020B0606030504020204" pitchFamily="34" charset="0"/>
              </a:rPr>
              <a:t>100% renewable energy and clean technology by 2050 delivering </a:t>
            </a:r>
            <a:br>
              <a:rPr lang="en-GB" sz="2800" b="1" dirty="0">
                <a:latin typeface="Open Sans"/>
                <a:ea typeface="Open Sans" panose="020B0606030504020204" pitchFamily="34" charset="0"/>
                <a:cs typeface="Open Sans" panose="020B0606030504020204" pitchFamily="34" charset="0"/>
              </a:rPr>
            </a:br>
            <a:r>
              <a:rPr lang="en-GB" sz="2800" b="1" dirty="0">
                <a:solidFill>
                  <a:srgbClr val="06926B"/>
                </a:solidFill>
                <a:latin typeface="Open Sans"/>
                <a:ea typeface="Open Sans" panose="020B0606030504020204" pitchFamily="34" charset="0"/>
                <a:cs typeface="Open Sans" panose="020B0606030504020204" pitchFamily="34" charset="0"/>
              </a:rPr>
              <a:t>Net Zero CO</a:t>
            </a:r>
            <a:r>
              <a:rPr lang="en-GB" sz="2800" b="1" baseline="-25000" dirty="0">
                <a:solidFill>
                  <a:srgbClr val="06926B"/>
                </a:solidFill>
                <a:latin typeface="Open Sans"/>
                <a:ea typeface="Open Sans" panose="020B0606030504020204" pitchFamily="34" charset="0"/>
                <a:cs typeface="Open Sans" panose="020B0606030504020204" pitchFamily="34" charset="0"/>
              </a:rPr>
              <a:t>2 </a:t>
            </a:r>
            <a:r>
              <a:rPr lang="en-GB" sz="2800" b="1" dirty="0">
                <a:solidFill>
                  <a:srgbClr val="06926B"/>
                </a:solidFill>
                <a:latin typeface="Open Sans"/>
                <a:ea typeface="Open Sans" panose="020B0606030504020204" pitchFamily="34" charset="0"/>
                <a:cs typeface="Open Sans" panose="020B0606030504020204" pitchFamily="34" charset="0"/>
              </a:rPr>
              <a:t>emissions, improving and valuing natural capital. </a:t>
            </a:r>
          </a:p>
          <a:p>
            <a:pPr>
              <a:spcAft>
                <a:spcPts val="800"/>
              </a:spcAft>
            </a:pPr>
            <a:endParaRPr lang="en-GB" sz="2800" b="1" i="1" dirty="0">
              <a:solidFill>
                <a:srgbClr val="06926B"/>
              </a:solidFill>
              <a:latin typeface="Open Sans"/>
              <a:ea typeface="Open Sans" panose="020B0606030504020204" pitchFamily="34" charset="0"/>
              <a:cs typeface="Open Sans" panose="020B0606030504020204" pitchFamily="34" charset="0"/>
            </a:endParaRPr>
          </a:p>
          <a:p>
            <a:pPr>
              <a:spcAft>
                <a:spcPts val="800"/>
              </a:spcAft>
            </a:pPr>
            <a:endParaRPr lang="en-GB" sz="1800" b="1" i="1" dirty="0">
              <a:solidFill>
                <a:srgbClr val="06926B"/>
              </a:solidFill>
              <a:latin typeface="Futura PT Bold"/>
              <a:ea typeface="Times New Roman" panose="02020603050405020304" pitchFamily="18" charset="0"/>
              <a:cs typeface="Open Sans" panose="020B0606030504020204" pitchFamily="34" charset="0"/>
            </a:endParaRPr>
          </a:p>
          <a:p>
            <a:pPr algn="l"/>
            <a:endParaRPr lang="en-GB" sz="18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8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8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8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8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8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48553C46-2BAD-4909-82FA-3A50A8D2B8E2}"/>
              </a:ext>
            </a:extLst>
          </p:cNvPr>
          <p:cNvSpPr/>
          <p:nvPr/>
        </p:nvSpPr>
        <p:spPr>
          <a:xfrm>
            <a:off x="-29552" y="-13693"/>
            <a:ext cx="2344216" cy="6885385"/>
          </a:xfrm>
          <a:prstGeom prst="rect">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2400" b="1" i="1" dirty="0">
                <a:solidFill>
                  <a:schemeClr val="bg1"/>
                </a:solidFill>
                <a:latin typeface="Futura PT Medium" pitchFamily="34" charset="0"/>
              </a:rPr>
              <a:t>What is </a:t>
            </a:r>
            <a:r>
              <a:rPr lang="en-GB" sz="2400" b="1" i="1" dirty="0">
                <a:solidFill>
                  <a:srgbClr val="76CAD4"/>
                </a:solidFill>
                <a:latin typeface="Futura PT Medium" pitchFamily="34" charset="0"/>
              </a:rPr>
              <a:t>NEW</a:t>
            </a:r>
            <a:r>
              <a:rPr lang="en-GB" sz="2400" b="1" i="1" dirty="0">
                <a:solidFill>
                  <a:schemeClr val="bg1"/>
                </a:solidFill>
                <a:latin typeface="Futura PT Medium" pitchFamily="34" charset="0"/>
              </a:rPr>
              <a:t> </a:t>
            </a:r>
          </a:p>
          <a:p>
            <a:pPr algn="ctr">
              <a:spcBef>
                <a:spcPct val="0"/>
              </a:spcBef>
            </a:pPr>
            <a:r>
              <a:rPr lang="en-GB" sz="2400" b="1" i="1" dirty="0">
                <a:solidFill>
                  <a:schemeClr val="bg1"/>
                </a:solidFill>
                <a:latin typeface="Futura PT Medium" pitchFamily="34" charset="0"/>
              </a:rPr>
              <a:t>is defining </a:t>
            </a:r>
          </a:p>
          <a:p>
            <a:pPr algn="ctr">
              <a:spcBef>
                <a:spcPct val="0"/>
              </a:spcBef>
            </a:pPr>
            <a:r>
              <a:rPr lang="en-GB" sz="2400" b="1" dirty="0">
                <a:solidFill>
                  <a:schemeClr val="bg1"/>
                </a:solidFill>
                <a:latin typeface="Futura PT Medium" pitchFamily="34" charset="0"/>
              </a:rPr>
              <a:t>REA </a:t>
            </a:r>
            <a:br>
              <a:rPr lang="en-GB" sz="2400" b="1" dirty="0">
                <a:solidFill>
                  <a:schemeClr val="bg1"/>
                </a:solidFill>
                <a:latin typeface="Futura PT Medium" pitchFamily="34" charset="0"/>
              </a:rPr>
            </a:br>
            <a:r>
              <a:rPr lang="en-GB" sz="2400" b="1" dirty="0">
                <a:solidFill>
                  <a:schemeClr val="bg1"/>
                </a:solidFill>
                <a:latin typeface="Futura PT Medium" pitchFamily="34" charset="0"/>
              </a:rPr>
              <a:t>Impact</a:t>
            </a:r>
          </a:p>
        </p:txBody>
      </p:sp>
    </p:spTree>
    <p:extLst>
      <p:ext uri="{BB962C8B-B14F-4D97-AF65-F5344CB8AC3E}">
        <p14:creationId xmlns:p14="http://schemas.microsoft.com/office/powerpoint/2010/main" val="3455889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latin typeface="Open Sans" panose="020B0606030504020204"/>
                <a:cs typeface="Arial" panose="020B0604020202020204" pitchFamily="34" charset="0"/>
              </a:rPr>
              <a:t>The REA Strategy</a:t>
            </a:r>
            <a:endParaRPr lang="en-GB" sz="2800" b="1" dirty="0">
              <a:effectLst/>
              <a:latin typeface="Open Sans" panose="020B0606030504020204"/>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graphicFrame>
        <p:nvGraphicFramePr>
          <p:cNvPr id="8" name="Diagram 7">
            <a:extLst>
              <a:ext uri="{FF2B5EF4-FFF2-40B4-BE49-F238E27FC236}">
                <a16:creationId xmlns:a16="http://schemas.microsoft.com/office/drawing/2014/main" id="{4425CEF3-E227-46F2-998B-936FAC78EF34}"/>
              </a:ext>
            </a:extLst>
          </p:cNvPr>
          <p:cNvGraphicFramePr/>
          <p:nvPr/>
        </p:nvGraphicFramePr>
        <p:xfrm>
          <a:off x="2369862" y="202750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4A53EA95-B184-456E-8B53-80B9FC34744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401069" y="188701"/>
            <a:ext cx="2033585" cy="1840120"/>
          </a:xfrm>
          <a:prstGeom prst="rect">
            <a:avLst/>
          </a:prstGeom>
          <a:effectLst>
            <a:outerShdw blurRad="50800" dist="50800" dir="5400000" algn="ctr" rotWithShape="0">
              <a:schemeClr val="bg1"/>
            </a:outerShdw>
          </a:effectLst>
        </p:spPr>
      </p:pic>
    </p:spTree>
    <p:extLst>
      <p:ext uri="{BB962C8B-B14F-4D97-AF65-F5344CB8AC3E}">
        <p14:creationId xmlns:p14="http://schemas.microsoft.com/office/powerpoint/2010/main" val="196111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latin typeface="Open Sans" panose="020B0606030504020204"/>
                <a:cs typeface="Arial" panose="020B0604020202020204" pitchFamily="34" charset="0"/>
              </a:rPr>
              <a:t>The REA Strategy:</a:t>
            </a:r>
          </a:p>
          <a:p>
            <a:pPr algn="ctr">
              <a:lnSpc>
                <a:spcPct val="115000"/>
              </a:lnSpc>
              <a:spcAft>
                <a:spcPts val="1000"/>
              </a:spcAft>
            </a:pPr>
            <a:r>
              <a:rPr lang="en-GB" sz="2800" b="1" dirty="0">
                <a:effectLst/>
                <a:latin typeface="Open Sans" panose="020B0606030504020204"/>
                <a:cs typeface="Arial" panose="020B0604020202020204" pitchFamily="34" charset="0"/>
              </a:rPr>
              <a:t>Goals</a:t>
            </a:r>
            <a:endParaRPr lang="en-GB" sz="2800" b="1" dirty="0">
              <a:effectLst/>
              <a:latin typeface="Open Sans" panose="020B0606030504020204"/>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pic>
        <p:nvPicPr>
          <p:cNvPr id="3" name="Picture 2" descr="Diagram&#10;&#10;Description automatically generated">
            <a:extLst>
              <a:ext uri="{FF2B5EF4-FFF2-40B4-BE49-F238E27FC236}">
                <a16:creationId xmlns:a16="http://schemas.microsoft.com/office/drawing/2014/main" id="{C22E4B29-29F5-4A6A-92BF-F6418169B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949" y="644920"/>
            <a:ext cx="5225826" cy="5568160"/>
          </a:xfrm>
          <a:prstGeom prst="rect">
            <a:avLst/>
          </a:prstGeom>
        </p:spPr>
      </p:pic>
    </p:spTree>
    <p:extLst>
      <p:ext uri="{BB962C8B-B14F-4D97-AF65-F5344CB8AC3E}">
        <p14:creationId xmlns:p14="http://schemas.microsoft.com/office/powerpoint/2010/main" val="111548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D5B8547-58BD-2B4D-8E56-2400CFE27588}"/>
              </a:ext>
            </a:extLst>
          </p:cNvPr>
          <p:cNvSpPr/>
          <p:nvPr/>
        </p:nvSpPr>
        <p:spPr>
          <a:xfrm>
            <a:off x="2268715"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0" y="2852936"/>
            <a:ext cx="2370261" cy="720080"/>
          </a:xfrm>
          <a:noFill/>
          <a:ln>
            <a:noFill/>
          </a:ln>
        </p:spPr>
        <p:txBody>
          <a:bodyPr>
            <a:noAutofit/>
          </a:bodyPr>
          <a:lstStyle/>
          <a:p>
            <a:pPr algn="l"/>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REA Impact </a:t>
            </a:r>
          </a:p>
        </p:txBody>
      </p:sp>
      <p:grpSp>
        <p:nvGrpSpPr>
          <p:cNvPr id="6" name="Group 5">
            <a:extLst>
              <a:ext uri="{FF2B5EF4-FFF2-40B4-BE49-F238E27FC236}">
                <a16:creationId xmlns:a16="http://schemas.microsoft.com/office/drawing/2014/main" id="{F9E97DAA-BF61-4C66-9EC7-8CBC532D36B7}"/>
              </a:ext>
            </a:extLst>
          </p:cNvPr>
          <p:cNvGrpSpPr/>
          <p:nvPr/>
        </p:nvGrpSpPr>
        <p:grpSpPr>
          <a:xfrm>
            <a:off x="2628757" y="208279"/>
            <a:ext cx="5903684" cy="1233847"/>
            <a:chOff x="3178513" y="208279"/>
            <a:chExt cx="5316165" cy="1233847"/>
          </a:xfrm>
          <a:effectLst>
            <a:outerShdw blurRad="50800" dist="38100" dir="5400000" algn="t" rotWithShape="0">
              <a:srgbClr val="898989">
                <a:alpha val="40000"/>
              </a:srgbClr>
            </a:outerShdw>
          </a:effectLst>
        </p:grpSpPr>
        <p:sp>
          <p:nvSpPr>
            <p:cNvPr id="2" name="Rectangle 1">
              <a:extLst>
                <a:ext uri="{FF2B5EF4-FFF2-40B4-BE49-F238E27FC236}">
                  <a16:creationId xmlns:a16="http://schemas.microsoft.com/office/drawing/2014/main" id="{627F2547-B4E8-4880-A872-EFA8F5159CDD}"/>
                </a:ext>
              </a:extLst>
            </p:cNvPr>
            <p:cNvSpPr/>
            <p:nvPr/>
          </p:nvSpPr>
          <p:spPr>
            <a:xfrm>
              <a:off x="3178513" y="251356"/>
              <a:ext cx="5316165" cy="1190770"/>
            </a:xfrm>
            <a:prstGeom prst="rect">
              <a:avLst/>
            </a:prstGeom>
            <a:solidFill>
              <a:srgbClr val="06926B"/>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9" name="Content Placeholder 2"/>
            <p:cNvSpPr txBox="1">
              <a:spLocks/>
            </p:cNvSpPr>
            <p:nvPr/>
          </p:nvSpPr>
          <p:spPr>
            <a:xfrm>
              <a:off x="3362871" y="208279"/>
              <a:ext cx="5062345" cy="1197416"/>
            </a:xfrm>
            <a:prstGeom prst="rect">
              <a:avLst/>
            </a:prstGeom>
            <a:ln>
              <a:noFill/>
            </a:ln>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ts val="800"/>
                </a:spcAft>
              </a:pPr>
              <a:r>
                <a:rPr lang="en-GB" sz="2400" b="1" dirty="0">
                  <a:solidFill>
                    <a:srgbClr val="FFFFFF"/>
                  </a:solidFill>
                  <a:latin typeface="Open Sans"/>
                  <a:ea typeface="Open Sans" panose="020B0606030504020204" pitchFamily="34" charset="0"/>
                  <a:cs typeface="Open Sans" panose="020B0606030504020204" pitchFamily="34" charset="0"/>
                </a:rPr>
                <a:t>REA Strategy – Time table</a:t>
              </a:r>
              <a:r>
                <a:rPr lang="en-GB" sz="1800" b="1" dirty="0">
                  <a:solidFill>
                    <a:srgbClr val="FFFFFF"/>
                  </a:solidFill>
                  <a:latin typeface="Open Sans"/>
                  <a:ea typeface="Open Sans" panose="020B0606030504020204" pitchFamily="34" charset="0"/>
                  <a:cs typeface="Open Sans" panose="020B0606030504020204" pitchFamily="34" charset="0"/>
                </a:rPr>
                <a:t>  </a:t>
              </a:r>
            </a:p>
            <a:p>
              <a:pPr>
                <a:spcAft>
                  <a:spcPts val="800"/>
                </a:spcAft>
              </a:pPr>
              <a:r>
                <a:rPr lang="en-GB" sz="2000" b="1" dirty="0">
                  <a:solidFill>
                    <a:srgbClr val="74E2D5"/>
                  </a:solidFill>
                  <a:latin typeface="Open Sans"/>
                  <a:ea typeface="Open Sans" panose="020B0606030504020204" pitchFamily="34" charset="0"/>
                  <a:cs typeface="Open Sans" panose="020B0606030504020204" pitchFamily="34" charset="0"/>
                </a:rPr>
                <a:t>Main workstreams </a:t>
              </a:r>
              <a:br>
                <a:rPr lang="en-GB" sz="1600" b="1" dirty="0">
                  <a:solidFill>
                    <a:srgbClr val="FFFFFF"/>
                  </a:solidFill>
                  <a:latin typeface="Open Sans"/>
                  <a:ea typeface="Open Sans" panose="020B0606030504020204" pitchFamily="34" charset="0"/>
                  <a:cs typeface="Open Sans" panose="020B0606030504020204" pitchFamily="34" charset="0"/>
                </a:rPr>
              </a:br>
              <a:r>
                <a:rPr lang="en-GB" sz="1600" dirty="0">
                  <a:solidFill>
                    <a:srgbClr val="FFFFFF"/>
                  </a:solidFill>
                  <a:latin typeface="Open Sans"/>
                  <a:ea typeface="Open Sans" panose="020B0606030504020204" pitchFamily="34" charset="0"/>
                  <a:cs typeface="Open Sans" panose="020B0606030504020204" pitchFamily="34" charset="0"/>
                </a:rPr>
                <a:t>(Developed for full sign off by end Q4 2020)</a:t>
              </a:r>
              <a:endParaRPr lang="en-GB" sz="1600" dirty="0">
                <a:solidFill>
                  <a:srgbClr val="FFFFFF"/>
                </a:solidFill>
                <a:effectLst/>
                <a:latin typeface="Times New Roman"/>
                <a:ea typeface="Calibri" panose="020F0502020204030204" pitchFamily="34" charset="0"/>
                <a:cs typeface="Arial" panose="020B0604020202020204" pitchFamily="34" charset="0"/>
              </a:endParaRPr>
            </a:p>
            <a:p>
              <a:pPr algn="l"/>
              <a:endParaRPr lang="en-GB" sz="2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2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2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Rectangle 8">
            <a:extLst>
              <a:ext uri="{FF2B5EF4-FFF2-40B4-BE49-F238E27FC236}">
                <a16:creationId xmlns:a16="http://schemas.microsoft.com/office/drawing/2014/main" id="{48553C46-2BAD-4909-82FA-3A50A8D2B8E2}"/>
              </a:ext>
            </a:extLst>
          </p:cNvPr>
          <p:cNvSpPr/>
          <p:nvPr/>
        </p:nvSpPr>
        <p:spPr>
          <a:xfrm>
            <a:off x="-21279" y="0"/>
            <a:ext cx="2344216" cy="6885385"/>
          </a:xfrm>
          <a:prstGeom prst="rect">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2800" b="1" dirty="0">
                <a:solidFill>
                  <a:schemeClr val="bg1"/>
                </a:solidFill>
                <a:latin typeface="Futura PT Medium" pitchFamily="34" charset="0"/>
              </a:rPr>
              <a:t>REA </a:t>
            </a:r>
            <a:br>
              <a:rPr lang="en-GB" sz="2800" b="1" dirty="0">
                <a:solidFill>
                  <a:schemeClr val="bg1"/>
                </a:solidFill>
                <a:latin typeface="Futura PT Medium" pitchFamily="34" charset="0"/>
              </a:rPr>
            </a:br>
            <a:r>
              <a:rPr lang="en-GB" sz="2800" b="1" dirty="0">
                <a:solidFill>
                  <a:schemeClr val="bg1"/>
                </a:solidFill>
                <a:latin typeface="Futura PT Medium" pitchFamily="34" charset="0"/>
              </a:rPr>
              <a:t>Progress</a:t>
            </a:r>
          </a:p>
          <a:p>
            <a:pPr algn="ctr">
              <a:spcBef>
                <a:spcPct val="0"/>
              </a:spcBef>
            </a:pPr>
            <a:endParaRPr lang="en-GB" sz="2800" b="1" dirty="0">
              <a:solidFill>
                <a:schemeClr val="bg1"/>
              </a:solidFill>
              <a:latin typeface="Futura PT Medium" pitchFamily="34" charset="0"/>
            </a:endParaRPr>
          </a:p>
        </p:txBody>
      </p:sp>
      <p:cxnSp>
        <p:nvCxnSpPr>
          <p:cNvPr id="4" name="Straight Arrow Connector 3">
            <a:extLst>
              <a:ext uri="{FF2B5EF4-FFF2-40B4-BE49-F238E27FC236}">
                <a16:creationId xmlns:a16="http://schemas.microsoft.com/office/drawing/2014/main" id="{7FA21BB8-D429-487A-B7B8-B84C7F18AECC}"/>
              </a:ext>
            </a:extLst>
          </p:cNvPr>
          <p:cNvCxnSpPr/>
          <p:nvPr/>
        </p:nvCxnSpPr>
        <p:spPr>
          <a:xfrm flipH="1">
            <a:off x="3567012" y="1497452"/>
            <a:ext cx="9727" cy="4002931"/>
          </a:xfrm>
          <a:prstGeom prst="straightConnector1">
            <a:avLst/>
          </a:prstGeom>
          <a:ln>
            <a:solidFill>
              <a:srgbClr val="898989"/>
            </a:solidFill>
          </a:ln>
        </p:spPr>
        <p:style>
          <a:lnRef idx="1">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D64A04E3-5EE2-4DD2-8F86-BED5E06F6DC0}"/>
              </a:ext>
            </a:extLst>
          </p:cNvPr>
          <p:cNvCxnSpPr/>
          <p:nvPr/>
        </p:nvCxnSpPr>
        <p:spPr>
          <a:xfrm>
            <a:off x="3611669" y="1990689"/>
            <a:ext cx="573932" cy="2432"/>
          </a:xfrm>
          <a:prstGeom prst="straightConnector1">
            <a:avLst/>
          </a:prstGeom>
          <a:ln>
            <a:solidFill>
              <a:srgbClr val="898989"/>
            </a:solidFill>
          </a:ln>
        </p:spPr>
        <p:style>
          <a:lnRef idx="1">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1AD6A4A-8531-4823-844A-66489149721C}"/>
              </a:ext>
            </a:extLst>
          </p:cNvPr>
          <p:cNvCxnSpPr>
            <a:cxnSpLocks/>
          </p:cNvCxnSpPr>
          <p:nvPr/>
        </p:nvCxnSpPr>
        <p:spPr>
          <a:xfrm>
            <a:off x="3566020" y="2788581"/>
            <a:ext cx="573932" cy="2432"/>
          </a:xfrm>
          <a:prstGeom prst="straightConnector1">
            <a:avLst/>
          </a:prstGeom>
          <a:ln>
            <a:solidFill>
              <a:srgbClr val="898989"/>
            </a:solidFill>
          </a:ln>
        </p:spPr>
        <p:style>
          <a:lnRef idx="1">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F34D864-3B0C-409F-B7D8-9D4375BB7BA0}"/>
              </a:ext>
            </a:extLst>
          </p:cNvPr>
          <p:cNvCxnSpPr>
            <a:cxnSpLocks/>
          </p:cNvCxnSpPr>
          <p:nvPr/>
        </p:nvCxnSpPr>
        <p:spPr>
          <a:xfrm>
            <a:off x="3590584" y="3586560"/>
            <a:ext cx="573932" cy="2432"/>
          </a:xfrm>
          <a:prstGeom prst="straightConnector1">
            <a:avLst/>
          </a:prstGeom>
          <a:ln>
            <a:solidFill>
              <a:srgbClr val="898989"/>
            </a:solidFill>
          </a:ln>
        </p:spPr>
        <p:style>
          <a:lnRef idx="1">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E0B4DCE-F2E3-4B73-8D9B-54DF8F9672CB}"/>
              </a:ext>
            </a:extLst>
          </p:cNvPr>
          <p:cNvCxnSpPr>
            <a:cxnSpLocks/>
          </p:cNvCxnSpPr>
          <p:nvPr/>
        </p:nvCxnSpPr>
        <p:spPr>
          <a:xfrm>
            <a:off x="3577731" y="4490064"/>
            <a:ext cx="573932" cy="2432"/>
          </a:xfrm>
          <a:prstGeom prst="straightConnector1">
            <a:avLst/>
          </a:prstGeom>
          <a:ln>
            <a:solidFill>
              <a:srgbClr val="898989"/>
            </a:solidFill>
          </a:ln>
        </p:spPr>
        <p:style>
          <a:lnRef idx="1">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97E66BB2-5550-4267-A473-3E9E4F19C0A1}"/>
              </a:ext>
            </a:extLst>
          </p:cNvPr>
          <p:cNvSpPr/>
          <p:nvPr/>
        </p:nvSpPr>
        <p:spPr>
          <a:xfrm>
            <a:off x="3920981" y="4168951"/>
            <a:ext cx="4525793" cy="671209"/>
          </a:xfrm>
          <a:prstGeom prst="rect">
            <a:avLst/>
          </a:prstGeom>
          <a:solidFill>
            <a:schemeClr val="bg1"/>
          </a:solidFill>
          <a:ln>
            <a:solidFill>
              <a:srgbClr val="898989"/>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GB" b="1" dirty="0">
                <a:solidFill>
                  <a:srgbClr val="06926B"/>
                </a:solidFill>
                <a:ea typeface="+mn-lt"/>
                <a:cs typeface="+mn-lt"/>
              </a:rPr>
              <a:t>Set up REA organisation for success in line with Strategy</a:t>
            </a:r>
            <a:endParaRPr lang="en-US" dirty="0">
              <a:solidFill>
                <a:srgbClr val="06926B"/>
              </a:solidFill>
            </a:endParaRPr>
          </a:p>
        </p:txBody>
      </p:sp>
      <p:sp>
        <p:nvSpPr>
          <p:cNvPr id="24" name="Rectangle 23">
            <a:extLst>
              <a:ext uri="{FF2B5EF4-FFF2-40B4-BE49-F238E27FC236}">
                <a16:creationId xmlns:a16="http://schemas.microsoft.com/office/drawing/2014/main" id="{7D2C5FFD-8812-4B49-896B-09EFF2E5341B}"/>
              </a:ext>
            </a:extLst>
          </p:cNvPr>
          <p:cNvSpPr/>
          <p:nvPr/>
        </p:nvSpPr>
        <p:spPr>
          <a:xfrm>
            <a:off x="3898635" y="2486892"/>
            <a:ext cx="4477646" cy="671209"/>
          </a:xfrm>
          <a:prstGeom prst="rect">
            <a:avLst/>
          </a:prstGeom>
          <a:solidFill>
            <a:srgbClr val="74E2D5"/>
          </a:solidFill>
          <a:ln>
            <a:solidFill>
              <a:srgbClr val="898989"/>
            </a:solidFill>
          </a:ln>
          <a:effectLst>
            <a:outerShdw blurRad="50800" dist="38100" dir="5400000" algn="t" rotWithShape="0">
              <a:srgbClr val="898989">
                <a:alpha val="40000"/>
              </a:srgbClr>
            </a:outerShdw>
          </a:effectLst>
        </p:spPr>
        <p:style>
          <a:lnRef idx="1">
            <a:schemeClr val="accent1"/>
          </a:lnRef>
          <a:fillRef idx="1">
            <a:schemeClr val="accent1"/>
          </a:fillRef>
          <a:effectRef idx="1">
            <a:schemeClr val="accent1"/>
          </a:effectRef>
          <a:fontRef idx="minor">
            <a:schemeClr val="lt1"/>
          </a:fontRef>
        </p:style>
        <p:txBody>
          <a:bodyPr rtlCol="0" anchor="ctr"/>
          <a:lstStyle/>
          <a:p>
            <a:pPr algn="ctr"/>
            <a:r>
              <a:rPr lang="en-GB" b="1" dirty="0">
                <a:solidFill>
                  <a:srgbClr val="06926B"/>
                </a:solidFill>
                <a:ea typeface="+mn-lt"/>
                <a:cs typeface="+mn-lt"/>
              </a:rPr>
              <a:t>Arrange working meetings: Policy Board &amp; Steering Groups</a:t>
            </a:r>
          </a:p>
        </p:txBody>
      </p:sp>
      <p:sp>
        <p:nvSpPr>
          <p:cNvPr id="25" name="Rectangle 24">
            <a:extLst>
              <a:ext uri="{FF2B5EF4-FFF2-40B4-BE49-F238E27FC236}">
                <a16:creationId xmlns:a16="http://schemas.microsoft.com/office/drawing/2014/main" id="{C6C6DA5D-7836-4060-984B-1E097FB8A23D}"/>
              </a:ext>
            </a:extLst>
          </p:cNvPr>
          <p:cNvSpPr/>
          <p:nvPr/>
        </p:nvSpPr>
        <p:spPr>
          <a:xfrm>
            <a:off x="3898635" y="1700775"/>
            <a:ext cx="4525793" cy="671209"/>
          </a:xfrm>
          <a:prstGeom prst="rect">
            <a:avLst/>
          </a:prstGeom>
          <a:solidFill>
            <a:srgbClr val="74E2D5"/>
          </a:solidFill>
          <a:ln>
            <a:solidFill>
              <a:srgbClr val="898989"/>
            </a:solidFill>
          </a:ln>
          <a:effectLst>
            <a:outerShdw blurRad="50800" dist="38100" dir="5400000" algn="t" rotWithShape="0">
              <a:srgbClr val="898989">
                <a:alpha val="40000"/>
              </a:srgbClr>
            </a:outerShdw>
          </a:effectLst>
        </p:spPr>
        <p:style>
          <a:lnRef idx="1">
            <a:schemeClr val="accent1"/>
          </a:lnRef>
          <a:fillRef idx="1">
            <a:schemeClr val="accent1"/>
          </a:fillRef>
          <a:effectRef idx="1">
            <a:schemeClr val="accent1"/>
          </a:effectRef>
          <a:fontRef idx="minor">
            <a:schemeClr val="lt1"/>
          </a:fontRef>
        </p:style>
        <p:txBody>
          <a:bodyPr rtlCol="0" anchor="ctr"/>
          <a:lstStyle/>
          <a:p>
            <a:pPr algn="ctr"/>
            <a:r>
              <a:rPr lang="en-GB" b="1" dirty="0">
                <a:solidFill>
                  <a:srgbClr val="06926B"/>
                </a:solidFill>
                <a:ea typeface="+mn-lt"/>
                <a:cs typeface="+mn-lt"/>
              </a:rPr>
              <a:t>Gather evidence /complete supporting work by  Q4 2020</a:t>
            </a:r>
            <a:endParaRPr lang="en-GB" b="1" i="1" dirty="0">
              <a:solidFill>
                <a:srgbClr val="06926B"/>
              </a:solidFill>
              <a:cs typeface="Calibri"/>
            </a:endParaRPr>
          </a:p>
        </p:txBody>
      </p:sp>
      <p:sp>
        <p:nvSpPr>
          <p:cNvPr id="20" name="Rectangle 19">
            <a:extLst>
              <a:ext uri="{FF2B5EF4-FFF2-40B4-BE49-F238E27FC236}">
                <a16:creationId xmlns:a16="http://schemas.microsoft.com/office/drawing/2014/main" id="{27BA6C83-23A1-46A4-AE97-13A4BFFE93DB}"/>
              </a:ext>
            </a:extLst>
          </p:cNvPr>
          <p:cNvSpPr/>
          <p:nvPr/>
        </p:nvSpPr>
        <p:spPr>
          <a:xfrm>
            <a:off x="3898634" y="3320495"/>
            <a:ext cx="4525793" cy="671209"/>
          </a:xfrm>
          <a:prstGeom prst="rect">
            <a:avLst/>
          </a:prstGeom>
          <a:solidFill>
            <a:schemeClr val="bg1"/>
          </a:solidFill>
          <a:ln>
            <a:solidFill>
              <a:srgbClr val="898989"/>
            </a:solidFill>
          </a:ln>
          <a:effectLst>
            <a:outerShdw blurRad="50800" dist="38100" dir="5400000" algn="t" rotWithShape="0">
              <a:srgbClr val="898989">
                <a:alpha val="40000"/>
              </a:srgbClr>
            </a:outerShdw>
          </a:effectLst>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solidFill>
                  <a:srgbClr val="06926B"/>
                </a:solidFill>
              </a:rPr>
              <a:t>Engage wider members / Forums for individual pillars development -&gt; BP 2021</a:t>
            </a:r>
          </a:p>
        </p:txBody>
      </p:sp>
      <p:sp>
        <p:nvSpPr>
          <p:cNvPr id="22" name="Rectangle 21">
            <a:extLst>
              <a:ext uri="{FF2B5EF4-FFF2-40B4-BE49-F238E27FC236}">
                <a16:creationId xmlns:a16="http://schemas.microsoft.com/office/drawing/2014/main" id="{54F7A8B6-17A2-4FBB-A218-2814C02ACCFF}"/>
              </a:ext>
            </a:extLst>
          </p:cNvPr>
          <p:cNvSpPr/>
          <p:nvPr/>
        </p:nvSpPr>
        <p:spPr>
          <a:xfrm>
            <a:off x="3877550" y="4970092"/>
            <a:ext cx="4525793" cy="671209"/>
          </a:xfrm>
          <a:prstGeom prst="rect">
            <a:avLst/>
          </a:prstGeom>
          <a:solidFill>
            <a:schemeClr val="bg1"/>
          </a:solidFill>
          <a:ln>
            <a:solidFill>
              <a:srgbClr val="898989"/>
            </a:solidFill>
          </a:ln>
          <a:effectLst>
            <a:outerShdw blurRad="50800" dist="38100" dir="5400000" algn="t" rotWithShape="0">
              <a:srgbClr val="898989">
                <a:alpha val="40000"/>
              </a:srgbClr>
            </a:outerShdw>
          </a:effectLst>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i="1" dirty="0">
                <a:solidFill>
                  <a:srgbClr val="06926B"/>
                </a:solidFill>
              </a:rPr>
              <a:t>Communication plan: Internal &amp; External</a:t>
            </a:r>
          </a:p>
        </p:txBody>
      </p:sp>
      <p:cxnSp>
        <p:nvCxnSpPr>
          <p:cNvPr id="23" name="Straight Arrow Connector 22">
            <a:extLst>
              <a:ext uri="{FF2B5EF4-FFF2-40B4-BE49-F238E27FC236}">
                <a16:creationId xmlns:a16="http://schemas.microsoft.com/office/drawing/2014/main" id="{F1379C65-9A70-454F-BFAA-9267571A5073}"/>
              </a:ext>
            </a:extLst>
          </p:cNvPr>
          <p:cNvCxnSpPr>
            <a:cxnSpLocks/>
          </p:cNvCxnSpPr>
          <p:nvPr/>
        </p:nvCxnSpPr>
        <p:spPr>
          <a:xfrm>
            <a:off x="3566020" y="5488089"/>
            <a:ext cx="311530" cy="0"/>
          </a:xfrm>
          <a:prstGeom prst="straightConnector1">
            <a:avLst/>
          </a:prstGeom>
          <a:ln>
            <a:solidFill>
              <a:srgbClr val="898989"/>
            </a:solidFill>
          </a:ln>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55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3" name="Subtitle 2"/>
          <p:cNvSpPr>
            <a:spLocks noGrp="1"/>
          </p:cNvSpPr>
          <p:nvPr>
            <p:ph type="subTitle" idx="1"/>
          </p:nvPr>
        </p:nvSpPr>
        <p:spPr>
          <a:xfrm>
            <a:off x="2519906" y="1576205"/>
            <a:ext cx="6262486" cy="1564763"/>
          </a:xfrm>
        </p:spPr>
        <p:txBody>
          <a:bodyPr>
            <a:noAutofit/>
          </a:bodyPr>
          <a:lstStyle/>
          <a:p>
            <a:pPr algn="l"/>
            <a:r>
              <a:rPr lang="en-GB" sz="2400" b="1" dirty="0">
                <a:solidFill>
                  <a:srgbClr val="4E5053"/>
                </a:solidFill>
                <a:latin typeface="Open Sans" panose="020B0606030504020204"/>
                <a:ea typeface="Open Sans" panose="020B0606030504020204" pitchFamily="34" charset="0"/>
                <a:cs typeface="Open Sans" panose="020B0606030504020204" pitchFamily="34" charset="0"/>
              </a:rPr>
              <a:t>Agenda:</a:t>
            </a:r>
          </a:p>
          <a:p>
            <a:pPr marL="457200" lvl="0" indent="-457200" algn="l">
              <a:buAutoNum type="arabicPeriod"/>
            </a:pPr>
            <a:r>
              <a:rPr lang="en-GB" sz="2000" dirty="0">
                <a:solidFill>
                  <a:srgbClr val="4E5053"/>
                </a:solidFill>
                <a:latin typeface="Open Sans" panose="020B0606030504020204"/>
              </a:rPr>
              <a:t>Chair’s welcome</a:t>
            </a:r>
            <a:br>
              <a:rPr lang="en-GB" sz="2000" dirty="0">
                <a:solidFill>
                  <a:srgbClr val="4E5053"/>
                </a:solidFill>
                <a:latin typeface="Open Sans" panose="020B0606030504020204"/>
              </a:rPr>
            </a:br>
            <a:endParaRPr lang="en-GB" sz="2000" dirty="0">
              <a:solidFill>
                <a:srgbClr val="4E5053"/>
              </a:solidFill>
              <a:latin typeface="Open Sans" panose="020B0606030504020204"/>
            </a:endParaRPr>
          </a:p>
          <a:p>
            <a:pPr marL="457200" indent="-457200" algn="l">
              <a:buFont typeface="Arial" panose="020B0604020202020204" pitchFamily="34" charset="0"/>
              <a:buAutoNum type="arabicPeriod"/>
            </a:pPr>
            <a:r>
              <a:rPr lang="en-GB" sz="1800" dirty="0">
                <a:solidFill>
                  <a:srgbClr val="4E5053"/>
                </a:solidFill>
                <a:latin typeface="Open Sans" panose="020B0606030504020204"/>
              </a:rPr>
              <a:t>Chief Executive’s Report </a:t>
            </a:r>
            <a:br>
              <a:rPr lang="en-GB" sz="2800" dirty="0">
                <a:solidFill>
                  <a:srgbClr val="4E5053"/>
                </a:solidFill>
                <a:latin typeface="Open Sans" panose="020B0606030504020204"/>
              </a:rPr>
            </a:br>
            <a:r>
              <a:rPr lang="en-GB" sz="1400" dirty="0">
                <a:solidFill>
                  <a:srgbClr val="4E5053"/>
                </a:solidFill>
                <a:latin typeface="Open Sans" panose="020B0606030504020204"/>
              </a:rPr>
              <a:t>– activities since the last AGM (September 2020</a:t>
            </a:r>
            <a:r>
              <a:rPr lang="en-GB" sz="2000" dirty="0">
                <a:solidFill>
                  <a:srgbClr val="4E5053"/>
                </a:solidFill>
                <a:latin typeface="Open Sans" panose="020B0606030504020204"/>
              </a:rPr>
              <a:t>)</a:t>
            </a:r>
          </a:p>
          <a:p>
            <a:pPr marL="457200" lvl="0" indent="-457200" algn="l">
              <a:buAutoNum type="arabicPeriod"/>
            </a:pPr>
            <a:endParaRPr lang="en-GB" sz="2000" dirty="0">
              <a:solidFill>
                <a:srgbClr val="4E5053"/>
              </a:solidFill>
              <a:latin typeface="Open Sans" panose="020B0606030504020204"/>
            </a:endParaRPr>
          </a:p>
          <a:p>
            <a:pPr marL="457200" lvl="0" indent="-457200" algn="l">
              <a:buAutoNum type="arabicPeriod"/>
            </a:pPr>
            <a:r>
              <a:rPr lang="en-GB" sz="1800" dirty="0">
                <a:solidFill>
                  <a:srgbClr val="4E5053"/>
                </a:solidFill>
                <a:latin typeface="Open Sans" panose="020B0606030504020204"/>
              </a:rPr>
              <a:t>Elections of Directors by Ordinary Resolution:</a:t>
            </a:r>
            <a:br>
              <a:rPr lang="en-GB" sz="1800" dirty="0">
                <a:solidFill>
                  <a:srgbClr val="4E5053"/>
                </a:solidFill>
                <a:latin typeface="Open Sans" panose="020B0606030504020204"/>
              </a:rPr>
            </a:br>
            <a:r>
              <a:rPr lang="en-GB" sz="1800" dirty="0">
                <a:solidFill>
                  <a:srgbClr val="4E5053"/>
                </a:solidFill>
                <a:latin typeface="Open Sans" panose="020B0606030504020204"/>
              </a:rPr>
              <a:t> </a:t>
            </a:r>
            <a:br>
              <a:rPr lang="en-GB" sz="1800" dirty="0">
                <a:solidFill>
                  <a:srgbClr val="4E5053"/>
                </a:solidFill>
                <a:latin typeface="Open Sans" panose="020B0606030504020204"/>
              </a:rPr>
            </a:br>
            <a:r>
              <a:rPr lang="en-GB" sz="1400" u="sng" dirty="0">
                <a:solidFill>
                  <a:srgbClr val="4E5053"/>
                </a:solidFill>
                <a:latin typeface="Open Sans" panose="020B0606030504020204"/>
              </a:rPr>
              <a:t>Resolution 1 </a:t>
            </a:r>
            <a:r>
              <a:rPr lang="en-GB" sz="1400" dirty="0">
                <a:solidFill>
                  <a:srgbClr val="4E5053"/>
                </a:solidFill>
                <a:latin typeface="Open Sans" panose="020B0606030504020204"/>
              </a:rPr>
              <a:t>- Subject to the approval by the Members of the resolution, the election of 2 Member Non-Executive Directors. </a:t>
            </a:r>
            <a:br>
              <a:rPr lang="en-GB" sz="1400" dirty="0">
                <a:solidFill>
                  <a:srgbClr val="4E5053"/>
                </a:solidFill>
                <a:latin typeface="Open Sans" panose="020B0606030504020204"/>
              </a:rPr>
            </a:br>
            <a:r>
              <a:rPr lang="en-GB" sz="1400" dirty="0">
                <a:solidFill>
                  <a:srgbClr val="4E5053"/>
                </a:solidFill>
                <a:latin typeface="Open Sans" panose="020B0606030504020204"/>
              </a:rPr>
              <a:t>Candidates: Juliet Davenport OBE, David Williams</a:t>
            </a:r>
            <a:r>
              <a:rPr lang="en-GB" sz="1800" b="1" dirty="0">
                <a:solidFill>
                  <a:srgbClr val="4E5053"/>
                </a:solidFill>
                <a:latin typeface="Open Sans" panose="020B0606030504020204"/>
              </a:rPr>
              <a:t> </a:t>
            </a:r>
            <a:br>
              <a:rPr lang="en-GB" sz="1800" dirty="0">
                <a:solidFill>
                  <a:srgbClr val="4E5053"/>
                </a:solidFill>
                <a:latin typeface="Open Sans" panose="020B0606030504020204"/>
              </a:rPr>
            </a:br>
            <a:br>
              <a:rPr lang="en-GB" sz="1800" dirty="0">
                <a:solidFill>
                  <a:srgbClr val="4E5053"/>
                </a:solidFill>
                <a:latin typeface="Open Sans" panose="020B0606030504020204"/>
              </a:rPr>
            </a:br>
            <a:r>
              <a:rPr lang="en-GB" sz="1400" u="sng" dirty="0">
                <a:solidFill>
                  <a:srgbClr val="4E5053"/>
                </a:solidFill>
                <a:latin typeface="Open Sans" panose="020B0606030504020204"/>
              </a:rPr>
              <a:t>Resolution 2 </a:t>
            </a:r>
            <a:r>
              <a:rPr lang="en-GB" sz="1400" dirty="0">
                <a:solidFill>
                  <a:srgbClr val="4E5053"/>
                </a:solidFill>
                <a:latin typeface="Open Sans" panose="020B0606030504020204"/>
              </a:rPr>
              <a:t>- Subject to the approval by the members of the resolution…</a:t>
            </a:r>
            <a:br>
              <a:rPr lang="en-GB" sz="1400" dirty="0">
                <a:solidFill>
                  <a:srgbClr val="4E5053"/>
                </a:solidFill>
                <a:latin typeface="Open Sans" panose="020B0606030504020204"/>
              </a:rPr>
            </a:br>
            <a:endParaRPr lang="en-GB" sz="1400" dirty="0">
              <a:solidFill>
                <a:srgbClr val="4E5053"/>
              </a:solidFill>
              <a:latin typeface="Open Sans" panose="020B0606030504020204"/>
            </a:endParaRPr>
          </a:p>
          <a:p>
            <a:pPr marL="457200" lvl="0" indent="-457200" algn="l">
              <a:buAutoNum type="arabicPeriod"/>
            </a:pPr>
            <a:r>
              <a:rPr lang="en-GB" sz="1800" dirty="0">
                <a:solidFill>
                  <a:srgbClr val="4E5053"/>
                </a:solidFill>
                <a:latin typeface="Open Sans" panose="020B0606030504020204"/>
              </a:rPr>
              <a:t>Any other business</a:t>
            </a:r>
            <a:endParaRPr lang="en-GB" sz="2000" dirty="0">
              <a:solidFill>
                <a:srgbClr val="4E5053"/>
              </a:solidFill>
              <a:latin typeface="Open Sans" panose="020B0606030504020204"/>
            </a:endParaRPr>
          </a:p>
          <a:p>
            <a:pPr marL="457200" lvl="0" indent="-457200" algn="l">
              <a:buAutoNum type="arabicPeriod"/>
            </a:pPr>
            <a:endParaRPr lang="en-GB" sz="2000" dirty="0">
              <a:solidFill>
                <a:srgbClr val="4E5053"/>
              </a:solidFill>
              <a:latin typeface="Open Sans" panose="020B0606030504020204"/>
            </a:endParaRPr>
          </a:p>
          <a:p>
            <a:pPr lvl="0" algn="l"/>
            <a:br>
              <a:rPr lang="en-GB" sz="2000" dirty="0">
                <a:solidFill>
                  <a:srgbClr val="4E5053"/>
                </a:solidFill>
                <a:latin typeface="Open Sans" panose="020B0606030504020204"/>
              </a:rPr>
            </a:br>
            <a:endParaRPr lang="en-GB" sz="2000" i="1" dirty="0">
              <a:solidFill>
                <a:srgbClr val="4E5053"/>
              </a:solidFill>
              <a:latin typeface="Open Sans" panose="020B0606030504020204"/>
              <a:ea typeface="Open Sans" panose="020B0606030504020204" pitchFamily="34" charset="0"/>
              <a:cs typeface="Open Sans" panose="020B0606030504020204" pitchFamily="34" charset="0"/>
            </a:endParaRPr>
          </a:p>
          <a:p>
            <a:pPr algn="l"/>
            <a:br>
              <a:rPr lang="en-GB" sz="2800" b="1" i="1" dirty="0">
                <a:solidFill>
                  <a:srgbClr val="4E5053"/>
                </a:solidFill>
                <a:latin typeface="Open Sans" panose="020B0606030504020204"/>
                <a:ea typeface="Open Sans" panose="020B0606030504020204" pitchFamily="34" charset="0"/>
                <a:cs typeface="Open Sans" panose="020B0606030504020204" pitchFamily="34" charset="0"/>
              </a:rPr>
            </a:br>
            <a:endParaRPr lang="en-GB" sz="2800" dirty="0">
              <a:solidFill>
                <a:srgbClr val="4E5053"/>
              </a:solidFill>
              <a:effectLst/>
              <a:latin typeface="Open Sans" panose="020B0606030504020204"/>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2"/>
          <a:stretch>
            <a:fillRect/>
          </a:stretch>
        </p:blipFill>
        <p:spPr>
          <a:xfrm>
            <a:off x="2569824" y="260648"/>
            <a:ext cx="5386552" cy="1166890"/>
          </a:xfrm>
          <a:prstGeom prst="rect">
            <a:avLst/>
          </a:prstGeom>
        </p:spPr>
      </p:pic>
      <p:sp>
        <p:nvSpPr>
          <p:cNvPr id="8" name="Rectangle 7">
            <a:extLst>
              <a:ext uri="{FF2B5EF4-FFF2-40B4-BE49-F238E27FC236}">
                <a16:creationId xmlns:a16="http://schemas.microsoft.com/office/drawing/2014/main" id="{1564A627-F2CD-B046-BEF5-6CC75BC8D081}"/>
              </a:ext>
            </a:extLst>
          </p:cNvPr>
          <p:cNvSpPr/>
          <p:nvPr/>
        </p:nvSpPr>
        <p:spPr>
          <a:xfrm>
            <a:off x="2267744" y="6294592"/>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6B2A55F-0C62-F44F-817F-967034FCCC3E}"/>
              </a:ext>
            </a:extLst>
          </p:cNvPr>
          <p:cNvPicPr>
            <a:picLocks noChangeAspect="1"/>
          </p:cNvPicPr>
          <p:nvPr/>
        </p:nvPicPr>
        <p:blipFill>
          <a:blip r:embed="rId3"/>
          <a:stretch>
            <a:fillRect/>
          </a:stretch>
        </p:blipFill>
        <p:spPr>
          <a:xfrm>
            <a:off x="8219209" y="5540090"/>
            <a:ext cx="946505" cy="936104"/>
          </a:xfrm>
          <a:prstGeom prst="rect">
            <a:avLst/>
          </a:prstGeom>
        </p:spPr>
      </p:pic>
      <p:sp>
        <p:nvSpPr>
          <p:cNvPr id="10" name="Subtitle 2">
            <a:extLst>
              <a:ext uri="{FF2B5EF4-FFF2-40B4-BE49-F238E27FC236}">
                <a16:creationId xmlns:a16="http://schemas.microsoft.com/office/drawing/2014/main" id="{52A6C055-5E05-E145-9017-D4878607F3EB}"/>
              </a:ext>
            </a:extLst>
          </p:cNvPr>
          <p:cNvSpPr txBox="1">
            <a:spLocks/>
          </p:cNvSpPr>
          <p:nvPr/>
        </p:nvSpPr>
        <p:spPr>
          <a:xfrm>
            <a:off x="2338781" y="6476194"/>
            <a:ext cx="5688632"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srgbClr val="06926B"/>
                </a:solidFill>
                <a:latin typeface="Futura Bk BT" panose="020B0502020204020303" pitchFamily="34" charset="0"/>
              </a:rPr>
              <a:t>REA Restricted:</a:t>
            </a:r>
          </a:p>
        </p:txBody>
      </p:sp>
      <p:sp>
        <p:nvSpPr>
          <p:cNvPr id="7" name="TextBox 6">
            <a:extLst>
              <a:ext uri="{FF2B5EF4-FFF2-40B4-BE49-F238E27FC236}">
                <a16:creationId xmlns:a16="http://schemas.microsoft.com/office/drawing/2014/main" id="{716ADEB7-27CC-1F4D-873B-1B114B429603}"/>
              </a:ext>
            </a:extLst>
          </p:cNvPr>
          <p:cNvSpPr txBox="1"/>
          <p:nvPr/>
        </p:nvSpPr>
        <p:spPr>
          <a:xfrm>
            <a:off x="3850949" y="6548202"/>
            <a:ext cx="3600400" cy="276038"/>
          </a:xfrm>
          <a:prstGeom prst="rect">
            <a:avLst/>
          </a:prstGeom>
          <a:noFill/>
        </p:spPr>
        <p:txBody>
          <a:bodyPr wrap="square" rtlCol="0">
            <a:spAutoFit/>
          </a:bodyPr>
          <a:lstStyle/>
          <a:p>
            <a:pPr>
              <a:lnSpc>
                <a:spcPts val="660"/>
              </a:lnSpc>
            </a:pPr>
            <a:r>
              <a:rPr lang="en-GB" sz="800" dirty="0">
                <a:solidFill>
                  <a:srgbClr val="06926B"/>
                </a:solidFill>
                <a:latin typeface="Futura Bk BT" panose="020B0502020204020303" pitchFamily="34" charset="0"/>
              </a:rPr>
              <a:t>This contains information that is confidential to the REA and its members and should be not be shared without permission</a:t>
            </a:r>
            <a:endParaRPr lang="en-US" sz="800" dirty="0"/>
          </a:p>
        </p:txBody>
      </p:sp>
      <p:cxnSp>
        <p:nvCxnSpPr>
          <p:cNvPr id="11" name="Straight Connector 10">
            <a:extLst>
              <a:ext uri="{FF2B5EF4-FFF2-40B4-BE49-F238E27FC236}">
                <a16:creationId xmlns:a16="http://schemas.microsoft.com/office/drawing/2014/main" id="{08CB6BF0-9E18-4AD9-9A5E-8DAE03EC1AA4}"/>
              </a:ext>
            </a:extLst>
          </p:cNvPr>
          <p:cNvCxnSpPr>
            <a:cxnSpLocks/>
          </p:cNvCxnSpPr>
          <p:nvPr/>
        </p:nvCxnSpPr>
        <p:spPr>
          <a:xfrm>
            <a:off x="2267744" y="1485647"/>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4043C34-A49A-40B2-B0C0-C49D7980CC0E}"/>
              </a:ext>
            </a:extLst>
          </p:cNvPr>
          <p:cNvSpPr txBox="1">
            <a:spLocks/>
          </p:cNvSpPr>
          <p:nvPr/>
        </p:nvSpPr>
        <p:spPr>
          <a:xfrm>
            <a:off x="35496" y="5661248"/>
            <a:ext cx="2370261" cy="936104"/>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sz="2400" b="1" dirty="0">
                <a:solidFill>
                  <a:schemeClr val="bg1"/>
                </a:solidFill>
                <a:latin typeface="Futura PT Medium" pitchFamily="34" charset="0"/>
              </a:rPr>
            </a:br>
            <a:r>
              <a:rPr lang="en-GB" sz="1800" b="1" dirty="0">
                <a:solidFill>
                  <a:schemeClr val="bg1"/>
                </a:solidFill>
                <a:latin typeface="Futura PT Medium" pitchFamily="34" charset="0"/>
              </a:rPr>
              <a:t>REA AGM 23/9/2021</a:t>
            </a:r>
          </a:p>
        </p:txBody>
      </p:sp>
    </p:spTree>
    <p:extLst>
      <p:ext uri="{BB962C8B-B14F-4D97-AF65-F5344CB8AC3E}">
        <p14:creationId xmlns:p14="http://schemas.microsoft.com/office/powerpoint/2010/main" val="326517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effectLst/>
                <a:latin typeface="Open Sans" panose="020B0606030504020204"/>
              </a:rPr>
              <a:t>REA Activities: The last six months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graphicFrame>
        <p:nvGraphicFramePr>
          <p:cNvPr id="11" name="Diagram 10">
            <a:extLst>
              <a:ext uri="{FF2B5EF4-FFF2-40B4-BE49-F238E27FC236}">
                <a16:creationId xmlns:a16="http://schemas.microsoft.com/office/drawing/2014/main" id="{FC024C4C-1756-4079-9C85-3541FA8C2B2D}"/>
              </a:ext>
            </a:extLst>
          </p:cNvPr>
          <p:cNvGraphicFramePr/>
          <p:nvPr/>
        </p:nvGraphicFramePr>
        <p:xfrm>
          <a:off x="2344475" y="674784"/>
          <a:ext cx="6620013" cy="5578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757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effectLst/>
                <a:latin typeface="Open Sans" panose="020B0606030504020204"/>
              </a:rPr>
              <a:t>REA Activities: The last six months</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graphicFrame>
        <p:nvGraphicFramePr>
          <p:cNvPr id="16" name="Diagram 15">
            <a:extLst>
              <a:ext uri="{FF2B5EF4-FFF2-40B4-BE49-F238E27FC236}">
                <a16:creationId xmlns:a16="http://schemas.microsoft.com/office/drawing/2014/main" id="{8CED9EA4-6C83-44F0-B9C8-6F7BA67FB524}"/>
              </a:ext>
            </a:extLst>
          </p:cNvPr>
          <p:cNvGraphicFramePr/>
          <p:nvPr/>
        </p:nvGraphicFramePr>
        <p:xfrm>
          <a:off x="2369862"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9920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57"/>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800" b="1" dirty="0">
                <a:effectLst/>
                <a:latin typeface="Open Sans" panose="020B0606030504020204"/>
              </a:rPr>
              <a:t>REA Activities: The </a:t>
            </a:r>
            <a:r>
              <a:rPr lang="en-GB" sz="2800" b="1" dirty="0">
                <a:latin typeface="Open Sans" panose="020B0606030504020204"/>
              </a:rPr>
              <a:t>next</a:t>
            </a:r>
            <a:r>
              <a:rPr lang="en-GB" sz="2800" b="1" dirty="0">
                <a:effectLst/>
                <a:latin typeface="Open Sans" panose="020B0606030504020204"/>
              </a:rPr>
              <a:t> six months</a:t>
            </a:r>
          </a:p>
          <a:p>
            <a:pPr algn="ctr">
              <a:lnSpc>
                <a:spcPct val="115000"/>
              </a:lnSpc>
              <a:spcAft>
                <a:spcPts val="1000"/>
              </a:spcAft>
            </a:pPr>
            <a:r>
              <a:rPr lang="en-GB" sz="2800" b="1" dirty="0">
                <a:latin typeface="Open Sans" panose="020B0606030504020204"/>
                <a:cs typeface="Arial" panose="020B0604020202020204" pitchFamily="34" charset="0"/>
              </a:rPr>
              <a:t>- already planned</a:t>
            </a:r>
            <a:endParaRPr lang="en-GB" sz="2800" b="1" dirty="0">
              <a:effectLst/>
              <a:latin typeface="Open Sans" panose="020B0606030504020204"/>
              <a:cs typeface="Arial" panose="020B0604020202020204" pitchFamily="34" charset="0"/>
            </a:endParaRPr>
          </a:p>
        </p:txBody>
      </p:sp>
      <p:cxnSp>
        <p:nvCxnSpPr>
          <p:cNvPr id="12" name="Straight Connector 11">
            <a:extLst>
              <a:ext uri="{FF2B5EF4-FFF2-40B4-BE49-F238E27FC236}">
                <a16:creationId xmlns:a16="http://schemas.microsoft.com/office/drawing/2014/main" id="{8FE3B36D-0CB4-40A7-A657-6BEFB79AA493}"/>
              </a:ext>
            </a:extLst>
          </p:cNvPr>
          <p:cNvCxnSpPr>
            <a:cxnSpLocks/>
          </p:cNvCxnSpPr>
          <p:nvPr/>
        </p:nvCxnSpPr>
        <p:spPr>
          <a:xfrm>
            <a:off x="2177988"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33D292D-EABB-4764-BDA2-43FD3797413F}"/>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09B603-8171-40A6-9B58-236D6DB5A9C5}"/>
              </a:ext>
            </a:extLst>
          </p:cNvPr>
          <p:cNvPicPr>
            <a:picLocks noChangeAspect="1"/>
          </p:cNvPicPr>
          <p:nvPr/>
        </p:nvPicPr>
        <p:blipFill>
          <a:blip r:embed="rId3"/>
          <a:stretch>
            <a:fillRect/>
          </a:stretch>
        </p:blipFill>
        <p:spPr>
          <a:xfrm>
            <a:off x="8167910" y="5801586"/>
            <a:ext cx="946505" cy="936104"/>
          </a:xfrm>
          <a:prstGeom prst="rect">
            <a:avLst/>
          </a:prstGeom>
        </p:spPr>
      </p:pic>
      <p:graphicFrame>
        <p:nvGraphicFramePr>
          <p:cNvPr id="11" name="Diagram 10">
            <a:extLst>
              <a:ext uri="{FF2B5EF4-FFF2-40B4-BE49-F238E27FC236}">
                <a16:creationId xmlns:a16="http://schemas.microsoft.com/office/drawing/2014/main" id="{BEF0CBE9-3DAA-4560-9055-BD6691D25B8B}"/>
              </a:ext>
            </a:extLst>
          </p:cNvPr>
          <p:cNvGraphicFramePr/>
          <p:nvPr/>
        </p:nvGraphicFramePr>
        <p:xfrm>
          <a:off x="2627784" y="51692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5050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5646DB-D887-4E90-AB57-1B2BE894E09F}"/>
              </a:ext>
            </a:extLst>
          </p:cNvPr>
          <p:cNvSpPr>
            <a:spLocks noGrp="1"/>
          </p:cNvSpPr>
          <p:nvPr>
            <p:ph sz="half" idx="1"/>
          </p:nvPr>
        </p:nvSpPr>
        <p:spPr>
          <a:xfrm>
            <a:off x="1439653" y="260649"/>
            <a:ext cx="7511309" cy="5547046"/>
          </a:xfrm>
        </p:spPr>
        <p:txBody>
          <a:bodyPr>
            <a:normAutofit fontScale="92500"/>
          </a:bodyPr>
          <a:lstStyle/>
          <a:p>
            <a:r>
              <a:rPr lang="en-GB" sz="2400" dirty="0">
                <a:latin typeface="Open Sans" panose="020B0606030504020204" pitchFamily="34" charset="0"/>
                <a:ea typeface="Open Sans" panose="020B0606030504020204" pitchFamily="34" charset="0"/>
                <a:cs typeface="Open Sans" panose="020B0606030504020204" pitchFamily="34" charset="0"/>
              </a:rPr>
              <a:t>REA has been granted by UNFCC </a:t>
            </a:r>
            <a:r>
              <a:rPr lang="en-GB" sz="2400" b="1" dirty="0">
                <a:latin typeface="Open Sans" panose="020B0606030504020204" pitchFamily="34" charset="0"/>
                <a:ea typeface="Open Sans" panose="020B0606030504020204" pitchFamily="34" charset="0"/>
                <a:cs typeface="Open Sans" panose="020B0606030504020204" pitchFamily="34" charset="0"/>
              </a:rPr>
              <a:t>‘Observer Status’ </a:t>
            </a:r>
            <a:r>
              <a:rPr lang="en-GB" sz="2400" dirty="0">
                <a:latin typeface="Open Sans" panose="020B0606030504020204" pitchFamily="34" charset="0"/>
                <a:ea typeface="Open Sans" panose="020B0606030504020204" pitchFamily="34" charset="0"/>
                <a:cs typeface="Open Sans" panose="020B0606030504020204" pitchFamily="34" charset="0"/>
              </a:rPr>
              <a:t>at COP26 which means REA will be able to:</a:t>
            </a:r>
          </a:p>
          <a:p>
            <a:pPr lvl="1"/>
            <a:r>
              <a:rPr lang="en-GB" sz="2200" dirty="0">
                <a:latin typeface="Open Sans" panose="020B0606030504020204" pitchFamily="34" charset="0"/>
                <a:ea typeface="Open Sans" panose="020B0606030504020204" pitchFamily="34" charset="0"/>
                <a:cs typeface="Open Sans" panose="020B0606030504020204" pitchFamily="34" charset="0"/>
              </a:rPr>
              <a:t>Send a formal delegation of 4 people to COP26</a:t>
            </a:r>
          </a:p>
          <a:p>
            <a:pPr lvl="1"/>
            <a:r>
              <a:rPr lang="en-GB" sz="2200" dirty="0">
                <a:latin typeface="Open Sans" panose="020B0606030504020204" pitchFamily="34" charset="0"/>
                <a:ea typeface="Open Sans" panose="020B0606030504020204" pitchFamily="34" charset="0"/>
                <a:cs typeface="Open Sans" panose="020B0606030504020204" pitchFamily="34" charset="0"/>
              </a:rPr>
              <a:t>Gain access to the Blue Zone and be able to take part in all conferences and events in that zone</a:t>
            </a:r>
          </a:p>
          <a:p>
            <a:pPr lvl="1"/>
            <a:r>
              <a:rPr lang="en-GB" sz="2200" dirty="0">
                <a:latin typeface="Open Sans" panose="020B0606030504020204" pitchFamily="34" charset="0"/>
                <a:ea typeface="Open Sans" panose="020B0606030504020204" pitchFamily="34" charset="0"/>
                <a:cs typeface="Open Sans" panose="020B0606030504020204" pitchFamily="34" charset="0"/>
              </a:rPr>
              <a:t>Meet other influential stakeholders and Government representatives</a:t>
            </a: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r>
              <a:rPr lang="en-GB" sz="2400" dirty="0">
                <a:latin typeface="Open Sans" panose="020B0606030504020204" pitchFamily="34" charset="0"/>
                <a:ea typeface="Open Sans" panose="020B0606030504020204" pitchFamily="34" charset="0"/>
                <a:cs typeface="Open Sans" panose="020B0606030504020204" pitchFamily="34" charset="0"/>
              </a:rPr>
              <a:t>REA likely to be the only UK trade association from the energy sector to be invited into the Blue Zone</a:t>
            </a: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r>
              <a:rPr lang="en-GB" sz="2400" dirty="0">
                <a:latin typeface="Open Sans" panose="020B0606030504020204" pitchFamily="34" charset="0"/>
                <a:ea typeface="Open Sans" panose="020B0606030504020204" pitchFamily="34" charset="0"/>
                <a:cs typeface="Open Sans" panose="020B0606030504020204" pitchFamily="34" charset="0"/>
              </a:rPr>
              <a:t>REA will also have access to the Green Zone where REA has been invited to take part in various activities including Climate Action’s Sustainable Innovation Forum </a:t>
            </a:r>
          </a:p>
        </p:txBody>
      </p:sp>
      <p:sp>
        <p:nvSpPr>
          <p:cNvPr id="5" name="Text Placeholder 4">
            <a:extLst>
              <a:ext uri="{FF2B5EF4-FFF2-40B4-BE49-F238E27FC236}">
                <a16:creationId xmlns:a16="http://schemas.microsoft.com/office/drawing/2014/main" id="{270A590D-30BB-44AC-B439-D5F8E31A1B4C}"/>
              </a:ext>
            </a:extLst>
          </p:cNvPr>
          <p:cNvSpPr>
            <a:spLocks noGrp="1"/>
          </p:cNvSpPr>
          <p:nvPr>
            <p:ph type="body" sz="quarter" idx="14"/>
          </p:nvPr>
        </p:nvSpPr>
        <p:spPr>
          <a:xfrm>
            <a:off x="-108521" y="2853531"/>
            <a:ext cx="1548173" cy="1150938"/>
          </a:xfrm>
        </p:spPr>
        <p:txBody>
          <a:bodyPr>
            <a:normAutofit fontScale="70000" lnSpcReduction="20000"/>
          </a:bodyPr>
          <a:lstStyle/>
          <a:p>
            <a:pPr algn="ctr"/>
            <a:r>
              <a:rPr lang="en-GB" sz="2800" b="1" dirty="0">
                <a:latin typeface="Open Sans" panose="020B0606030504020204" pitchFamily="34" charset="0"/>
                <a:ea typeface="Open Sans" panose="020B0606030504020204" pitchFamily="34" charset="0"/>
                <a:cs typeface="Open Sans" panose="020B0606030504020204" pitchFamily="34" charset="0"/>
              </a:rPr>
              <a:t>Looking Forward To </a:t>
            </a:r>
          </a:p>
          <a:p>
            <a:pPr algn="ctr"/>
            <a:r>
              <a:rPr lang="en-GB" sz="2800" b="1" dirty="0">
                <a:latin typeface="Open Sans" panose="020B0606030504020204" pitchFamily="34" charset="0"/>
                <a:ea typeface="Open Sans" panose="020B0606030504020204" pitchFamily="34" charset="0"/>
                <a:cs typeface="Open Sans" panose="020B0606030504020204" pitchFamily="34" charset="0"/>
              </a:rPr>
              <a:t>COP 26</a:t>
            </a:r>
          </a:p>
        </p:txBody>
      </p:sp>
    </p:spTree>
    <p:extLst>
      <p:ext uri="{BB962C8B-B14F-4D97-AF65-F5344CB8AC3E}">
        <p14:creationId xmlns:p14="http://schemas.microsoft.com/office/powerpoint/2010/main" val="2217562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3B75DC-B81E-48A7-8AB9-0E3A1EB44745}"/>
              </a:ext>
            </a:extLst>
          </p:cNvPr>
          <p:cNvSpPr>
            <a:spLocks noGrp="1"/>
          </p:cNvSpPr>
          <p:nvPr>
            <p:ph type="sldNum" sz="quarter" idx="12"/>
          </p:nvPr>
        </p:nvSpPr>
        <p:spPr/>
        <p:txBody>
          <a:bodyPr/>
          <a:lstStyle/>
          <a:p>
            <a:r>
              <a:rPr lang="en-GB"/>
              <a:t>Slide </a:t>
            </a:r>
            <a:fld id="{92247DDE-572D-4824-8F28-903F8B593256}" type="slidenum">
              <a:rPr lang="en-GB" smtClean="0"/>
              <a:pPr/>
              <a:t>24</a:t>
            </a:fld>
            <a:endParaRPr lang="en-GB" dirty="0"/>
          </a:p>
        </p:txBody>
      </p:sp>
      <p:sp>
        <p:nvSpPr>
          <p:cNvPr id="6" name="Text Placeholder 5">
            <a:extLst>
              <a:ext uri="{FF2B5EF4-FFF2-40B4-BE49-F238E27FC236}">
                <a16:creationId xmlns:a16="http://schemas.microsoft.com/office/drawing/2014/main" id="{9F727179-720D-448C-BBB6-EA29B1EE59DA}"/>
              </a:ext>
            </a:extLst>
          </p:cNvPr>
          <p:cNvSpPr>
            <a:spLocks noGrp="1"/>
          </p:cNvSpPr>
          <p:nvPr>
            <p:ph type="body" sz="quarter" idx="14"/>
          </p:nvPr>
        </p:nvSpPr>
        <p:spPr>
          <a:xfrm>
            <a:off x="-108521" y="2853531"/>
            <a:ext cx="1514929" cy="1150938"/>
          </a:xfrm>
        </p:spPr>
        <p:txBody>
          <a:bodyPr>
            <a:norm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COP26 Programme</a:t>
            </a:r>
          </a:p>
        </p:txBody>
      </p:sp>
      <p:pic>
        <p:nvPicPr>
          <p:cNvPr id="8" name="Picture 7">
            <a:extLst>
              <a:ext uri="{FF2B5EF4-FFF2-40B4-BE49-F238E27FC236}">
                <a16:creationId xmlns:a16="http://schemas.microsoft.com/office/drawing/2014/main" id="{14987928-3B15-4572-8BE0-04F96C2C671E}"/>
              </a:ext>
            </a:extLst>
          </p:cNvPr>
          <p:cNvPicPr>
            <a:picLocks noChangeAspect="1"/>
          </p:cNvPicPr>
          <p:nvPr/>
        </p:nvPicPr>
        <p:blipFill>
          <a:blip r:embed="rId3"/>
          <a:stretch>
            <a:fillRect/>
          </a:stretch>
        </p:blipFill>
        <p:spPr>
          <a:xfrm>
            <a:off x="1439652" y="1230642"/>
            <a:ext cx="7620693" cy="3942438"/>
          </a:xfrm>
          <a:prstGeom prst="rect">
            <a:avLst/>
          </a:prstGeom>
        </p:spPr>
      </p:pic>
      <p:sp>
        <p:nvSpPr>
          <p:cNvPr id="9" name="Oval 8">
            <a:extLst>
              <a:ext uri="{FF2B5EF4-FFF2-40B4-BE49-F238E27FC236}">
                <a16:creationId xmlns:a16="http://schemas.microsoft.com/office/drawing/2014/main" id="{5EDA395A-2B1B-4A30-8C92-2DC9769EF9A2}"/>
              </a:ext>
            </a:extLst>
          </p:cNvPr>
          <p:cNvSpPr/>
          <p:nvPr/>
        </p:nvSpPr>
        <p:spPr>
          <a:xfrm>
            <a:off x="4734018" y="1414890"/>
            <a:ext cx="1026114" cy="1350150"/>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Oval 9">
            <a:extLst>
              <a:ext uri="{FF2B5EF4-FFF2-40B4-BE49-F238E27FC236}">
                <a16:creationId xmlns:a16="http://schemas.microsoft.com/office/drawing/2014/main" id="{61D82B37-9C85-40AD-81E2-EF3D50A3D6E9}"/>
              </a:ext>
            </a:extLst>
          </p:cNvPr>
          <p:cNvSpPr/>
          <p:nvPr/>
        </p:nvSpPr>
        <p:spPr>
          <a:xfrm>
            <a:off x="5769086" y="1414890"/>
            <a:ext cx="1026114" cy="1350150"/>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Oval 10">
            <a:extLst>
              <a:ext uri="{FF2B5EF4-FFF2-40B4-BE49-F238E27FC236}">
                <a16:creationId xmlns:a16="http://schemas.microsoft.com/office/drawing/2014/main" id="{DC791EA7-4EE2-4EA6-883B-887C351DCBE7}"/>
              </a:ext>
            </a:extLst>
          </p:cNvPr>
          <p:cNvSpPr/>
          <p:nvPr/>
        </p:nvSpPr>
        <p:spPr>
          <a:xfrm>
            <a:off x="7952547" y="1439942"/>
            <a:ext cx="1026114" cy="1350150"/>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54B5153E-5FE2-422D-BC7A-D33DDCC10501}"/>
              </a:ext>
            </a:extLst>
          </p:cNvPr>
          <p:cNvSpPr/>
          <p:nvPr/>
        </p:nvSpPr>
        <p:spPr>
          <a:xfrm>
            <a:off x="2526405" y="3104964"/>
            <a:ext cx="1026114" cy="1350150"/>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Oval 12">
            <a:extLst>
              <a:ext uri="{FF2B5EF4-FFF2-40B4-BE49-F238E27FC236}">
                <a16:creationId xmlns:a16="http://schemas.microsoft.com/office/drawing/2014/main" id="{8F990FEF-A5BD-4F75-A731-8673366ADB21}"/>
              </a:ext>
            </a:extLst>
          </p:cNvPr>
          <p:cNvSpPr/>
          <p:nvPr/>
        </p:nvSpPr>
        <p:spPr>
          <a:xfrm>
            <a:off x="5793375" y="3104964"/>
            <a:ext cx="1026114" cy="1350150"/>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Oval 13">
            <a:extLst>
              <a:ext uri="{FF2B5EF4-FFF2-40B4-BE49-F238E27FC236}">
                <a16:creationId xmlns:a16="http://schemas.microsoft.com/office/drawing/2014/main" id="{556C15CE-B4DD-4C83-B8FF-082804E26900}"/>
              </a:ext>
            </a:extLst>
          </p:cNvPr>
          <p:cNvSpPr/>
          <p:nvPr/>
        </p:nvSpPr>
        <p:spPr>
          <a:xfrm>
            <a:off x="4734018" y="3104964"/>
            <a:ext cx="1026114" cy="1350150"/>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Oval 14">
            <a:extLst>
              <a:ext uri="{FF2B5EF4-FFF2-40B4-BE49-F238E27FC236}">
                <a16:creationId xmlns:a16="http://schemas.microsoft.com/office/drawing/2014/main" id="{B2E8C885-83DB-4BF4-A289-62DC3E3C0072}"/>
              </a:ext>
            </a:extLst>
          </p:cNvPr>
          <p:cNvSpPr/>
          <p:nvPr/>
        </p:nvSpPr>
        <p:spPr>
          <a:xfrm>
            <a:off x="3585762" y="4185084"/>
            <a:ext cx="1026114" cy="1350150"/>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837277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374BC5-6A3E-4A24-95B5-128DF80C1F7F}"/>
              </a:ext>
            </a:extLst>
          </p:cNvPr>
          <p:cNvSpPr>
            <a:spLocks noGrp="1"/>
          </p:cNvSpPr>
          <p:nvPr>
            <p:ph sz="half" idx="1"/>
          </p:nvPr>
        </p:nvSpPr>
        <p:spPr>
          <a:xfrm>
            <a:off x="1493659" y="332656"/>
            <a:ext cx="7511309" cy="6048671"/>
          </a:xfrm>
        </p:spPr>
        <p:txBody>
          <a:bodyPr>
            <a:normAutofit fontScale="40000" lnSpcReduction="20000"/>
          </a:bodyPr>
          <a:lstStyle/>
          <a:p>
            <a:r>
              <a:rPr lang="en-GB" sz="5500" dirty="0">
                <a:latin typeface="Open Sans" panose="020B0606030504020204" pitchFamily="34" charset="0"/>
                <a:ea typeface="Open Sans" panose="020B0606030504020204" pitchFamily="34" charset="0"/>
                <a:cs typeface="Open Sans" panose="020B0606030504020204" pitchFamily="34" charset="0"/>
              </a:rPr>
              <a:t>Race To Zero is a global campaign to rally leadership and support for a zero carbon recovery, creates jobs, and unlocks inclusive, sustainable growth.</a:t>
            </a:r>
          </a:p>
          <a:p>
            <a:endParaRPr lang="en-GB" sz="7000" dirty="0">
              <a:latin typeface="Open Sans" panose="020B0606030504020204" pitchFamily="34" charset="0"/>
              <a:ea typeface="Open Sans" panose="020B0606030504020204" pitchFamily="34" charset="0"/>
              <a:cs typeface="Open Sans" panose="020B0606030504020204" pitchFamily="34" charset="0"/>
            </a:endParaRPr>
          </a:p>
          <a:p>
            <a:r>
              <a:rPr lang="en-GB" sz="6000" dirty="0">
                <a:latin typeface="Open Sans" panose="020B0606030504020204" pitchFamily="34" charset="0"/>
                <a:ea typeface="Open Sans" panose="020B0606030504020204" pitchFamily="34" charset="0"/>
                <a:cs typeface="Open Sans" panose="020B0606030504020204" pitchFamily="34" charset="0"/>
              </a:rPr>
              <a:t>REA is committed to:</a:t>
            </a:r>
          </a:p>
          <a:p>
            <a:pPr marL="685800" lvl="1" indent="-342900">
              <a:buFont typeface="+mj-lt"/>
              <a:buAutoNum type="arabicPeriod"/>
            </a:pPr>
            <a:r>
              <a:rPr lang="en-GB" sz="5000" dirty="0">
                <a:latin typeface="Open Sans" panose="020B0606030504020204" pitchFamily="34" charset="0"/>
                <a:ea typeface="Open Sans" panose="020B0606030504020204" pitchFamily="34" charset="0"/>
                <a:cs typeface="Open Sans" panose="020B0606030504020204" pitchFamily="34" charset="0"/>
              </a:rPr>
              <a:t>Halve our greenhouse gas emissions before 2030</a:t>
            </a:r>
          </a:p>
          <a:p>
            <a:pPr marL="685800" lvl="1" indent="-342900">
              <a:buFont typeface="+mj-lt"/>
              <a:buAutoNum type="arabicPeriod"/>
            </a:pPr>
            <a:r>
              <a:rPr lang="en-GB" sz="5000" dirty="0">
                <a:latin typeface="Open Sans" panose="020B0606030504020204" pitchFamily="34" charset="0"/>
                <a:ea typeface="Open Sans" panose="020B0606030504020204" pitchFamily="34" charset="0"/>
                <a:cs typeface="Open Sans" panose="020B0606030504020204" pitchFamily="34" charset="0"/>
              </a:rPr>
              <a:t>Achieve net zero emissions before 2050</a:t>
            </a:r>
          </a:p>
          <a:p>
            <a:pPr marL="685800" lvl="1" indent="-342900">
              <a:buFont typeface="+mj-lt"/>
              <a:buAutoNum type="arabicPeriod"/>
            </a:pPr>
            <a:r>
              <a:rPr lang="en-GB" sz="5000" dirty="0">
                <a:latin typeface="Open Sans" panose="020B0606030504020204" pitchFamily="34" charset="0"/>
                <a:ea typeface="Open Sans" panose="020B0606030504020204" pitchFamily="34" charset="0"/>
                <a:cs typeface="Open Sans" panose="020B0606030504020204" pitchFamily="34" charset="0"/>
              </a:rPr>
              <a:t>Disclose our progress on a yearly basis</a:t>
            </a:r>
          </a:p>
          <a:p>
            <a:endParaRPr lang="en-GB" sz="7000" dirty="0">
              <a:latin typeface="Open Sans" panose="020B0606030504020204" pitchFamily="34" charset="0"/>
              <a:ea typeface="Open Sans" panose="020B0606030504020204" pitchFamily="34" charset="0"/>
              <a:cs typeface="Open Sans" panose="020B0606030504020204" pitchFamily="34" charset="0"/>
            </a:endParaRPr>
          </a:p>
          <a:p>
            <a:r>
              <a:rPr lang="en-GB" sz="6000" dirty="0">
                <a:latin typeface="Open Sans" panose="020B0606030504020204" pitchFamily="34" charset="0"/>
                <a:ea typeface="Open Sans" panose="020B0606030504020204" pitchFamily="34" charset="0"/>
                <a:cs typeface="Open Sans" panose="020B0606030504020204" pitchFamily="34" charset="0"/>
              </a:rPr>
              <a:t>REA’s obligations include:</a:t>
            </a:r>
          </a:p>
          <a:p>
            <a:pPr marL="685800" lvl="1" indent="-342900">
              <a:buFont typeface="+mj-lt"/>
              <a:buAutoNum type="arabicPeriod"/>
            </a:pPr>
            <a:r>
              <a:rPr lang="en-GB" sz="5000" dirty="0">
                <a:latin typeface="Open Sans" panose="020B0606030504020204" pitchFamily="34" charset="0"/>
                <a:ea typeface="Open Sans" panose="020B0606030504020204" pitchFamily="34" charset="0"/>
                <a:cs typeface="Open Sans" panose="020B0606030504020204" pitchFamily="34" charset="0"/>
              </a:rPr>
              <a:t>Measure and estimate our current greenhouse gas emissions</a:t>
            </a:r>
          </a:p>
          <a:p>
            <a:pPr marL="685800" lvl="1" indent="-342900">
              <a:buFont typeface="+mj-lt"/>
              <a:buAutoNum type="arabicPeriod"/>
            </a:pPr>
            <a:r>
              <a:rPr lang="en-GB" sz="5000" dirty="0">
                <a:latin typeface="Open Sans" panose="020B0606030504020204" pitchFamily="34" charset="0"/>
                <a:ea typeface="Open Sans" panose="020B0606030504020204" pitchFamily="34" charset="0"/>
                <a:cs typeface="Open Sans" panose="020B0606030504020204" pitchFamily="34" charset="0"/>
              </a:rPr>
              <a:t>Set short and medium term targets for our emission reductions in line with the commitment</a:t>
            </a:r>
          </a:p>
          <a:p>
            <a:pPr marL="685800" lvl="1" indent="-342900">
              <a:buFont typeface="+mj-lt"/>
              <a:buAutoNum type="arabicPeriod"/>
            </a:pPr>
            <a:r>
              <a:rPr lang="en-GB" sz="5000" dirty="0">
                <a:latin typeface="Open Sans" panose="020B0606030504020204" pitchFamily="34" charset="0"/>
                <a:ea typeface="Open Sans" panose="020B0606030504020204" pitchFamily="34" charset="0"/>
                <a:cs typeface="Open Sans" panose="020B0606030504020204" pitchFamily="34" charset="0"/>
              </a:rPr>
              <a:t>Develop a plan to achieve emission reduction targets</a:t>
            </a:r>
          </a:p>
          <a:p>
            <a:pPr marL="685800" lvl="1" indent="-342900">
              <a:buFont typeface="+mj-lt"/>
              <a:buAutoNum type="arabicPeriod"/>
            </a:pPr>
            <a:r>
              <a:rPr lang="en-GB" sz="5000" dirty="0">
                <a:latin typeface="Open Sans" panose="020B0606030504020204" pitchFamily="34" charset="0"/>
                <a:ea typeface="Open Sans" panose="020B0606030504020204" pitchFamily="34" charset="0"/>
                <a:cs typeface="Open Sans" panose="020B0606030504020204" pitchFamily="34" charset="0"/>
              </a:rPr>
              <a:t>Take concrete action to reduce our key emission sources</a:t>
            </a:r>
          </a:p>
          <a:p>
            <a:pPr marL="685800" lvl="1" indent="-342900">
              <a:buFont typeface="+mj-lt"/>
              <a:buAutoNum type="arabicPeriod"/>
            </a:pPr>
            <a:r>
              <a:rPr lang="en-GB" sz="5000" dirty="0">
                <a:latin typeface="Open Sans" panose="020B0606030504020204" pitchFamily="34" charset="0"/>
                <a:ea typeface="Open Sans" panose="020B0606030504020204" pitchFamily="34" charset="0"/>
                <a:cs typeface="Open Sans" panose="020B0606030504020204" pitchFamily="34" charset="0"/>
              </a:rPr>
              <a:t>Set a target date we have selected to reach net zero</a:t>
            </a:r>
          </a:p>
          <a:p>
            <a:pPr marL="685800" lvl="1" indent="-342900">
              <a:buFont typeface="+mj-lt"/>
              <a:buAutoNum type="arabicPeriod"/>
            </a:pPr>
            <a:r>
              <a:rPr lang="en-GB" sz="5000" b="1" dirty="0">
                <a:latin typeface="Open Sans" panose="020B0606030504020204" pitchFamily="34" charset="0"/>
                <a:ea typeface="Open Sans" panose="020B0606030504020204" pitchFamily="34" charset="0"/>
                <a:cs typeface="Open Sans" panose="020B0606030504020204" pitchFamily="34" charset="0"/>
              </a:rPr>
              <a:t>Encourage our Members to sign up to the initiative!</a:t>
            </a:r>
          </a:p>
          <a:p>
            <a:pPr marL="342900" lvl="1" indent="0">
              <a:buNone/>
            </a:pPr>
            <a:endParaRPr lang="en-GB" b="1" dirty="0"/>
          </a:p>
          <a:p>
            <a:pPr marL="342900" lvl="1" indent="0">
              <a:buNone/>
            </a:pPr>
            <a:endParaRPr lang="en-GB" b="1" dirty="0"/>
          </a:p>
          <a:p>
            <a:endParaRPr lang="en-GB" dirty="0"/>
          </a:p>
          <a:p>
            <a:endParaRPr lang="en-GB" dirty="0"/>
          </a:p>
        </p:txBody>
      </p:sp>
      <p:sp>
        <p:nvSpPr>
          <p:cNvPr id="3" name="Slide Number Placeholder 2">
            <a:extLst>
              <a:ext uri="{FF2B5EF4-FFF2-40B4-BE49-F238E27FC236}">
                <a16:creationId xmlns:a16="http://schemas.microsoft.com/office/drawing/2014/main" id="{5412919A-1489-4F2D-ADB8-3101823EB8A6}"/>
              </a:ext>
            </a:extLst>
          </p:cNvPr>
          <p:cNvSpPr>
            <a:spLocks noGrp="1"/>
          </p:cNvSpPr>
          <p:nvPr>
            <p:ph type="sldNum" sz="quarter" idx="12"/>
          </p:nvPr>
        </p:nvSpPr>
        <p:spPr/>
        <p:txBody>
          <a:bodyPr/>
          <a:lstStyle/>
          <a:p>
            <a:r>
              <a:rPr lang="en-GB" dirty="0"/>
              <a:t>Slide </a:t>
            </a:r>
            <a:fld id="{92247DDE-572D-4824-8F28-903F8B593256}" type="slidenum">
              <a:rPr lang="en-GB" smtClean="0"/>
              <a:pPr/>
              <a:t>25</a:t>
            </a:fld>
            <a:endParaRPr lang="en-GB" dirty="0"/>
          </a:p>
        </p:txBody>
      </p:sp>
      <p:sp>
        <p:nvSpPr>
          <p:cNvPr id="4" name="Text Placeholder 3">
            <a:extLst>
              <a:ext uri="{FF2B5EF4-FFF2-40B4-BE49-F238E27FC236}">
                <a16:creationId xmlns:a16="http://schemas.microsoft.com/office/drawing/2014/main" id="{2797DEE6-F36A-49D8-9879-5AEABFA2A799}"/>
              </a:ext>
            </a:extLst>
          </p:cNvPr>
          <p:cNvSpPr>
            <a:spLocks noGrp="1"/>
          </p:cNvSpPr>
          <p:nvPr>
            <p:ph type="body" sz="quarter" idx="14"/>
          </p:nvPr>
        </p:nvSpPr>
        <p:spPr>
          <a:xfrm>
            <a:off x="-108520" y="2853531"/>
            <a:ext cx="1530171" cy="1150938"/>
          </a:xfrm>
        </p:spPr>
        <p:txBody>
          <a:bodyPr>
            <a:no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Supporting Activities</a:t>
            </a:r>
          </a:p>
          <a:p>
            <a:pPr algn="ctr"/>
            <a:r>
              <a:rPr lang="en-GB" dirty="0">
                <a:latin typeface="Open Sans" panose="020B0606030504020204" pitchFamily="34" charset="0"/>
                <a:ea typeface="Open Sans" panose="020B0606030504020204" pitchFamily="34" charset="0"/>
                <a:cs typeface="Open Sans" panose="020B0606030504020204" pitchFamily="34" charset="0"/>
              </a:rPr>
              <a:t>-</a:t>
            </a:r>
          </a:p>
          <a:p>
            <a:pPr algn="ctr"/>
            <a:r>
              <a:rPr lang="en-GB" dirty="0">
                <a:latin typeface="Open Sans" panose="020B0606030504020204" pitchFamily="34" charset="0"/>
                <a:ea typeface="Open Sans" panose="020B0606030504020204" pitchFamily="34" charset="0"/>
                <a:cs typeface="Open Sans" panose="020B0606030504020204" pitchFamily="34" charset="0"/>
              </a:rPr>
              <a:t>Race To Zero</a:t>
            </a:r>
          </a:p>
        </p:txBody>
      </p:sp>
    </p:spTree>
    <p:extLst>
      <p:ext uri="{BB962C8B-B14F-4D97-AF65-F5344CB8AC3E}">
        <p14:creationId xmlns:p14="http://schemas.microsoft.com/office/powerpoint/2010/main" val="3589063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678"/>
            <a:ext cx="2357205" cy="6872706"/>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latin typeface="Open Sans" panose="020B0606030504020204"/>
            </a:endParaRPr>
          </a:p>
          <a:p>
            <a:pPr algn="ctr"/>
            <a:endParaRPr lang="en-GB" sz="2400" dirty="0">
              <a:solidFill>
                <a:schemeClr val="bg1"/>
              </a:solidFill>
              <a:latin typeface="Open Sans" panose="020B0606030504020204"/>
            </a:endParaRPr>
          </a:p>
          <a:p>
            <a:pPr algn="ctr"/>
            <a:endParaRPr lang="en-GB" sz="2400" dirty="0">
              <a:solidFill>
                <a:schemeClr val="bg1"/>
              </a:solidFill>
              <a:latin typeface="Open Sans" panose="020B0606030504020204"/>
            </a:endParaRPr>
          </a:p>
          <a:p>
            <a:pPr algn="ctr"/>
            <a:endParaRPr lang="en-GB" sz="2400" dirty="0">
              <a:solidFill>
                <a:schemeClr val="bg1"/>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68715"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30509" y="5786031"/>
            <a:ext cx="2370261" cy="936104"/>
          </a:xfrm>
          <a:noFill/>
          <a:ln>
            <a:noFill/>
          </a:ln>
        </p:spPr>
        <p:txBody>
          <a:bodyPr>
            <a:noAutofit/>
          </a:bodyPr>
          <a:lstStyle/>
          <a:p>
            <a:br>
              <a:rPr lang="en-GB" sz="2400" b="1" dirty="0">
                <a:solidFill>
                  <a:schemeClr val="bg1"/>
                </a:solidFill>
                <a:latin typeface="Futura PT Medium" pitchFamily="34" charset="0"/>
              </a:rPr>
            </a:br>
            <a:r>
              <a:rPr lang="en-GB" sz="1800" b="1" dirty="0">
                <a:solidFill>
                  <a:schemeClr val="bg1"/>
                </a:solidFill>
                <a:latin typeface="Futura PT Medium" pitchFamily="34" charset="0"/>
              </a:rPr>
              <a:t>REA AGM 23/9/2021</a:t>
            </a:r>
          </a:p>
        </p:txBody>
      </p:sp>
      <p:pic>
        <p:nvPicPr>
          <p:cNvPr id="14" name="Picture 13">
            <a:extLst>
              <a:ext uri="{FF2B5EF4-FFF2-40B4-BE49-F238E27FC236}">
                <a16:creationId xmlns:a16="http://schemas.microsoft.com/office/drawing/2014/main" id="{21A615E1-479D-4E73-8356-7C9CEAF9FADD}"/>
              </a:ext>
            </a:extLst>
          </p:cNvPr>
          <p:cNvPicPr>
            <a:picLocks noChangeAspect="1"/>
          </p:cNvPicPr>
          <p:nvPr/>
        </p:nvPicPr>
        <p:blipFill>
          <a:blip r:embed="rId3"/>
          <a:stretch>
            <a:fillRect/>
          </a:stretch>
        </p:blipFill>
        <p:spPr>
          <a:xfrm>
            <a:off x="8155630" y="5921896"/>
            <a:ext cx="946505" cy="936104"/>
          </a:xfrm>
          <a:prstGeom prst="rect">
            <a:avLst/>
          </a:prstGeom>
        </p:spPr>
      </p:pic>
      <p:sp>
        <p:nvSpPr>
          <p:cNvPr id="2" name="TextBox 1">
            <a:extLst>
              <a:ext uri="{FF2B5EF4-FFF2-40B4-BE49-F238E27FC236}">
                <a16:creationId xmlns:a16="http://schemas.microsoft.com/office/drawing/2014/main" id="{86AFECF1-60DA-4A5F-B44A-4690DADCF9CD}"/>
              </a:ext>
            </a:extLst>
          </p:cNvPr>
          <p:cNvSpPr txBox="1"/>
          <p:nvPr/>
        </p:nvSpPr>
        <p:spPr>
          <a:xfrm>
            <a:off x="2411760" y="2187147"/>
            <a:ext cx="6479749" cy="1261884"/>
          </a:xfrm>
          <a:prstGeom prst="rect">
            <a:avLst/>
          </a:prstGeom>
          <a:noFill/>
        </p:spPr>
        <p:txBody>
          <a:bodyPr wrap="square" rtlCol="0">
            <a:spAutoFit/>
          </a:bodyPr>
          <a:lstStyle/>
          <a:p>
            <a:endParaRPr lang="en-GB" sz="2000" b="1" dirty="0">
              <a:solidFill>
                <a:srgbClr val="06926B"/>
              </a:solidFill>
              <a:latin typeface="Open Sans" panose="020B0606030504020204"/>
            </a:endParaRPr>
          </a:p>
          <a:p>
            <a:pPr algn="ctr"/>
            <a:br>
              <a:rPr lang="en-GB" sz="2000" dirty="0">
                <a:solidFill>
                  <a:srgbClr val="06926B"/>
                </a:solidFill>
                <a:latin typeface="Open Sans" panose="020B0606030504020204"/>
              </a:rPr>
            </a:br>
            <a:r>
              <a:rPr lang="en-GB" sz="3600" b="1" dirty="0">
                <a:solidFill>
                  <a:srgbClr val="06926B"/>
                </a:solidFill>
                <a:latin typeface="Open Sans" panose="020B0606030504020204"/>
              </a:rPr>
              <a:t>Any questions?</a:t>
            </a:r>
            <a:endParaRPr lang="en-GB" sz="2000" b="1" dirty="0">
              <a:solidFill>
                <a:srgbClr val="06926B"/>
              </a:solidFill>
            </a:endParaRPr>
          </a:p>
        </p:txBody>
      </p:sp>
      <p:cxnSp>
        <p:nvCxnSpPr>
          <p:cNvPr id="11" name="Straight Connector 10">
            <a:extLst>
              <a:ext uri="{FF2B5EF4-FFF2-40B4-BE49-F238E27FC236}">
                <a16:creationId xmlns:a16="http://schemas.microsoft.com/office/drawing/2014/main" id="{D1603D44-3AC9-48D1-8798-59932F902B1D}"/>
              </a:ext>
            </a:extLst>
          </p:cNvPr>
          <p:cNvCxnSpPr>
            <a:cxnSpLocks/>
          </p:cNvCxnSpPr>
          <p:nvPr/>
        </p:nvCxnSpPr>
        <p:spPr>
          <a:xfrm>
            <a:off x="2268715" y="116632"/>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056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678"/>
            <a:ext cx="2357205" cy="6872706"/>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Open Sans" panose="020B0606030504020204"/>
              </a:rPr>
              <a:t>Rory Tait</a:t>
            </a:r>
          </a:p>
          <a:p>
            <a:pPr algn="ctr"/>
            <a:r>
              <a:rPr lang="en-GB" sz="2400" b="1" dirty="0">
                <a:solidFill>
                  <a:schemeClr val="bg1"/>
                </a:solidFill>
                <a:latin typeface="Open Sans" panose="020B0606030504020204"/>
              </a:rPr>
              <a:t>-</a:t>
            </a:r>
          </a:p>
          <a:p>
            <a:pPr algn="ctr"/>
            <a:r>
              <a:rPr lang="en-GB" sz="2400" b="1" dirty="0">
                <a:solidFill>
                  <a:schemeClr val="bg1"/>
                </a:solidFill>
                <a:latin typeface="Open Sans" panose="020B0606030504020204"/>
              </a:rPr>
              <a:t>Resolutions to be put to the Members</a:t>
            </a:r>
            <a:endParaRPr lang="en-GB" sz="2400" dirty="0">
              <a:solidFill>
                <a:schemeClr val="bg1"/>
              </a:solidFill>
              <a:latin typeface="Open Sans" panose="020B0606030504020204"/>
            </a:endParaRPr>
          </a:p>
          <a:p>
            <a:pPr algn="ctr"/>
            <a:endParaRPr lang="en-GB" sz="2400" dirty="0">
              <a:solidFill>
                <a:schemeClr val="bg1"/>
              </a:solidFill>
              <a:latin typeface="Open Sans" panose="020B0606030504020204"/>
            </a:endParaRPr>
          </a:p>
          <a:p>
            <a:pPr algn="ctr"/>
            <a:endParaRPr lang="en-GB" sz="2400" dirty="0">
              <a:solidFill>
                <a:schemeClr val="bg1"/>
              </a:solidFill>
              <a:latin typeface="Open Sans" panose="020B0606030504020204"/>
            </a:endParaRPr>
          </a:p>
          <a:p>
            <a:pPr algn="ctr"/>
            <a:endParaRPr lang="en-GB" sz="2400" dirty="0">
              <a:solidFill>
                <a:schemeClr val="bg1"/>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68715"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30509" y="5786031"/>
            <a:ext cx="2370261" cy="936104"/>
          </a:xfrm>
          <a:noFill/>
          <a:ln>
            <a:noFill/>
          </a:ln>
        </p:spPr>
        <p:txBody>
          <a:bodyPr>
            <a:noAutofit/>
          </a:bodyPr>
          <a:lstStyle/>
          <a:p>
            <a:br>
              <a:rPr lang="en-GB" sz="2400" b="1" dirty="0">
                <a:solidFill>
                  <a:schemeClr val="bg1"/>
                </a:solidFill>
                <a:latin typeface="Futura PT Medium" pitchFamily="34" charset="0"/>
              </a:rPr>
            </a:br>
            <a:r>
              <a:rPr lang="en-GB" sz="1800" b="1" dirty="0">
                <a:solidFill>
                  <a:schemeClr val="bg1"/>
                </a:solidFill>
                <a:latin typeface="Futura PT Medium" pitchFamily="34" charset="0"/>
              </a:rPr>
              <a:t>REA AGM 23/9/2021</a:t>
            </a:r>
          </a:p>
        </p:txBody>
      </p:sp>
      <p:pic>
        <p:nvPicPr>
          <p:cNvPr id="14" name="Picture 13">
            <a:extLst>
              <a:ext uri="{FF2B5EF4-FFF2-40B4-BE49-F238E27FC236}">
                <a16:creationId xmlns:a16="http://schemas.microsoft.com/office/drawing/2014/main" id="{21A615E1-479D-4E73-8356-7C9CEAF9FADD}"/>
              </a:ext>
            </a:extLst>
          </p:cNvPr>
          <p:cNvPicPr>
            <a:picLocks noChangeAspect="1"/>
          </p:cNvPicPr>
          <p:nvPr/>
        </p:nvPicPr>
        <p:blipFill>
          <a:blip r:embed="rId3"/>
          <a:stretch>
            <a:fillRect/>
          </a:stretch>
        </p:blipFill>
        <p:spPr>
          <a:xfrm>
            <a:off x="8155630" y="5921896"/>
            <a:ext cx="946505" cy="936104"/>
          </a:xfrm>
          <a:prstGeom prst="rect">
            <a:avLst/>
          </a:prstGeom>
        </p:spPr>
      </p:pic>
      <p:sp>
        <p:nvSpPr>
          <p:cNvPr id="2" name="TextBox 1">
            <a:extLst>
              <a:ext uri="{FF2B5EF4-FFF2-40B4-BE49-F238E27FC236}">
                <a16:creationId xmlns:a16="http://schemas.microsoft.com/office/drawing/2014/main" id="{86AFECF1-60DA-4A5F-B44A-4690DADCF9CD}"/>
              </a:ext>
            </a:extLst>
          </p:cNvPr>
          <p:cNvSpPr txBox="1"/>
          <p:nvPr/>
        </p:nvSpPr>
        <p:spPr>
          <a:xfrm>
            <a:off x="2411760" y="477456"/>
            <a:ext cx="6479749" cy="6247864"/>
          </a:xfrm>
          <a:prstGeom prst="rect">
            <a:avLst/>
          </a:prstGeom>
          <a:noFill/>
        </p:spPr>
        <p:txBody>
          <a:bodyPr wrap="square" rtlCol="0">
            <a:spAutoFit/>
          </a:bodyPr>
          <a:lstStyle/>
          <a:p>
            <a:r>
              <a:rPr lang="en-GB" sz="2000" b="1" u="sng" dirty="0">
                <a:solidFill>
                  <a:srgbClr val="06926B"/>
                </a:solidFill>
                <a:latin typeface="Open Sans" panose="020B0606030504020204"/>
              </a:rPr>
              <a:t>VOTING PROCEDURE</a:t>
            </a:r>
            <a:endParaRPr lang="en-GB" sz="2000" u="sng" dirty="0">
              <a:solidFill>
                <a:srgbClr val="06926B"/>
              </a:solidFill>
              <a:latin typeface="Open Sans" panose="020B0606030504020204"/>
            </a:endParaRPr>
          </a:p>
          <a:p>
            <a:endParaRPr lang="en-GB" sz="2000" dirty="0">
              <a:solidFill>
                <a:srgbClr val="06926B"/>
              </a:solidFill>
              <a:latin typeface="Open Sans" panose="020B0606030504020204"/>
            </a:endParaRPr>
          </a:p>
          <a:p>
            <a:r>
              <a:rPr lang="en-GB" sz="2000" dirty="0">
                <a:solidFill>
                  <a:srgbClr val="06926B"/>
                </a:solidFill>
                <a:latin typeface="Open Sans" panose="020B0606030504020204"/>
              </a:rPr>
              <a:t>Each resolution will be read out by Rory Tait, Company Secretary</a:t>
            </a:r>
          </a:p>
          <a:p>
            <a:endParaRPr lang="en-GB" sz="2000" b="1" dirty="0">
              <a:solidFill>
                <a:srgbClr val="06926B"/>
              </a:solidFill>
              <a:latin typeface="Open Sans" panose="020B0606030504020204"/>
            </a:endParaRPr>
          </a:p>
          <a:p>
            <a:r>
              <a:rPr lang="en-GB" sz="2000" dirty="0">
                <a:solidFill>
                  <a:srgbClr val="06926B"/>
                </a:solidFill>
                <a:latin typeface="Open Sans" panose="020B0606030504020204"/>
              </a:rPr>
              <a:t>When directed to do so Members can vote by raising their virtual hand</a:t>
            </a:r>
          </a:p>
          <a:p>
            <a:endParaRPr lang="en-GB" sz="2000" dirty="0">
              <a:solidFill>
                <a:srgbClr val="06926B"/>
              </a:solidFill>
              <a:latin typeface="Open Sans" panose="020B0606030504020204"/>
            </a:endParaRPr>
          </a:p>
          <a:p>
            <a:endParaRPr lang="en-GB" sz="2000" dirty="0">
              <a:solidFill>
                <a:srgbClr val="06926B"/>
              </a:solidFill>
              <a:latin typeface="Open Sans" panose="020B0606030504020204"/>
            </a:endParaRPr>
          </a:p>
          <a:p>
            <a:endParaRPr lang="en-GB" sz="2000" dirty="0">
              <a:solidFill>
                <a:srgbClr val="06926B"/>
              </a:solidFill>
              <a:latin typeface="Open Sans" panose="020B0606030504020204"/>
            </a:endParaRPr>
          </a:p>
          <a:p>
            <a:endParaRPr lang="en-GB" sz="2000" dirty="0">
              <a:solidFill>
                <a:srgbClr val="06926B"/>
              </a:solidFill>
              <a:latin typeface="Open Sans" panose="020B0606030504020204"/>
            </a:endParaRPr>
          </a:p>
          <a:p>
            <a:endParaRPr lang="en-GB" sz="2000" dirty="0">
              <a:solidFill>
                <a:srgbClr val="06926B"/>
              </a:solidFill>
              <a:latin typeface="Open Sans" panose="020B0606030504020204"/>
            </a:endParaRPr>
          </a:p>
          <a:p>
            <a:endParaRPr lang="en-GB" sz="2000" dirty="0">
              <a:solidFill>
                <a:srgbClr val="06926B"/>
              </a:solidFill>
              <a:latin typeface="Open Sans" panose="020B0606030504020204"/>
            </a:endParaRPr>
          </a:p>
          <a:p>
            <a:r>
              <a:rPr lang="en-GB" sz="2000" dirty="0">
                <a:solidFill>
                  <a:srgbClr val="06926B"/>
                </a:solidFill>
                <a:latin typeface="Open Sans" panose="020B0606030504020204"/>
              </a:rPr>
              <a:t>After each resolution there will be a short pause before the result is announced while the votes are counted</a:t>
            </a:r>
            <a:endParaRPr lang="en-GB" sz="2000" b="1" dirty="0">
              <a:solidFill>
                <a:srgbClr val="06926B"/>
              </a:solidFill>
              <a:latin typeface="Open Sans" panose="020B0606030504020204"/>
            </a:endParaRPr>
          </a:p>
          <a:p>
            <a:endParaRPr lang="en-GB" sz="2000" b="1" dirty="0">
              <a:solidFill>
                <a:srgbClr val="06926B"/>
              </a:solidFill>
              <a:latin typeface="Open Sans" panose="020B0606030504020204"/>
            </a:endParaRPr>
          </a:p>
          <a:p>
            <a:endParaRPr lang="en-GB" sz="2000" b="1" dirty="0">
              <a:solidFill>
                <a:srgbClr val="06926B"/>
              </a:solidFill>
              <a:latin typeface="Open Sans" panose="020B0606030504020204"/>
            </a:endParaRPr>
          </a:p>
          <a:p>
            <a:br>
              <a:rPr lang="en-GB" sz="2000" dirty="0">
                <a:solidFill>
                  <a:srgbClr val="06926B"/>
                </a:solidFill>
                <a:latin typeface="Open Sans" panose="020B0606030504020204"/>
              </a:rPr>
            </a:br>
            <a:endParaRPr lang="en-GB" sz="2000" dirty="0">
              <a:solidFill>
                <a:srgbClr val="06926B"/>
              </a:solidFill>
            </a:endParaRPr>
          </a:p>
        </p:txBody>
      </p:sp>
      <p:cxnSp>
        <p:nvCxnSpPr>
          <p:cNvPr id="11" name="Straight Connector 10">
            <a:extLst>
              <a:ext uri="{FF2B5EF4-FFF2-40B4-BE49-F238E27FC236}">
                <a16:creationId xmlns:a16="http://schemas.microsoft.com/office/drawing/2014/main" id="{D1603D44-3AC9-48D1-8798-59932F902B1D}"/>
              </a:ext>
            </a:extLst>
          </p:cNvPr>
          <p:cNvCxnSpPr>
            <a:cxnSpLocks/>
          </p:cNvCxnSpPr>
          <p:nvPr/>
        </p:nvCxnSpPr>
        <p:spPr>
          <a:xfrm>
            <a:off x="2268715" y="116632"/>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3C8FCBAF-2C94-4CB1-BBA7-7C87E760F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01" y="2996952"/>
            <a:ext cx="43211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583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678"/>
            <a:ext cx="2357205" cy="6872706"/>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bg1"/>
                </a:solidFill>
                <a:latin typeface="Open Sans" panose="020B0606030504020204"/>
              </a:rPr>
              <a:t>Resolution 1 </a:t>
            </a:r>
            <a:r>
              <a:rPr lang="en-GB" sz="2400" dirty="0">
                <a:solidFill>
                  <a:schemeClr val="bg1"/>
                </a:solidFill>
                <a:latin typeface="Open Sans" panose="020B0606030504020204"/>
              </a:rPr>
              <a:t> </a:t>
            </a:r>
          </a:p>
          <a:p>
            <a:pPr algn="ctr"/>
            <a:endParaRPr lang="en-GB" sz="2400" dirty="0">
              <a:solidFill>
                <a:schemeClr val="bg1"/>
              </a:solidFill>
              <a:latin typeface="Open Sans" panose="020B0606030504020204"/>
            </a:endParaRPr>
          </a:p>
          <a:p>
            <a:pPr algn="ctr"/>
            <a:endParaRPr lang="en-GB" sz="2400" dirty="0">
              <a:solidFill>
                <a:schemeClr val="bg1"/>
              </a:solidFill>
              <a:latin typeface="Open Sans" panose="020B0606030504020204"/>
            </a:endParaRPr>
          </a:p>
          <a:p>
            <a:pPr algn="ctr"/>
            <a:r>
              <a:rPr lang="en-GB" sz="2000" dirty="0">
                <a:solidFill>
                  <a:schemeClr val="bg1"/>
                </a:solidFill>
                <a:latin typeface="Open Sans" panose="020B0606030504020204"/>
              </a:rPr>
              <a:t>The election of </a:t>
            </a:r>
          </a:p>
          <a:p>
            <a:pPr algn="ctr"/>
            <a:r>
              <a:rPr lang="en-GB" sz="2000" dirty="0">
                <a:solidFill>
                  <a:schemeClr val="bg1"/>
                </a:solidFill>
                <a:latin typeface="Open Sans" panose="020B0606030504020204"/>
              </a:rPr>
              <a:t>2 Member Non-Executive Directors</a:t>
            </a:r>
          </a:p>
          <a:p>
            <a:pPr algn="ctr"/>
            <a:endParaRPr lang="en-GB" sz="2400" dirty="0">
              <a:solidFill>
                <a:schemeClr val="bg1"/>
              </a:solidFill>
              <a:latin typeface="Open Sans" panose="020B0606030504020204"/>
            </a:endParaRPr>
          </a:p>
          <a:p>
            <a:pPr algn="ctr"/>
            <a:endParaRPr lang="en-GB" sz="2400" dirty="0">
              <a:solidFill>
                <a:schemeClr val="bg1"/>
              </a:solidFill>
              <a:latin typeface="Open Sans" panose="020B0606030504020204"/>
            </a:endParaRPr>
          </a:p>
          <a:p>
            <a:pPr algn="ctr"/>
            <a:endParaRPr lang="en-GB" sz="2400" dirty="0">
              <a:solidFill>
                <a:schemeClr val="bg1"/>
              </a:solidFill>
              <a:latin typeface="Open Sans" panose="020B0606030504020204"/>
            </a:endParaRPr>
          </a:p>
          <a:p>
            <a:pPr algn="ctr"/>
            <a:endParaRPr lang="en-GB" sz="2400" dirty="0">
              <a:solidFill>
                <a:schemeClr val="bg1"/>
              </a:solidFill>
              <a:latin typeface="Open Sans" panose="020B0606030504020204"/>
            </a:endParaRPr>
          </a:p>
          <a:p>
            <a:pPr algn="ctr"/>
            <a:endParaRPr lang="en-GB" sz="2400" dirty="0">
              <a:solidFill>
                <a:schemeClr val="bg1"/>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68715"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30509" y="5786031"/>
            <a:ext cx="2370261" cy="936104"/>
          </a:xfrm>
          <a:noFill/>
          <a:ln>
            <a:noFill/>
          </a:ln>
        </p:spPr>
        <p:txBody>
          <a:bodyPr>
            <a:noAutofit/>
          </a:bodyPr>
          <a:lstStyle/>
          <a:p>
            <a:br>
              <a:rPr lang="en-GB" sz="2400" b="1" dirty="0">
                <a:solidFill>
                  <a:schemeClr val="bg1"/>
                </a:solidFill>
                <a:latin typeface="Futura PT Medium" pitchFamily="34" charset="0"/>
              </a:rPr>
            </a:br>
            <a:r>
              <a:rPr lang="en-GB" sz="1800" b="1" dirty="0">
                <a:solidFill>
                  <a:schemeClr val="bg1"/>
                </a:solidFill>
                <a:latin typeface="Futura PT Medium" pitchFamily="34" charset="0"/>
              </a:rPr>
              <a:t>REA AGM 23/9/2021</a:t>
            </a:r>
          </a:p>
        </p:txBody>
      </p:sp>
      <p:pic>
        <p:nvPicPr>
          <p:cNvPr id="14" name="Picture 13">
            <a:extLst>
              <a:ext uri="{FF2B5EF4-FFF2-40B4-BE49-F238E27FC236}">
                <a16:creationId xmlns:a16="http://schemas.microsoft.com/office/drawing/2014/main" id="{21A615E1-479D-4E73-8356-7C9CEAF9FADD}"/>
              </a:ext>
            </a:extLst>
          </p:cNvPr>
          <p:cNvPicPr>
            <a:picLocks noChangeAspect="1"/>
          </p:cNvPicPr>
          <p:nvPr/>
        </p:nvPicPr>
        <p:blipFill>
          <a:blip r:embed="rId3"/>
          <a:stretch>
            <a:fillRect/>
          </a:stretch>
        </p:blipFill>
        <p:spPr>
          <a:xfrm>
            <a:off x="8155630" y="5921896"/>
            <a:ext cx="946505" cy="936104"/>
          </a:xfrm>
          <a:prstGeom prst="rect">
            <a:avLst/>
          </a:prstGeom>
        </p:spPr>
      </p:pic>
      <p:sp>
        <p:nvSpPr>
          <p:cNvPr id="2" name="TextBox 1">
            <a:extLst>
              <a:ext uri="{FF2B5EF4-FFF2-40B4-BE49-F238E27FC236}">
                <a16:creationId xmlns:a16="http://schemas.microsoft.com/office/drawing/2014/main" id="{86AFECF1-60DA-4A5F-B44A-4690DADCF9CD}"/>
              </a:ext>
            </a:extLst>
          </p:cNvPr>
          <p:cNvSpPr txBox="1"/>
          <p:nvPr/>
        </p:nvSpPr>
        <p:spPr>
          <a:xfrm>
            <a:off x="2411760" y="477456"/>
            <a:ext cx="6479749" cy="5570756"/>
          </a:xfrm>
          <a:prstGeom prst="rect">
            <a:avLst/>
          </a:prstGeom>
          <a:noFill/>
        </p:spPr>
        <p:txBody>
          <a:bodyPr wrap="square" rtlCol="0">
            <a:spAutoFit/>
          </a:bodyPr>
          <a:lstStyle/>
          <a:p>
            <a:endParaRPr lang="en-GB" sz="2000" u="sng" dirty="0">
              <a:solidFill>
                <a:srgbClr val="06926B"/>
              </a:solidFill>
              <a:latin typeface="Open Sans" panose="020B0606030504020204"/>
            </a:endParaRPr>
          </a:p>
          <a:p>
            <a:endParaRPr lang="en-GB" sz="2000" dirty="0">
              <a:latin typeface="Open Sans" panose="020B0606030504020204"/>
            </a:endParaRPr>
          </a:p>
          <a:p>
            <a:r>
              <a:rPr lang="en-GB" dirty="0">
                <a:latin typeface="Open Sans" panose="020B0606030504020204"/>
              </a:rPr>
              <a:t>To note that the following directors will retire under article 6.5 of the Company’s Bye Laws and to reappoint them by Ordinary Resolution as directors of the Company:</a:t>
            </a:r>
          </a:p>
          <a:p>
            <a:endParaRPr lang="en-GB" dirty="0">
              <a:latin typeface="Open Sans" panose="020B0606030504020204"/>
            </a:endParaRPr>
          </a:p>
          <a:p>
            <a:endParaRPr lang="en-GB" dirty="0">
              <a:latin typeface="Open Sans" panose="020B0606030504020204"/>
            </a:endParaRPr>
          </a:p>
          <a:p>
            <a:r>
              <a:rPr lang="en-GB" dirty="0">
                <a:latin typeface="Open Sans" panose="020B0606030504020204"/>
              </a:rPr>
              <a:t>Candidates: </a:t>
            </a:r>
          </a:p>
          <a:p>
            <a:endParaRPr lang="en-GB" dirty="0">
              <a:latin typeface="Open Sans" panose="020B0606030504020204"/>
            </a:endParaRPr>
          </a:p>
          <a:p>
            <a:pPr marL="342900" indent="-342900">
              <a:buFont typeface="Arial" panose="020B0604020202020204" pitchFamily="34" charset="0"/>
              <a:buChar char="•"/>
            </a:pPr>
            <a:endParaRPr lang="en-GB" dirty="0">
              <a:latin typeface="Open Sans" panose="020B0606030504020204"/>
            </a:endParaRPr>
          </a:p>
          <a:p>
            <a:pPr marL="342900" indent="-342900">
              <a:buFont typeface="Arial" panose="020B0604020202020204" pitchFamily="34" charset="0"/>
              <a:buChar char="•"/>
            </a:pPr>
            <a:r>
              <a:rPr lang="en-GB" b="1" dirty="0">
                <a:latin typeface="Open Sans" panose="020B0606030504020204"/>
              </a:rPr>
              <a:t>Juliet Davenport OBE </a:t>
            </a:r>
          </a:p>
          <a:p>
            <a:pPr marL="342900" indent="-342900">
              <a:buFont typeface="Arial" panose="020B0604020202020204" pitchFamily="34" charset="0"/>
              <a:buChar char="•"/>
            </a:pPr>
            <a:endParaRPr lang="en-GB" b="1" dirty="0">
              <a:latin typeface="Open Sans" panose="020B0606030504020204"/>
            </a:endParaRPr>
          </a:p>
          <a:p>
            <a:pPr marL="342900" indent="-342900">
              <a:buFont typeface="Arial" panose="020B0604020202020204" pitchFamily="34" charset="0"/>
              <a:buChar char="•"/>
            </a:pPr>
            <a:endParaRPr lang="en-GB" b="1" dirty="0">
              <a:latin typeface="Open Sans" panose="020B0606030504020204"/>
            </a:endParaRPr>
          </a:p>
          <a:p>
            <a:pPr marL="342900" indent="-342900">
              <a:buFont typeface="Arial" panose="020B0604020202020204" pitchFamily="34" charset="0"/>
              <a:buChar char="•"/>
            </a:pPr>
            <a:r>
              <a:rPr lang="en-GB" b="1" dirty="0">
                <a:latin typeface="Open Sans" panose="020B0606030504020204"/>
              </a:rPr>
              <a:t>David Williams</a:t>
            </a:r>
          </a:p>
          <a:p>
            <a:endParaRPr lang="en-GB" sz="2000" b="1" dirty="0">
              <a:solidFill>
                <a:srgbClr val="06926B"/>
              </a:solidFill>
              <a:latin typeface="Open Sans" panose="020B0606030504020204"/>
            </a:endParaRPr>
          </a:p>
          <a:p>
            <a:endParaRPr lang="en-GB" sz="2000" b="1" dirty="0">
              <a:solidFill>
                <a:srgbClr val="06926B"/>
              </a:solidFill>
              <a:latin typeface="Open Sans" panose="020B0606030504020204"/>
            </a:endParaRPr>
          </a:p>
          <a:p>
            <a:endParaRPr lang="en-GB" sz="2000" b="1" dirty="0">
              <a:solidFill>
                <a:srgbClr val="06926B"/>
              </a:solidFill>
              <a:latin typeface="Open Sans" panose="020B0606030504020204"/>
            </a:endParaRPr>
          </a:p>
          <a:p>
            <a:br>
              <a:rPr lang="en-GB" sz="2000" dirty="0">
                <a:solidFill>
                  <a:srgbClr val="06926B"/>
                </a:solidFill>
                <a:latin typeface="Open Sans" panose="020B0606030504020204"/>
              </a:rPr>
            </a:br>
            <a:endParaRPr lang="en-GB" sz="2000" dirty="0">
              <a:solidFill>
                <a:srgbClr val="06926B"/>
              </a:solidFill>
            </a:endParaRPr>
          </a:p>
        </p:txBody>
      </p:sp>
      <p:cxnSp>
        <p:nvCxnSpPr>
          <p:cNvPr id="11" name="Straight Connector 10">
            <a:extLst>
              <a:ext uri="{FF2B5EF4-FFF2-40B4-BE49-F238E27FC236}">
                <a16:creationId xmlns:a16="http://schemas.microsoft.com/office/drawing/2014/main" id="{D1603D44-3AC9-48D1-8798-59932F902B1D}"/>
              </a:ext>
            </a:extLst>
          </p:cNvPr>
          <p:cNvCxnSpPr>
            <a:cxnSpLocks/>
          </p:cNvCxnSpPr>
          <p:nvPr/>
        </p:nvCxnSpPr>
        <p:spPr>
          <a:xfrm>
            <a:off x="2268715" y="116632"/>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90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678"/>
            <a:ext cx="2357205" cy="6872706"/>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bg1"/>
                </a:solidFill>
                <a:latin typeface="Open Sans" panose="020B0606030504020204"/>
              </a:rPr>
              <a:t>Resolution 2 </a:t>
            </a:r>
            <a:endParaRPr lang="en-GB" sz="2400" b="1" dirty="0">
              <a:solidFill>
                <a:schemeClr val="bg1"/>
              </a:solidFill>
              <a:latin typeface="Open Sans" panose="020B0606030504020204"/>
            </a:endParaRPr>
          </a:p>
          <a:p>
            <a:endParaRPr lang="en-GB" sz="2400" dirty="0">
              <a:solidFill>
                <a:schemeClr val="bg1"/>
              </a:solidFill>
              <a:latin typeface="Open Sans" panose="020B0606030504020204"/>
            </a:endParaRPr>
          </a:p>
          <a:p>
            <a:pPr algn="ctr"/>
            <a:r>
              <a:rPr lang="en-GB" sz="2000" dirty="0">
                <a:solidFill>
                  <a:schemeClr val="bg1"/>
                </a:solidFill>
                <a:latin typeface="Open Sans" panose="020B0606030504020204"/>
              </a:rPr>
              <a:t>Subject to the approval by the Members of the resolution, to allow the Policy Board Chair to resign their Forum Chair position should they wish</a:t>
            </a:r>
            <a:endParaRPr lang="en-GB" sz="2000" i="1" dirty="0">
              <a:solidFill>
                <a:schemeClr val="bg1"/>
              </a:solidFill>
              <a:latin typeface="Open Sans" panose="020B0606030504020204"/>
            </a:endParaRPr>
          </a:p>
          <a:p>
            <a:endParaRPr lang="en-GB" sz="2400" dirty="0">
              <a:solidFill>
                <a:schemeClr val="bg1"/>
              </a:solidFill>
              <a:latin typeface="Open Sans" panose="020B0606030504020204"/>
            </a:endParaRPr>
          </a:p>
          <a:p>
            <a:endParaRPr lang="en-GB" sz="2400" dirty="0">
              <a:solidFill>
                <a:schemeClr val="bg1"/>
              </a:solidFill>
              <a:latin typeface="Open Sans" panose="020B0606030504020204"/>
            </a:endParaRPr>
          </a:p>
          <a:p>
            <a:endParaRPr lang="en-GB" sz="2400" dirty="0">
              <a:solidFill>
                <a:schemeClr val="bg1"/>
              </a:solidFill>
              <a:latin typeface="Open Sans" panose="020B0606030504020204"/>
            </a:endParaRPr>
          </a:p>
          <a:p>
            <a:endParaRPr lang="en-GB" sz="2400" dirty="0">
              <a:solidFill>
                <a:schemeClr val="bg1"/>
              </a:solidFill>
              <a:latin typeface="Open Sans" panose="020B0606030504020204"/>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68715"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30509" y="5786031"/>
            <a:ext cx="2370261" cy="936104"/>
          </a:xfrm>
          <a:noFill/>
          <a:ln>
            <a:noFill/>
          </a:ln>
        </p:spPr>
        <p:txBody>
          <a:bodyPr>
            <a:noAutofit/>
          </a:bodyPr>
          <a:lstStyle/>
          <a:p>
            <a:br>
              <a:rPr lang="en-GB" sz="2400" b="1" dirty="0">
                <a:solidFill>
                  <a:schemeClr val="bg1"/>
                </a:solidFill>
                <a:latin typeface="Futura PT Medium" pitchFamily="34" charset="0"/>
              </a:rPr>
            </a:br>
            <a:r>
              <a:rPr lang="en-GB" sz="1800" b="1" dirty="0">
                <a:solidFill>
                  <a:schemeClr val="bg1"/>
                </a:solidFill>
                <a:latin typeface="Futura PT Medium" pitchFamily="34" charset="0"/>
              </a:rPr>
              <a:t>REA AGM 23/9/2020</a:t>
            </a:r>
          </a:p>
        </p:txBody>
      </p:sp>
      <p:pic>
        <p:nvPicPr>
          <p:cNvPr id="14" name="Picture 13">
            <a:extLst>
              <a:ext uri="{FF2B5EF4-FFF2-40B4-BE49-F238E27FC236}">
                <a16:creationId xmlns:a16="http://schemas.microsoft.com/office/drawing/2014/main" id="{21A615E1-479D-4E73-8356-7C9CEAF9FADD}"/>
              </a:ext>
            </a:extLst>
          </p:cNvPr>
          <p:cNvPicPr>
            <a:picLocks noChangeAspect="1"/>
          </p:cNvPicPr>
          <p:nvPr/>
        </p:nvPicPr>
        <p:blipFill>
          <a:blip r:embed="rId3"/>
          <a:stretch>
            <a:fillRect/>
          </a:stretch>
        </p:blipFill>
        <p:spPr>
          <a:xfrm>
            <a:off x="8155630" y="5921896"/>
            <a:ext cx="946505" cy="936104"/>
          </a:xfrm>
          <a:prstGeom prst="rect">
            <a:avLst/>
          </a:prstGeom>
        </p:spPr>
      </p:pic>
      <p:sp>
        <p:nvSpPr>
          <p:cNvPr id="2" name="TextBox 1">
            <a:extLst>
              <a:ext uri="{FF2B5EF4-FFF2-40B4-BE49-F238E27FC236}">
                <a16:creationId xmlns:a16="http://schemas.microsoft.com/office/drawing/2014/main" id="{86AFECF1-60DA-4A5F-B44A-4690DADCF9CD}"/>
              </a:ext>
            </a:extLst>
          </p:cNvPr>
          <p:cNvSpPr txBox="1"/>
          <p:nvPr/>
        </p:nvSpPr>
        <p:spPr>
          <a:xfrm>
            <a:off x="2522587" y="528355"/>
            <a:ext cx="6153869" cy="7125027"/>
          </a:xfrm>
          <a:prstGeom prst="rect">
            <a:avLst/>
          </a:prstGeom>
          <a:noFill/>
        </p:spPr>
        <p:txBody>
          <a:bodyPr wrap="square" rtlCol="0">
            <a:spAutoFit/>
          </a:bodyPr>
          <a:lstStyle/>
          <a:p>
            <a:pPr marL="144145" algn="l">
              <a:spcBef>
                <a:spcPts val="300"/>
              </a:spcBef>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To amend by Special Resolution clause 7.11 from:</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44145" algn="just">
              <a:spcAft>
                <a:spcPts val="600"/>
              </a:spcAft>
              <a:tabLst>
                <a:tab pos="1260475" algn="l"/>
              </a:tabLst>
            </a:pPr>
            <a:endParaRPr lang="en-GB" sz="1800" dirty="0">
              <a:effectLst/>
              <a:latin typeface="Open Sans" panose="020B0606030504020204" pitchFamily="34" charset="0"/>
              <a:ea typeface="Times New Roman" panose="02020603050405020304" pitchFamily="18" charset="0"/>
              <a:cs typeface="Times New Roman" panose="02020603050405020304" pitchFamily="18" charset="0"/>
            </a:endParaRPr>
          </a:p>
          <a:p>
            <a:pPr marL="144145" algn="just">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The members of the Policy Board shall elect the Policy Board Chairman from amongst the population of current Sector Group Chairmen, and such chairman must be a representative of a Member. The election process will be set at each election by the CEO.</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44145" algn="l">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To:</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44145" algn="just">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The members of the Policy Board shall elect the Policy Board Chair from amongst the population of current Member Forum Chairs, or any other Member who put themselves froward and such chairs must be a representative of a Member. The election process will be set at each election by the CEO. If the successful candidate is a current Member Forum Chair, they may elect to relinquish their position of Forum Chair, in which case the Forum will elect a new Chair.</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br>
              <a:rPr lang="en-GB" sz="2000" dirty="0">
                <a:solidFill>
                  <a:srgbClr val="06926B"/>
                </a:solidFill>
                <a:latin typeface="Open Sans" panose="020B0606030504020204"/>
              </a:rPr>
            </a:br>
            <a:endParaRPr lang="en-GB" sz="2000" dirty="0">
              <a:solidFill>
                <a:srgbClr val="06926B"/>
              </a:solidFill>
              <a:latin typeface="Open Sans" panose="020B0606030504020204"/>
            </a:endParaRPr>
          </a:p>
          <a:p>
            <a:endParaRPr lang="en-GB" sz="2000" dirty="0">
              <a:solidFill>
                <a:srgbClr val="06926B"/>
              </a:solidFill>
              <a:latin typeface="Open Sans" panose="020B0606030504020204"/>
            </a:endParaRPr>
          </a:p>
          <a:p>
            <a:endParaRPr lang="en-GB" sz="2000" dirty="0">
              <a:solidFill>
                <a:srgbClr val="06926B"/>
              </a:solidFill>
              <a:latin typeface="Open Sans" panose="020B0606030504020204"/>
            </a:endParaRPr>
          </a:p>
        </p:txBody>
      </p:sp>
      <p:cxnSp>
        <p:nvCxnSpPr>
          <p:cNvPr id="11" name="Straight Connector 10">
            <a:extLst>
              <a:ext uri="{FF2B5EF4-FFF2-40B4-BE49-F238E27FC236}">
                <a16:creationId xmlns:a16="http://schemas.microsoft.com/office/drawing/2014/main" id="{D1603D44-3AC9-48D1-8798-59932F902B1D}"/>
              </a:ext>
            </a:extLst>
          </p:cNvPr>
          <p:cNvCxnSpPr>
            <a:cxnSpLocks/>
          </p:cNvCxnSpPr>
          <p:nvPr/>
        </p:nvCxnSpPr>
        <p:spPr>
          <a:xfrm>
            <a:off x="2268715" y="116632"/>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43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390"/>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3" name="Subtitle 2"/>
          <p:cNvSpPr>
            <a:spLocks noGrp="1"/>
          </p:cNvSpPr>
          <p:nvPr>
            <p:ph type="subTitle" idx="1"/>
          </p:nvPr>
        </p:nvSpPr>
        <p:spPr>
          <a:xfrm>
            <a:off x="2410789" y="1916832"/>
            <a:ext cx="6480720" cy="1829685"/>
          </a:xfrm>
        </p:spPr>
        <p:txBody>
          <a:bodyPr>
            <a:noAutofit/>
          </a:bodyPr>
          <a:lstStyle/>
          <a:p>
            <a:pPr algn="l"/>
            <a:r>
              <a:rPr lang="en-GB" sz="28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CEO Report</a:t>
            </a:r>
          </a:p>
          <a:p>
            <a:pPr algn="l"/>
            <a:r>
              <a:rPr lang="en-GB" sz="2000" b="1" dirty="0">
                <a:solidFill>
                  <a:srgbClr val="4E5053"/>
                </a:solidFill>
                <a:latin typeface="Open Sans" panose="020B0606030504020204" pitchFamily="34" charset="0"/>
                <a:ea typeface="Open Sans" panose="020B0606030504020204" pitchFamily="34" charset="0"/>
                <a:cs typeface="Open Sans" panose="020B0606030504020204" pitchFamily="34" charset="0"/>
              </a:rPr>
              <a:t>Dr Nina M Skorupska CBE FEI</a:t>
            </a:r>
            <a:br>
              <a:rPr lang="en-GB" sz="2800" b="1" dirty="0">
                <a:solidFill>
                  <a:srgbClr val="4E5053"/>
                </a:solidFill>
                <a:latin typeface="Open Sans" panose="020B0606030504020204" pitchFamily="34" charset="0"/>
                <a:ea typeface="Open Sans" panose="020B0606030504020204" pitchFamily="34" charset="0"/>
                <a:cs typeface="Open Sans" panose="020B0606030504020204" pitchFamily="34" charset="0"/>
              </a:rPr>
            </a:br>
            <a:endParaRPr lang="en-GB" sz="2800" b="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Tx/>
              <a:buChar char="-"/>
            </a:pPr>
            <a:r>
              <a:rPr lang="en-GB" sz="20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What we do &amp; benefits of membership</a:t>
            </a:r>
          </a:p>
          <a:p>
            <a:pPr marL="342900" indent="-342900" algn="l">
              <a:buFontTx/>
              <a:buChar char="-"/>
            </a:pPr>
            <a:r>
              <a:rPr lang="en-GB" sz="20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REA Governance</a:t>
            </a:r>
          </a:p>
          <a:p>
            <a:pPr marL="342900" indent="-342900" algn="l">
              <a:buFontTx/>
              <a:buChar char="-"/>
            </a:pPr>
            <a:r>
              <a:rPr lang="en-GB" sz="20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The REA team</a:t>
            </a:r>
          </a:p>
          <a:p>
            <a:pPr marL="342900" indent="-342900" algn="l">
              <a:buFontTx/>
              <a:buChar char="-"/>
            </a:pPr>
            <a:r>
              <a:rPr lang="en-GB" sz="20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Performance: 2020  Audited Accounts</a:t>
            </a:r>
          </a:p>
          <a:p>
            <a:pPr marL="342900" indent="-342900" algn="l">
              <a:buFontTx/>
              <a:buChar char="-"/>
            </a:pPr>
            <a:r>
              <a:rPr lang="en-GB" sz="20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Insight into REA Strategy 2020/21</a:t>
            </a:r>
          </a:p>
          <a:p>
            <a:pPr algn="l"/>
            <a:br>
              <a:rPr lang="en-GB" sz="2800" b="1" i="1" dirty="0">
                <a:solidFill>
                  <a:srgbClr val="4E5053"/>
                </a:solidFill>
                <a:latin typeface="Open Sans" panose="020B0606030504020204" pitchFamily="34" charset="0"/>
                <a:ea typeface="Open Sans" panose="020B0606030504020204" pitchFamily="34" charset="0"/>
                <a:cs typeface="Open Sans" panose="020B0606030504020204" pitchFamily="34" charset="0"/>
              </a:rPr>
            </a:br>
            <a:endParaRPr lang="en-GB" sz="2800" dirty="0">
              <a:solidFill>
                <a:srgbClr val="4E5053"/>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ctrTitle"/>
          </p:nvPr>
        </p:nvSpPr>
        <p:spPr>
          <a:xfrm>
            <a:off x="89756" y="5546961"/>
            <a:ext cx="2088232" cy="1224136"/>
          </a:xfrm>
          <a:noFill/>
          <a:ln>
            <a:noFill/>
          </a:ln>
        </p:spPr>
        <p:txBody>
          <a:bodyPr>
            <a:noAutofit/>
          </a:bodyPr>
          <a:lstStyle/>
          <a:p>
            <a:br>
              <a:rPr lang="en-GB" sz="2800" b="1" dirty="0">
                <a:solidFill>
                  <a:schemeClr val="bg1"/>
                </a:solidFill>
                <a:latin typeface="Futura PT Medium" pitchFamily="34" charset="0"/>
                <a:ea typeface="Futura" panose="02020800000000000000" pitchFamily="18" charset="0"/>
                <a:cs typeface="Futura" panose="02020800000000000000" pitchFamily="18" charset="0"/>
              </a:rPr>
            </a:br>
            <a:r>
              <a:rPr lang="en-GB" sz="1800" b="1" dirty="0">
                <a:solidFill>
                  <a:schemeClr val="bg1"/>
                </a:solidFill>
                <a:latin typeface="Futura PT Medium" pitchFamily="34" charset="0"/>
                <a:ea typeface="Futura" panose="02020800000000000000" pitchFamily="18" charset="0"/>
                <a:cs typeface="Futura" panose="02020800000000000000" pitchFamily="18" charset="0"/>
              </a:rPr>
              <a:t>Sept 2021</a:t>
            </a:r>
            <a:br>
              <a:rPr lang="en-GB" sz="1800" b="1" dirty="0">
                <a:solidFill>
                  <a:schemeClr val="bg1"/>
                </a:solidFill>
                <a:latin typeface="Futura PT Medium" pitchFamily="34" charset="0"/>
                <a:ea typeface="Futura" panose="02020800000000000000" pitchFamily="18" charset="0"/>
                <a:cs typeface="Futura" panose="02020800000000000000" pitchFamily="18" charset="0"/>
              </a:rPr>
            </a:br>
            <a:endParaRPr lang="en-GB" sz="1800" b="1" dirty="0">
              <a:solidFill>
                <a:schemeClr val="bg1"/>
              </a:solidFill>
              <a:latin typeface="Futura PT Medium" pitchFamily="34" charset="0"/>
              <a:ea typeface="Futura" panose="02020800000000000000" pitchFamily="18" charset="0"/>
              <a:cs typeface="Futura" panose="02020800000000000000" pitchFamily="18"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2"/>
          <a:stretch>
            <a:fillRect/>
          </a:stretch>
        </p:blipFill>
        <p:spPr>
          <a:xfrm>
            <a:off x="2569824" y="260648"/>
            <a:ext cx="5386552" cy="1166890"/>
          </a:xfrm>
          <a:prstGeom prst="rect">
            <a:avLst/>
          </a:prstGeom>
        </p:spPr>
      </p:pic>
      <p:sp>
        <p:nvSpPr>
          <p:cNvPr id="8" name="Rectangle 7">
            <a:extLst>
              <a:ext uri="{FF2B5EF4-FFF2-40B4-BE49-F238E27FC236}">
                <a16:creationId xmlns:a16="http://schemas.microsoft.com/office/drawing/2014/main" id="{1564A627-F2CD-B046-BEF5-6CC75BC8D081}"/>
              </a:ext>
            </a:extLst>
          </p:cNvPr>
          <p:cNvSpPr/>
          <p:nvPr/>
        </p:nvSpPr>
        <p:spPr>
          <a:xfrm>
            <a:off x="2267744" y="6294592"/>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6B2A55F-0C62-F44F-817F-967034FCCC3E}"/>
              </a:ext>
            </a:extLst>
          </p:cNvPr>
          <p:cNvPicPr>
            <a:picLocks noChangeAspect="1"/>
          </p:cNvPicPr>
          <p:nvPr/>
        </p:nvPicPr>
        <p:blipFill>
          <a:blip r:embed="rId3"/>
          <a:stretch>
            <a:fillRect/>
          </a:stretch>
        </p:blipFill>
        <p:spPr>
          <a:xfrm>
            <a:off x="8219209" y="5540090"/>
            <a:ext cx="946505" cy="936104"/>
          </a:xfrm>
          <a:prstGeom prst="rect">
            <a:avLst/>
          </a:prstGeom>
        </p:spPr>
      </p:pic>
      <p:sp>
        <p:nvSpPr>
          <p:cNvPr id="10" name="Subtitle 2">
            <a:extLst>
              <a:ext uri="{FF2B5EF4-FFF2-40B4-BE49-F238E27FC236}">
                <a16:creationId xmlns:a16="http://schemas.microsoft.com/office/drawing/2014/main" id="{52A6C055-5E05-E145-9017-D4878607F3EB}"/>
              </a:ext>
            </a:extLst>
          </p:cNvPr>
          <p:cNvSpPr txBox="1">
            <a:spLocks/>
          </p:cNvSpPr>
          <p:nvPr/>
        </p:nvSpPr>
        <p:spPr>
          <a:xfrm>
            <a:off x="2338781" y="6476194"/>
            <a:ext cx="5688632"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srgbClr val="06926B"/>
                </a:solidFill>
                <a:latin typeface="Futura Bk BT" panose="020B0502020204020303" pitchFamily="34" charset="0"/>
              </a:rPr>
              <a:t>REA Restricted:</a:t>
            </a:r>
          </a:p>
        </p:txBody>
      </p:sp>
      <p:sp>
        <p:nvSpPr>
          <p:cNvPr id="7" name="TextBox 6">
            <a:extLst>
              <a:ext uri="{FF2B5EF4-FFF2-40B4-BE49-F238E27FC236}">
                <a16:creationId xmlns:a16="http://schemas.microsoft.com/office/drawing/2014/main" id="{716ADEB7-27CC-1F4D-873B-1B114B429603}"/>
              </a:ext>
            </a:extLst>
          </p:cNvPr>
          <p:cNvSpPr txBox="1"/>
          <p:nvPr/>
        </p:nvSpPr>
        <p:spPr>
          <a:xfrm>
            <a:off x="3850949" y="6548202"/>
            <a:ext cx="3600400" cy="276038"/>
          </a:xfrm>
          <a:prstGeom prst="rect">
            <a:avLst/>
          </a:prstGeom>
          <a:noFill/>
        </p:spPr>
        <p:txBody>
          <a:bodyPr wrap="square" rtlCol="0">
            <a:spAutoFit/>
          </a:bodyPr>
          <a:lstStyle/>
          <a:p>
            <a:pPr>
              <a:lnSpc>
                <a:spcPts val="660"/>
              </a:lnSpc>
            </a:pPr>
            <a:r>
              <a:rPr lang="en-GB" sz="800" dirty="0">
                <a:solidFill>
                  <a:srgbClr val="06926B"/>
                </a:solidFill>
                <a:latin typeface="Futura Bk BT" panose="020B0502020204020303" pitchFamily="34" charset="0"/>
              </a:rPr>
              <a:t>This contains information that is confidential to the REA and its members and should be not be shared without permission</a:t>
            </a:r>
            <a:endParaRPr lang="en-US" sz="800" dirty="0"/>
          </a:p>
        </p:txBody>
      </p:sp>
    </p:spTree>
    <p:extLst>
      <p:ext uri="{BB962C8B-B14F-4D97-AF65-F5344CB8AC3E}">
        <p14:creationId xmlns:p14="http://schemas.microsoft.com/office/powerpoint/2010/main" val="1524085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678"/>
            <a:ext cx="2357205" cy="6872706"/>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bg1"/>
                </a:solidFill>
                <a:latin typeface="Open Sans" panose="020B0606030504020204"/>
              </a:rPr>
              <a:t>Resolution 3 </a:t>
            </a:r>
            <a:endParaRPr lang="en-GB" sz="2400" b="1" dirty="0">
              <a:solidFill>
                <a:schemeClr val="bg1"/>
              </a:solidFill>
              <a:latin typeface="Open Sans" panose="020B0606030504020204"/>
            </a:endParaRPr>
          </a:p>
          <a:p>
            <a:endParaRPr lang="en-GB" sz="2400" dirty="0">
              <a:solidFill>
                <a:schemeClr val="bg1"/>
              </a:solidFill>
              <a:latin typeface="Open Sans" panose="020B0606030504020204"/>
            </a:endParaRPr>
          </a:p>
          <a:p>
            <a:pPr algn="ctr"/>
            <a:r>
              <a:rPr lang="en-GB" sz="2000" dirty="0">
                <a:solidFill>
                  <a:schemeClr val="bg1"/>
                </a:solidFill>
                <a:latin typeface="Open Sans" panose="020B0606030504020204"/>
              </a:rPr>
              <a:t>Subject to the approval by the Members of the special resolution, to change the term of the Policy Board Chair from 1 to 3 years</a:t>
            </a:r>
            <a:endParaRPr lang="en-GB" sz="2000" i="1" dirty="0">
              <a:solidFill>
                <a:schemeClr val="bg1"/>
              </a:solidFill>
              <a:latin typeface="Open Sans" panose="020B0606030504020204"/>
            </a:endParaRPr>
          </a:p>
          <a:p>
            <a:endParaRPr lang="en-GB" sz="2400" dirty="0">
              <a:solidFill>
                <a:schemeClr val="bg1"/>
              </a:solidFill>
              <a:latin typeface="Open Sans" panose="020B0606030504020204"/>
            </a:endParaRPr>
          </a:p>
          <a:p>
            <a:endParaRPr lang="en-GB" sz="2400" dirty="0">
              <a:solidFill>
                <a:schemeClr val="bg1"/>
              </a:solidFill>
              <a:latin typeface="Open Sans" panose="020B0606030504020204"/>
            </a:endParaRPr>
          </a:p>
          <a:p>
            <a:endParaRPr lang="en-GB" sz="2400" dirty="0">
              <a:solidFill>
                <a:schemeClr val="bg1"/>
              </a:solidFill>
              <a:latin typeface="Open Sans" panose="020B0606030504020204"/>
            </a:endParaRPr>
          </a:p>
          <a:p>
            <a:endParaRPr lang="en-GB" sz="2400" dirty="0">
              <a:solidFill>
                <a:schemeClr val="bg1"/>
              </a:solidFill>
              <a:latin typeface="Open Sans" panose="020B0606030504020204"/>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68715"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30509" y="5786031"/>
            <a:ext cx="2370261" cy="936104"/>
          </a:xfrm>
          <a:noFill/>
          <a:ln>
            <a:noFill/>
          </a:ln>
        </p:spPr>
        <p:txBody>
          <a:bodyPr>
            <a:noAutofit/>
          </a:bodyPr>
          <a:lstStyle/>
          <a:p>
            <a:br>
              <a:rPr lang="en-GB" sz="2400" b="1" dirty="0">
                <a:solidFill>
                  <a:schemeClr val="bg1"/>
                </a:solidFill>
                <a:latin typeface="Futura PT Medium" pitchFamily="34" charset="0"/>
              </a:rPr>
            </a:br>
            <a:r>
              <a:rPr lang="en-GB" sz="1800" b="1" dirty="0">
                <a:solidFill>
                  <a:schemeClr val="bg1"/>
                </a:solidFill>
                <a:latin typeface="Futura PT Medium" pitchFamily="34" charset="0"/>
              </a:rPr>
              <a:t>REA AGM 23/9/2020</a:t>
            </a:r>
          </a:p>
        </p:txBody>
      </p:sp>
      <p:pic>
        <p:nvPicPr>
          <p:cNvPr id="14" name="Picture 13">
            <a:extLst>
              <a:ext uri="{FF2B5EF4-FFF2-40B4-BE49-F238E27FC236}">
                <a16:creationId xmlns:a16="http://schemas.microsoft.com/office/drawing/2014/main" id="{21A615E1-479D-4E73-8356-7C9CEAF9FADD}"/>
              </a:ext>
            </a:extLst>
          </p:cNvPr>
          <p:cNvPicPr>
            <a:picLocks noChangeAspect="1"/>
          </p:cNvPicPr>
          <p:nvPr/>
        </p:nvPicPr>
        <p:blipFill>
          <a:blip r:embed="rId3"/>
          <a:stretch>
            <a:fillRect/>
          </a:stretch>
        </p:blipFill>
        <p:spPr>
          <a:xfrm>
            <a:off x="8155630" y="5921896"/>
            <a:ext cx="946505" cy="936104"/>
          </a:xfrm>
          <a:prstGeom prst="rect">
            <a:avLst/>
          </a:prstGeom>
        </p:spPr>
      </p:pic>
      <p:sp>
        <p:nvSpPr>
          <p:cNvPr id="2" name="TextBox 1">
            <a:extLst>
              <a:ext uri="{FF2B5EF4-FFF2-40B4-BE49-F238E27FC236}">
                <a16:creationId xmlns:a16="http://schemas.microsoft.com/office/drawing/2014/main" id="{86AFECF1-60DA-4A5F-B44A-4690DADCF9CD}"/>
              </a:ext>
            </a:extLst>
          </p:cNvPr>
          <p:cNvSpPr txBox="1"/>
          <p:nvPr/>
        </p:nvSpPr>
        <p:spPr>
          <a:xfrm>
            <a:off x="2522587" y="528355"/>
            <a:ext cx="6153869" cy="6017032"/>
          </a:xfrm>
          <a:prstGeom prst="rect">
            <a:avLst/>
          </a:prstGeom>
          <a:noFill/>
        </p:spPr>
        <p:txBody>
          <a:bodyPr wrap="square" rtlCol="0">
            <a:spAutoFit/>
          </a:bodyPr>
          <a:lstStyle/>
          <a:p>
            <a:pPr marL="144145" algn="l">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To amend by Special Resolution clause 7.12 from:</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44145" algn="l">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The Policy Board Chairman is entitled to a vote at Policy Board meetings but shall not have a casting vote. The Policy Board Chairman will serve for a one-year term, which may be extended on an annual basis by the members of the Policy Board.</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44145" algn="l">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To:</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algn="l">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44145" algn="l">
              <a:spcAft>
                <a:spcPts val="600"/>
              </a:spcAft>
              <a:tabLst>
                <a:tab pos="1260475" algn="l"/>
              </a:tabLst>
            </a:pPr>
            <a:r>
              <a:rPr lang="en-GB" sz="1800" dirty="0">
                <a:effectLst/>
                <a:latin typeface="Open Sans" panose="020B0606030504020204" pitchFamily="34" charset="0"/>
                <a:ea typeface="Times New Roman" panose="02020603050405020304" pitchFamily="18" charset="0"/>
                <a:cs typeface="Times New Roman" panose="02020603050405020304" pitchFamily="18" charset="0"/>
              </a:rPr>
              <a:t>The Policy Board Chair is entitled to a vote at Policy Board meetings but shall not have a casting vote. The Policy Board Chair will serve for a three-year term. The Policy Board Chair shall be eligible for re-election if they so choose.</a:t>
            </a: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br>
              <a:rPr lang="en-GB" sz="2000" dirty="0">
                <a:solidFill>
                  <a:srgbClr val="06926B"/>
                </a:solidFill>
                <a:latin typeface="Open Sans" panose="020B0606030504020204"/>
              </a:rPr>
            </a:br>
            <a:endParaRPr lang="en-GB" sz="2000" dirty="0">
              <a:solidFill>
                <a:srgbClr val="06926B"/>
              </a:solidFill>
              <a:latin typeface="Open Sans" panose="020B0606030504020204"/>
            </a:endParaRPr>
          </a:p>
          <a:p>
            <a:endParaRPr lang="en-GB" sz="2000" dirty="0">
              <a:solidFill>
                <a:srgbClr val="06926B"/>
              </a:solidFill>
              <a:latin typeface="Open Sans" panose="020B0606030504020204"/>
            </a:endParaRPr>
          </a:p>
          <a:p>
            <a:endParaRPr lang="en-GB" sz="2000" dirty="0">
              <a:solidFill>
                <a:srgbClr val="06926B"/>
              </a:solidFill>
              <a:latin typeface="Open Sans" panose="020B0606030504020204"/>
            </a:endParaRPr>
          </a:p>
        </p:txBody>
      </p:sp>
      <p:cxnSp>
        <p:nvCxnSpPr>
          <p:cNvPr id="11" name="Straight Connector 10">
            <a:extLst>
              <a:ext uri="{FF2B5EF4-FFF2-40B4-BE49-F238E27FC236}">
                <a16:creationId xmlns:a16="http://schemas.microsoft.com/office/drawing/2014/main" id="{D1603D44-3AC9-48D1-8798-59932F902B1D}"/>
              </a:ext>
            </a:extLst>
          </p:cNvPr>
          <p:cNvCxnSpPr>
            <a:cxnSpLocks/>
          </p:cNvCxnSpPr>
          <p:nvPr/>
        </p:nvCxnSpPr>
        <p:spPr>
          <a:xfrm>
            <a:off x="2268715" y="116632"/>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920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390"/>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5546961"/>
            <a:ext cx="2088232" cy="1224136"/>
          </a:xfrm>
          <a:noFill/>
          <a:ln>
            <a:noFill/>
          </a:ln>
        </p:spPr>
        <p:txBody>
          <a:bodyPr>
            <a:noAutofit/>
          </a:bodyPr>
          <a:lstStyle/>
          <a:p>
            <a:br>
              <a:rPr lang="en-GB" sz="2800" b="1" dirty="0">
                <a:solidFill>
                  <a:schemeClr val="bg1"/>
                </a:solidFill>
                <a:latin typeface="Futura PT Medium" pitchFamily="34" charset="0"/>
                <a:ea typeface="Futura" panose="02020800000000000000" pitchFamily="18" charset="0"/>
                <a:cs typeface="Futura" panose="02020800000000000000" pitchFamily="18" charset="0"/>
              </a:rPr>
            </a:br>
            <a:r>
              <a:rPr lang="en-GB" sz="1800" b="1" dirty="0">
                <a:solidFill>
                  <a:schemeClr val="bg1"/>
                </a:solidFill>
                <a:latin typeface="Futura PT Medium" pitchFamily="34" charset="0"/>
                <a:ea typeface="Futura" panose="02020800000000000000" pitchFamily="18" charset="0"/>
                <a:cs typeface="Futura" panose="02020800000000000000" pitchFamily="18" charset="0"/>
                <a:hlinkClick r:id="rId2">
                  <a:extLst>
                    <a:ext uri="{A12FA001-AC4F-418D-AE19-62706E023703}">
                      <ahyp:hlinkClr xmlns:ahyp="http://schemas.microsoft.com/office/drawing/2018/hyperlinkcolor" val="tx"/>
                    </a:ext>
                  </a:extLst>
                </a:hlinkClick>
              </a:rPr>
              <a:t>www.r-e-a.net</a:t>
            </a:r>
            <a:br>
              <a:rPr lang="en-GB" sz="1800" b="1" dirty="0">
                <a:solidFill>
                  <a:schemeClr val="bg1"/>
                </a:solidFill>
                <a:latin typeface="Futura PT Medium" pitchFamily="34" charset="0"/>
                <a:ea typeface="Futura" panose="02020800000000000000" pitchFamily="18" charset="0"/>
                <a:cs typeface="Futura" panose="02020800000000000000" pitchFamily="18" charset="0"/>
              </a:rPr>
            </a:br>
            <a:endParaRPr lang="en-GB" sz="1800" b="1" dirty="0">
              <a:solidFill>
                <a:schemeClr val="bg1"/>
              </a:solidFill>
              <a:latin typeface="Futura PT Medium" pitchFamily="34" charset="0"/>
              <a:ea typeface="Futura" panose="02020800000000000000" pitchFamily="18" charset="0"/>
              <a:cs typeface="Futura" panose="02020800000000000000" pitchFamily="18"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2569824" y="260648"/>
            <a:ext cx="5386552" cy="1166890"/>
          </a:xfrm>
          <a:prstGeom prst="rect">
            <a:avLst/>
          </a:prstGeom>
        </p:spPr>
      </p:pic>
      <p:sp>
        <p:nvSpPr>
          <p:cNvPr id="8" name="Rectangle 7">
            <a:extLst>
              <a:ext uri="{FF2B5EF4-FFF2-40B4-BE49-F238E27FC236}">
                <a16:creationId xmlns:a16="http://schemas.microsoft.com/office/drawing/2014/main" id="{1564A627-F2CD-B046-BEF5-6CC75BC8D081}"/>
              </a:ext>
            </a:extLst>
          </p:cNvPr>
          <p:cNvSpPr/>
          <p:nvPr/>
        </p:nvSpPr>
        <p:spPr>
          <a:xfrm>
            <a:off x="2267744" y="6294592"/>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6B2A55F-0C62-F44F-817F-967034FCCC3E}"/>
              </a:ext>
            </a:extLst>
          </p:cNvPr>
          <p:cNvPicPr>
            <a:picLocks noChangeAspect="1"/>
          </p:cNvPicPr>
          <p:nvPr/>
        </p:nvPicPr>
        <p:blipFill>
          <a:blip r:embed="rId4"/>
          <a:stretch>
            <a:fillRect/>
          </a:stretch>
        </p:blipFill>
        <p:spPr>
          <a:xfrm>
            <a:off x="8219209" y="5540090"/>
            <a:ext cx="946505" cy="936104"/>
          </a:xfrm>
          <a:prstGeom prst="rect">
            <a:avLst/>
          </a:prstGeom>
        </p:spPr>
      </p:pic>
      <p:sp>
        <p:nvSpPr>
          <p:cNvPr id="10" name="Subtitle 2">
            <a:extLst>
              <a:ext uri="{FF2B5EF4-FFF2-40B4-BE49-F238E27FC236}">
                <a16:creationId xmlns:a16="http://schemas.microsoft.com/office/drawing/2014/main" id="{52A6C055-5E05-E145-9017-D4878607F3EB}"/>
              </a:ext>
            </a:extLst>
          </p:cNvPr>
          <p:cNvSpPr txBox="1">
            <a:spLocks/>
          </p:cNvSpPr>
          <p:nvPr/>
        </p:nvSpPr>
        <p:spPr>
          <a:xfrm>
            <a:off x="2338781" y="6476194"/>
            <a:ext cx="5688632"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srgbClr val="06926B"/>
                </a:solidFill>
                <a:latin typeface="Futura Bk BT" panose="020B0502020204020303" pitchFamily="34" charset="0"/>
              </a:rPr>
              <a:t>REA Restricted:</a:t>
            </a:r>
          </a:p>
        </p:txBody>
      </p:sp>
      <p:sp>
        <p:nvSpPr>
          <p:cNvPr id="7" name="TextBox 6">
            <a:extLst>
              <a:ext uri="{FF2B5EF4-FFF2-40B4-BE49-F238E27FC236}">
                <a16:creationId xmlns:a16="http://schemas.microsoft.com/office/drawing/2014/main" id="{716ADEB7-27CC-1F4D-873B-1B114B429603}"/>
              </a:ext>
            </a:extLst>
          </p:cNvPr>
          <p:cNvSpPr txBox="1"/>
          <p:nvPr/>
        </p:nvSpPr>
        <p:spPr>
          <a:xfrm>
            <a:off x="3850949" y="6548202"/>
            <a:ext cx="3600400" cy="276038"/>
          </a:xfrm>
          <a:prstGeom prst="rect">
            <a:avLst/>
          </a:prstGeom>
          <a:noFill/>
        </p:spPr>
        <p:txBody>
          <a:bodyPr wrap="square" rtlCol="0">
            <a:spAutoFit/>
          </a:bodyPr>
          <a:lstStyle/>
          <a:p>
            <a:pPr>
              <a:lnSpc>
                <a:spcPts val="660"/>
              </a:lnSpc>
            </a:pPr>
            <a:r>
              <a:rPr lang="en-GB" sz="800" dirty="0">
                <a:solidFill>
                  <a:srgbClr val="06926B"/>
                </a:solidFill>
                <a:latin typeface="Futura Bk BT" panose="020B0502020204020303" pitchFamily="34" charset="0"/>
              </a:rPr>
              <a:t>This contains information that is confidential to the REA and its members and should be not be shared without permission</a:t>
            </a:r>
            <a:endParaRPr lang="en-US" sz="800" dirty="0"/>
          </a:p>
        </p:txBody>
      </p:sp>
      <p:sp>
        <p:nvSpPr>
          <p:cNvPr id="11" name="Rectangle 10">
            <a:extLst>
              <a:ext uri="{FF2B5EF4-FFF2-40B4-BE49-F238E27FC236}">
                <a16:creationId xmlns:a16="http://schemas.microsoft.com/office/drawing/2014/main" id="{17C4B92A-AD9D-40FF-B40F-4E87BF20A475}"/>
              </a:ext>
            </a:extLst>
          </p:cNvPr>
          <p:cNvSpPr/>
          <p:nvPr/>
        </p:nvSpPr>
        <p:spPr>
          <a:xfrm>
            <a:off x="2267744" y="0"/>
            <a:ext cx="687625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3FD9F830-1BAE-478C-8D4F-E349F9170706}"/>
              </a:ext>
            </a:extLst>
          </p:cNvPr>
          <p:cNvSpPr txBox="1">
            <a:spLocks/>
          </p:cNvSpPr>
          <p:nvPr/>
        </p:nvSpPr>
        <p:spPr>
          <a:xfrm>
            <a:off x="89756" y="2996952"/>
            <a:ext cx="2088232" cy="1224136"/>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bg1"/>
                </a:solidFill>
                <a:latin typeface="Futura PT Medium" pitchFamily="34" charset="0"/>
                <a:ea typeface="Futura" panose="02020800000000000000" pitchFamily="18" charset="0"/>
                <a:cs typeface="Futura" panose="02020800000000000000" pitchFamily="18" charset="0"/>
              </a:rPr>
              <a:t>Thank you for your support!</a:t>
            </a:r>
          </a:p>
          <a:p>
            <a:endParaRPr lang="en-GB" sz="2800" b="1" dirty="0">
              <a:solidFill>
                <a:schemeClr val="bg1"/>
              </a:solidFill>
              <a:latin typeface="Futura PT Medium" pitchFamily="34" charset="0"/>
              <a:ea typeface="Futura" panose="02020800000000000000" pitchFamily="18" charset="0"/>
              <a:cs typeface="Futura" panose="02020800000000000000" pitchFamily="18" charset="0"/>
            </a:endParaRPr>
          </a:p>
          <a:p>
            <a:endParaRPr lang="en-GB" sz="2800" b="1" dirty="0">
              <a:solidFill>
                <a:schemeClr val="bg1"/>
              </a:solidFill>
              <a:latin typeface="Futura PT Medium" pitchFamily="34" charset="0"/>
              <a:ea typeface="Futura" panose="02020800000000000000" pitchFamily="18" charset="0"/>
              <a:cs typeface="Futura" panose="02020800000000000000" pitchFamily="18" charset="0"/>
            </a:endParaRPr>
          </a:p>
          <a:p>
            <a:r>
              <a:rPr lang="en-GB" sz="2000" b="1" dirty="0">
                <a:solidFill>
                  <a:schemeClr val="bg1"/>
                </a:solidFill>
                <a:latin typeface="Futura PT Medium" pitchFamily="34" charset="0"/>
                <a:ea typeface="Futura" panose="02020800000000000000" pitchFamily="18" charset="0"/>
                <a:cs typeface="Futura" panose="02020800000000000000" pitchFamily="18" charset="0"/>
              </a:rPr>
              <a:t>REA AGM</a:t>
            </a:r>
          </a:p>
          <a:p>
            <a:r>
              <a:rPr lang="en-GB" sz="2000" b="1" dirty="0">
                <a:solidFill>
                  <a:schemeClr val="bg1"/>
                </a:solidFill>
                <a:latin typeface="Futura PT Medium" pitchFamily="34" charset="0"/>
                <a:ea typeface="Futura" panose="02020800000000000000" pitchFamily="18" charset="0"/>
                <a:cs typeface="Futura" panose="02020800000000000000" pitchFamily="18" charset="0"/>
              </a:rPr>
              <a:t>2020</a:t>
            </a:r>
          </a:p>
          <a:p>
            <a:endParaRPr lang="en-GB" sz="2800" b="1" dirty="0">
              <a:solidFill>
                <a:schemeClr val="bg1"/>
              </a:solidFill>
              <a:latin typeface="Futura PT Medium" pitchFamily="34" charset="0"/>
              <a:ea typeface="Futura" panose="02020800000000000000" pitchFamily="18" charset="0"/>
              <a:cs typeface="Futura" panose="02020800000000000000" pitchFamily="18" charset="0"/>
            </a:endParaRPr>
          </a:p>
          <a:p>
            <a:br>
              <a:rPr lang="en-GB" sz="1800" b="1" dirty="0">
                <a:solidFill>
                  <a:schemeClr val="bg1"/>
                </a:solidFill>
                <a:latin typeface="Futura PT Medium" pitchFamily="34" charset="0"/>
                <a:ea typeface="Futura" panose="02020800000000000000" pitchFamily="18" charset="0"/>
                <a:cs typeface="Futura" panose="02020800000000000000" pitchFamily="18" charset="0"/>
              </a:rPr>
            </a:br>
            <a:endParaRPr lang="en-GB" sz="1800" b="1" dirty="0">
              <a:solidFill>
                <a:schemeClr val="bg1"/>
              </a:solidFill>
              <a:latin typeface="Futura PT Medium" pitchFamily="34" charset="0"/>
              <a:ea typeface="Futura" panose="02020800000000000000" pitchFamily="18" charset="0"/>
              <a:cs typeface="Futura" panose="02020800000000000000" pitchFamily="18" charset="0"/>
            </a:endParaRPr>
          </a:p>
        </p:txBody>
      </p:sp>
      <p:pic>
        <p:nvPicPr>
          <p:cNvPr id="13" name="Picture 12" descr="A picture containing green, close&#10;&#10;Description automatically generated">
            <a:extLst>
              <a:ext uri="{FF2B5EF4-FFF2-40B4-BE49-F238E27FC236}">
                <a16:creationId xmlns:a16="http://schemas.microsoft.com/office/drawing/2014/main" id="{216A02F8-F5BD-4099-94A6-185EB45016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7450" y="404664"/>
            <a:ext cx="6696954" cy="6059840"/>
          </a:xfrm>
          <a:prstGeom prst="rect">
            <a:avLst/>
          </a:prstGeom>
        </p:spPr>
      </p:pic>
    </p:spTree>
    <p:extLst>
      <p:ext uri="{BB962C8B-B14F-4D97-AF65-F5344CB8AC3E}">
        <p14:creationId xmlns:p14="http://schemas.microsoft.com/office/powerpoint/2010/main" val="1496804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33" y="0"/>
            <a:ext cx="235720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bg1"/>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68715"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72400"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221011" y="2539750"/>
            <a:ext cx="2190749" cy="720080"/>
          </a:xfrm>
          <a:noFill/>
          <a:ln>
            <a:noFill/>
          </a:ln>
        </p:spPr>
        <p:txBody>
          <a:bodyPr>
            <a:noAutofit/>
          </a:bodyPr>
          <a:lstStyle/>
          <a:p>
            <a:pPr algn="l"/>
            <a:b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REA</a:t>
            </a:r>
            <a:b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 Benefits</a:t>
            </a:r>
          </a:p>
        </p:txBody>
      </p:sp>
      <p:cxnSp>
        <p:nvCxnSpPr>
          <p:cNvPr id="3" name="Straight Connector 2">
            <a:extLst>
              <a:ext uri="{FF2B5EF4-FFF2-40B4-BE49-F238E27FC236}">
                <a16:creationId xmlns:a16="http://schemas.microsoft.com/office/drawing/2014/main" id="{61962A84-D495-B84B-956D-908B48425308}"/>
              </a:ext>
            </a:extLst>
          </p:cNvPr>
          <p:cNvCxnSpPr>
            <a:cxnSpLocks/>
          </p:cNvCxnSpPr>
          <p:nvPr/>
        </p:nvCxnSpPr>
        <p:spPr>
          <a:xfrm>
            <a:off x="2268715"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11" name="TextBox 24">
            <a:extLst>
              <a:ext uri="{FF2B5EF4-FFF2-40B4-BE49-F238E27FC236}">
                <a16:creationId xmlns:a16="http://schemas.microsoft.com/office/drawing/2014/main" id="{28C0FA87-FF1D-1045-AD9E-0624AA48CB11}"/>
              </a:ext>
            </a:extLst>
          </p:cNvPr>
          <p:cNvSpPr txBox="1">
            <a:spLocks noChangeArrowheads="1"/>
          </p:cNvSpPr>
          <p:nvPr/>
        </p:nvSpPr>
        <p:spPr bwMode="auto">
          <a:xfrm>
            <a:off x="221011" y="4249939"/>
            <a:ext cx="1929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Courier New" panose="02070309020205020404" pitchFamily="49" charset="0"/>
              <a:buChar char="o"/>
              <a:defRPr sz="24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Courier New" panose="02070309020205020404" pitchFamily="49" charset="0"/>
              <a:buChar char="o"/>
              <a:defRPr sz="20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Courier New" panose="02070309020205020404" pitchFamily="49" charset="0"/>
              <a:buChar char="o"/>
              <a:defRPr>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None/>
            </a:pPr>
            <a:r>
              <a:rPr lang="en-US" altLang="en-US" sz="1800" b="1" dirty="0">
                <a:solidFill>
                  <a:schemeClr val="bg1"/>
                </a:solidFill>
                <a:latin typeface="Futura Medium" panose="020B0602020204020303" pitchFamily="34" charset="-79"/>
                <a:cs typeface="Futura Medium" panose="020B0602020204020303" pitchFamily="34" charset="-79"/>
              </a:rPr>
              <a:t>Championing</a:t>
            </a:r>
          </a:p>
          <a:p>
            <a:pPr>
              <a:spcBef>
                <a:spcPct val="0"/>
              </a:spcBef>
              <a:buNone/>
            </a:pPr>
            <a:r>
              <a:rPr lang="en-US" altLang="en-US" sz="1800" b="1" dirty="0">
                <a:solidFill>
                  <a:schemeClr val="bg1"/>
                </a:solidFill>
                <a:latin typeface="Futura Medium" panose="020B0602020204020303" pitchFamily="34" charset="-79"/>
                <a:cs typeface="Futura Medium" panose="020B0602020204020303" pitchFamily="34" charset="-79"/>
              </a:rPr>
              <a:t>Influencing</a:t>
            </a:r>
          </a:p>
          <a:p>
            <a:pPr>
              <a:spcBef>
                <a:spcPct val="0"/>
              </a:spcBef>
              <a:buNone/>
            </a:pPr>
            <a:r>
              <a:rPr lang="en-US" altLang="en-US" sz="1800" b="1" dirty="0">
                <a:solidFill>
                  <a:schemeClr val="bg1"/>
                </a:solidFill>
                <a:latin typeface="Futura Medium" panose="020B0602020204020303" pitchFamily="34" charset="-79"/>
                <a:cs typeface="Futura Medium" panose="020B0602020204020303" pitchFamily="34" charset="-79"/>
              </a:rPr>
              <a:t>Empowering</a:t>
            </a:r>
            <a:endParaRPr lang="en-US" altLang="en-US" sz="1800" dirty="0">
              <a:solidFill>
                <a:schemeClr val="bg1"/>
              </a:solidFill>
              <a:latin typeface="Calibri" panose="020F0502020204030204" pitchFamily="34" charset="0"/>
            </a:endParaRPr>
          </a:p>
        </p:txBody>
      </p:sp>
      <p:cxnSp>
        <p:nvCxnSpPr>
          <p:cNvPr id="12" name="Straight Connector 11">
            <a:extLst>
              <a:ext uri="{FF2B5EF4-FFF2-40B4-BE49-F238E27FC236}">
                <a16:creationId xmlns:a16="http://schemas.microsoft.com/office/drawing/2014/main" id="{78406689-C01F-344D-92C6-7F39142C0BF4}"/>
              </a:ext>
            </a:extLst>
          </p:cNvPr>
          <p:cNvCxnSpPr/>
          <p:nvPr/>
        </p:nvCxnSpPr>
        <p:spPr>
          <a:xfrm>
            <a:off x="323528" y="4051918"/>
            <a:ext cx="1656184"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68A080-204D-413E-B310-BA38804E53F0}"/>
              </a:ext>
            </a:extLst>
          </p:cNvPr>
          <p:cNvSpPr txBox="1">
            <a:spLocks/>
          </p:cNvSpPr>
          <p:nvPr/>
        </p:nvSpPr>
        <p:spPr>
          <a:xfrm>
            <a:off x="2578216" y="385096"/>
            <a:ext cx="6408712" cy="16757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Be part of the industry’s voice</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With around 550 member companies, with lots of individual contacts, our membership is far reaching.  All our members have experiences to share and we actively encourage you to share your views and knowledge with us in consultations and at meetings.  Being a part of a larger voice - the collective industry voice - enables us to engage with Government and regulators on your behalf, giving them an honest, unbiased and much valued view of the industry.  </a:t>
            </a:r>
            <a:r>
              <a:rPr lang="en-GB" sz="1200" b="1" i="1" dirty="0">
                <a:solidFill>
                  <a:srgbClr val="FF6666"/>
                </a:solidFill>
                <a:latin typeface="Open Sans" panose="020B0606030504020204" pitchFamily="34" charset="0"/>
                <a:ea typeface="Open Sans" panose="020B0606030504020204" pitchFamily="34" charset="0"/>
                <a:cs typeface="Open Sans" panose="020B0606030504020204" pitchFamily="34" charset="0"/>
              </a:rPr>
              <a:t>Make your voice heard and make change happen - we’re working for you.</a:t>
            </a: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2">
            <a:extLst>
              <a:ext uri="{FF2B5EF4-FFF2-40B4-BE49-F238E27FC236}">
                <a16:creationId xmlns:a16="http://schemas.microsoft.com/office/drawing/2014/main" id="{CFDF249C-0768-4E52-8B2C-A7FFC7688DCC}"/>
              </a:ext>
            </a:extLst>
          </p:cNvPr>
          <p:cNvSpPr txBox="1">
            <a:spLocks/>
          </p:cNvSpPr>
          <p:nvPr/>
        </p:nvSpPr>
        <p:spPr>
          <a:xfrm>
            <a:off x="2578216" y="3429000"/>
            <a:ext cx="6408712" cy="11772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Keeping you updated</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Our newsletters, website, member briefings, webinars and events keep you fully updated on everything that’s happing in renewable energy and associated clean technologies.  Whether it’s a consultation, a shift in policy or we’re campaigning for change, we’ll ensure you know what’s happening in our industry.  </a:t>
            </a:r>
            <a:r>
              <a:rPr lang="en-GB" sz="1200" b="1" i="1" dirty="0">
                <a:solidFill>
                  <a:srgbClr val="FF6666"/>
                </a:solidFill>
                <a:latin typeface="Open Sans" panose="020B0606030504020204" pitchFamily="34" charset="0"/>
                <a:ea typeface="Open Sans" panose="020B0606030504020204" pitchFamily="34" charset="0"/>
                <a:cs typeface="Open Sans" panose="020B0606030504020204" pitchFamily="34" charset="0"/>
              </a:rPr>
              <a:t>We’ll keep in contact and keep you informed.</a:t>
            </a: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Content Placeholder 2">
            <a:extLst>
              <a:ext uri="{FF2B5EF4-FFF2-40B4-BE49-F238E27FC236}">
                <a16:creationId xmlns:a16="http://schemas.microsoft.com/office/drawing/2014/main" id="{EC7B88E8-F464-4520-84F0-DCFE4B77B58E}"/>
              </a:ext>
            </a:extLst>
          </p:cNvPr>
          <p:cNvSpPr txBox="1">
            <a:spLocks/>
          </p:cNvSpPr>
          <p:nvPr/>
        </p:nvSpPr>
        <p:spPr>
          <a:xfrm>
            <a:off x="2578216" y="4848302"/>
            <a:ext cx="6408712" cy="117298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Grow your network</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You can meet and engage with other members at any of our regular member Forum meetings - as a minimum these are held four times a year - or at our seminars and conferences.  When they can’t be held in person and we’ve taken them online, you’ll still be able to connect with us and other members.  </a:t>
            </a:r>
            <a:r>
              <a:rPr lang="en-GB" sz="1200" b="1" i="1" dirty="0">
                <a:solidFill>
                  <a:srgbClr val="FF6666"/>
                </a:solidFill>
                <a:latin typeface="Open Sans" panose="020B0606030504020204" pitchFamily="34" charset="0"/>
                <a:ea typeface="Open Sans" panose="020B0606030504020204" pitchFamily="34" charset="0"/>
                <a:cs typeface="Open Sans" panose="020B0606030504020204" pitchFamily="34" charset="0"/>
              </a:rPr>
              <a:t>Make new contacts and friends.</a:t>
            </a:r>
          </a:p>
          <a:p>
            <a:endParaRPr lang="en-GB" sz="1200" b="1" dirty="0">
              <a:solidFill>
                <a:srgbClr val="FF6666"/>
              </a:solidFill>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Content Placeholder 2">
            <a:extLst>
              <a:ext uri="{FF2B5EF4-FFF2-40B4-BE49-F238E27FC236}">
                <a16:creationId xmlns:a16="http://schemas.microsoft.com/office/drawing/2014/main" id="{86416260-6757-415D-9560-28F527331B8E}"/>
              </a:ext>
            </a:extLst>
          </p:cNvPr>
          <p:cNvSpPr txBox="1">
            <a:spLocks/>
          </p:cNvSpPr>
          <p:nvPr/>
        </p:nvSpPr>
        <p:spPr>
          <a:xfrm>
            <a:off x="2578216" y="2136252"/>
            <a:ext cx="6408712" cy="117298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Solutions for your business</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REA business partners deliver products and services to help you focus on your business - from H&amp;S to legal advice, insurance to health and wellbeing - they’re united in delivering effective solutions and superior value to our members, saving you time and money.  </a:t>
            </a:r>
            <a:r>
              <a:rPr lang="en-GB" sz="1200" b="1" i="1" dirty="0">
                <a:solidFill>
                  <a:srgbClr val="FF6666"/>
                </a:solidFill>
                <a:latin typeface="Open Sans" panose="020B0606030504020204" pitchFamily="34" charset="0"/>
                <a:ea typeface="Open Sans" panose="020B0606030504020204" pitchFamily="34" charset="0"/>
                <a:cs typeface="Open Sans" panose="020B0606030504020204" pitchFamily="34" charset="0"/>
              </a:rPr>
              <a:t>Offering you a competitive advantage. </a:t>
            </a:r>
          </a:p>
          <a:p>
            <a:endParaRPr lang="en-GB" sz="1200" b="1" dirty="0">
              <a:solidFill>
                <a:srgbClr val="FF6666"/>
              </a:solidFill>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pPr algn="l"/>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37175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33" y="0"/>
            <a:ext cx="235720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bg1"/>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68715"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72400"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221011" y="2539750"/>
            <a:ext cx="2190749" cy="720080"/>
          </a:xfrm>
          <a:noFill/>
          <a:ln>
            <a:noFill/>
          </a:ln>
        </p:spPr>
        <p:txBody>
          <a:bodyPr>
            <a:noAutofit/>
          </a:bodyPr>
          <a:lstStyle/>
          <a:p>
            <a:pPr algn="l"/>
            <a:b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REA</a:t>
            </a:r>
            <a:b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 Benefits</a:t>
            </a:r>
          </a:p>
        </p:txBody>
      </p:sp>
      <p:cxnSp>
        <p:nvCxnSpPr>
          <p:cNvPr id="3" name="Straight Connector 2">
            <a:extLst>
              <a:ext uri="{FF2B5EF4-FFF2-40B4-BE49-F238E27FC236}">
                <a16:creationId xmlns:a16="http://schemas.microsoft.com/office/drawing/2014/main" id="{61962A84-D495-B84B-956D-908B48425308}"/>
              </a:ext>
            </a:extLst>
          </p:cNvPr>
          <p:cNvCxnSpPr>
            <a:cxnSpLocks/>
          </p:cNvCxnSpPr>
          <p:nvPr/>
        </p:nvCxnSpPr>
        <p:spPr>
          <a:xfrm>
            <a:off x="2268715" y="188640"/>
            <a:ext cx="6479749" cy="0"/>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2578216" y="349745"/>
            <a:ext cx="6408712" cy="11772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Developing your skills and knowledge</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You can upskill and develop your expertise by watching our on-demand webinars whenever it suits you.  You can attend a training course and gain CPD points or get certified - we’ve got a range of training courses and seminars and REA members get free or discounted places, and preferential access.  </a:t>
            </a:r>
            <a:r>
              <a:rPr lang="en-GB" sz="1200" b="1" i="1" dirty="0">
                <a:solidFill>
                  <a:srgbClr val="FF6666"/>
                </a:solidFill>
                <a:latin typeface="Open Sans" panose="020B0606030504020204" pitchFamily="34" charset="0"/>
                <a:ea typeface="Open Sans" panose="020B0606030504020204" pitchFamily="34" charset="0"/>
                <a:cs typeface="Open Sans" panose="020B0606030504020204" pitchFamily="34" charset="0"/>
              </a:rPr>
              <a:t>Grow your knowledge with us.</a:t>
            </a: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24">
            <a:extLst>
              <a:ext uri="{FF2B5EF4-FFF2-40B4-BE49-F238E27FC236}">
                <a16:creationId xmlns:a16="http://schemas.microsoft.com/office/drawing/2014/main" id="{28C0FA87-FF1D-1045-AD9E-0624AA48CB11}"/>
              </a:ext>
            </a:extLst>
          </p:cNvPr>
          <p:cNvSpPr txBox="1">
            <a:spLocks noChangeArrowheads="1"/>
          </p:cNvSpPr>
          <p:nvPr/>
        </p:nvSpPr>
        <p:spPr bwMode="auto">
          <a:xfrm>
            <a:off x="221011" y="4249939"/>
            <a:ext cx="1929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Courier New" panose="02070309020205020404" pitchFamily="49" charset="0"/>
              <a:buChar char="o"/>
              <a:defRPr sz="24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Courier New" panose="02070309020205020404" pitchFamily="49" charset="0"/>
              <a:buChar char="o"/>
              <a:defRPr sz="20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Courier New" panose="02070309020205020404" pitchFamily="49" charset="0"/>
              <a:buChar char="o"/>
              <a:defRPr>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Courier New" panose="02070309020205020404" pitchFamily="49" charset="0"/>
              <a:buChar char="o"/>
              <a:defRPr sz="1600">
                <a:solidFill>
                  <a:srgbClr val="6F6F6F"/>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None/>
            </a:pPr>
            <a:r>
              <a:rPr lang="en-US" altLang="en-US" sz="1800" b="1" dirty="0">
                <a:solidFill>
                  <a:schemeClr val="bg1"/>
                </a:solidFill>
                <a:latin typeface="Futura Medium" panose="020B0602020204020303" pitchFamily="34" charset="-79"/>
                <a:cs typeface="Futura Medium" panose="020B0602020204020303" pitchFamily="34" charset="-79"/>
              </a:rPr>
              <a:t>Championing</a:t>
            </a:r>
          </a:p>
          <a:p>
            <a:pPr>
              <a:spcBef>
                <a:spcPct val="0"/>
              </a:spcBef>
              <a:buNone/>
            </a:pPr>
            <a:r>
              <a:rPr lang="en-US" altLang="en-US" sz="1800" b="1" dirty="0">
                <a:solidFill>
                  <a:schemeClr val="bg1"/>
                </a:solidFill>
                <a:latin typeface="Futura Medium" panose="020B0602020204020303" pitchFamily="34" charset="-79"/>
                <a:cs typeface="Futura Medium" panose="020B0602020204020303" pitchFamily="34" charset="-79"/>
              </a:rPr>
              <a:t>Influencing</a:t>
            </a:r>
          </a:p>
          <a:p>
            <a:pPr>
              <a:spcBef>
                <a:spcPct val="0"/>
              </a:spcBef>
              <a:buNone/>
            </a:pPr>
            <a:r>
              <a:rPr lang="en-US" altLang="en-US" sz="1800" b="1" dirty="0">
                <a:solidFill>
                  <a:schemeClr val="bg1"/>
                </a:solidFill>
                <a:latin typeface="Futura Medium" panose="020B0602020204020303" pitchFamily="34" charset="-79"/>
                <a:cs typeface="Futura Medium" panose="020B0602020204020303" pitchFamily="34" charset="-79"/>
              </a:rPr>
              <a:t>Empowering</a:t>
            </a:r>
            <a:endParaRPr lang="en-US" altLang="en-US" sz="1800" dirty="0">
              <a:solidFill>
                <a:schemeClr val="bg1"/>
              </a:solidFill>
              <a:latin typeface="Calibri" panose="020F0502020204030204" pitchFamily="34" charset="0"/>
            </a:endParaRPr>
          </a:p>
        </p:txBody>
      </p:sp>
      <p:cxnSp>
        <p:nvCxnSpPr>
          <p:cNvPr id="12" name="Straight Connector 11">
            <a:extLst>
              <a:ext uri="{FF2B5EF4-FFF2-40B4-BE49-F238E27FC236}">
                <a16:creationId xmlns:a16="http://schemas.microsoft.com/office/drawing/2014/main" id="{78406689-C01F-344D-92C6-7F39142C0BF4}"/>
              </a:ext>
            </a:extLst>
          </p:cNvPr>
          <p:cNvCxnSpPr/>
          <p:nvPr/>
        </p:nvCxnSpPr>
        <p:spPr>
          <a:xfrm>
            <a:off x="323528" y="4051918"/>
            <a:ext cx="1656184"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68A080-204D-413E-B310-BA38804E53F0}"/>
              </a:ext>
            </a:extLst>
          </p:cNvPr>
          <p:cNvSpPr txBox="1">
            <a:spLocks/>
          </p:cNvSpPr>
          <p:nvPr/>
        </p:nvSpPr>
        <p:spPr>
          <a:xfrm>
            <a:off x="2578216" y="1634392"/>
            <a:ext cx="6408712" cy="120651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Our online community</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Our new online meeting place brings members from all areas of renewable energy, clean tech and organics together.  Here you can pose your questions and answer those of your peers, share knowledge, content and experiences as we discuss pressing issues, and the pace of change and direction of our sectors.  </a:t>
            </a:r>
            <a:r>
              <a:rPr lang="en-GB" sz="1200" b="1" i="1" dirty="0">
                <a:solidFill>
                  <a:srgbClr val="FF6666"/>
                </a:solidFill>
                <a:latin typeface="Open Sans" panose="020B0606030504020204" pitchFamily="34" charset="0"/>
                <a:ea typeface="Open Sans" panose="020B0606030504020204" pitchFamily="34" charset="0"/>
                <a:cs typeface="Open Sans" panose="020B0606030504020204" pitchFamily="34" charset="0"/>
              </a:rPr>
              <a:t>Get online and get involved.</a:t>
            </a:r>
          </a:p>
          <a:p>
            <a:endParaRPr lang="en-GB" sz="1200" b="1" dirty="0">
              <a:solidFill>
                <a:srgbClr val="43D398"/>
              </a:solidFill>
              <a:latin typeface="Open Sans" panose="020B0606030504020204" pitchFamily="34" charset="0"/>
              <a:ea typeface="Open Sans" panose="020B0606030504020204" pitchFamily="34" charset="0"/>
              <a:cs typeface="Open Sans" panose="020B0606030504020204" pitchFamily="34" charset="0"/>
            </a:endParaRPr>
          </a:p>
          <a:p>
            <a:endParaRPr lang="en-GB" sz="1200" b="1" dirty="0">
              <a:solidFill>
                <a:srgbClr val="43D398"/>
              </a:solidFill>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2">
            <a:extLst>
              <a:ext uri="{FF2B5EF4-FFF2-40B4-BE49-F238E27FC236}">
                <a16:creationId xmlns:a16="http://schemas.microsoft.com/office/drawing/2014/main" id="{CFDF249C-0768-4E52-8B2C-A7FFC7688DCC}"/>
              </a:ext>
            </a:extLst>
          </p:cNvPr>
          <p:cNvSpPr txBox="1">
            <a:spLocks/>
          </p:cNvSpPr>
          <p:nvPr/>
        </p:nvSpPr>
        <p:spPr>
          <a:xfrm>
            <a:off x="2578216" y="2948275"/>
            <a:ext cx="6408712" cy="12942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We listen to you and help find the answers</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We’re not a stuffy hands-off organisation.  We’re governed by you the members - you vote for our Policy Board and our Board - so you’re involved in the decision making.  We’re always at the end of the phone or an email and we actively encourage you to engage with us - whatever the query, question or issue - we want to hear from you.  </a:t>
            </a:r>
          </a:p>
          <a:p>
            <a:pPr lvl="0" algn="l"/>
            <a:r>
              <a:rPr lang="en-GB" sz="1200" b="1" i="1" dirty="0">
                <a:solidFill>
                  <a:srgbClr val="FF6666"/>
                </a:solidFill>
                <a:latin typeface="Open Sans" panose="020B0606030504020204" pitchFamily="34" charset="0"/>
                <a:ea typeface="Open Sans" panose="020B0606030504020204" pitchFamily="34" charset="0"/>
                <a:cs typeface="Open Sans" panose="020B0606030504020204" pitchFamily="34" charset="0"/>
              </a:rPr>
              <a:t>We’re a measured voice you can trust.</a:t>
            </a: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Content Placeholder 2">
            <a:extLst>
              <a:ext uri="{FF2B5EF4-FFF2-40B4-BE49-F238E27FC236}">
                <a16:creationId xmlns:a16="http://schemas.microsoft.com/office/drawing/2014/main" id="{EC7B88E8-F464-4520-84F0-DCFE4B77B58E}"/>
              </a:ext>
            </a:extLst>
          </p:cNvPr>
          <p:cNvSpPr txBox="1">
            <a:spLocks/>
          </p:cNvSpPr>
          <p:nvPr/>
        </p:nvSpPr>
        <p:spPr>
          <a:xfrm>
            <a:off x="2578216" y="4440560"/>
            <a:ext cx="6408712" cy="15087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GB"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Proudly a not-for-profit</a:t>
            </a:r>
          </a:p>
          <a:p>
            <a:pPr lvl="0" algn="l"/>
            <a:r>
              <a:rPr lang="en-GB" sz="1200" dirty="0">
                <a:solidFill>
                  <a:srgbClr val="4E5053"/>
                </a:solidFill>
                <a:latin typeface="Open Sans" panose="020B0606030504020204" pitchFamily="34" charset="0"/>
                <a:ea typeface="Open Sans" panose="020B0606030504020204" pitchFamily="34" charset="0"/>
                <a:cs typeface="Open Sans" panose="020B0606030504020204" pitchFamily="34" charset="0"/>
              </a:rPr>
              <a:t>We’ve been a proudly not-for-profit member-led trade association since our inception in 2001.  All of our income from membership subscriptions, events and sponsorship is ploughed straight back into the organisation to ensure we offer you the very best service, industry experts, specialist advisers with industry expertise in individual sectors, and the framework for you to make your business flourish. </a:t>
            </a:r>
            <a:r>
              <a:rPr lang="en-GB" sz="1200" dirty="0">
                <a:solidFill>
                  <a:srgbClr val="06926B"/>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a:solidFill>
                  <a:srgbClr val="FF6666"/>
                </a:solidFill>
                <a:latin typeface="Open Sans" panose="020B0606030504020204" pitchFamily="34" charset="0"/>
                <a:ea typeface="Open Sans" panose="020B0606030504020204" pitchFamily="34" charset="0"/>
                <a:cs typeface="Open Sans" panose="020B0606030504020204" pitchFamily="34" charset="0"/>
              </a:rPr>
              <a:t>We are a coalition built to be the voice for renewable energy and clean technology in the UK - join us.  </a:t>
            </a:r>
          </a:p>
          <a:p>
            <a:pPr lvl="0" algn="l"/>
            <a:endParaRPr lang="en-GB" sz="12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026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35696" y="1268760"/>
            <a:ext cx="6800800" cy="1752600"/>
          </a:xfrm>
        </p:spPr>
        <p:txBody>
          <a:bodyPr>
            <a:noAutofit/>
          </a:bodyPr>
          <a:lstStyle/>
          <a:p>
            <a:r>
              <a:rPr lang="en-GB" sz="2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A future built on </a:t>
            </a:r>
          </a:p>
          <a:p>
            <a:r>
              <a:rPr lang="en-GB" sz="2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renewable energy and </a:t>
            </a:r>
          </a:p>
          <a:p>
            <a:r>
              <a:rPr lang="en-GB" sz="2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clean technology</a:t>
            </a:r>
          </a:p>
          <a:p>
            <a:endParaRPr lang="en-GB" sz="28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r>
              <a:rPr lang="en-GB" sz="20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A world that has surpassed unabated fossil fuels; </a:t>
            </a:r>
          </a:p>
          <a:p>
            <a:r>
              <a:rPr lang="en-GB" sz="20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where clean technologies and renewable energy </a:t>
            </a:r>
            <a:br>
              <a:rPr lang="en-GB" sz="2000" i="1" dirty="0">
                <a:solidFill>
                  <a:srgbClr val="4E5053"/>
                </a:solidFill>
                <a:latin typeface="Open Sans" panose="020B0606030504020204" pitchFamily="34" charset="0"/>
                <a:ea typeface="Open Sans" panose="020B0606030504020204" pitchFamily="34" charset="0"/>
                <a:cs typeface="Open Sans" panose="020B0606030504020204" pitchFamily="34" charset="0"/>
              </a:rPr>
            </a:br>
            <a:r>
              <a:rPr lang="en-GB" sz="20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is accessible for all.</a:t>
            </a:r>
          </a:p>
          <a:p>
            <a:endParaRPr lang="en-GB" sz="24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r>
              <a:rPr lang="en-GB" sz="2400" dirty="0">
                <a:solidFill>
                  <a:srgbClr val="4E5053"/>
                </a:solidFill>
                <a:latin typeface="Open Sans" panose="020B0606030504020204" pitchFamily="34" charset="0"/>
                <a:ea typeface="Open Sans" panose="020B0606030504020204" pitchFamily="34" charset="0"/>
                <a:cs typeface="Open Sans" panose="020B0606030504020204" pitchFamily="34" charset="0"/>
              </a:rPr>
              <a:t>We, the REA, are a coalition </a:t>
            </a:r>
            <a:r>
              <a:rPr lang="en-GB" sz="24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built</a:t>
            </a:r>
            <a:r>
              <a:rPr lang="en-GB" sz="2400" dirty="0">
                <a:solidFill>
                  <a:srgbClr val="4E5053"/>
                </a:solidFill>
                <a:latin typeface="Open Sans" panose="020B0606030504020204" pitchFamily="34" charset="0"/>
                <a:ea typeface="Open Sans" panose="020B0606030504020204" pitchFamily="34" charset="0"/>
                <a:cs typeface="Open Sans" panose="020B0606030504020204" pitchFamily="34" charset="0"/>
              </a:rPr>
              <a:t> to promote </a:t>
            </a:r>
          </a:p>
          <a:p>
            <a:r>
              <a:rPr lang="en-GB" sz="2400" dirty="0">
                <a:solidFill>
                  <a:srgbClr val="4E5053"/>
                </a:solidFill>
                <a:latin typeface="Open Sans" panose="020B0606030504020204" pitchFamily="34" charset="0"/>
                <a:ea typeface="Open Sans" panose="020B0606030504020204" pitchFamily="34" charset="0"/>
                <a:cs typeface="Open Sans" panose="020B0606030504020204" pitchFamily="34" charset="0"/>
              </a:rPr>
              <a:t>renewable energy and clean technologies.</a:t>
            </a:r>
          </a:p>
        </p:txBody>
      </p:sp>
      <p:sp>
        <p:nvSpPr>
          <p:cNvPr id="4" name="Rectangle 3"/>
          <p:cNvSpPr/>
          <p:nvPr/>
        </p:nvSpPr>
        <p:spPr>
          <a:xfrm>
            <a:off x="-108520" y="-27384"/>
            <a:ext cx="2344216" cy="6885385"/>
          </a:xfrm>
          <a:prstGeom prst="rect">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itle 1">
            <a:extLst>
              <a:ext uri="{FF2B5EF4-FFF2-40B4-BE49-F238E27FC236}">
                <a16:creationId xmlns:a16="http://schemas.microsoft.com/office/drawing/2014/main" id="{5FD9AE7A-2CC3-8843-A762-1B603B91F7B5}"/>
              </a:ext>
            </a:extLst>
          </p:cNvPr>
          <p:cNvSpPr>
            <a:spLocks noGrp="1"/>
          </p:cNvSpPr>
          <p:nvPr>
            <p:ph type="ctrTitle"/>
          </p:nvPr>
        </p:nvSpPr>
        <p:spPr>
          <a:xfrm>
            <a:off x="323528" y="2276872"/>
            <a:ext cx="1800200" cy="1179562"/>
          </a:xfrm>
          <a:noFill/>
          <a:ln>
            <a:noFill/>
          </a:ln>
        </p:spPr>
        <p:txBody>
          <a:bodyPr>
            <a:noAutofit/>
          </a:bodyPr>
          <a:lstStyle/>
          <a:p>
            <a:pPr algn="l"/>
            <a:r>
              <a:rPr lang="en-GB" sz="3000" b="1" dirty="0">
                <a:solidFill>
                  <a:srgbClr val="43D398"/>
                </a:solidFill>
                <a:latin typeface="Open Sans" panose="020B0606030504020204" pitchFamily="34" charset="0"/>
                <a:ea typeface="Open Sans" panose="020B0606030504020204" pitchFamily="34" charset="0"/>
                <a:cs typeface="Open Sans" panose="020B0606030504020204" pitchFamily="34" charset="0"/>
              </a:rPr>
              <a:t>Our </a:t>
            </a:r>
            <a:br>
              <a:rPr lang="en-GB" sz="3000" b="1" dirty="0">
                <a:solidFill>
                  <a:srgbClr val="43D398"/>
                </a:solidFill>
                <a:latin typeface="Open Sans" panose="020B0606030504020204" pitchFamily="34" charset="0"/>
                <a:ea typeface="Open Sans" panose="020B0606030504020204" pitchFamily="34" charset="0"/>
                <a:cs typeface="Open Sans" panose="020B0606030504020204" pitchFamily="34" charset="0"/>
              </a:rPr>
            </a:br>
            <a:r>
              <a:rPr lang="en-GB" sz="3000" b="1" dirty="0">
                <a:solidFill>
                  <a:srgbClr val="43D398"/>
                </a:solidFill>
                <a:latin typeface="Open Sans" panose="020B0606030504020204" pitchFamily="34" charset="0"/>
                <a:ea typeface="Open Sans" panose="020B0606030504020204" pitchFamily="34" charset="0"/>
                <a:cs typeface="Open Sans" panose="020B0606030504020204" pitchFamily="34" charset="0"/>
              </a:rPr>
              <a:t>Vision</a:t>
            </a:r>
          </a:p>
        </p:txBody>
      </p:sp>
      <p:sp>
        <p:nvSpPr>
          <p:cNvPr id="12" name="Rectangle 11">
            <a:extLst>
              <a:ext uri="{FF2B5EF4-FFF2-40B4-BE49-F238E27FC236}">
                <a16:creationId xmlns:a16="http://schemas.microsoft.com/office/drawing/2014/main" id="{E3475AF9-26D7-9644-99B8-AA6EC9C7FE86}"/>
              </a:ext>
            </a:extLst>
          </p:cNvPr>
          <p:cNvSpPr/>
          <p:nvPr/>
        </p:nvSpPr>
        <p:spPr>
          <a:xfrm>
            <a:off x="877161" y="6669359"/>
            <a:ext cx="1358535" cy="98299"/>
          </a:xfrm>
          <a:prstGeom prst="rect">
            <a:avLst/>
          </a:prstGeom>
          <a:solidFill>
            <a:srgbClr val="43D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riangle 4">
            <a:extLst>
              <a:ext uri="{FF2B5EF4-FFF2-40B4-BE49-F238E27FC236}">
                <a16:creationId xmlns:a16="http://schemas.microsoft.com/office/drawing/2014/main" id="{6B18CF9C-B1EC-DA42-BD5B-AE2DA495678C}"/>
              </a:ext>
            </a:extLst>
          </p:cNvPr>
          <p:cNvSpPr/>
          <p:nvPr/>
        </p:nvSpPr>
        <p:spPr>
          <a:xfrm>
            <a:off x="169110" y="5733256"/>
            <a:ext cx="802490" cy="864096"/>
          </a:xfrm>
          <a:prstGeom prst="triangle">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a:extLst>
              <a:ext uri="{FF2B5EF4-FFF2-40B4-BE49-F238E27FC236}">
                <a16:creationId xmlns:a16="http://schemas.microsoft.com/office/drawing/2014/main" id="{E9090645-54DD-ED40-99D6-2A083B130A6E}"/>
              </a:ext>
            </a:extLst>
          </p:cNvPr>
          <p:cNvPicPr>
            <a:picLocks noChangeAspect="1"/>
          </p:cNvPicPr>
          <p:nvPr/>
        </p:nvPicPr>
        <p:blipFill>
          <a:blip r:embed="rId3"/>
          <a:stretch>
            <a:fillRect/>
          </a:stretch>
        </p:blipFill>
        <p:spPr>
          <a:xfrm>
            <a:off x="-69344" y="5877272"/>
            <a:ext cx="946505" cy="936104"/>
          </a:xfrm>
          <a:prstGeom prst="rect">
            <a:avLst/>
          </a:prstGeom>
        </p:spPr>
      </p:pic>
      <p:grpSp>
        <p:nvGrpSpPr>
          <p:cNvPr id="13" name="Group 12">
            <a:extLst>
              <a:ext uri="{FF2B5EF4-FFF2-40B4-BE49-F238E27FC236}">
                <a16:creationId xmlns:a16="http://schemas.microsoft.com/office/drawing/2014/main" id="{EB84C8AE-5725-0A45-8B34-3215832020CF}"/>
              </a:ext>
            </a:extLst>
          </p:cNvPr>
          <p:cNvGrpSpPr/>
          <p:nvPr/>
        </p:nvGrpSpPr>
        <p:grpSpPr>
          <a:xfrm>
            <a:off x="2339752" y="6499053"/>
            <a:ext cx="4752528" cy="890387"/>
            <a:chOff x="2339752" y="6472762"/>
            <a:chExt cx="4752528" cy="890387"/>
          </a:xfrm>
        </p:grpSpPr>
        <p:sp>
          <p:nvSpPr>
            <p:cNvPr id="14" name="Subtitle 2">
              <a:extLst>
                <a:ext uri="{FF2B5EF4-FFF2-40B4-BE49-F238E27FC236}">
                  <a16:creationId xmlns:a16="http://schemas.microsoft.com/office/drawing/2014/main" id="{AA1A9DCD-EA40-4A49-9C10-828723D555FF}"/>
                </a:ext>
              </a:extLst>
            </p:cNvPr>
            <p:cNvSpPr txBox="1">
              <a:spLocks/>
            </p:cNvSpPr>
            <p:nvPr/>
          </p:nvSpPr>
          <p:spPr>
            <a:xfrm>
              <a:off x="2339752" y="6472762"/>
              <a:ext cx="1711090"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600" dirty="0">
                  <a:solidFill>
                    <a:srgbClr val="43D398"/>
                  </a:solidFill>
                  <a:latin typeface="Futura Bk BT" panose="020B0502020204020303" pitchFamily="34" charset="0"/>
                </a:rPr>
                <a:t>REA Restricted:</a:t>
              </a:r>
            </a:p>
          </p:txBody>
        </p:sp>
        <p:sp>
          <p:nvSpPr>
            <p:cNvPr id="15" name="TextBox 14">
              <a:extLst>
                <a:ext uri="{FF2B5EF4-FFF2-40B4-BE49-F238E27FC236}">
                  <a16:creationId xmlns:a16="http://schemas.microsoft.com/office/drawing/2014/main" id="{AD162068-3176-FF44-9F64-1BD4945B7ED0}"/>
                </a:ext>
              </a:extLst>
            </p:cNvPr>
            <p:cNvSpPr txBox="1"/>
            <p:nvPr/>
          </p:nvSpPr>
          <p:spPr>
            <a:xfrm>
              <a:off x="3851920" y="6541507"/>
              <a:ext cx="3240360" cy="271869"/>
            </a:xfrm>
            <a:prstGeom prst="rect">
              <a:avLst/>
            </a:prstGeom>
            <a:noFill/>
          </p:spPr>
          <p:txBody>
            <a:bodyPr wrap="square" rtlCol="0">
              <a:spAutoFit/>
            </a:bodyPr>
            <a:lstStyle/>
            <a:p>
              <a:pPr>
                <a:lnSpc>
                  <a:spcPts val="660"/>
                </a:lnSpc>
              </a:pPr>
              <a:r>
                <a:rPr lang="en-GB" sz="800" dirty="0">
                  <a:solidFill>
                    <a:srgbClr val="43D398"/>
                  </a:solidFill>
                  <a:latin typeface="Futura Bk BT" panose="020B0502020204020303" pitchFamily="34" charset="0"/>
                </a:rPr>
                <a:t>This contains information that is confidential to the REA and its members and should be not be shared without permission</a:t>
              </a:r>
              <a:endParaRPr lang="en-US" sz="800" dirty="0">
                <a:solidFill>
                  <a:srgbClr val="43D398"/>
                </a:solidFill>
              </a:endParaRPr>
            </a:p>
          </p:txBody>
        </p:sp>
      </p:grpSp>
    </p:spTree>
    <p:extLst>
      <p:ext uri="{BB962C8B-B14F-4D97-AF65-F5344CB8AC3E}">
        <p14:creationId xmlns:p14="http://schemas.microsoft.com/office/powerpoint/2010/main" val="225017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138" y="0"/>
            <a:ext cx="235720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bg1"/>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a:off x="2258314" y="6658063"/>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8"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24356" y="2780928"/>
            <a:ext cx="1999372" cy="720080"/>
          </a:xfrm>
          <a:noFill/>
          <a:ln>
            <a:noFill/>
          </a:ln>
        </p:spPr>
        <p:txBody>
          <a:bodyPr>
            <a:noAutofit/>
          </a:bodyPr>
          <a:lstStyle/>
          <a:p>
            <a:pPr algn="l"/>
            <a:r>
              <a:rPr lang="en-GB"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Our Mission</a:t>
            </a:r>
          </a:p>
        </p:txBody>
      </p:sp>
      <p:cxnSp>
        <p:nvCxnSpPr>
          <p:cNvPr id="22" name="Straight Connector 21">
            <a:extLst>
              <a:ext uri="{FF2B5EF4-FFF2-40B4-BE49-F238E27FC236}">
                <a16:creationId xmlns:a16="http://schemas.microsoft.com/office/drawing/2014/main" id="{54B4357E-C510-FE44-BA3B-DC92552E126B}"/>
              </a:ext>
            </a:extLst>
          </p:cNvPr>
          <p:cNvCxnSpPr>
            <a:cxnSpLocks/>
          </p:cNvCxnSpPr>
          <p:nvPr/>
        </p:nvCxnSpPr>
        <p:spPr>
          <a:xfrm>
            <a:off x="2395465" y="116632"/>
            <a:ext cx="6239786" cy="1"/>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419084" y="332656"/>
            <a:ext cx="6216168" cy="2088232"/>
          </a:xfrm>
          <a:prstGeom prst="rect">
            <a:avLst/>
          </a:prstGeom>
          <a:solidFill>
            <a:srgbClr val="4E505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srgbClr val="588B2F"/>
              </a:solidFill>
            </a:endParaRPr>
          </a:p>
        </p:txBody>
      </p:sp>
      <p:sp>
        <p:nvSpPr>
          <p:cNvPr id="13" name="Rectangle 2"/>
          <p:cNvSpPr txBox="1">
            <a:spLocks noChangeArrowheads="1"/>
          </p:cNvSpPr>
          <p:nvPr/>
        </p:nvSpPr>
        <p:spPr>
          <a:xfrm>
            <a:off x="2395465" y="548680"/>
            <a:ext cx="8353011"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DECARBONISING THE ECONOMY</a:t>
            </a:r>
          </a:p>
          <a:p>
            <a:pPr algn="l"/>
            <a:b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GB" sz="2400" i="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alt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p:cNvSpPr>
            <a:spLocks noChangeArrowheads="1"/>
          </p:cNvSpPr>
          <p:nvPr/>
        </p:nvSpPr>
        <p:spPr bwMode="auto">
          <a:xfrm>
            <a:off x="2425627" y="2492896"/>
            <a:ext cx="6209625" cy="3384376"/>
          </a:xfrm>
          <a:prstGeom prst="rect">
            <a:avLst/>
          </a:prstGeom>
          <a:solidFill>
            <a:srgbClr val="BEBEBE"/>
          </a:solidFill>
          <a:ln w="9525">
            <a:no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BEBEBE"/>
              </a:solidFill>
              <a:latin typeface="Calibri"/>
            </a:endParaRPr>
          </a:p>
        </p:txBody>
      </p:sp>
      <p:sp>
        <p:nvSpPr>
          <p:cNvPr id="26" name="Content Placeholder 2"/>
          <p:cNvSpPr>
            <a:spLocks noGrp="1"/>
          </p:cNvSpPr>
          <p:nvPr>
            <p:ph type="subTitle" idx="1"/>
          </p:nvPr>
        </p:nvSpPr>
        <p:spPr>
          <a:xfrm>
            <a:off x="2410172" y="1484783"/>
            <a:ext cx="6100099" cy="4274517"/>
          </a:xfrm>
        </p:spPr>
        <p:txBody>
          <a:bodyPr>
            <a:normAutofit lnSpcReduction="10000"/>
          </a:bodyPr>
          <a:lstStyle/>
          <a:p>
            <a:pPr algn="l">
              <a:lnSpc>
                <a:spcPct val="120000"/>
              </a:lnSpc>
              <a:buFont typeface="Arial" charset="0"/>
              <a:buNone/>
              <a:defRPr/>
            </a:pPr>
            <a:r>
              <a:rPr lang="en-US" sz="2100" dirty="0">
                <a:solidFill>
                  <a:schemeClr val="bg1"/>
                </a:solidFill>
              </a:rPr>
              <a:t>We are here to help our </a:t>
            </a:r>
            <a:r>
              <a:rPr lang="en-US" sz="2100" u="sng" dirty="0">
                <a:solidFill>
                  <a:schemeClr val="bg1"/>
                </a:solidFill>
              </a:rPr>
              <a:t>members</a:t>
            </a:r>
            <a:r>
              <a:rPr lang="en-US" sz="2100" dirty="0">
                <a:solidFill>
                  <a:schemeClr val="bg1"/>
                </a:solidFill>
              </a:rPr>
              <a:t> build commercially and environmentally sustainable businesses</a:t>
            </a:r>
          </a:p>
          <a:p>
            <a:pPr algn="l">
              <a:lnSpc>
                <a:spcPct val="120000"/>
              </a:lnSpc>
              <a:buFont typeface="Arial" charset="0"/>
              <a:buNone/>
              <a:defRPr/>
            </a:pPr>
            <a:endParaRPr lang="en-US" sz="1800" dirty="0">
              <a:solidFill>
                <a:schemeClr val="bg1"/>
              </a:solidFill>
            </a:endParaRPr>
          </a:p>
          <a:p>
            <a:pPr algn="l">
              <a:buFont typeface="Arial" charset="0"/>
              <a:buNone/>
              <a:defRPr/>
            </a:pPr>
            <a:r>
              <a:rPr lang="en-US" sz="1800" dirty="0">
                <a:solidFill>
                  <a:srgbClr val="4E5053"/>
                </a:solidFill>
              </a:rPr>
              <a:t>We do this by:</a:t>
            </a:r>
            <a:br>
              <a:rPr lang="en-US" sz="1800" dirty="0">
                <a:solidFill>
                  <a:srgbClr val="4E5053"/>
                </a:solidFill>
              </a:rPr>
            </a:br>
            <a:endParaRPr lang="en-US" sz="1800" dirty="0">
              <a:solidFill>
                <a:srgbClr val="4E5053"/>
              </a:solidFill>
            </a:endParaRPr>
          </a:p>
          <a:p>
            <a:pPr marL="742950" lvl="1" indent="-285750" algn="l">
              <a:buFont typeface="Arial"/>
              <a:buChar char="•"/>
              <a:defRPr/>
            </a:pPr>
            <a:r>
              <a:rPr lang="en-US" sz="1800" b="1" dirty="0">
                <a:solidFill>
                  <a:srgbClr val="06926B"/>
                </a:solidFill>
              </a:rPr>
              <a:t>CHAMPIONING</a:t>
            </a:r>
            <a:r>
              <a:rPr lang="en-US" sz="1800" dirty="0">
                <a:solidFill>
                  <a:srgbClr val="4E5053"/>
                </a:solidFill>
              </a:rPr>
              <a:t> the role and benefits of renewable energy and clean technologies and the new disruptive decentralised business and market models supporting them</a:t>
            </a:r>
            <a:br>
              <a:rPr lang="en-US" sz="1800" dirty="0">
                <a:solidFill>
                  <a:srgbClr val="4E5053"/>
                </a:solidFill>
              </a:rPr>
            </a:br>
            <a:endParaRPr lang="en-US" sz="1800" dirty="0">
              <a:solidFill>
                <a:srgbClr val="4E5053"/>
              </a:solidFill>
            </a:endParaRPr>
          </a:p>
          <a:p>
            <a:pPr marL="742950" lvl="1" indent="-285750" algn="l">
              <a:buFont typeface="Arial"/>
              <a:buChar char="•"/>
              <a:defRPr/>
            </a:pPr>
            <a:r>
              <a:rPr lang="en-US" sz="1800" b="1" dirty="0">
                <a:solidFill>
                  <a:srgbClr val="06926B"/>
                </a:solidFill>
              </a:rPr>
              <a:t>INFLUENCING</a:t>
            </a:r>
            <a:r>
              <a:rPr lang="en-US" sz="1800" dirty="0">
                <a:solidFill>
                  <a:srgbClr val="4E5053"/>
                </a:solidFill>
              </a:rPr>
              <a:t> governments, industry and individuals</a:t>
            </a:r>
            <a:br>
              <a:rPr lang="en-US" sz="1800" dirty="0">
                <a:solidFill>
                  <a:srgbClr val="4E5053"/>
                </a:solidFill>
              </a:rPr>
            </a:br>
            <a:endParaRPr lang="en-US" sz="1800" dirty="0">
              <a:solidFill>
                <a:srgbClr val="4E5053"/>
              </a:solidFill>
            </a:endParaRPr>
          </a:p>
          <a:p>
            <a:pPr marL="742950" lvl="1" indent="-285750" algn="l">
              <a:buFont typeface="Arial"/>
              <a:buChar char="•"/>
              <a:defRPr/>
            </a:pPr>
            <a:r>
              <a:rPr lang="en-US" sz="1800" b="1" dirty="0">
                <a:solidFill>
                  <a:srgbClr val="06926B"/>
                </a:solidFill>
              </a:rPr>
              <a:t>EMPOWERING</a:t>
            </a:r>
            <a:r>
              <a:rPr lang="en-US" sz="1800" dirty="0">
                <a:solidFill>
                  <a:srgbClr val="4E5053"/>
                </a:solidFill>
              </a:rPr>
              <a:t> renewable energy and clean technology businesses to achieve sustainable growth</a:t>
            </a:r>
          </a:p>
        </p:txBody>
      </p:sp>
    </p:spTree>
    <p:extLst>
      <p:ext uri="{BB962C8B-B14F-4D97-AF65-F5344CB8AC3E}">
        <p14:creationId xmlns:p14="http://schemas.microsoft.com/office/powerpoint/2010/main" val="339618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B7CCF1D-96AF-4008-AF1E-02835B10E9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600000">
            <a:off x="5622150" y="3792090"/>
            <a:ext cx="1274920" cy="2138049"/>
          </a:xfrm>
          <a:prstGeom prst="rect">
            <a:avLst/>
          </a:prstGeom>
        </p:spPr>
      </p:pic>
      <p:pic>
        <p:nvPicPr>
          <p:cNvPr id="12" name="Picture 11">
            <a:extLst>
              <a:ext uri="{FF2B5EF4-FFF2-40B4-BE49-F238E27FC236}">
                <a16:creationId xmlns:a16="http://schemas.microsoft.com/office/drawing/2014/main" id="{6E6F581D-0686-42C5-878C-EAD3261BF9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840000">
            <a:off x="2467368" y="4008796"/>
            <a:ext cx="1387493" cy="2457218"/>
          </a:xfrm>
          <a:prstGeom prst="rect">
            <a:avLst/>
          </a:prstGeom>
        </p:spPr>
      </p:pic>
      <p:sp>
        <p:nvSpPr>
          <p:cNvPr id="4" name="Rectangle 3"/>
          <p:cNvSpPr/>
          <p:nvPr/>
        </p:nvSpPr>
        <p:spPr>
          <a:xfrm>
            <a:off x="-108520" y="-1"/>
            <a:ext cx="2344216" cy="6858001"/>
          </a:xfrm>
          <a:prstGeom prst="rect">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5FD9AE7A-2CC3-8843-A762-1B603B91F7B5}"/>
              </a:ext>
            </a:extLst>
          </p:cNvPr>
          <p:cNvSpPr>
            <a:spLocks noGrp="1"/>
          </p:cNvSpPr>
          <p:nvPr>
            <p:ph type="ctrTitle"/>
          </p:nvPr>
        </p:nvSpPr>
        <p:spPr>
          <a:xfrm>
            <a:off x="31540" y="202753"/>
            <a:ext cx="2164196" cy="819522"/>
          </a:xfrm>
          <a:noFill/>
          <a:ln>
            <a:noFill/>
          </a:ln>
        </p:spPr>
        <p:txBody>
          <a:bodyPr>
            <a:noAutofit/>
          </a:bodyPr>
          <a:lstStyle/>
          <a:p>
            <a:pPr algn="l"/>
            <a: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t>What we do</a:t>
            </a:r>
          </a:p>
        </p:txBody>
      </p:sp>
      <p:sp>
        <p:nvSpPr>
          <p:cNvPr id="5" name="Triangle 4">
            <a:extLst>
              <a:ext uri="{FF2B5EF4-FFF2-40B4-BE49-F238E27FC236}">
                <a16:creationId xmlns:a16="http://schemas.microsoft.com/office/drawing/2014/main" id="{6B18CF9C-B1EC-DA42-BD5B-AE2DA495678C}"/>
              </a:ext>
            </a:extLst>
          </p:cNvPr>
          <p:cNvSpPr/>
          <p:nvPr/>
        </p:nvSpPr>
        <p:spPr>
          <a:xfrm>
            <a:off x="169110" y="5733256"/>
            <a:ext cx="802490" cy="864096"/>
          </a:xfrm>
          <a:prstGeom prst="triangle">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3BE7D5-8A22-2A43-8A86-400041F07371}"/>
              </a:ext>
            </a:extLst>
          </p:cNvPr>
          <p:cNvSpPr txBox="1"/>
          <p:nvPr/>
        </p:nvSpPr>
        <p:spPr>
          <a:xfrm>
            <a:off x="4811183" y="3759071"/>
            <a:ext cx="184731" cy="369332"/>
          </a:xfrm>
          <a:prstGeom prst="rect">
            <a:avLst/>
          </a:prstGeom>
          <a:noFill/>
        </p:spPr>
        <p:txBody>
          <a:bodyPr wrap="none" rtlCol="0">
            <a:spAutoFit/>
          </a:bodyPr>
          <a:lstStyle/>
          <a:p>
            <a:endParaRPr lang="en-US" dirty="0"/>
          </a:p>
        </p:txBody>
      </p:sp>
      <p:cxnSp>
        <p:nvCxnSpPr>
          <p:cNvPr id="13" name="Straight Connector 12">
            <a:extLst>
              <a:ext uri="{FF2B5EF4-FFF2-40B4-BE49-F238E27FC236}">
                <a16:creationId xmlns:a16="http://schemas.microsoft.com/office/drawing/2014/main" id="{54B4357E-C510-FE44-BA3B-DC92552E126B}"/>
              </a:ext>
            </a:extLst>
          </p:cNvPr>
          <p:cNvCxnSpPr>
            <a:cxnSpLocks/>
          </p:cNvCxnSpPr>
          <p:nvPr/>
        </p:nvCxnSpPr>
        <p:spPr>
          <a:xfrm>
            <a:off x="2412729" y="188640"/>
            <a:ext cx="6479749" cy="1"/>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pic>
        <p:nvPicPr>
          <p:cNvPr id="23"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900000">
            <a:off x="3011535" y="3894238"/>
            <a:ext cx="1098574" cy="1459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1"/>
          <p:cNvSpPr txBox="1">
            <a:spLocks/>
          </p:cNvSpPr>
          <p:nvPr/>
        </p:nvSpPr>
        <p:spPr bwMode="auto">
          <a:xfrm>
            <a:off x="4644008" y="854171"/>
            <a:ext cx="4468452" cy="235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rgbClr val="6F6F6F"/>
                </a:solidFill>
                <a:latin typeface="Arial" pitchFamily="34" charset="0"/>
                <a:cs typeface="Arial" pitchFamily="34" charset="0"/>
              </a:defRPr>
            </a:lvl1pPr>
            <a:lvl2pPr marL="742950" indent="-285750" eaLnBrk="0" hangingPunct="0">
              <a:spcBef>
                <a:spcPct val="20000"/>
              </a:spcBef>
              <a:buFont typeface="Courier New" pitchFamily="49" charset="0"/>
              <a:buChar char="o"/>
              <a:defRPr sz="2800">
                <a:solidFill>
                  <a:srgbClr val="6F6F6F"/>
                </a:solidFill>
                <a:latin typeface="Arial" pitchFamily="34" charset="0"/>
                <a:cs typeface="Arial" pitchFamily="34" charset="0"/>
              </a:defRPr>
            </a:lvl2pPr>
            <a:lvl3pPr marL="1143000" indent="-228600" eaLnBrk="0" hangingPunct="0">
              <a:spcBef>
                <a:spcPct val="20000"/>
              </a:spcBef>
              <a:buFont typeface="Courier New" pitchFamily="49" charset="0"/>
              <a:buChar char="o"/>
              <a:defRPr sz="2400">
                <a:solidFill>
                  <a:srgbClr val="6F6F6F"/>
                </a:solidFill>
                <a:latin typeface="Arial" pitchFamily="34" charset="0"/>
                <a:cs typeface="Arial" pitchFamily="34" charset="0"/>
              </a:defRPr>
            </a:lvl3pPr>
            <a:lvl4pPr marL="16002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4pPr>
            <a:lvl5pPr marL="20574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5pPr>
            <a:lvl6pPr marL="25146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6pPr>
            <a:lvl7pPr marL="29718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7pPr>
            <a:lvl8pPr marL="34290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8pPr>
            <a:lvl9pPr marL="38862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9pPr>
          </a:lstStyle>
          <a:p>
            <a:pPr algn="ctr" eaLnBrk="1" fontAlgn="base" hangingPunct="1">
              <a:spcBef>
                <a:spcPct val="0"/>
              </a:spcBef>
              <a:spcAft>
                <a:spcPct val="0"/>
              </a:spcAft>
              <a:buFontTx/>
              <a:buNone/>
            </a:pPr>
            <a:endPar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ctr" eaLnBrk="1" fontAlgn="base" hangingPunct="1">
              <a:spcBef>
                <a:spcPct val="0"/>
              </a:spcBef>
              <a:spcAft>
                <a:spcPct val="0"/>
              </a:spcAft>
              <a:buFontTx/>
              <a:buNone/>
            </a:pPr>
            <a:r>
              <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The REA continued to support its members in the new COVID-19 working environment!</a:t>
            </a:r>
          </a:p>
          <a:p>
            <a:pPr algn="ctr" eaLnBrk="1" fontAlgn="base" hangingPunct="1">
              <a:spcBef>
                <a:spcPct val="0"/>
              </a:spcBef>
              <a:spcAft>
                <a:spcPct val="0"/>
              </a:spcAft>
              <a:buFontTx/>
              <a:buNone/>
            </a:pPr>
            <a:r>
              <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 </a:t>
            </a:r>
          </a:p>
          <a:p>
            <a:pPr algn="ctr" eaLnBrk="1" fontAlgn="base" hangingPunct="1">
              <a:spcBef>
                <a:spcPct val="0"/>
              </a:spcBef>
              <a:spcAft>
                <a:spcPct val="0"/>
              </a:spcAft>
              <a:buFontTx/>
              <a:buNone/>
            </a:pPr>
            <a:r>
              <a:rPr lang="en-GB" altLang="en-US"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For the remainder of 2020 &amp; into 2021 </a:t>
            </a:r>
          </a:p>
          <a:p>
            <a:pPr marL="285750" indent="-285750" algn="ctr" eaLnBrk="1" fontAlgn="base" hangingPunct="1">
              <a:spcBef>
                <a:spcPct val="0"/>
              </a:spcBef>
              <a:spcAft>
                <a:spcPct val="0"/>
              </a:spcAft>
              <a:buFontTx/>
              <a:buChar char="-"/>
            </a:pPr>
            <a:r>
              <a:rPr lang="en-GB" altLang="en-US" sz="1400" b="1" i="1" dirty="0">
                <a:solidFill>
                  <a:srgbClr val="06926B"/>
                </a:solidFill>
                <a:latin typeface="Open Sans" panose="020B0606030504020204" pitchFamily="34" charset="0"/>
                <a:ea typeface="Open Sans" panose="020B0606030504020204" pitchFamily="34" charset="0"/>
                <a:cs typeface="Open Sans" panose="020B0606030504020204" pitchFamily="34" charset="0"/>
              </a:rPr>
              <a:t>Online</a:t>
            </a:r>
            <a:r>
              <a:rPr lang="en-GB" altLang="en-US"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 Events, Seminars Training</a:t>
            </a:r>
          </a:p>
          <a:p>
            <a:pPr marL="285750" indent="-285750" algn="ctr" eaLnBrk="1" fontAlgn="base" hangingPunct="1">
              <a:spcBef>
                <a:spcPct val="0"/>
              </a:spcBef>
              <a:spcAft>
                <a:spcPct val="0"/>
              </a:spcAft>
              <a:buFontTx/>
              <a:buChar char="-"/>
            </a:pPr>
            <a:endParaRPr lang="en-GB" altLang="en-US" sz="14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ctr" eaLnBrk="1" fontAlgn="base" hangingPunct="1">
              <a:spcBef>
                <a:spcPct val="0"/>
              </a:spcBef>
              <a:spcAft>
                <a:spcPct val="0"/>
              </a:spcAft>
              <a:buNone/>
            </a:pPr>
            <a:r>
              <a:rPr lang="en-GB" altLang="en-US"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Sept 2021….held its first </a:t>
            </a:r>
            <a:r>
              <a:rPr lang="en-GB" altLang="en-US" sz="1400" b="1" i="1" dirty="0">
                <a:solidFill>
                  <a:srgbClr val="FF6666"/>
                </a:solidFill>
                <a:latin typeface="Open Sans" panose="020B0606030504020204" pitchFamily="34" charset="0"/>
                <a:ea typeface="Open Sans" panose="020B0606030504020204" pitchFamily="34" charset="0"/>
                <a:cs typeface="Open Sans" panose="020B0606030504020204" pitchFamily="34" charset="0"/>
              </a:rPr>
              <a:t>in-person </a:t>
            </a:r>
            <a:r>
              <a:rPr lang="en-GB" altLang="en-US" sz="1400" b="1" i="1" dirty="0">
                <a:solidFill>
                  <a:srgbClr val="06926B"/>
                </a:solidFill>
                <a:latin typeface="Open Sans" panose="020B0606030504020204" pitchFamily="34" charset="0"/>
                <a:ea typeface="Open Sans" panose="020B0606030504020204" pitchFamily="34" charset="0"/>
                <a:cs typeface="Open Sans" panose="020B0606030504020204" pitchFamily="34" charset="0"/>
              </a:rPr>
              <a:t>event</a:t>
            </a:r>
          </a:p>
          <a:p>
            <a:pPr algn="ctr" eaLnBrk="1" fontAlgn="base" hangingPunct="1">
              <a:spcBef>
                <a:spcPct val="0"/>
              </a:spcBef>
              <a:spcAft>
                <a:spcPct val="0"/>
              </a:spcAft>
              <a:buNone/>
            </a:pPr>
            <a:r>
              <a:rPr lang="en-GB" altLang="en-US" sz="1400" b="1" i="1" dirty="0">
                <a:solidFill>
                  <a:srgbClr val="06926B"/>
                </a:solidFill>
                <a:latin typeface="Open Sans" panose="020B0606030504020204" pitchFamily="34" charset="0"/>
                <a:ea typeface="Open Sans" panose="020B0606030504020204" pitchFamily="34" charset="0"/>
                <a:cs typeface="Open Sans" panose="020B0606030504020204" pitchFamily="34" charset="0"/>
              </a:rPr>
              <a:t> - UK Green Gas Day  </a:t>
            </a:r>
          </a:p>
          <a:p>
            <a:pPr algn="ctr" eaLnBrk="1" fontAlgn="base" hangingPunct="1">
              <a:spcBef>
                <a:spcPct val="0"/>
              </a:spcBef>
              <a:spcAft>
                <a:spcPct val="0"/>
              </a:spcAft>
              <a:buNone/>
            </a:pPr>
            <a:endParaRPr lang="en-GB" altLang="en-US" sz="1400" b="1" i="1" dirty="0">
              <a:solidFill>
                <a:srgbClr val="FF6666"/>
              </a:solidFill>
              <a:latin typeface="Open Sans" panose="020B0606030504020204" pitchFamily="34" charset="0"/>
              <a:ea typeface="Open Sans" panose="020B0606030504020204" pitchFamily="34" charset="0"/>
              <a:cs typeface="Open Sans" panose="020B0606030504020204" pitchFamily="34" charset="0"/>
            </a:endParaRPr>
          </a:p>
          <a:p>
            <a:pPr algn="ctr" eaLnBrk="1" fontAlgn="base" hangingPunct="1">
              <a:spcBef>
                <a:spcPct val="0"/>
              </a:spcBef>
              <a:spcAft>
                <a:spcPct val="0"/>
              </a:spcAft>
              <a:buNone/>
            </a:pPr>
            <a:r>
              <a:rPr lang="en-GB" altLang="en-US" sz="1400" b="1" i="1" dirty="0">
                <a:solidFill>
                  <a:srgbClr val="06926B"/>
                </a:solidFill>
                <a:latin typeface="Open Sans" panose="020B0606030504020204" pitchFamily="34" charset="0"/>
                <a:ea typeface="Open Sans" panose="020B0606030504020204" pitchFamily="34" charset="0"/>
                <a:cs typeface="Open Sans" panose="020B0606030504020204" pitchFamily="34" charset="0"/>
              </a:rPr>
              <a:t>For  2022 </a:t>
            </a:r>
            <a:r>
              <a:rPr lang="en-GB" altLang="en-US" sz="1400" b="1" i="1" dirty="0">
                <a:solidFill>
                  <a:srgbClr val="FF6666"/>
                </a:solidFill>
                <a:latin typeface="Open Sans" panose="020B0606030504020204" pitchFamily="34" charset="0"/>
                <a:ea typeface="Open Sans" panose="020B0606030504020204" pitchFamily="34" charset="0"/>
                <a:cs typeface="Open Sans" panose="020B0606030504020204" pitchFamily="34" charset="0"/>
              </a:rPr>
              <a:t>COVID-19 permitting:</a:t>
            </a:r>
            <a:endParaRPr lang="en-GB" altLang="en-US" sz="14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ctr" eaLnBrk="1" fontAlgn="base" hangingPunct="1">
              <a:spcBef>
                <a:spcPct val="0"/>
              </a:spcBef>
              <a:spcAft>
                <a:spcPct val="0"/>
              </a:spcAft>
              <a:buNone/>
            </a:pPr>
            <a:r>
              <a:rPr lang="en-GB" altLang="en-US" sz="14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Conferences, Seminars, Workshops &amp; Training complimenting our Online platforms</a:t>
            </a:r>
          </a:p>
          <a:p>
            <a:pPr algn="ctr" eaLnBrk="1" fontAlgn="base" hangingPunct="1">
              <a:spcBef>
                <a:spcPct val="0"/>
              </a:spcBef>
              <a:spcAft>
                <a:spcPct val="0"/>
              </a:spcAft>
              <a:buFontTx/>
              <a:buNone/>
            </a:pPr>
            <a:endPar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algn="ctr" eaLnBrk="1" fontAlgn="base" hangingPunct="1">
              <a:spcBef>
                <a:spcPct val="0"/>
              </a:spcBef>
              <a:spcAft>
                <a:spcPct val="0"/>
              </a:spcAft>
              <a:buFontTx/>
              <a:buNone/>
            </a:pPr>
            <a:endPar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itle 1"/>
          <p:cNvSpPr txBox="1">
            <a:spLocks/>
          </p:cNvSpPr>
          <p:nvPr/>
        </p:nvSpPr>
        <p:spPr bwMode="auto">
          <a:xfrm>
            <a:off x="1979712" y="3501008"/>
            <a:ext cx="453650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rgbClr val="6F6F6F"/>
                </a:solidFill>
                <a:latin typeface="Arial" pitchFamily="34" charset="0"/>
                <a:cs typeface="Arial" pitchFamily="34" charset="0"/>
              </a:defRPr>
            </a:lvl1pPr>
            <a:lvl2pPr marL="742950" indent="-285750" eaLnBrk="0" hangingPunct="0">
              <a:spcBef>
                <a:spcPct val="20000"/>
              </a:spcBef>
              <a:buFont typeface="Courier New" pitchFamily="49" charset="0"/>
              <a:buChar char="o"/>
              <a:defRPr sz="2800">
                <a:solidFill>
                  <a:srgbClr val="6F6F6F"/>
                </a:solidFill>
                <a:latin typeface="Arial" pitchFamily="34" charset="0"/>
                <a:cs typeface="Arial" pitchFamily="34" charset="0"/>
              </a:defRPr>
            </a:lvl2pPr>
            <a:lvl3pPr marL="1143000" indent="-228600" eaLnBrk="0" hangingPunct="0">
              <a:spcBef>
                <a:spcPct val="20000"/>
              </a:spcBef>
              <a:buFont typeface="Courier New" pitchFamily="49" charset="0"/>
              <a:buChar char="o"/>
              <a:defRPr sz="2400">
                <a:solidFill>
                  <a:srgbClr val="6F6F6F"/>
                </a:solidFill>
                <a:latin typeface="Arial" pitchFamily="34" charset="0"/>
                <a:cs typeface="Arial" pitchFamily="34" charset="0"/>
              </a:defRPr>
            </a:lvl3pPr>
            <a:lvl4pPr marL="16002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4pPr>
            <a:lvl5pPr marL="20574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5pPr>
            <a:lvl6pPr marL="25146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6pPr>
            <a:lvl7pPr marL="29718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7pPr>
            <a:lvl8pPr marL="34290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8pPr>
            <a:lvl9pPr marL="38862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9pPr>
          </a:lstStyle>
          <a:p>
            <a:pPr algn="ctr" eaLnBrk="1" fontAlgn="base" hangingPunct="1">
              <a:spcBef>
                <a:spcPct val="0"/>
              </a:spcBef>
              <a:spcAft>
                <a:spcPct val="0"/>
              </a:spcAft>
              <a:buFontTx/>
              <a:buNone/>
            </a:pPr>
            <a:r>
              <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Publications &amp; Newsletters</a:t>
            </a:r>
          </a:p>
        </p:txBody>
      </p:sp>
      <p:cxnSp>
        <p:nvCxnSpPr>
          <p:cNvPr id="30" name="Straight Connector 29">
            <a:extLst>
              <a:ext uri="{FF2B5EF4-FFF2-40B4-BE49-F238E27FC236}">
                <a16:creationId xmlns:a16="http://schemas.microsoft.com/office/drawing/2014/main" id="{54B4357E-C510-FE44-BA3B-DC92552E126B}"/>
              </a:ext>
            </a:extLst>
          </p:cNvPr>
          <p:cNvCxnSpPr>
            <a:cxnSpLocks/>
          </p:cNvCxnSpPr>
          <p:nvPr/>
        </p:nvCxnSpPr>
        <p:spPr>
          <a:xfrm>
            <a:off x="2484739" y="3501008"/>
            <a:ext cx="6479749" cy="1"/>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B4357E-C510-FE44-BA3B-DC92552E126B}"/>
              </a:ext>
            </a:extLst>
          </p:cNvPr>
          <p:cNvCxnSpPr>
            <a:cxnSpLocks/>
          </p:cNvCxnSpPr>
          <p:nvPr/>
        </p:nvCxnSpPr>
        <p:spPr>
          <a:xfrm>
            <a:off x="2411760" y="6669359"/>
            <a:ext cx="6479749" cy="1"/>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F197B196-2293-4B41-A27B-A0D8AB0AAB2C}"/>
              </a:ext>
            </a:extLst>
          </p:cNvPr>
          <p:cNvSpPr txBox="1">
            <a:spLocks/>
          </p:cNvSpPr>
          <p:nvPr/>
        </p:nvSpPr>
        <p:spPr bwMode="auto">
          <a:xfrm>
            <a:off x="3852743" y="6237560"/>
            <a:ext cx="511174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rgbClr val="6F6F6F"/>
                </a:solidFill>
                <a:latin typeface="Arial" pitchFamily="34" charset="0"/>
                <a:cs typeface="Arial" pitchFamily="34" charset="0"/>
              </a:defRPr>
            </a:lvl1pPr>
            <a:lvl2pPr marL="742950" indent="-285750" eaLnBrk="0" hangingPunct="0">
              <a:spcBef>
                <a:spcPct val="20000"/>
              </a:spcBef>
              <a:buFont typeface="Courier New" pitchFamily="49" charset="0"/>
              <a:buChar char="o"/>
              <a:defRPr sz="2800">
                <a:solidFill>
                  <a:srgbClr val="6F6F6F"/>
                </a:solidFill>
                <a:latin typeface="Arial" pitchFamily="34" charset="0"/>
                <a:cs typeface="Arial" pitchFamily="34" charset="0"/>
              </a:defRPr>
            </a:lvl2pPr>
            <a:lvl3pPr marL="1143000" indent="-228600" eaLnBrk="0" hangingPunct="0">
              <a:spcBef>
                <a:spcPct val="20000"/>
              </a:spcBef>
              <a:buFont typeface="Courier New" pitchFamily="49" charset="0"/>
              <a:buChar char="o"/>
              <a:defRPr sz="2400">
                <a:solidFill>
                  <a:srgbClr val="6F6F6F"/>
                </a:solidFill>
                <a:latin typeface="Arial" pitchFamily="34" charset="0"/>
                <a:cs typeface="Arial" pitchFamily="34" charset="0"/>
              </a:defRPr>
            </a:lvl3pPr>
            <a:lvl4pPr marL="16002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4pPr>
            <a:lvl5pPr marL="20574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5pPr>
            <a:lvl6pPr marL="25146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6pPr>
            <a:lvl7pPr marL="29718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7pPr>
            <a:lvl8pPr marL="34290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8pPr>
            <a:lvl9pPr marL="38862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9pPr>
          </a:lstStyle>
          <a:p>
            <a:pPr algn="ctr" eaLnBrk="1" fontAlgn="base" hangingPunct="1">
              <a:spcBef>
                <a:spcPct val="0"/>
              </a:spcBef>
              <a:spcAft>
                <a:spcPct val="0"/>
              </a:spcAft>
              <a:buFontTx/>
              <a:buNone/>
            </a:pPr>
            <a:r>
              <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Ministerial &amp; Government Dept. meetings</a:t>
            </a:r>
          </a:p>
        </p:txBody>
      </p:sp>
      <p:pic>
        <p:nvPicPr>
          <p:cNvPr id="8" name="Picture 7">
            <a:extLst>
              <a:ext uri="{FF2B5EF4-FFF2-40B4-BE49-F238E27FC236}">
                <a16:creationId xmlns:a16="http://schemas.microsoft.com/office/drawing/2014/main" id="{F7F15432-2675-405A-A7FF-D566D12490D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960000">
            <a:off x="5482461" y="4873061"/>
            <a:ext cx="940337" cy="1332471"/>
          </a:xfrm>
          <a:prstGeom prst="rect">
            <a:avLst/>
          </a:prstGeom>
          <a:effectLst>
            <a:outerShdw blurRad="50800" dist="38100" dir="18900000" algn="bl" rotWithShape="0">
              <a:prstClr val="black">
                <a:alpha val="40000"/>
              </a:prstClr>
            </a:outerShdw>
          </a:effectLst>
        </p:spPr>
      </p:pic>
      <p:pic>
        <p:nvPicPr>
          <p:cNvPr id="16" name="Picture 15">
            <a:extLst>
              <a:ext uri="{FF2B5EF4-FFF2-40B4-BE49-F238E27FC236}">
                <a16:creationId xmlns:a16="http://schemas.microsoft.com/office/drawing/2014/main" id="{1D2AEC90-3275-45DB-B3F0-A51D1893C9CD}"/>
              </a:ext>
            </a:extLst>
          </p:cNvPr>
          <p:cNvPicPr>
            <a:picLocks noChangeAspect="1"/>
          </p:cNvPicPr>
          <p:nvPr/>
        </p:nvPicPr>
        <p:blipFill>
          <a:blip r:embed="rId7"/>
          <a:stretch>
            <a:fillRect/>
          </a:stretch>
        </p:blipFill>
        <p:spPr>
          <a:xfrm>
            <a:off x="-75776" y="5846733"/>
            <a:ext cx="2304488" cy="938865"/>
          </a:xfrm>
          <a:prstGeom prst="rect">
            <a:avLst/>
          </a:prstGeom>
        </p:spPr>
      </p:pic>
      <p:pic>
        <p:nvPicPr>
          <p:cNvPr id="18" name="Picture 17">
            <a:extLst>
              <a:ext uri="{FF2B5EF4-FFF2-40B4-BE49-F238E27FC236}">
                <a16:creationId xmlns:a16="http://schemas.microsoft.com/office/drawing/2014/main" id="{69492D38-C1A1-4405-83AF-F9E63B34E39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rot="-240000">
            <a:off x="3879393" y="3832038"/>
            <a:ext cx="1059217" cy="1488554"/>
          </a:xfrm>
          <a:prstGeom prst="rect">
            <a:avLst/>
          </a:prstGeom>
          <a:effectLst>
            <a:outerShdw blurRad="50800" dist="38100" dir="8100000" algn="tr" rotWithShape="0">
              <a:prstClr val="black">
                <a:alpha val="40000"/>
              </a:prstClr>
            </a:outerShdw>
          </a:effectLst>
        </p:spPr>
      </p:pic>
      <p:pic>
        <p:nvPicPr>
          <p:cNvPr id="25" name="Picture 4"/>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rot="637588">
            <a:off x="4677849" y="3890138"/>
            <a:ext cx="1007241" cy="142558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14"/>
          <p:cNvPicPr>
            <a:picLocks noChangeAspect="1"/>
          </p:cNvPicPr>
          <p:nvPr/>
        </p:nvPicPr>
        <p:blipFill>
          <a:blip r:embed="rId10">
            <a:extLst>
              <a:ext uri="{28A0092B-C50C-407E-A947-70E740481C1C}">
                <a14:useLocalDpi xmlns:a14="http://schemas.microsoft.com/office/drawing/2010/main" val="0"/>
              </a:ext>
            </a:extLst>
          </a:blip>
          <a:srcRect/>
          <a:stretch/>
        </p:blipFill>
        <p:spPr bwMode="auto">
          <a:xfrm rot="217236">
            <a:off x="3656266" y="4307457"/>
            <a:ext cx="1328946" cy="1822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600000">
            <a:off x="3287080" y="4981722"/>
            <a:ext cx="948898" cy="1399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58D7415A-EC8F-4641-832C-FB60A79BB28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rot="600000">
            <a:off x="4503582" y="4884078"/>
            <a:ext cx="949428" cy="1343422"/>
          </a:xfrm>
          <a:prstGeom prst="rect">
            <a:avLst/>
          </a:prstGeom>
          <a:effectLst>
            <a:outerShdw blurRad="63500" sx="102000" sy="102000" algn="ctr" rotWithShape="0">
              <a:prstClr val="black">
                <a:alpha val="40000"/>
              </a:prstClr>
            </a:outerShdw>
          </a:effectLst>
        </p:spPr>
      </p:pic>
      <p:sp>
        <p:nvSpPr>
          <p:cNvPr id="17" name="Title 1">
            <a:extLst>
              <a:ext uri="{FF2B5EF4-FFF2-40B4-BE49-F238E27FC236}">
                <a16:creationId xmlns:a16="http://schemas.microsoft.com/office/drawing/2014/main" id="{B06C3046-8CFE-47F2-AF5F-1CB466AEC32A}"/>
              </a:ext>
            </a:extLst>
          </p:cNvPr>
          <p:cNvSpPr txBox="1">
            <a:spLocks/>
          </p:cNvSpPr>
          <p:nvPr/>
        </p:nvSpPr>
        <p:spPr>
          <a:xfrm>
            <a:off x="136024" y="3912816"/>
            <a:ext cx="2164196" cy="819522"/>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rgbClr val="43D398"/>
                </a:solidFill>
                <a:latin typeface="Open Sans" panose="020B0606030504020204" pitchFamily="34" charset="0"/>
                <a:ea typeface="Open Sans" panose="020B0606030504020204" pitchFamily="34" charset="0"/>
                <a:cs typeface="Open Sans" panose="020B0606030504020204" pitchFamily="34" charset="0"/>
              </a:rPr>
              <a:t>Our Subsidiaries</a:t>
            </a:r>
          </a:p>
        </p:txBody>
      </p:sp>
      <p:pic>
        <p:nvPicPr>
          <p:cNvPr id="19" name="Picture 10" descr="Subsidiaries.jpg">
            <a:hlinkClick r:id="rId13"/>
            <a:extLst>
              <a:ext uri="{FF2B5EF4-FFF2-40B4-BE49-F238E27FC236}">
                <a16:creationId xmlns:a16="http://schemas.microsoft.com/office/drawing/2014/main" id="{ADEF5484-5144-4721-A80D-133CF2EBD818}"/>
              </a:ext>
            </a:extLst>
          </p:cNvPr>
          <p:cNvPicPr>
            <a:picLocks noChangeAspect="1"/>
          </p:cNvPicPr>
          <p:nvPr/>
        </p:nvPicPr>
        <p:blipFill>
          <a:blip r:embed="rId14" cstate="print">
            <a:extLst>
              <a:ext uri="{28A0092B-C50C-407E-A947-70E740481C1C}">
                <a14:useLocalDpi xmlns:a14="http://schemas.microsoft.com/office/drawing/2010/main" val="0"/>
              </a:ext>
            </a:extLst>
          </a:blip>
          <a:srcRect b="53050"/>
          <a:stretch>
            <a:fillRect/>
          </a:stretch>
        </p:blipFill>
        <p:spPr bwMode="auto">
          <a:xfrm>
            <a:off x="467544" y="4652930"/>
            <a:ext cx="1151816" cy="116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48410930-D2C8-4881-98F4-0C6BDB613EA7}"/>
              </a:ext>
            </a:extLst>
          </p:cNvPr>
          <p:cNvPicPr>
            <a:picLocks noChangeAspect="1"/>
          </p:cNvPicPr>
          <p:nvPr/>
        </p:nvPicPr>
        <p:blipFill>
          <a:blip r:embed="rId15"/>
          <a:stretch>
            <a:fillRect/>
          </a:stretch>
        </p:blipFill>
        <p:spPr>
          <a:xfrm>
            <a:off x="2681058" y="267259"/>
            <a:ext cx="2005604" cy="3183089"/>
          </a:xfrm>
          <a:prstGeom prst="rect">
            <a:avLst/>
          </a:prstGeom>
        </p:spPr>
      </p:pic>
      <p:pic>
        <p:nvPicPr>
          <p:cNvPr id="27" name="Picture 26" descr="Graphical user interface, application&#10;&#10;Description automatically generated">
            <a:extLst>
              <a:ext uri="{FF2B5EF4-FFF2-40B4-BE49-F238E27FC236}">
                <a16:creationId xmlns:a16="http://schemas.microsoft.com/office/drawing/2014/main" id="{95EE4427-5802-46DF-ACA6-E490EA276F2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r="20704"/>
          <a:stretch/>
        </p:blipFill>
        <p:spPr>
          <a:xfrm>
            <a:off x="6927639" y="4690266"/>
            <a:ext cx="2180865" cy="1547046"/>
          </a:xfrm>
          <a:prstGeom prst="rect">
            <a:avLst/>
          </a:prstGeom>
        </p:spPr>
      </p:pic>
      <p:sp>
        <p:nvSpPr>
          <p:cNvPr id="36" name="TextBox 35">
            <a:extLst>
              <a:ext uri="{FF2B5EF4-FFF2-40B4-BE49-F238E27FC236}">
                <a16:creationId xmlns:a16="http://schemas.microsoft.com/office/drawing/2014/main" id="{4364C8C8-73C1-4A73-8FE3-7B1E02779207}"/>
              </a:ext>
            </a:extLst>
          </p:cNvPr>
          <p:cNvSpPr txBox="1"/>
          <p:nvPr/>
        </p:nvSpPr>
        <p:spPr>
          <a:xfrm>
            <a:off x="7236296" y="3754773"/>
            <a:ext cx="1756476" cy="954107"/>
          </a:xfrm>
          <a:prstGeom prst="rect">
            <a:avLst/>
          </a:prstGeom>
          <a:noFill/>
        </p:spPr>
        <p:txBody>
          <a:bodyPr wrap="square">
            <a:spAutoFit/>
          </a:bodyPr>
          <a:lstStyle/>
          <a:p>
            <a:r>
              <a:rPr kumimoji="0" lang="en-GB" altLang="en-US" sz="1400" b="1" i="0" u="none" strike="noStrike" kern="1200" cap="none" spc="0" normalizeH="0" baseline="0" noProof="0" dirty="0">
                <a:ln>
                  <a:noFill/>
                </a:ln>
                <a:solidFill>
                  <a:srgbClr val="06926B"/>
                </a:solidFill>
                <a:effectLst/>
                <a:uLnTx/>
                <a:uFillTx/>
                <a:latin typeface="Open Sans" panose="020B0606030504020204" pitchFamily="34" charset="0"/>
                <a:ea typeface="Open Sans" panose="020B0606030504020204" pitchFamily="34" charset="0"/>
                <a:cs typeface="Open Sans" panose="020B0606030504020204" pitchFamily="34" charset="0"/>
              </a:rPr>
              <a:t>Deep Geothermal 14.09.21</a:t>
            </a:r>
          </a:p>
          <a:p>
            <a:r>
              <a:rPr kumimoji="0" lang="en-GB" altLang="en-US" sz="1400" b="1" i="0" u="none" strike="noStrike" kern="1200" cap="none" spc="0" normalizeH="0" baseline="0" noProof="0" dirty="0">
                <a:ln>
                  <a:noFill/>
                </a:ln>
                <a:solidFill>
                  <a:srgbClr val="06926B"/>
                </a:solidFill>
                <a:effectLst/>
                <a:uLnTx/>
                <a:uFillTx/>
                <a:latin typeface="Open Sans" panose="020B0606030504020204" pitchFamily="34" charset="0"/>
                <a:ea typeface="Open Sans" panose="020B0606030504020204" pitchFamily="34" charset="0"/>
                <a:cs typeface="Open Sans" panose="020B0606030504020204" pitchFamily="34" charset="0"/>
              </a:rPr>
              <a:t>Minister &amp; MP roundtable</a:t>
            </a:r>
            <a:endParaRPr lang="en-GB" dirty="0"/>
          </a:p>
        </p:txBody>
      </p:sp>
    </p:spTree>
    <p:extLst>
      <p:ext uri="{BB962C8B-B14F-4D97-AF65-F5344CB8AC3E}">
        <p14:creationId xmlns:p14="http://schemas.microsoft.com/office/powerpoint/2010/main" val="394837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47" y="-1"/>
            <a:ext cx="2344216" cy="6858001"/>
          </a:xfrm>
          <a:prstGeom prst="rect">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5FD9AE7A-2CC3-8843-A762-1B603B91F7B5}"/>
              </a:ext>
            </a:extLst>
          </p:cNvPr>
          <p:cNvSpPr>
            <a:spLocks noGrp="1"/>
          </p:cNvSpPr>
          <p:nvPr>
            <p:ph type="ctrTitle"/>
          </p:nvPr>
        </p:nvSpPr>
        <p:spPr>
          <a:xfrm>
            <a:off x="38591" y="1340768"/>
            <a:ext cx="2157145" cy="1368152"/>
          </a:xfrm>
          <a:noFill/>
          <a:ln>
            <a:noFill/>
          </a:ln>
        </p:spPr>
        <p:txBody>
          <a:bodyPr>
            <a:noAutofit/>
          </a:bodyPr>
          <a:lstStyle/>
          <a:p>
            <a:pPr algn="l"/>
            <a: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t>What we do</a:t>
            </a:r>
            <a:b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b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b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b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b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b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r>
              <a:rPr lang="en-GB" sz="2000" dirty="0">
                <a:solidFill>
                  <a:srgbClr val="43D398"/>
                </a:solidFill>
                <a:latin typeface="Open Sans" panose="020B0606030504020204" pitchFamily="34" charset="0"/>
                <a:ea typeface="Open Sans" panose="020B0606030504020204" pitchFamily="34" charset="0"/>
                <a:cs typeface="Open Sans" panose="020B0606030504020204" pitchFamily="34" charset="0"/>
              </a:rPr>
              <a:t>Our office!</a:t>
            </a:r>
            <a:b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endPar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riangle 4">
            <a:extLst>
              <a:ext uri="{FF2B5EF4-FFF2-40B4-BE49-F238E27FC236}">
                <a16:creationId xmlns:a16="http://schemas.microsoft.com/office/drawing/2014/main" id="{6B18CF9C-B1EC-DA42-BD5B-AE2DA495678C}"/>
              </a:ext>
            </a:extLst>
          </p:cNvPr>
          <p:cNvSpPr/>
          <p:nvPr/>
        </p:nvSpPr>
        <p:spPr>
          <a:xfrm>
            <a:off x="169110" y="5733256"/>
            <a:ext cx="802490" cy="864096"/>
          </a:xfrm>
          <a:prstGeom prst="triangle">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3BE7D5-8A22-2A43-8A86-400041F07371}"/>
              </a:ext>
            </a:extLst>
          </p:cNvPr>
          <p:cNvSpPr txBox="1"/>
          <p:nvPr/>
        </p:nvSpPr>
        <p:spPr>
          <a:xfrm>
            <a:off x="4811183" y="3759071"/>
            <a:ext cx="184731" cy="369332"/>
          </a:xfrm>
          <a:prstGeom prst="rect">
            <a:avLst/>
          </a:prstGeom>
          <a:noFill/>
        </p:spPr>
        <p:txBody>
          <a:bodyPr wrap="none" rtlCol="0">
            <a:spAutoFit/>
          </a:bodyPr>
          <a:lstStyle/>
          <a:p>
            <a:endParaRPr lang="en-US" dirty="0"/>
          </a:p>
        </p:txBody>
      </p:sp>
      <p:cxnSp>
        <p:nvCxnSpPr>
          <p:cNvPr id="13" name="Straight Connector 12">
            <a:extLst>
              <a:ext uri="{FF2B5EF4-FFF2-40B4-BE49-F238E27FC236}">
                <a16:creationId xmlns:a16="http://schemas.microsoft.com/office/drawing/2014/main" id="{54B4357E-C510-FE44-BA3B-DC92552E126B}"/>
              </a:ext>
            </a:extLst>
          </p:cNvPr>
          <p:cNvCxnSpPr>
            <a:cxnSpLocks/>
          </p:cNvCxnSpPr>
          <p:nvPr/>
        </p:nvCxnSpPr>
        <p:spPr>
          <a:xfrm>
            <a:off x="2412729" y="188640"/>
            <a:ext cx="6479749" cy="1"/>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bwMode="auto">
          <a:xfrm>
            <a:off x="2548387" y="3221900"/>
            <a:ext cx="6343122" cy="200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rgbClr val="6F6F6F"/>
                </a:solidFill>
                <a:latin typeface="Arial" pitchFamily="34" charset="0"/>
                <a:cs typeface="Arial" pitchFamily="34" charset="0"/>
              </a:defRPr>
            </a:lvl1pPr>
            <a:lvl2pPr marL="742950" indent="-285750" eaLnBrk="0" hangingPunct="0">
              <a:spcBef>
                <a:spcPct val="20000"/>
              </a:spcBef>
              <a:buFont typeface="Courier New" pitchFamily="49" charset="0"/>
              <a:buChar char="o"/>
              <a:defRPr sz="2800">
                <a:solidFill>
                  <a:srgbClr val="6F6F6F"/>
                </a:solidFill>
                <a:latin typeface="Arial" pitchFamily="34" charset="0"/>
                <a:cs typeface="Arial" pitchFamily="34" charset="0"/>
              </a:defRPr>
            </a:lvl2pPr>
            <a:lvl3pPr marL="1143000" indent="-228600" eaLnBrk="0" hangingPunct="0">
              <a:spcBef>
                <a:spcPct val="20000"/>
              </a:spcBef>
              <a:buFont typeface="Courier New" pitchFamily="49" charset="0"/>
              <a:buChar char="o"/>
              <a:defRPr sz="2400">
                <a:solidFill>
                  <a:srgbClr val="6F6F6F"/>
                </a:solidFill>
                <a:latin typeface="Arial" pitchFamily="34" charset="0"/>
                <a:cs typeface="Arial" pitchFamily="34" charset="0"/>
              </a:defRPr>
            </a:lvl3pPr>
            <a:lvl4pPr marL="16002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4pPr>
            <a:lvl5pPr marL="20574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5pPr>
            <a:lvl6pPr marL="25146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6pPr>
            <a:lvl7pPr marL="29718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7pPr>
            <a:lvl8pPr marL="34290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8pPr>
            <a:lvl9pPr marL="38862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9pPr>
          </a:lstStyle>
          <a:p>
            <a:pPr eaLnBrk="1" fontAlgn="base" hangingPunct="1">
              <a:spcBef>
                <a:spcPct val="0"/>
              </a:spcBef>
              <a:spcAft>
                <a:spcPct val="0"/>
              </a:spcAft>
              <a:buFontTx/>
              <a:buNone/>
            </a:pPr>
            <a:r>
              <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has become</a:t>
            </a:r>
          </a:p>
          <a:p>
            <a:pPr eaLnBrk="1" fontAlgn="base" hangingPunct="1">
              <a:spcBef>
                <a:spcPct val="0"/>
              </a:spcBef>
              <a:spcAft>
                <a:spcPct val="0"/>
              </a:spcAft>
              <a:buFontTx/>
              <a:buNone/>
            </a:pPr>
            <a:endPar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eaLnBrk="1" fontAlgn="base" hangingPunct="1">
              <a:spcBef>
                <a:spcPct val="0"/>
              </a:spcBef>
              <a:spcAft>
                <a:spcPct val="0"/>
              </a:spcAft>
              <a:buFontTx/>
              <a:buNone/>
            </a:pPr>
            <a:endPar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eaLnBrk="1" fontAlgn="base" hangingPunct="1">
              <a:spcBef>
                <a:spcPct val="0"/>
              </a:spcBef>
              <a:spcAft>
                <a:spcPct val="0"/>
              </a:spcAft>
              <a:buFontTx/>
              <a:buNone/>
            </a:pPr>
            <a:endPar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eaLnBrk="1" fontAlgn="base" hangingPunct="1">
              <a:spcBef>
                <a:spcPct val="0"/>
              </a:spcBef>
              <a:spcAft>
                <a:spcPct val="0"/>
              </a:spcAft>
              <a:buFontTx/>
              <a:buNone/>
            </a:pPr>
            <a:endPar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eaLnBrk="1" fontAlgn="base" hangingPunct="1">
              <a:spcBef>
                <a:spcPct val="0"/>
              </a:spcBef>
              <a:spcAft>
                <a:spcPct val="0"/>
              </a:spcAft>
              <a:buFontTx/>
              <a:buNone/>
            </a:pPr>
            <a:endPar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eaLnBrk="1" fontAlgn="base" hangingPunct="1">
              <a:spcBef>
                <a:spcPct val="0"/>
              </a:spcBef>
              <a:spcAft>
                <a:spcPct val="0"/>
              </a:spcAft>
              <a:buFontTx/>
              <a:buNone/>
            </a:pPr>
            <a:r>
              <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After our staff’s wellbeing, our priority was our members’ business continuity </a:t>
            </a:r>
          </a:p>
          <a:p>
            <a:pPr marL="285750" indent="-285750" eaLnBrk="1" fontAlgn="base" hangingPunct="1">
              <a:spcBef>
                <a:spcPct val="0"/>
              </a:spcBef>
              <a:spcAft>
                <a:spcPct val="0"/>
              </a:spcAft>
            </a:pPr>
            <a:r>
              <a:rPr lang="en-GB" altLang="en-US" sz="1800" b="1" i="1" dirty="0">
                <a:solidFill>
                  <a:srgbClr val="06926B"/>
                </a:solidFill>
                <a:latin typeface="Open Sans" panose="020B0606030504020204" pitchFamily="34" charset="0"/>
                <a:ea typeface="Open Sans" panose="020B0606030504020204" pitchFamily="34" charset="0"/>
                <a:cs typeface="Open Sans" panose="020B0606030504020204" pitchFamily="34" charset="0"/>
              </a:rPr>
              <a:t>financially and for working safely</a:t>
            </a:r>
            <a:r>
              <a:rPr lang="en-GB" altLang="en-US" sz="1800" i="1" dirty="0">
                <a:solidFill>
                  <a:srgbClr val="06926B"/>
                </a:solidFill>
                <a:latin typeface="Open Sans" panose="020B0606030504020204" pitchFamily="34" charset="0"/>
                <a:ea typeface="Open Sans" panose="020B0606030504020204" pitchFamily="34" charset="0"/>
                <a:cs typeface="Open Sans" panose="020B0606030504020204" pitchFamily="34" charset="0"/>
              </a:rPr>
              <a:t>, </a:t>
            </a:r>
            <a:r>
              <a:rPr lang="en-GB" altLang="en-US" sz="18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representing your interests in weekly Government Departments and Ministerial meetings</a:t>
            </a:r>
          </a:p>
          <a:p>
            <a:pPr eaLnBrk="1" fontAlgn="base" hangingPunct="1">
              <a:spcBef>
                <a:spcPct val="0"/>
              </a:spcBef>
              <a:spcAft>
                <a:spcPct val="0"/>
              </a:spcAft>
              <a:buNone/>
            </a:pPr>
            <a:endParaRPr lang="en-GB" altLang="en-US" sz="1800" b="1" i="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eaLnBrk="1" fontAlgn="base" hangingPunct="1">
              <a:spcBef>
                <a:spcPct val="0"/>
              </a:spcBef>
              <a:spcAft>
                <a:spcPct val="0"/>
              </a:spcAft>
              <a:buNone/>
            </a:pPr>
            <a:r>
              <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Over winter and across the first part of 2021</a:t>
            </a:r>
          </a:p>
          <a:p>
            <a:pPr marL="285750" indent="-285750" eaLnBrk="1" fontAlgn="base" hangingPunct="1">
              <a:spcBef>
                <a:spcPct val="0"/>
              </a:spcBef>
              <a:spcAft>
                <a:spcPct val="0"/>
              </a:spcAft>
            </a:pPr>
            <a:r>
              <a:rPr lang="en-GB" altLang="en-US" sz="1800" b="1" i="1" dirty="0">
                <a:solidFill>
                  <a:srgbClr val="06926B"/>
                </a:solidFill>
                <a:latin typeface="Open Sans" panose="020B0606030504020204" pitchFamily="34" charset="0"/>
                <a:ea typeface="Open Sans" panose="020B0606030504020204" pitchFamily="34" charset="0"/>
                <a:cs typeface="Open Sans" panose="020B0606030504020204" pitchFamily="34" charset="0"/>
              </a:rPr>
              <a:t>Released and communicated REA’s Net Zero Strategy</a:t>
            </a:r>
            <a:endParaRPr lang="en-GB" altLang="en-US" sz="1800"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eaLnBrk="1" fontAlgn="base" hangingPunct="1">
              <a:spcBef>
                <a:spcPct val="0"/>
              </a:spcBef>
              <a:spcAft>
                <a:spcPct val="0"/>
              </a:spcAft>
              <a:buNone/>
            </a:pPr>
            <a:endParaRPr lang="en-GB" altLang="en-US" sz="1800"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eaLnBrk="1" fontAlgn="base" hangingPunct="1">
              <a:spcBef>
                <a:spcPct val="0"/>
              </a:spcBef>
              <a:spcAft>
                <a:spcPct val="0"/>
              </a:spcAft>
              <a:buNone/>
            </a:pPr>
            <a:r>
              <a:rPr lang="en-GB" altLang="en-US" sz="1800" b="1" i="1" dirty="0">
                <a:solidFill>
                  <a:srgbClr val="74E2D5"/>
                </a:solidFill>
                <a:latin typeface="Open Sans" panose="020B0606030504020204" pitchFamily="34" charset="0"/>
                <a:ea typeface="Open Sans" panose="020B0606030504020204" pitchFamily="34" charset="0"/>
                <a:cs typeface="Open Sans" panose="020B0606030504020204" pitchFamily="34" charset="0"/>
              </a:rPr>
              <a:t>At the same time we stepped up our engagement and response to UK Government’s evolving  Net Zero activities and consultations to represent our members interests in these extraordinary times</a:t>
            </a:r>
          </a:p>
          <a:p>
            <a:pPr marL="285750" indent="-285750" eaLnBrk="1" fontAlgn="base" hangingPunct="1">
              <a:spcBef>
                <a:spcPct val="0"/>
              </a:spcBef>
              <a:spcAft>
                <a:spcPct val="0"/>
              </a:spcAft>
              <a:buFontTx/>
              <a:buChar char="-"/>
            </a:pPr>
            <a:endParaRPr lang="en-GB" altLang="en-US" sz="1800" b="1" i="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a:p>
            <a:pPr eaLnBrk="1" fontAlgn="base" hangingPunct="1">
              <a:spcBef>
                <a:spcPct val="0"/>
              </a:spcBef>
              <a:spcAft>
                <a:spcPct val="0"/>
              </a:spcAft>
              <a:buFontTx/>
              <a:buNone/>
            </a:pPr>
            <a:endPar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54B4357E-C510-FE44-BA3B-DC92552E126B}"/>
              </a:ext>
            </a:extLst>
          </p:cNvPr>
          <p:cNvCxnSpPr>
            <a:cxnSpLocks/>
          </p:cNvCxnSpPr>
          <p:nvPr/>
        </p:nvCxnSpPr>
        <p:spPr>
          <a:xfrm>
            <a:off x="2411760" y="6669359"/>
            <a:ext cx="6479749" cy="1"/>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D2AEC90-3275-45DB-B3F0-A51D1893C9CD}"/>
              </a:ext>
            </a:extLst>
          </p:cNvPr>
          <p:cNvPicPr>
            <a:picLocks noChangeAspect="1"/>
          </p:cNvPicPr>
          <p:nvPr/>
        </p:nvPicPr>
        <p:blipFill>
          <a:blip r:embed="rId3"/>
          <a:stretch>
            <a:fillRect/>
          </a:stretch>
        </p:blipFill>
        <p:spPr>
          <a:xfrm>
            <a:off x="-75776" y="5846733"/>
            <a:ext cx="2304488" cy="938865"/>
          </a:xfrm>
          <a:prstGeom prst="rect">
            <a:avLst/>
          </a:prstGeom>
        </p:spPr>
      </p:pic>
      <p:pic>
        <p:nvPicPr>
          <p:cNvPr id="1027" name="Picture 3">
            <a:extLst>
              <a:ext uri="{FF2B5EF4-FFF2-40B4-BE49-F238E27FC236}">
                <a16:creationId xmlns:a16="http://schemas.microsoft.com/office/drawing/2014/main" id="{59BA151B-6D30-4087-B2D9-AF712D3BB3D7}"/>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2442719" y="394342"/>
            <a:ext cx="3807436" cy="83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F7AEE47-E0AB-4B11-8E18-31F49A545295}"/>
              </a:ext>
            </a:extLst>
          </p:cNvPr>
          <p:cNvPicPr>
            <a:picLocks noChangeAspect="1"/>
          </p:cNvPicPr>
          <p:nvPr/>
        </p:nvPicPr>
        <p:blipFill>
          <a:blip r:embed="rId5"/>
          <a:stretch>
            <a:fillRect/>
          </a:stretch>
        </p:blipFill>
        <p:spPr>
          <a:xfrm>
            <a:off x="6588224" y="394507"/>
            <a:ext cx="2187079" cy="1212267"/>
          </a:xfrm>
          <a:prstGeom prst="rect">
            <a:avLst/>
          </a:prstGeom>
        </p:spPr>
      </p:pic>
      <p:pic>
        <p:nvPicPr>
          <p:cNvPr id="11" name="52B3FD6D-0B92-4DC2-AC73-C02810C40359">
            <a:extLst>
              <a:ext uri="{FF2B5EF4-FFF2-40B4-BE49-F238E27FC236}">
                <a16:creationId xmlns:a16="http://schemas.microsoft.com/office/drawing/2014/main" id="{5CF2327E-9330-4813-85A5-CC8344F3EE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970" y="3345733"/>
            <a:ext cx="1875750" cy="2501000"/>
          </a:xfrm>
          <a:prstGeom prst="rect">
            <a:avLst/>
          </a:prstGeom>
          <a:noFill/>
          <a:ln>
            <a:noFill/>
          </a:ln>
          <a:effectLst>
            <a:glow rad="63500">
              <a:srgbClr val="43D398">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F108321-85A8-4BF7-95A5-10F71234ACB5}"/>
              </a:ext>
            </a:extLst>
          </p:cNvPr>
          <p:cNvPicPr>
            <a:picLocks noChangeAspect="1"/>
          </p:cNvPicPr>
          <p:nvPr/>
        </p:nvPicPr>
        <p:blipFill>
          <a:blip r:embed="rId7"/>
          <a:stretch>
            <a:fillRect/>
          </a:stretch>
        </p:blipFill>
        <p:spPr>
          <a:xfrm>
            <a:off x="2483768" y="1772815"/>
            <a:ext cx="3766387" cy="909829"/>
          </a:xfrm>
          <a:prstGeom prst="rect">
            <a:avLst/>
          </a:prstGeom>
        </p:spPr>
      </p:pic>
    </p:spTree>
    <p:extLst>
      <p:ext uri="{BB962C8B-B14F-4D97-AF65-F5344CB8AC3E}">
        <p14:creationId xmlns:p14="http://schemas.microsoft.com/office/powerpoint/2010/main" val="18411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1"/>
            <a:ext cx="2344216" cy="6858001"/>
          </a:xfrm>
          <a:prstGeom prst="rect">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5FD9AE7A-2CC3-8843-A762-1B603B91F7B5}"/>
              </a:ext>
            </a:extLst>
          </p:cNvPr>
          <p:cNvSpPr>
            <a:spLocks noGrp="1"/>
          </p:cNvSpPr>
          <p:nvPr>
            <p:ph type="ctrTitle"/>
          </p:nvPr>
        </p:nvSpPr>
        <p:spPr>
          <a:xfrm>
            <a:off x="35496" y="202753"/>
            <a:ext cx="2164196" cy="819522"/>
          </a:xfrm>
          <a:noFill/>
          <a:ln>
            <a:noFill/>
          </a:ln>
        </p:spPr>
        <p:txBody>
          <a:bodyPr>
            <a:noAutofit/>
          </a:bodyPr>
          <a:lstStyle/>
          <a:p>
            <a:pPr algn="l"/>
            <a: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t>What we do</a:t>
            </a:r>
          </a:p>
        </p:txBody>
      </p:sp>
      <p:sp>
        <p:nvSpPr>
          <p:cNvPr id="5" name="Triangle 4">
            <a:extLst>
              <a:ext uri="{FF2B5EF4-FFF2-40B4-BE49-F238E27FC236}">
                <a16:creationId xmlns:a16="http://schemas.microsoft.com/office/drawing/2014/main" id="{6B18CF9C-B1EC-DA42-BD5B-AE2DA495678C}"/>
              </a:ext>
            </a:extLst>
          </p:cNvPr>
          <p:cNvSpPr/>
          <p:nvPr/>
        </p:nvSpPr>
        <p:spPr>
          <a:xfrm>
            <a:off x="169110" y="5733256"/>
            <a:ext cx="802490" cy="864096"/>
          </a:xfrm>
          <a:prstGeom prst="triangle">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4B4357E-C510-FE44-BA3B-DC92552E126B}"/>
              </a:ext>
            </a:extLst>
          </p:cNvPr>
          <p:cNvCxnSpPr>
            <a:cxnSpLocks/>
          </p:cNvCxnSpPr>
          <p:nvPr/>
        </p:nvCxnSpPr>
        <p:spPr>
          <a:xfrm>
            <a:off x="2412729" y="188640"/>
            <a:ext cx="6479749" cy="1"/>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bwMode="auto">
          <a:xfrm>
            <a:off x="2411760" y="188640"/>
            <a:ext cx="655272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rgbClr val="6F6F6F"/>
                </a:solidFill>
                <a:latin typeface="Arial" pitchFamily="34" charset="0"/>
                <a:cs typeface="Arial" pitchFamily="34" charset="0"/>
              </a:defRPr>
            </a:lvl1pPr>
            <a:lvl2pPr marL="742950" indent="-285750" eaLnBrk="0" hangingPunct="0">
              <a:spcBef>
                <a:spcPct val="20000"/>
              </a:spcBef>
              <a:buFont typeface="Courier New" pitchFamily="49" charset="0"/>
              <a:buChar char="o"/>
              <a:defRPr sz="2800">
                <a:solidFill>
                  <a:srgbClr val="6F6F6F"/>
                </a:solidFill>
                <a:latin typeface="Arial" pitchFamily="34" charset="0"/>
                <a:cs typeface="Arial" pitchFamily="34" charset="0"/>
              </a:defRPr>
            </a:lvl2pPr>
            <a:lvl3pPr marL="1143000" indent="-228600" eaLnBrk="0" hangingPunct="0">
              <a:spcBef>
                <a:spcPct val="20000"/>
              </a:spcBef>
              <a:buFont typeface="Courier New" pitchFamily="49" charset="0"/>
              <a:buChar char="o"/>
              <a:defRPr sz="2400">
                <a:solidFill>
                  <a:srgbClr val="6F6F6F"/>
                </a:solidFill>
                <a:latin typeface="Arial" pitchFamily="34" charset="0"/>
                <a:cs typeface="Arial" pitchFamily="34" charset="0"/>
              </a:defRPr>
            </a:lvl3pPr>
            <a:lvl4pPr marL="16002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4pPr>
            <a:lvl5pPr marL="20574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5pPr>
            <a:lvl6pPr marL="25146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6pPr>
            <a:lvl7pPr marL="29718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7pPr>
            <a:lvl8pPr marL="34290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8pPr>
            <a:lvl9pPr marL="38862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9pPr>
          </a:lstStyle>
          <a:p>
            <a:pPr algn="ctr" eaLnBrk="1" fontAlgn="base" hangingPunct="1">
              <a:spcBef>
                <a:spcPct val="0"/>
              </a:spcBef>
              <a:spcAft>
                <a:spcPct val="0"/>
              </a:spcAft>
              <a:buFontTx/>
              <a:buNone/>
            </a:pPr>
            <a:r>
              <a:rPr lang="en-GB" altLang="en-US" sz="1800" b="1" dirty="0">
                <a:solidFill>
                  <a:srgbClr val="06926B"/>
                </a:solidFill>
                <a:latin typeface="Open Sans" panose="020B0606030504020204" pitchFamily="34" charset="0"/>
                <a:ea typeface="Open Sans" panose="020B0606030504020204" pitchFamily="34" charset="0"/>
                <a:cs typeface="Open Sans" panose="020B0606030504020204" pitchFamily="34" charset="0"/>
              </a:rPr>
              <a:t>Reports &amp; Events </a:t>
            </a:r>
          </a:p>
        </p:txBody>
      </p:sp>
      <p:cxnSp>
        <p:nvCxnSpPr>
          <p:cNvPr id="31" name="Straight Connector 30">
            <a:extLst>
              <a:ext uri="{FF2B5EF4-FFF2-40B4-BE49-F238E27FC236}">
                <a16:creationId xmlns:a16="http://schemas.microsoft.com/office/drawing/2014/main" id="{54B4357E-C510-FE44-BA3B-DC92552E126B}"/>
              </a:ext>
            </a:extLst>
          </p:cNvPr>
          <p:cNvCxnSpPr>
            <a:cxnSpLocks/>
          </p:cNvCxnSpPr>
          <p:nvPr/>
        </p:nvCxnSpPr>
        <p:spPr>
          <a:xfrm>
            <a:off x="2411760" y="6669359"/>
            <a:ext cx="6479749" cy="1"/>
          </a:xfrm>
          <a:prstGeom prst="line">
            <a:avLst/>
          </a:prstGeom>
          <a:ln>
            <a:solidFill>
              <a:srgbClr val="06926B"/>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D2AEC90-3275-45DB-B3F0-A51D1893C9CD}"/>
              </a:ext>
            </a:extLst>
          </p:cNvPr>
          <p:cNvPicPr>
            <a:picLocks noChangeAspect="1"/>
          </p:cNvPicPr>
          <p:nvPr/>
        </p:nvPicPr>
        <p:blipFill>
          <a:blip r:embed="rId3"/>
          <a:stretch>
            <a:fillRect/>
          </a:stretch>
        </p:blipFill>
        <p:spPr>
          <a:xfrm>
            <a:off x="-75776" y="5846733"/>
            <a:ext cx="2304488" cy="938865"/>
          </a:xfrm>
          <a:prstGeom prst="rect">
            <a:avLst/>
          </a:prstGeom>
        </p:spPr>
      </p:pic>
      <p:pic>
        <p:nvPicPr>
          <p:cNvPr id="11" name="Picture 10">
            <a:hlinkClick r:id="rId4"/>
            <a:extLst>
              <a:ext uri="{FF2B5EF4-FFF2-40B4-BE49-F238E27FC236}">
                <a16:creationId xmlns:a16="http://schemas.microsoft.com/office/drawing/2014/main" id="{3919CA1B-1A90-4B5E-8EA1-CADAD21CB1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055639" y="1398992"/>
            <a:ext cx="1522416" cy="2141153"/>
          </a:xfrm>
          <a:prstGeom prst="rect">
            <a:avLst/>
          </a:prstGeom>
          <a:effectLst>
            <a:outerShdw blurRad="50800" dist="38100" dir="2700000" algn="tl" rotWithShape="0">
              <a:prstClr val="black">
                <a:alpha val="40000"/>
              </a:prstClr>
            </a:outerShdw>
          </a:effectLst>
          <a:scene3d>
            <a:camera prst="orthographicFront">
              <a:rot lat="0" lon="0" rev="600000"/>
            </a:camera>
            <a:lightRig rig="threePt" dir="t"/>
          </a:scene3d>
        </p:spPr>
      </p:pic>
      <p:pic>
        <p:nvPicPr>
          <p:cNvPr id="20" name="Picture 19">
            <a:hlinkClick r:id="rId6"/>
            <a:extLst>
              <a:ext uri="{FF2B5EF4-FFF2-40B4-BE49-F238E27FC236}">
                <a16:creationId xmlns:a16="http://schemas.microsoft.com/office/drawing/2014/main" id="{FE62D718-E380-409C-A2EE-AD865B3408B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596513" y="2985728"/>
            <a:ext cx="1650402" cy="2338642"/>
          </a:xfrm>
          <a:prstGeom prst="rect">
            <a:avLst/>
          </a:prstGeom>
          <a:effectLst>
            <a:outerShdw blurRad="50800" dist="38100" dir="2700000" algn="tl" rotWithShape="0">
              <a:prstClr val="black">
                <a:alpha val="40000"/>
              </a:prstClr>
            </a:outerShdw>
          </a:effectLst>
          <a:scene3d>
            <a:camera prst="orthographicFront">
              <a:rot lat="0" lon="0" rev="20999999"/>
            </a:camera>
            <a:lightRig rig="threePt" dir="t"/>
          </a:scene3d>
        </p:spPr>
      </p:pic>
      <p:pic>
        <p:nvPicPr>
          <p:cNvPr id="24" name="Picture 23">
            <a:extLst>
              <a:ext uri="{FF2B5EF4-FFF2-40B4-BE49-F238E27FC236}">
                <a16:creationId xmlns:a16="http://schemas.microsoft.com/office/drawing/2014/main" id="{D59639AA-EE83-46F4-8C52-81F9AE8D5CA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26991" y="704039"/>
            <a:ext cx="1979712" cy="636472"/>
          </a:xfrm>
          <a:prstGeom prst="rect">
            <a:avLst/>
          </a:prstGeom>
        </p:spPr>
      </p:pic>
      <p:pic>
        <p:nvPicPr>
          <p:cNvPr id="36" name="Picture 35">
            <a:hlinkClick r:id="rId9"/>
            <a:extLst>
              <a:ext uri="{FF2B5EF4-FFF2-40B4-BE49-F238E27FC236}">
                <a16:creationId xmlns:a16="http://schemas.microsoft.com/office/drawing/2014/main" id="{F5955AE4-6919-4757-B571-D7F0954CF00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926393" y="692447"/>
            <a:ext cx="1547109" cy="2104168"/>
          </a:xfrm>
          <a:prstGeom prst="rect">
            <a:avLst/>
          </a:prstGeom>
          <a:effectLst>
            <a:outerShdw blurRad="50800" dist="38100" dir="2700000" algn="tl" rotWithShape="0">
              <a:prstClr val="black">
                <a:alpha val="40000"/>
              </a:prstClr>
            </a:outerShdw>
          </a:effectLst>
        </p:spPr>
      </p:pic>
      <p:sp>
        <p:nvSpPr>
          <p:cNvPr id="38" name="Title 1">
            <a:extLst>
              <a:ext uri="{FF2B5EF4-FFF2-40B4-BE49-F238E27FC236}">
                <a16:creationId xmlns:a16="http://schemas.microsoft.com/office/drawing/2014/main" id="{D481D9D4-7A03-49C8-BC0B-9185B3F9498E}"/>
              </a:ext>
            </a:extLst>
          </p:cNvPr>
          <p:cNvSpPr txBox="1">
            <a:spLocks/>
          </p:cNvSpPr>
          <p:nvPr/>
        </p:nvSpPr>
        <p:spPr bwMode="auto">
          <a:xfrm>
            <a:off x="64516" y="1351359"/>
            <a:ext cx="216419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rgbClr val="6F6F6F"/>
                </a:solidFill>
                <a:latin typeface="Arial" pitchFamily="34" charset="0"/>
                <a:cs typeface="Arial" pitchFamily="34" charset="0"/>
              </a:defRPr>
            </a:lvl1pPr>
            <a:lvl2pPr marL="742950" indent="-285750" eaLnBrk="0" hangingPunct="0">
              <a:spcBef>
                <a:spcPct val="20000"/>
              </a:spcBef>
              <a:buFont typeface="Courier New" pitchFamily="49" charset="0"/>
              <a:buChar char="o"/>
              <a:defRPr sz="2800">
                <a:solidFill>
                  <a:srgbClr val="6F6F6F"/>
                </a:solidFill>
                <a:latin typeface="Arial" pitchFamily="34" charset="0"/>
                <a:cs typeface="Arial" pitchFamily="34" charset="0"/>
              </a:defRPr>
            </a:lvl2pPr>
            <a:lvl3pPr marL="1143000" indent="-228600" eaLnBrk="0" hangingPunct="0">
              <a:spcBef>
                <a:spcPct val="20000"/>
              </a:spcBef>
              <a:buFont typeface="Courier New" pitchFamily="49" charset="0"/>
              <a:buChar char="o"/>
              <a:defRPr sz="2400">
                <a:solidFill>
                  <a:srgbClr val="6F6F6F"/>
                </a:solidFill>
                <a:latin typeface="Arial" pitchFamily="34" charset="0"/>
                <a:cs typeface="Arial" pitchFamily="34" charset="0"/>
              </a:defRPr>
            </a:lvl3pPr>
            <a:lvl4pPr marL="16002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4pPr>
            <a:lvl5pPr marL="2057400" indent="-228600" eaLnBrk="0" hangingPunct="0">
              <a:spcBef>
                <a:spcPct val="20000"/>
              </a:spcBef>
              <a:buFont typeface="Courier New" pitchFamily="49" charset="0"/>
              <a:buChar char="o"/>
              <a:defRPr sz="2000">
                <a:solidFill>
                  <a:srgbClr val="6F6F6F"/>
                </a:solidFill>
                <a:latin typeface="Arial" pitchFamily="34" charset="0"/>
                <a:cs typeface="Arial" pitchFamily="34" charset="0"/>
              </a:defRPr>
            </a:lvl5pPr>
            <a:lvl6pPr marL="25146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6pPr>
            <a:lvl7pPr marL="29718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7pPr>
            <a:lvl8pPr marL="34290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8pPr>
            <a:lvl9pPr marL="3886200" indent="-228600" eaLnBrk="0" fontAlgn="base" hangingPunct="0">
              <a:spcBef>
                <a:spcPct val="20000"/>
              </a:spcBef>
              <a:spcAft>
                <a:spcPct val="0"/>
              </a:spcAft>
              <a:buFont typeface="Courier New" pitchFamily="49" charset="0"/>
              <a:buChar char="o"/>
              <a:defRPr sz="2000">
                <a:solidFill>
                  <a:srgbClr val="6F6F6F"/>
                </a:solidFill>
                <a:latin typeface="Arial" pitchFamily="34" charset="0"/>
                <a:cs typeface="Arial" pitchFamily="34" charset="0"/>
              </a:defRPr>
            </a:lvl9pPr>
          </a:lstStyle>
          <a:p>
            <a:pPr eaLnBrk="1" fontAlgn="base" hangingPunct="1">
              <a:spcBef>
                <a:spcPct val="0"/>
              </a:spcBef>
              <a:spcAft>
                <a:spcPct val="0"/>
              </a:spcAft>
              <a:buFontTx/>
              <a:buNone/>
            </a:pPr>
            <a:endParaRPr lang="en-GB" altLang="en-US" sz="2400" dirty="0">
              <a:solidFill>
                <a:srgbClr val="43D398"/>
              </a:solidFill>
              <a:latin typeface="Open Sans" panose="020B0606030504020204" pitchFamily="34" charset="0"/>
              <a:ea typeface="Open Sans" panose="020B0606030504020204" pitchFamily="34" charset="0"/>
              <a:cs typeface="Open Sans" panose="020B0606030504020204" pitchFamily="34" charset="0"/>
            </a:endParaRPr>
          </a:p>
          <a:p>
            <a:pPr eaLnBrk="1" fontAlgn="base" hangingPunct="1">
              <a:spcBef>
                <a:spcPct val="0"/>
              </a:spcBef>
              <a:spcAft>
                <a:spcPct val="0"/>
              </a:spcAft>
              <a:buFontTx/>
              <a:buNone/>
            </a:pPr>
            <a:r>
              <a:rPr lang="en-GB" altLang="en-US" sz="2400" dirty="0">
                <a:solidFill>
                  <a:srgbClr val="43D398"/>
                </a:solidFill>
                <a:latin typeface="Open Sans" panose="020B0606030504020204" pitchFamily="34" charset="0"/>
                <a:ea typeface="Open Sans" panose="020B0606030504020204" pitchFamily="34" charset="0"/>
                <a:cs typeface="Open Sans" panose="020B0606030504020204" pitchFamily="34" charset="0"/>
              </a:rPr>
              <a:t>Click on the  reports to view them </a:t>
            </a:r>
          </a:p>
        </p:txBody>
      </p:sp>
      <p:pic>
        <p:nvPicPr>
          <p:cNvPr id="3" name="Picture 2">
            <a:extLst>
              <a:ext uri="{FF2B5EF4-FFF2-40B4-BE49-F238E27FC236}">
                <a16:creationId xmlns:a16="http://schemas.microsoft.com/office/drawing/2014/main" id="{87B22813-4379-40AF-8BCD-673C4F80D7C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489113" y="4094317"/>
            <a:ext cx="1650402" cy="24601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9CD4102B-ED1D-4CBE-9DB3-5BFF473F1E9F}"/>
              </a:ext>
            </a:extLst>
          </p:cNvPr>
          <p:cNvPicPr>
            <a:picLocks noChangeAspect="1"/>
          </p:cNvPicPr>
          <p:nvPr/>
        </p:nvPicPr>
        <p:blipFill>
          <a:blip r:embed="rId12"/>
          <a:stretch>
            <a:fillRect/>
          </a:stretch>
        </p:blipFill>
        <p:spPr>
          <a:xfrm>
            <a:off x="6445481" y="3718799"/>
            <a:ext cx="1592642" cy="1322557"/>
          </a:xfrm>
          <a:prstGeom prst="rect">
            <a:avLst/>
          </a:prstGeom>
        </p:spPr>
      </p:pic>
      <p:pic>
        <p:nvPicPr>
          <p:cNvPr id="8" name="Picture 7" descr="Text&#10;&#10;Description automatically generated">
            <a:extLst>
              <a:ext uri="{FF2B5EF4-FFF2-40B4-BE49-F238E27FC236}">
                <a16:creationId xmlns:a16="http://schemas.microsoft.com/office/drawing/2014/main" id="{973736BD-9697-4453-8048-79037250860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48779" y="5659850"/>
            <a:ext cx="1443482" cy="894573"/>
          </a:xfrm>
          <a:prstGeom prst="rect">
            <a:avLst/>
          </a:prstGeom>
        </p:spPr>
      </p:pic>
      <p:pic>
        <p:nvPicPr>
          <p:cNvPr id="14" name="Picture 13" descr="Graphical user interface&#10;&#10;Description automatically generated">
            <a:hlinkClick r:id="rId14"/>
            <a:extLst>
              <a:ext uri="{FF2B5EF4-FFF2-40B4-BE49-F238E27FC236}">
                <a16:creationId xmlns:a16="http://schemas.microsoft.com/office/drawing/2014/main" id="{FAEB5E0F-A752-4CE6-A82C-7530729B817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92687" y="5127856"/>
            <a:ext cx="2771800" cy="1494456"/>
          </a:xfrm>
          <a:prstGeom prst="rect">
            <a:avLst/>
          </a:prstGeom>
          <a:effectLst>
            <a:outerShdw blurRad="50800" dist="38100" dir="2700000" algn="tl" rotWithShape="0">
              <a:prstClr val="black">
                <a:alpha val="40000"/>
              </a:prstClr>
            </a:outerShdw>
          </a:effectLst>
        </p:spPr>
      </p:pic>
      <p:pic>
        <p:nvPicPr>
          <p:cNvPr id="23" name="Picture 22" descr="Text&#10;&#10;Description automatically generated">
            <a:extLst>
              <a:ext uri="{FF2B5EF4-FFF2-40B4-BE49-F238E27FC236}">
                <a16:creationId xmlns:a16="http://schemas.microsoft.com/office/drawing/2014/main" id="{6A8BB143-9F2C-4F4D-A030-340A56DEC54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83000" y="545388"/>
            <a:ext cx="2051023" cy="795824"/>
          </a:xfrm>
          <a:prstGeom prst="rect">
            <a:avLst/>
          </a:prstGeom>
        </p:spPr>
      </p:pic>
      <p:pic>
        <p:nvPicPr>
          <p:cNvPr id="26" name="Picture 25" descr="Shape, polygon&#10;&#10;Description automatically generated">
            <a:hlinkClick r:id="rId17"/>
            <a:extLst>
              <a:ext uri="{FF2B5EF4-FFF2-40B4-BE49-F238E27FC236}">
                <a16:creationId xmlns:a16="http://schemas.microsoft.com/office/drawing/2014/main" id="{ADF9A150-3A69-43E7-B766-3078C34BA6B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79781" y="1439198"/>
            <a:ext cx="1650402" cy="23363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38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1"/>
            <a:ext cx="2344216" cy="6858001"/>
          </a:xfrm>
          <a:prstGeom prst="rect">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5FD9AE7A-2CC3-8843-A762-1B603B91F7B5}"/>
              </a:ext>
            </a:extLst>
          </p:cNvPr>
          <p:cNvSpPr>
            <a:spLocks noGrp="1"/>
          </p:cNvSpPr>
          <p:nvPr>
            <p:ph type="ctrTitle"/>
          </p:nvPr>
        </p:nvSpPr>
        <p:spPr>
          <a:xfrm>
            <a:off x="-75776" y="404664"/>
            <a:ext cx="2304488" cy="1858095"/>
          </a:xfrm>
          <a:noFill/>
          <a:ln>
            <a:noFill/>
          </a:ln>
        </p:spPr>
        <p:txBody>
          <a:bodyPr>
            <a:noAutofit/>
          </a:bodyPr>
          <a:lstStyle/>
          <a:p>
            <a:b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br>
              <a:rPr lang="en-GB" sz="24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r>
              <a:rPr lang="en-GB" sz="2400" dirty="0">
                <a:solidFill>
                  <a:srgbClr val="43D398"/>
                </a:solidFill>
                <a:latin typeface="Open Sans" panose="020B0606030504020204" pitchFamily="34" charset="0"/>
                <a:ea typeface="Open Sans" panose="020B0606030504020204" pitchFamily="34" charset="0"/>
                <a:cs typeface="Open Sans" panose="020B0606030504020204" pitchFamily="34" charset="0"/>
              </a:rPr>
              <a:t>Here’s what YOU,</a:t>
            </a:r>
            <a:br>
              <a:rPr lang="en-GB" sz="2400" dirty="0">
                <a:solidFill>
                  <a:srgbClr val="43D398"/>
                </a:solidFill>
                <a:latin typeface="Open Sans" panose="020B0606030504020204" pitchFamily="34" charset="0"/>
                <a:ea typeface="Open Sans" panose="020B0606030504020204" pitchFamily="34" charset="0"/>
                <a:cs typeface="Open Sans" panose="020B0606030504020204" pitchFamily="34" charset="0"/>
              </a:rPr>
            </a:br>
            <a:r>
              <a:rPr lang="en-GB" sz="2400" dirty="0">
                <a:solidFill>
                  <a:srgbClr val="43D398"/>
                </a:solidFill>
                <a:latin typeface="Open Sans" panose="020B0606030504020204" pitchFamily="34" charset="0"/>
                <a:ea typeface="Open Sans" panose="020B0606030504020204" pitchFamily="34" charset="0"/>
                <a:cs typeface="Open Sans" panose="020B0606030504020204" pitchFamily="34" charset="0"/>
              </a:rPr>
              <a:t>our members, say about us</a:t>
            </a:r>
          </a:p>
        </p:txBody>
      </p:sp>
      <p:sp>
        <p:nvSpPr>
          <p:cNvPr id="5" name="Triangle 4">
            <a:extLst>
              <a:ext uri="{FF2B5EF4-FFF2-40B4-BE49-F238E27FC236}">
                <a16:creationId xmlns:a16="http://schemas.microsoft.com/office/drawing/2014/main" id="{6B18CF9C-B1EC-DA42-BD5B-AE2DA495678C}"/>
              </a:ext>
            </a:extLst>
          </p:cNvPr>
          <p:cNvSpPr/>
          <p:nvPr/>
        </p:nvSpPr>
        <p:spPr>
          <a:xfrm>
            <a:off x="169110" y="5733256"/>
            <a:ext cx="802490" cy="864096"/>
          </a:xfrm>
          <a:prstGeom prst="triangle">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3BE7D5-8A22-2A43-8A86-400041F07371}"/>
              </a:ext>
            </a:extLst>
          </p:cNvPr>
          <p:cNvSpPr txBox="1"/>
          <p:nvPr/>
        </p:nvSpPr>
        <p:spPr>
          <a:xfrm>
            <a:off x="4811183" y="3759071"/>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id="{1D2AEC90-3275-45DB-B3F0-A51D1893C9CD}"/>
              </a:ext>
            </a:extLst>
          </p:cNvPr>
          <p:cNvPicPr>
            <a:picLocks noChangeAspect="1"/>
          </p:cNvPicPr>
          <p:nvPr/>
        </p:nvPicPr>
        <p:blipFill>
          <a:blip r:embed="rId3"/>
          <a:stretch>
            <a:fillRect/>
          </a:stretch>
        </p:blipFill>
        <p:spPr>
          <a:xfrm>
            <a:off x="-75776" y="5846733"/>
            <a:ext cx="2304488" cy="938865"/>
          </a:xfrm>
          <a:prstGeom prst="rect">
            <a:avLst/>
          </a:prstGeom>
        </p:spPr>
      </p:pic>
      <p:sp>
        <p:nvSpPr>
          <p:cNvPr id="32" name="Speech Bubble: Rectangle with Corners Rounded 31">
            <a:extLst>
              <a:ext uri="{FF2B5EF4-FFF2-40B4-BE49-F238E27FC236}">
                <a16:creationId xmlns:a16="http://schemas.microsoft.com/office/drawing/2014/main" id="{A53D78A8-9ABB-460E-A157-AFC18A4E62DE}"/>
              </a:ext>
            </a:extLst>
          </p:cNvPr>
          <p:cNvSpPr/>
          <p:nvPr/>
        </p:nvSpPr>
        <p:spPr>
          <a:xfrm>
            <a:off x="5794932" y="2852936"/>
            <a:ext cx="3027524" cy="3471241"/>
          </a:xfrm>
          <a:prstGeom prst="wedgeRoundRectCallout">
            <a:avLst/>
          </a:prstGeom>
          <a:solidFill>
            <a:schemeClr val="bg1"/>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altLang="en-US" b="1" dirty="0">
                <a:solidFill>
                  <a:srgbClr val="06926B"/>
                </a:solidFill>
                <a:latin typeface="Open Sans" panose="020B0606030504020204" pitchFamily="34" charset="0"/>
                <a:ea typeface="Open Sans" panose="020B0606030504020204" pitchFamily="34" charset="0"/>
                <a:cs typeface="Open Sans" panose="020B0606030504020204" pitchFamily="34" charset="0"/>
              </a:rPr>
              <a:t>“The REA allows our company, and our sector, to engage with Government on strategic issues (and keep us informed about them) with an effectiveness that would not be possible for businesses on our scale.” </a:t>
            </a:r>
          </a:p>
        </p:txBody>
      </p:sp>
      <p:sp>
        <p:nvSpPr>
          <p:cNvPr id="35" name="Speech Bubble: Rectangle with Corners Rounded 34">
            <a:extLst>
              <a:ext uri="{FF2B5EF4-FFF2-40B4-BE49-F238E27FC236}">
                <a16:creationId xmlns:a16="http://schemas.microsoft.com/office/drawing/2014/main" id="{03EB5C44-932C-4293-8063-FB3E75CA49BE}"/>
              </a:ext>
            </a:extLst>
          </p:cNvPr>
          <p:cNvSpPr/>
          <p:nvPr/>
        </p:nvSpPr>
        <p:spPr>
          <a:xfrm>
            <a:off x="2537174" y="3118768"/>
            <a:ext cx="3040876" cy="3151708"/>
          </a:xfrm>
          <a:prstGeom prst="wedgeRoundRectCallout">
            <a:avLst/>
          </a:prstGeom>
          <a:solidFill>
            <a:schemeClr val="bg1"/>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altLang="en-US" b="1" dirty="0">
                <a:solidFill>
                  <a:srgbClr val="06926B"/>
                </a:solidFill>
                <a:latin typeface="Open Sans" panose="020B0606030504020204" pitchFamily="34" charset="0"/>
                <a:ea typeface="Open Sans" panose="020B0606030504020204" pitchFamily="34" charset="0"/>
                <a:cs typeface="Open Sans" panose="020B0606030504020204" pitchFamily="34" charset="0"/>
              </a:rPr>
              <a:t>“REA is known as the premier organisation for renewable industry business.  Extremely focused and hugely knowledgeable, I regularly recommend REA to new contacts in the industry.</a:t>
            </a:r>
          </a:p>
        </p:txBody>
      </p:sp>
      <p:sp>
        <p:nvSpPr>
          <p:cNvPr id="36" name="Speech Bubble: Rectangle with Corners Rounded 35">
            <a:extLst>
              <a:ext uri="{FF2B5EF4-FFF2-40B4-BE49-F238E27FC236}">
                <a16:creationId xmlns:a16="http://schemas.microsoft.com/office/drawing/2014/main" id="{17322E5F-626D-485D-8438-DF656CD7F4FC}"/>
              </a:ext>
            </a:extLst>
          </p:cNvPr>
          <p:cNvSpPr/>
          <p:nvPr/>
        </p:nvSpPr>
        <p:spPr>
          <a:xfrm>
            <a:off x="2480582" y="188640"/>
            <a:ext cx="6339890" cy="2431627"/>
          </a:xfrm>
          <a:prstGeom prst="wedgeRoundRectCallout">
            <a:avLst/>
          </a:prstGeom>
          <a:solidFill>
            <a:schemeClr val="bg1"/>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altLang="en-US" b="1" dirty="0">
                <a:solidFill>
                  <a:srgbClr val="06926B"/>
                </a:solidFill>
                <a:latin typeface="Open Sans" panose="020B0606030504020204" pitchFamily="34" charset="0"/>
                <a:ea typeface="Open Sans" panose="020B0606030504020204" pitchFamily="34" charset="0"/>
                <a:cs typeface="Open Sans" panose="020B0606030504020204" pitchFamily="34" charset="0"/>
              </a:rPr>
              <a:t>“The REA is the leading trade association for the majority of the renewables technologies and as such has a broad understanding of the various different technologies and their needs.  Their Policy team is excellent and produces much valuable output for members.  All in all an excellent offering is provided by the REA.”</a:t>
            </a:r>
          </a:p>
        </p:txBody>
      </p:sp>
    </p:spTree>
    <p:extLst>
      <p:ext uri="{BB962C8B-B14F-4D97-AF65-F5344CB8AC3E}">
        <p14:creationId xmlns:p14="http://schemas.microsoft.com/office/powerpoint/2010/main" val="1138869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33250</TotalTime>
  <Words>4379</Words>
  <Application>Microsoft Office PowerPoint</Application>
  <PresentationFormat>On-screen Show (4:3)</PresentationFormat>
  <Paragraphs>737</Paragraphs>
  <Slides>33</Slides>
  <Notes>29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Arial</vt:lpstr>
      <vt:lpstr>Calibri</vt:lpstr>
      <vt:lpstr>Courier New</vt:lpstr>
      <vt:lpstr>Futura Bk BT</vt:lpstr>
      <vt:lpstr>Futura Medium</vt:lpstr>
      <vt:lpstr>Futura PT Bold</vt:lpstr>
      <vt:lpstr>Futura PT Medium</vt:lpstr>
      <vt:lpstr>Open Sans</vt:lpstr>
      <vt:lpstr>Tahoma</vt:lpstr>
      <vt:lpstr>Times New Roman</vt:lpstr>
      <vt:lpstr>Wingdings</vt:lpstr>
      <vt:lpstr>Office Theme</vt:lpstr>
      <vt:lpstr>2_Custom Design</vt:lpstr>
      <vt:lpstr>Office Theme</vt:lpstr>
      <vt:lpstr> www.r-e-a.net </vt:lpstr>
      <vt:lpstr>PowerPoint Presentation</vt:lpstr>
      <vt:lpstr> Sept 2021 </vt:lpstr>
      <vt:lpstr>Our  Vision</vt:lpstr>
      <vt:lpstr>Our Mission</vt:lpstr>
      <vt:lpstr>What we do</vt:lpstr>
      <vt:lpstr>What we do      Our office! </vt:lpstr>
      <vt:lpstr>What we do</vt:lpstr>
      <vt:lpstr>  Here’s what YOU, our members, say about us</vt:lpstr>
      <vt:lpstr>REA  Governance</vt:lpstr>
      <vt:lpstr>REA  Board (since 22nd Sept 2020)</vt:lpstr>
      <vt:lpstr> REA Policy Board</vt:lpstr>
      <vt:lpstr>REA Organisation: 1st September 2021 (Subject to further change due to COVID 19 &amp; REA strategy developments)</vt:lpstr>
      <vt:lpstr> REA Financial Status</vt:lpstr>
      <vt:lpstr>Whilst the REA Vision is….</vt:lpstr>
      <vt:lpstr>REA Impact </vt:lpstr>
      <vt:lpstr>PowerPoint Presentation</vt:lpstr>
      <vt:lpstr>PowerPoint Presentation</vt:lpstr>
      <vt:lpstr>REA Impact </vt:lpstr>
      <vt:lpstr>PowerPoint Presentation</vt:lpstr>
      <vt:lpstr>PowerPoint Presentation</vt:lpstr>
      <vt:lpstr>PowerPoint Presentation</vt:lpstr>
      <vt:lpstr>PowerPoint Presentation</vt:lpstr>
      <vt:lpstr>PowerPoint Presentation</vt:lpstr>
      <vt:lpstr>PowerPoint Presentation</vt:lpstr>
      <vt:lpstr> REA AGM 23/9/2021</vt:lpstr>
      <vt:lpstr> REA AGM 23/9/2021</vt:lpstr>
      <vt:lpstr> REA AGM 23/9/2021</vt:lpstr>
      <vt:lpstr> REA AGM 23/9/2020</vt:lpstr>
      <vt:lpstr> REA AGM 23/9/2020</vt:lpstr>
      <vt:lpstr> www.r-e-a.net </vt:lpstr>
      <vt:lpstr> REA Member Benefits</vt:lpstr>
      <vt:lpstr> REA Member Benefits</vt:lpstr>
    </vt:vector>
  </TitlesOfParts>
  <Company>REA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Barnett</dc:creator>
  <cp:lastModifiedBy>Stuart Pocock</cp:lastModifiedBy>
  <cp:revision>317</cp:revision>
  <cp:lastPrinted>2020-01-30T09:43:29Z</cp:lastPrinted>
  <dcterms:created xsi:type="dcterms:W3CDTF">2019-09-03T09:20:03Z</dcterms:created>
  <dcterms:modified xsi:type="dcterms:W3CDTF">2021-09-23T12:55:56Z</dcterms:modified>
</cp:coreProperties>
</file>