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5" r:id="rId3"/>
    <p:sldMasterId id="2147483668" r:id="rId4"/>
  </p:sldMasterIdLst>
  <p:notesMasterIdLst>
    <p:notesMasterId r:id="rId27"/>
  </p:notesMasterIdLst>
  <p:sldIdLst>
    <p:sldId id="256" r:id="rId5"/>
    <p:sldId id="257" r:id="rId6"/>
    <p:sldId id="693" r:id="rId7"/>
    <p:sldId id="690" r:id="rId8"/>
    <p:sldId id="719" r:id="rId9"/>
    <p:sldId id="721" r:id="rId10"/>
    <p:sldId id="710" r:id="rId11"/>
    <p:sldId id="711" r:id="rId12"/>
    <p:sldId id="724" r:id="rId13"/>
    <p:sldId id="712" r:id="rId14"/>
    <p:sldId id="691" r:id="rId15"/>
    <p:sldId id="713" r:id="rId16"/>
    <p:sldId id="714" r:id="rId17"/>
    <p:sldId id="707" r:id="rId18"/>
    <p:sldId id="717" r:id="rId19"/>
    <p:sldId id="723" r:id="rId20"/>
    <p:sldId id="715" r:id="rId21"/>
    <p:sldId id="716" r:id="rId22"/>
    <p:sldId id="718" r:id="rId23"/>
    <p:sldId id="706" r:id="rId24"/>
    <p:sldId id="702" r:id="rId25"/>
    <p:sldId id="70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26B"/>
    <a:srgbClr val="FF6666"/>
    <a:srgbClr val="4E5053"/>
    <a:srgbClr val="921183"/>
    <a:srgbClr val="BEBEBE"/>
    <a:srgbClr val="76CAD4"/>
    <a:srgbClr val="74E2D5"/>
    <a:srgbClr val="4FC0EA"/>
    <a:srgbClr val="43D398"/>
    <a:srgbClr val="F3F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5853" autoAdjust="0"/>
  </p:normalViewPr>
  <p:slideViewPr>
    <p:cSldViewPr>
      <p:cViewPr varScale="1">
        <p:scale>
          <a:sx n="114" d="100"/>
          <a:sy n="114" d="100"/>
        </p:scale>
        <p:origin x="1584" y="102"/>
      </p:cViewPr>
      <p:guideLst>
        <p:guide orient="horz" pos="2160"/>
        <p:guide pos="2880"/>
      </p:guideLst>
    </p:cSldViewPr>
  </p:slideViewPr>
  <p:notesTextViewPr>
    <p:cViewPr>
      <p:scale>
        <a:sx n="1" d="1"/>
        <a:sy n="1" d="1"/>
      </p:scale>
      <p:origin x="0" y="0"/>
    </p:cViewPr>
  </p:notesTextViewPr>
  <p:notesViewPr>
    <p:cSldViewPr showGuides="1">
      <p:cViewPr varScale="1">
        <p:scale>
          <a:sx n="86" d="100"/>
          <a:sy n="86" d="100"/>
        </p:scale>
        <p:origin x="392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1F5E4-95FC-7D49-9EE0-964BD2D0D0AB}" type="datetimeFigureOut">
              <a:rPr lang="en-US" smtClean="0"/>
              <a:t>10/28/2021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2CB41-7773-6C43-B162-9FEB6DD9CC00}" type="slidenum">
              <a:rPr lang="en-US" smtClean="0"/>
              <a:t>‹#›</a:t>
            </a:fld>
            <a:endParaRPr lang="en-US"/>
          </a:p>
        </p:txBody>
      </p:sp>
    </p:spTree>
    <p:extLst>
      <p:ext uri="{BB962C8B-B14F-4D97-AF65-F5344CB8AC3E}">
        <p14:creationId xmlns:p14="http://schemas.microsoft.com/office/powerpoint/2010/main" val="147397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4</a:t>
            </a:fld>
            <a:endParaRPr lang="en-US"/>
          </a:p>
        </p:txBody>
      </p:sp>
    </p:spTree>
    <p:extLst>
      <p:ext uri="{BB962C8B-B14F-4D97-AF65-F5344CB8AC3E}">
        <p14:creationId xmlns:p14="http://schemas.microsoft.com/office/powerpoint/2010/main" val="344545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13</a:t>
            </a:fld>
            <a:endParaRPr lang="en-US"/>
          </a:p>
        </p:txBody>
      </p:sp>
    </p:spTree>
    <p:extLst>
      <p:ext uri="{BB962C8B-B14F-4D97-AF65-F5344CB8AC3E}">
        <p14:creationId xmlns:p14="http://schemas.microsoft.com/office/powerpoint/2010/main" val="572011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14</a:t>
            </a:fld>
            <a:endParaRPr lang="en-US"/>
          </a:p>
        </p:txBody>
      </p:sp>
    </p:spTree>
    <p:extLst>
      <p:ext uri="{BB962C8B-B14F-4D97-AF65-F5344CB8AC3E}">
        <p14:creationId xmlns:p14="http://schemas.microsoft.com/office/powerpoint/2010/main" val="124478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15</a:t>
            </a:fld>
            <a:endParaRPr lang="en-US"/>
          </a:p>
        </p:txBody>
      </p:sp>
    </p:spTree>
    <p:extLst>
      <p:ext uri="{BB962C8B-B14F-4D97-AF65-F5344CB8AC3E}">
        <p14:creationId xmlns:p14="http://schemas.microsoft.com/office/powerpoint/2010/main" val="72555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16</a:t>
            </a:fld>
            <a:endParaRPr lang="en-US"/>
          </a:p>
        </p:txBody>
      </p:sp>
    </p:spTree>
    <p:extLst>
      <p:ext uri="{BB962C8B-B14F-4D97-AF65-F5344CB8AC3E}">
        <p14:creationId xmlns:p14="http://schemas.microsoft.com/office/powerpoint/2010/main" val="103336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17</a:t>
            </a:fld>
            <a:endParaRPr lang="en-US"/>
          </a:p>
        </p:txBody>
      </p:sp>
    </p:spTree>
    <p:extLst>
      <p:ext uri="{BB962C8B-B14F-4D97-AF65-F5344CB8AC3E}">
        <p14:creationId xmlns:p14="http://schemas.microsoft.com/office/powerpoint/2010/main" val="184814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18</a:t>
            </a:fld>
            <a:endParaRPr lang="en-US"/>
          </a:p>
        </p:txBody>
      </p:sp>
    </p:spTree>
    <p:extLst>
      <p:ext uri="{BB962C8B-B14F-4D97-AF65-F5344CB8AC3E}">
        <p14:creationId xmlns:p14="http://schemas.microsoft.com/office/powerpoint/2010/main" val="2805968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19</a:t>
            </a:fld>
            <a:endParaRPr lang="en-US"/>
          </a:p>
        </p:txBody>
      </p:sp>
    </p:spTree>
    <p:extLst>
      <p:ext uri="{BB962C8B-B14F-4D97-AF65-F5344CB8AC3E}">
        <p14:creationId xmlns:p14="http://schemas.microsoft.com/office/powerpoint/2010/main" val="4235877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031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21</a:t>
            </a:fld>
            <a:endParaRPr lang="en-US"/>
          </a:p>
        </p:txBody>
      </p:sp>
    </p:spTree>
    <p:extLst>
      <p:ext uri="{BB962C8B-B14F-4D97-AF65-F5344CB8AC3E}">
        <p14:creationId xmlns:p14="http://schemas.microsoft.com/office/powerpoint/2010/main" val="1119037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22</a:t>
            </a:fld>
            <a:endParaRPr lang="en-US"/>
          </a:p>
        </p:txBody>
      </p:sp>
    </p:spTree>
    <p:extLst>
      <p:ext uri="{BB962C8B-B14F-4D97-AF65-F5344CB8AC3E}">
        <p14:creationId xmlns:p14="http://schemas.microsoft.com/office/powerpoint/2010/main" val="201894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5</a:t>
            </a:fld>
            <a:endParaRPr lang="en-US"/>
          </a:p>
        </p:txBody>
      </p:sp>
    </p:spTree>
    <p:extLst>
      <p:ext uri="{BB962C8B-B14F-4D97-AF65-F5344CB8AC3E}">
        <p14:creationId xmlns:p14="http://schemas.microsoft.com/office/powerpoint/2010/main" val="389790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6</a:t>
            </a:fld>
            <a:endParaRPr lang="en-US"/>
          </a:p>
        </p:txBody>
      </p:sp>
    </p:spTree>
    <p:extLst>
      <p:ext uri="{BB962C8B-B14F-4D97-AF65-F5344CB8AC3E}">
        <p14:creationId xmlns:p14="http://schemas.microsoft.com/office/powerpoint/2010/main" val="275140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7</a:t>
            </a:fld>
            <a:endParaRPr lang="en-US"/>
          </a:p>
        </p:txBody>
      </p:sp>
    </p:spTree>
    <p:extLst>
      <p:ext uri="{BB962C8B-B14F-4D97-AF65-F5344CB8AC3E}">
        <p14:creationId xmlns:p14="http://schemas.microsoft.com/office/powerpoint/2010/main" val="266359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8</a:t>
            </a:fld>
            <a:endParaRPr lang="en-US"/>
          </a:p>
        </p:txBody>
      </p:sp>
    </p:spTree>
    <p:extLst>
      <p:ext uri="{BB962C8B-B14F-4D97-AF65-F5344CB8AC3E}">
        <p14:creationId xmlns:p14="http://schemas.microsoft.com/office/powerpoint/2010/main" val="131393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9</a:t>
            </a:fld>
            <a:endParaRPr lang="en-US"/>
          </a:p>
        </p:txBody>
      </p:sp>
    </p:spTree>
    <p:extLst>
      <p:ext uri="{BB962C8B-B14F-4D97-AF65-F5344CB8AC3E}">
        <p14:creationId xmlns:p14="http://schemas.microsoft.com/office/powerpoint/2010/main" val="373834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10</a:t>
            </a:fld>
            <a:endParaRPr lang="en-US"/>
          </a:p>
        </p:txBody>
      </p:sp>
    </p:spTree>
    <p:extLst>
      <p:ext uri="{BB962C8B-B14F-4D97-AF65-F5344CB8AC3E}">
        <p14:creationId xmlns:p14="http://schemas.microsoft.com/office/powerpoint/2010/main" val="416366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11</a:t>
            </a:fld>
            <a:endParaRPr lang="en-US"/>
          </a:p>
        </p:txBody>
      </p:sp>
    </p:spTree>
    <p:extLst>
      <p:ext uri="{BB962C8B-B14F-4D97-AF65-F5344CB8AC3E}">
        <p14:creationId xmlns:p14="http://schemas.microsoft.com/office/powerpoint/2010/main" val="200965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12</a:t>
            </a:fld>
            <a:endParaRPr lang="en-US"/>
          </a:p>
        </p:txBody>
      </p:sp>
    </p:spTree>
    <p:extLst>
      <p:ext uri="{BB962C8B-B14F-4D97-AF65-F5344CB8AC3E}">
        <p14:creationId xmlns:p14="http://schemas.microsoft.com/office/powerpoint/2010/main" val="422727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3F03-CF5F-4A4C-951B-D9298C7AEF35}" type="datetime1">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066352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19414A-B54A-5C46-8858-1C9649060742}" type="datetime1">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68754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B8E724-489D-A141-BB44-48F2B2A36B2C}" type="datetime1">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03734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9493"/>
            <a:ext cx="7772400" cy="391938"/>
          </a:xfrm>
        </p:spPr>
        <p:txBody>
          <a:bodyPr>
            <a:noAutofit/>
          </a:bodyPr>
          <a:lstStyle>
            <a:lvl1pPr>
              <a:defRPr sz="3200"/>
            </a:lvl1pPr>
          </a:lstStyle>
          <a:p>
            <a:r>
              <a:rPr lang="en-US" dirty="0"/>
              <a:t>Click to edit Master title style</a:t>
            </a:r>
            <a:endParaRPr lang="en-GB" dirty="0"/>
          </a:p>
        </p:txBody>
      </p:sp>
      <p:sp>
        <p:nvSpPr>
          <p:cNvPr id="3" name="Subtitle 2"/>
          <p:cNvSpPr>
            <a:spLocks noGrp="1"/>
          </p:cNvSpPr>
          <p:nvPr>
            <p:ph type="subTitle" idx="1"/>
          </p:nvPr>
        </p:nvSpPr>
        <p:spPr>
          <a:xfrm>
            <a:off x="251520" y="126876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206831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xfrm>
            <a:off x="2341563" y="6326188"/>
            <a:ext cx="5068887" cy="379412"/>
          </a:xfrm>
          <a:prstGeom prst="rect">
            <a:avLst/>
          </a:prstGeom>
        </p:spPr>
        <p:txBody>
          <a:bodyPr/>
          <a:lstStyle>
            <a:lvl1pPr>
              <a:defRPr>
                <a:latin typeface="Calibri" charset="0"/>
                <a:ea typeface="MS PGothic" charset="0"/>
                <a:cs typeface="MS PGothic" charset="0"/>
              </a:defRPr>
            </a:lvl1pPr>
          </a:lstStyle>
          <a:p>
            <a:pPr fontAlgn="base">
              <a:spcBef>
                <a:spcPct val="0"/>
              </a:spcBef>
              <a:spcAft>
                <a:spcPct val="0"/>
              </a:spcAft>
              <a:defRPr/>
            </a:pPr>
            <a:endParaRPr lang="en-GB" sz="2400">
              <a:solidFill>
                <a:prstClr val="black"/>
              </a:solidFill>
            </a:endParaRPr>
          </a:p>
        </p:txBody>
      </p:sp>
      <p:sp>
        <p:nvSpPr>
          <p:cNvPr id="4" name="Rectangle 6"/>
          <p:cNvSpPr>
            <a:spLocks noGrp="1" noChangeArrowheads="1"/>
          </p:cNvSpPr>
          <p:nvPr>
            <p:ph type="sldNum" sz="quarter" idx="11"/>
          </p:nvPr>
        </p:nvSpPr>
        <p:spPr>
          <a:xfrm>
            <a:off x="7410450" y="6315075"/>
            <a:ext cx="1401763" cy="3905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3576A00-BD02-4C62-A3CF-D5BC0A6E84B1}" type="slidenum">
              <a:rPr lang="en-GB" altLang="en-US" sz="2400">
                <a:solidFill>
                  <a:prstClr val="black"/>
                </a:solidFill>
                <a:ea typeface="MS PGothic" pitchFamily="34" charset="-128"/>
              </a:rPr>
              <a:pPr fontAlgn="base">
                <a:spcBef>
                  <a:spcPct val="0"/>
                </a:spcBef>
                <a:spcAft>
                  <a:spcPct val="0"/>
                </a:spcAft>
              </a:pPr>
              <a:t>‹#›</a:t>
            </a:fld>
            <a:endParaRPr lang="en-GB" altLang="en-US" sz="2400">
              <a:solidFill>
                <a:prstClr val="black"/>
              </a:solidFill>
              <a:ea typeface="MS PGothic" pitchFamily="34" charset="-128"/>
            </a:endParaRPr>
          </a:p>
        </p:txBody>
      </p:sp>
    </p:spTree>
    <p:extLst>
      <p:ext uri="{BB962C8B-B14F-4D97-AF65-F5344CB8AC3E}">
        <p14:creationId xmlns:p14="http://schemas.microsoft.com/office/powerpoint/2010/main" val="342206954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460433" y="6315075"/>
            <a:ext cx="504056" cy="390525"/>
          </a:xfrm>
          <a:prstGeom prst="rect">
            <a:avLst/>
          </a:prstGeom>
        </p:spPr>
        <p:txBody>
          <a:bodyPr vert="horz" wrap="square" lIns="91440" tIns="45720" rIns="91440" bIns="45720" numCol="1" anchor="t" anchorCtr="0" compatLnSpc="1">
            <a:prstTxWarp prst="textNoShape">
              <a:avLst/>
            </a:prstTxWarp>
          </a:bodyPr>
          <a:lstStyle>
            <a:lvl1pPr>
              <a:defRPr sz="1400" baseline="0" smtClean="0">
                <a:solidFill>
                  <a:srgbClr val="000000"/>
                </a:solidFill>
                <a:latin typeface="Arial" panose="020B0604020202020204" pitchFamily="34" charset="0"/>
              </a:defRPr>
            </a:lvl1pPr>
          </a:lstStyle>
          <a:p>
            <a:pPr fontAlgn="base">
              <a:spcBef>
                <a:spcPct val="0"/>
              </a:spcBef>
              <a:spcAft>
                <a:spcPct val="0"/>
              </a:spcAft>
              <a:defRPr/>
            </a:pPr>
            <a:fld id="{F4D1D90E-39B4-4164-81E9-C17A48A1ED8A}" type="slidenum">
              <a:rPr lang="en-GB" altLang="en-US">
                <a:ea typeface="MS PGothic" pitchFamily="34" charset="-128"/>
              </a:rPr>
              <a:pPr fontAlgn="base">
                <a:spcBef>
                  <a:spcPct val="0"/>
                </a:spcBef>
                <a:spcAft>
                  <a:spcPct val="0"/>
                </a:spcAft>
                <a:defRPr/>
              </a:pPr>
              <a:t>‹#›</a:t>
            </a:fld>
            <a:endParaRPr lang="en-GB" altLang="en-US" dirty="0">
              <a:ea typeface="MS PGothic" pitchFamily="34" charset="-128"/>
            </a:endParaRPr>
          </a:p>
        </p:txBody>
      </p:sp>
    </p:spTree>
    <p:extLst>
      <p:ext uri="{BB962C8B-B14F-4D97-AF65-F5344CB8AC3E}">
        <p14:creationId xmlns:p14="http://schemas.microsoft.com/office/powerpoint/2010/main" val="1252290237"/>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706D7FC-0396-4ABB-AA42-1FF9BA664489}" type="datetime1">
              <a:rPr lang="en-GB" smtClean="0"/>
              <a:t>28/10/2021</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3AF4771-3F24-4635-9371-CC08E23CF69B}" type="slidenum">
              <a:rPr lang="en-GB" smtClean="0"/>
              <a:t>‹#›</a:t>
            </a:fld>
            <a:endParaRPr lang="en-GB"/>
          </a:p>
        </p:txBody>
      </p:sp>
    </p:spTree>
    <p:extLst>
      <p:ext uri="{BB962C8B-B14F-4D97-AF65-F5344CB8AC3E}">
        <p14:creationId xmlns:p14="http://schemas.microsoft.com/office/powerpoint/2010/main" val="2928770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D9A309-8C8A-48B3-9827-700DE1FD49F4}" type="datetime1">
              <a:rPr lang="en-GB" smtClean="0"/>
              <a:t>28/10/2021</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3AF4771-3F24-4635-9371-CC08E23CF69B}" type="slidenum">
              <a:rPr lang="en-GB" smtClean="0"/>
              <a:t>‹#›</a:t>
            </a:fld>
            <a:endParaRPr lang="en-GB"/>
          </a:p>
        </p:txBody>
      </p:sp>
    </p:spTree>
    <p:extLst>
      <p:ext uri="{BB962C8B-B14F-4D97-AF65-F5344CB8AC3E}">
        <p14:creationId xmlns:p14="http://schemas.microsoft.com/office/powerpoint/2010/main" val="2584108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3F03-CF5F-4A4C-951B-D9298C7AEF35}" type="datetime1">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778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CE9900-5923-FC49-BBF1-6CBCF81D30E2}" type="datetime1">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45653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524A7-0916-D941-BB00-9A8534D44186}" type="datetime1">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08635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CE9900-5923-FC49-BBF1-6CBCF81D30E2}" type="datetime1">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48443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AAF46E-CB9F-A54A-A949-B1770A60858A}" type="datetime1">
              <a:rPr lang="en-GB" smtClean="0"/>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62144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37F76F-F40E-7D4E-BBD1-06F413037B24}" type="datetime1">
              <a:rPr lang="en-GB" smtClean="0"/>
              <a:t>28/10/2021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531783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36BBA0-7273-5042-A823-13828EB4E66F}" type="datetime1">
              <a:rPr lang="en-GB" smtClean="0"/>
              <a:t>28/10/2021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20145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A1ACE-DD34-6A42-942E-1C444383CEB2}" type="datetime1">
              <a:rPr lang="en-GB" smtClean="0"/>
              <a:t>28/10/2021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024430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13DDD-70C1-A942-8153-C83144D4B9F7}" type="datetime1">
              <a:rPr lang="en-GB" smtClean="0"/>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789441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CC428-3ECA-2840-BDC5-8B3778429B4A}" type="datetime1">
              <a:rPr lang="en-GB" smtClean="0"/>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831935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19414A-B54A-5C46-8858-1C9649060742}" type="datetime1">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494043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B8E724-489D-A141-BB44-48F2B2A36B2C}" type="datetime1">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53812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524A7-0916-D941-BB00-9A8534D44186}" type="datetime1">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81714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AAF46E-CB9F-A54A-A949-B1770A60858A}" type="datetime1">
              <a:rPr lang="en-GB" smtClean="0"/>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27778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37F76F-F40E-7D4E-BBD1-06F413037B24}" type="datetime1">
              <a:rPr lang="en-GB" smtClean="0"/>
              <a:t>28/10/2021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6824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36BBA0-7273-5042-A823-13828EB4E66F}" type="datetime1">
              <a:rPr lang="en-GB" smtClean="0"/>
              <a:t>28/10/2021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8324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A1ACE-DD34-6A42-942E-1C444383CEB2}" type="datetime1">
              <a:rPr lang="en-GB" smtClean="0"/>
              <a:t>28/10/2021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2114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13DDD-70C1-A942-8153-C83144D4B9F7}" type="datetime1">
              <a:rPr lang="en-GB" smtClean="0"/>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35382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CC428-3ECA-2840-BDC5-8B3778429B4A}" type="datetime1">
              <a:rPr lang="en-GB" smtClean="0"/>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1560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tif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0D2B3-854D-0842-B844-CC9EC2FC684C}" type="datetime1">
              <a:rPr lang="en-GB" smtClean="0"/>
              <a:t>28/10/2021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16114-E419-4BE5-A56B-B688C1E0E0DB}" type="slidenum">
              <a:rPr lang="en-GB" smtClean="0"/>
              <a:t>‹#›</a:t>
            </a:fld>
            <a:endParaRPr lang="en-GB"/>
          </a:p>
        </p:txBody>
      </p:sp>
    </p:spTree>
    <p:extLst>
      <p:ext uri="{BB962C8B-B14F-4D97-AF65-F5344CB8AC3E}">
        <p14:creationId xmlns:p14="http://schemas.microsoft.com/office/powerpoint/2010/main" val="325982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2"/>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50825" y="242888"/>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1" name="Text Placeholder 2"/>
          <p:cNvSpPr>
            <a:spLocks noGrp="1"/>
          </p:cNvSpPr>
          <p:nvPr>
            <p:ph type="body" idx="1"/>
          </p:nvPr>
        </p:nvSpPr>
        <p:spPr bwMode="auto">
          <a:xfrm>
            <a:off x="250825" y="1463675"/>
            <a:ext cx="82296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17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6057900"/>
            <a:ext cx="10715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04657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rtl="0" eaLnBrk="0" fontAlgn="base" hangingPunct="0">
        <a:spcBef>
          <a:spcPct val="0"/>
        </a:spcBef>
        <a:spcAft>
          <a:spcPct val="0"/>
        </a:spcAft>
        <a:defRPr sz="3200" kern="1200">
          <a:solidFill>
            <a:srgbClr val="588B2F"/>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2pPr>
      <a:lvl3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3pPr>
      <a:lvl4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4pPr>
      <a:lvl5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5pPr>
      <a:lvl6pPr marL="457200" algn="l" rtl="0" fontAlgn="base">
        <a:spcBef>
          <a:spcPct val="0"/>
        </a:spcBef>
        <a:spcAft>
          <a:spcPct val="0"/>
        </a:spcAft>
        <a:defRPr sz="3200">
          <a:solidFill>
            <a:srgbClr val="588B2F"/>
          </a:solidFill>
          <a:latin typeface="Arial" charset="0"/>
          <a:ea typeface="ＭＳ Ｐゴシック" charset="0"/>
        </a:defRPr>
      </a:lvl6pPr>
      <a:lvl7pPr marL="914400" algn="l" rtl="0" fontAlgn="base">
        <a:spcBef>
          <a:spcPct val="0"/>
        </a:spcBef>
        <a:spcAft>
          <a:spcPct val="0"/>
        </a:spcAft>
        <a:defRPr sz="3200">
          <a:solidFill>
            <a:srgbClr val="588B2F"/>
          </a:solidFill>
          <a:latin typeface="Arial" charset="0"/>
          <a:ea typeface="ＭＳ Ｐゴシック" charset="0"/>
        </a:defRPr>
      </a:lvl7pPr>
      <a:lvl8pPr marL="1371600" algn="l" rtl="0" fontAlgn="base">
        <a:spcBef>
          <a:spcPct val="0"/>
        </a:spcBef>
        <a:spcAft>
          <a:spcPct val="0"/>
        </a:spcAft>
        <a:defRPr sz="3200">
          <a:solidFill>
            <a:srgbClr val="588B2F"/>
          </a:solidFill>
          <a:latin typeface="Arial" charset="0"/>
          <a:ea typeface="ＭＳ Ｐゴシック" charset="0"/>
        </a:defRPr>
      </a:lvl8pPr>
      <a:lvl9pPr marL="1828800" algn="l" rtl="0" fontAlgn="base">
        <a:spcBef>
          <a:spcPct val="0"/>
        </a:spcBef>
        <a:spcAft>
          <a:spcPct val="0"/>
        </a:spcAft>
        <a:defRPr sz="3200">
          <a:solidFill>
            <a:srgbClr val="588B2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6F6F6F"/>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Courier New" pitchFamily="49" charset="0"/>
        <a:buChar char="o"/>
        <a:defRPr sz="2400" kern="1200">
          <a:solidFill>
            <a:srgbClr val="6F6F6F"/>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Courier New" pitchFamily="49" charset="0"/>
        <a:buChar char="o"/>
        <a:defRPr sz="2000" kern="1200">
          <a:solidFill>
            <a:srgbClr val="6F6F6F"/>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Courier New" pitchFamily="49" charset="0"/>
        <a:buChar char="o"/>
        <a:defRPr kern="1200">
          <a:solidFill>
            <a:srgbClr val="6F6F6F"/>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Courier New" pitchFamily="49" charset="0"/>
        <a:buChar char="o"/>
        <a:defRPr sz="1600" kern="1200">
          <a:solidFill>
            <a:srgbClr val="6F6F6F"/>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649" y="0"/>
            <a:ext cx="9144000" cy="912697"/>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bg1"/>
              </a:solidFill>
            </a:endParaRPr>
          </a:p>
        </p:txBody>
      </p:sp>
      <p:sp>
        <p:nvSpPr>
          <p:cNvPr id="8" name="Rectangle 7">
            <a:extLst>
              <a:ext uri="{FF2B5EF4-FFF2-40B4-BE49-F238E27FC236}">
                <a16:creationId xmlns:a16="http://schemas.microsoft.com/office/drawing/2014/main" id="{5D5B8547-58BD-2B4D-8E56-2400CFE27588}"/>
              </a:ext>
            </a:extLst>
          </p:cNvPr>
          <p:cNvSpPr/>
          <p:nvPr userDrawn="1"/>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0436785-8209-E248-AA2C-BF9EF4205CA0}"/>
              </a:ext>
            </a:extLst>
          </p:cNvPr>
          <p:cNvPicPr>
            <a:picLocks noChangeAspect="1"/>
          </p:cNvPicPr>
          <p:nvPr userDrawn="1"/>
        </p:nvPicPr>
        <p:blipFill>
          <a:blip r:embed="rId4"/>
          <a:stretch>
            <a:fillRect/>
          </a:stretch>
        </p:blipFill>
        <p:spPr>
          <a:xfrm>
            <a:off x="8161999" y="5877272"/>
            <a:ext cx="946505" cy="936104"/>
          </a:xfrm>
          <a:prstGeom prst="rect">
            <a:avLst/>
          </a:prstGeom>
        </p:spPr>
      </p:pic>
      <p:sp>
        <p:nvSpPr>
          <p:cNvPr id="10" name="Title 1">
            <a:extLst>
              <a:ext uri="{FF2B5EF4-FFF2-40B4-BE49-F238E27FC236}">
                <a16:creationId xmlns:a16="http://schemas.microsoft.com/office/drawing/2014/main" id="{529A349C-9BC5-3344-9A51-83B66E668A6E}"/>
              </a:ext>
            </a:extLst>
          </p:cNvPr>
          <p:cNvSpPr txBox="1">
            <a:spLocks/>
          </p:cNvSpPr>
          <p:nvPr userDrawn="1"/>
        </p:nvSpPr>
        <p:spPr>
          <a:xfrm>
            <a:off x="107504" y="44624"/>
            <a:ext cx="2520280" cy="1179562"/>
          </a:xfrm>
          <a:prstGeom prst="rect">
            <a:avLst/>
          </a:prstGeom>
          <a:no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b="1"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6" name="Slide Number Placeholder 5">
            <a:extLst>
              <a:ext uri="{FF2B5EF4-FFF2-40B4-BE49-F238E27FC236}">
                <a16:creationId xmlns:a16="http://schemas.microsoft.com/office/drawing/2014/main" id="{A78F8E4E-C9F6-402D-8314-1858D9B4527A}"/>
              </a:ext>
            </a:extLst>
          </p:cNvPr>
          <p:cNvSpPr>
            <a:spLocks noGrp="1"/>
          </p:cNvSpPr>
          <p:nvPr>
            <p:ph type="sldNum" sz="quarter" idx="4"/>
          </p:nvPr>
        </p:nvSpPr>
        <p:spPr>
          <a:xfrm>
            <a:off x="6588224" y="6492875"/>
            <a:ext cx="2133600" cy="365125"/>
          </a:xfrm>
          <a:prstGeom prst="rect">
            <a:avLst/>
          </a:prstGeom>
        </p:spPr>
        <p:txBody>
          <a:bodyPr/>
          <a:lstStyle/>
          <a:p>
            <a:fld id="{03F16C78-6B84-4E88-9311-E49845197891}" type="slidenum">
              <a:rPr lang="en-GB" smtClean="0"/>
              <a:t>‹#›</a:t>
            </a:fld>
            <a:endParaRPr lang="en-GB"/>
          </a:p>
        </p:txBody>
      </p:sp>
    </p:spTree>
    <p:extLst>
      <p:ext uri="{BB962C8B-B14F-4D97-AF65-F5344CB8AC3E}">
        <p14:creationId xmlns:p14="http://schemas.microsoft.com/office/powerpoint/2010/main" val="3023935528"/>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0D2B3-854D-0842-B844-CC9EC2FC684C}" type="datetime1">
              <a:rPr lang="en-GB" smtClean="0"/>
              <a:t>28/10/2021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16114-E419-4BE5-A56B-B688C1E0E0DB}" type="slidenum">
              <a:rPr lang="en-GB" smtClean="0"/>
              <a:t>‹#›</a:t>
            </a:fld>
            <a:endParaRPr lang="en-GB"/>
          </a:p>
        </p:txBody>
      </p:sp>
    </p:spTree>
    <p:extLst>
      <p:ext uri="{BB962C8B-B14F-4D97-AF65-F5344CB8AC3E}">
        <p14:creationId xmlns:p14="http://schemas.microsoft.com/office/powerpoint/2010/main" val="22012380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shu.ac.uk/helena-kennedy-centre-international-justice/research-and-projects/all-projects/in-broad-dayligh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r-e-a.net/events/global-trade-event-exporting-green-britain/" TargetMode="External"/><Relationship Id="rId4" Type="http://schemas.openxmlformats.org/officeDocument/2006/relationships/hyperlink" Target="https://www.r-e-a.net/events/cop-26-fringe-panel-discussion-rea-and-nfu-present-delivering-a-decarbonised-agriculture-secto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hyperlink" Target="https://www.gov.uk/government/collections/longer-duration-energy-storage-demonstration-lodes-competi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www.r-e-a.net/events/global-trade-event-exporting-green-britain/" TargetMode="External"/><Relationship Id="rId3" Type="http://schemas.openxmlformats.org/officeDocument/2006/relationships/image" Target="../media/image2.tiff"/><Relationship Id="rId7" Type="http://schemas.openxmlformats.org/officeDocument/2006/relationships/hyperlink" Target="https://www.r-e-a.net/events/cop-26-fringe-panel-discussion-rea-and-nfu-present-delivering-a-decarbonised-agriculture-sector/"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mailto:fgordon@r-e-a.net" TargetMode="External"/><Relationship Id="rId5" Type="http://schemas.openxmlformats.org/officeDocument/2006/relationships/hyperlink" Target="mailto:imorris@r-e-a.net" TargetMode="External"/><Relationship Id="rId4" Type="http://schemas.openxmlformats.org/officeDocument/2006/relationships/hyperlink" Target="mailto:msommerfeld@r-e-a.net" TargetMode="Externa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r-e-a.net/resources/rea-final-draft-response-reliefs-and-multiplier-sections-to-the-review-on-business-ra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03648"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2291949" y="5733256"/>
            <a:ext cx="5520412"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7812360" y="5013176"/>
            <a:ext cx="946505" cy="936104"/>
          </a:xfrm>
          <a:prstGeom prst="rect">
            <a:avLst/>
          </a:prstGeom>
        </p:spPr>
      </p:pic>
      <p:sp>
        <p:nvSpPr>
          <p:cNvPr id="7" name="Subtitle 6"/>
          <p:cNvSpPr>
            <a:spLocks noGrp="1"/>
          </p:cNvSpPr>
          <p:nvPr>
            <p:ph type="subTitle" idx="1"/>
          </p:nvPr>
        </p:nvSpPr>
        <p:spPr>
          <a:xfrm>
            <a:off x="1979712" y="1864990"/>
            <a:ext cx="6484420" cy="1708026"/>
          </a:xfrm>
        </p:spPr>
        <p:txBody>
          <a:bodyPr>
            <a:noAutofit/>
          </a:bodyPr>
          <a:lstStyle/>
          <a:p>
            <a:r>
              <a:rPr lang="en-GB" sz="2800" b="1" dirty="0">
                <a:solidFill>
                  <a:srgbClr val="06926B"/>
                </a:solidFill>
                <a:latin typeface="Open Sans" panose="020B0606030504020204"/>
                <a:cs typeface="Futura Medium" panose="020B0602020204020303" pitchFamily="34" charset="-79"/>
              </a:rPr>
              <a:t>Solar &amp; Energy Storage Forum Joint Meeting</a:t>
            </a:r>
          </a:p>
          <a:p>
            <a:endParaRPr lang="en-GB" dirty="0">
              <a:solidFill>
                <a:srgbClr val="06926B"/>
              </a:solidFill>
              <a:latin typeface="Open Sans" panose="020B0606030504020204"/>
              <a:cs typeface="Futura Medium" panose="020B0602020204020303" pitchFamily="34" charset="-79"/>
            </a:endParaRPr>
          </a:p>
          <a:p>
            <a:r>
              <a:rPr lang="en-GB" sz="2000" dirty="0">
                <a:solidFill>
                  <a:srgbClr val="06926B"/>
                </a:solidFill>
                <a:latin typeface="Open Sans" panose="020B0606030504020204"/>
                <a:cs typeface="Futura Medium" panose="020B0602020204020303" pitchFamily="34" charset="-79"/>
              </a:rPr>
              <a:t>1pm – 3pm, Thursday 28</a:t>
            </a:r>
            <a:r>
              <a:rPr lang="en-GB" sz="2000" baseline="30000" dirty="0">
                <a:solidFill>
                  <a:srgbClr val="06926B"/>
                </a:solidFill>
                <a:latin typeface="Open Sans" panose="020B0606030504020204"/>
                <a:cs typeface="Futura Medium" panose="020B0602020204020303" pitchFamily="34" charset="-79"/>
              </a:rPr>
              <a:t>th</a:t>
            </a:r>
            <a:r>
              <a:rPr lang="en-GB" sz="2000" dirty="0">
                <a:solidFill>
                  <a:srgbClr val="06926B"/>
                </a:solidFill>
                <a:latin typeface="Open Sans" panose="020B0606030504020204"/>
                <a:cs typeface="Futura Medium" panose="020B0602020204020303" pitchFamily="34" charset="-79"/>
              </a:rPr>
              <a:t> October 2021</a:t>
            </a:r>
          </a:p>
          <a:p>
            <a:endParaRPr lang="en-GB" altLang="en-US" sz="2400" dirty="0">
              <a:solidFill>
                <a:srgbClr val="06926B"/>
              </a:solidFill>
              <a:latin typeface="Open Sans" panose="020B0606030504020204"/>
              <a:cs typeface="Futura Medium" panose="020B0602020204020303" pitchFamily="34" charset="-79"/>
            </a:endParaRPr>
          </a:p>
          <a:p>
            <a:pPr lvl="0" algn="l" eaLnBrk="0" fontAlgn="base" hangingPunct="0">
              <a:spcBef>
                <a:spcPct val="0"/>
              </a:spcBef>
              <a:spcAft>
                <a:spcPct val="0"/>
              </a:spcAft>
            </a:pPr>
            <a:r>
              <a:rPr lang="en-US" altLang="en-US" dirty="0">
                <a:solidFill>
                  <a:schemeClr val="tx1"/>
                </a:solidFill>
                <a:latin typeface="Open Sans" panose="020B0606030504020204"/>
                <a:cs typeface="Futura Medium" panose="020B0602020204020303" pitchFamily="34" charset="-79"/>
              </a:rPr>
              <a:t> </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2569824" y="260648"/>
            <a:ext cx="5386552" cy="1166890"/>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52A6C055-5E05-E145-9017-D4878607F3EB}"/>
              </a:ext>
            </a:extLst>
          </p:cNvPr>
          <p:cNvSpPr txBox="1">
            <a:spLocks/>
          </p:cNvSpPr>
          <p:nvPr/>
        </p:nvSpPr>
        <p:spPr>
          <a:xfrm>
            <a:off x="2483768" y="6067005"/>
            <a:ext cx="5688632"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i="1" dirty="0">
                <a:solidFill>
                  <a:srgbClr val="06926B"/>
                </a:solidFill>
                <a:latin typeface="Futura Bk BT" panose="020B0502020204020303" pitchFamily="34" charset="0"/>
              </a:rPr>
              <a:t>Decarbonising the economy</a:t>
            </a:r>
          </a:p>
        </p:txBody>
      </p:sp>
    </p:spTree>
    <p:extLst>
      <p:ext uri="{BB962C8B-B14F-4D97-AF65-F5344CB8AC3E}">
        <p14:creationId xmlns:p14="http://schemas.microsoft.com/office/powerpoint/2010/main" val="68871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000" b="1" dirty="0">
                <a:effectLst/>
                <a:latin typeface="Open Sans" panose="020B0606030504020204"/>
              </a:rPr>
              <a:t>Policy announcements</a:t>
            </a:r>
            <a:endParaRPr lang="en-GB" sz="20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A8E4E215-257D-4983-A89A-D8FFEA4006FC}"/>
              </a:ext>
            </a:extLst>
          </p:cNvPr>
          <p:cNvSpPr txBox="1"/>
          <p:nvPr/>
        </p:nvSpPr>
        <p:spPr>
          <a:xfrm>
            <a:off x="2303748" y="332656"/>
            <a:ext cx="6533266" cy="646331"/>
          </a:xfrm>
          <a:prstGeom prst="rect">
            <a:avLst/>
          </a:prstGeom>
          <a:noFill/>
        </p:spPr>
        <p:txBody>
          <a:bodyPr wrap="square" rtlCol="0">
            <a:spAutoFit/>
          </a:bodyPr>
          <a:lstStyle/>
          <a:p>
            <a:r>
              <a:rPr lang="en-GB" sz="1800" b="1" dirty="0">
                <a:latin typeface="Open Sans" panose="020B0606030504020204" pitchFamily="34" charset="0"/>
                <a:ea typeface="Open Sans" panose="020B0606030504020204" pitchFamily="34" charset="0"/>
                <a:cs typeface="Open Sans" panose="020B0606030504020204" pitchFamily="34" charset="0"/>
              </a:rPr>
              <a:t>Net Zero Innovation </a:t>
            </a:r>
            <a:r>
              <a:rPr lang="en-GB" b="1" dirty="0">
                <a:latin typeface="Open Sans" panose="020B0606030504020204" pitchFamily="34" charset="0"/>
                <a:ea typeface="Open Sans" panose="020B0606030504020204" pitchFamily="34" charset="0"/>
                <a:cs typeface="Open Sans" panose="020B0606030504020204" pitchFamily="34" charset="0"/>
              </a:rPr>
              <a:t>P</a:t>
            </a:r>
            <a:r>
              <a:rPr lang="en-GB" sz="1800" b="1" dirty="0">
                <a:latin typeface="Open Sans" panose="020B0606030504020204" pitchFamily="34" charset="0"/>
                <a:ea typeface="Open Sans" panose="020B0606030504020204" pitchFamily="34" charset="0"/>
                <a:cs typeface="Open Sans" panose="020B0606030504020204" pitchFamily="34" charset="0"/>
              </a:rPr>
              <a:t>ortfolio </a:t>
            </a:r>
            <a:r>
              <a:rPr lang="en-GB" b="1" dirty="0">
                <a:latin typeface="Open Sans" panose="020B0606030504020204" pitchFamily="34" charset="0"/>
                <a:ea typeface="Open Sans" panose="020B0606030504020204" pitchFamily="34" charset="0"/>
                <a:cs typeface="Open Sans" panose="020B0606030504020204" pitchFamily="34" charset="0"/>
              </a:rPr>
              <a:t>C</a:t>
            </a:r>
            <a:r>
              <a:rPr lang="en-GB" sz="1800" b="1" dirty="0">
                <a:latin typeface="Open Sans" panose="020B0606030504020204" pitchFamily="34" charset="0"/>
                <a:ea typeface="Open Sans" panose="020B0606030504020204" pitchFamily="34" charset="0"/>
                <a:cs typeface="Open Sans" panose="020B0606030504020204" pitchFamily="34" charset="0"/>
              </a:rPr>
              <a:t>ompetitions</a:t>
            </a:r>
          </a:p>
          <a:p>
            <a:endParaRPr lang="en-GB" dirty="0"/>
          </a:p>
        </p:txBody>
      </p:sp>
      <p:sp>
        <p:nvSpPr>
          <p:cNvPr id="2" name="TextBox 1">
            <a:extLst>
              <a:ext uri="{FF2B5EF4-FFF2-40B4-BE49-F238E27FC236}">
                <a16:creationId xmlns:a16="http://schemas.microsoft.com/office/drawing/2014/main" id="{683507D8-0DCC-4B42-8D09-5360848175E0}"/>
              </a:ext>
            </a:extLst>
          </p:cNvPr>
          <p:cNvSpPr txBox="1"/>
          <p:nvPr/>
        </p:nvSpPr>
        <p:spPr>
          <a:xfrm>
            <a:off x="2402353" y="863229"/>
            <a:ext cx="6255384" cy="5355312"/>
          </a:xfrm>
          <a:prstGeom prst="rect">
            <a:avLst/>
          </a:prstGeom>
          <a:noFill/>
        </p:spPr>
        <p:txBody>
          <a:bodyPr wrap="square" rtlCol="0">
            <a:spAutoFit/>
          </a:bodyPr>
          <a:lstStyle/>
          <a:p>
            <a:r>
              <a:rPr lang="en-GB" b="1" i="1" dirty="0"/>
              <a:t>Flexibility Innovation Programme</a:t>
            </a:r>
          </a:p>
          <a:p>
            <a:r>
              <a:rPr lang="en-GB" dirty="0"/>
              <a:t>Seeks to enable large-scale widespread electricity system flexibility through smart, flexible, secure, and accessible technologies and markets. </a:t>
            </a:r>
          </a:p>
          <a:p>
            <a:r>
              <a:rPr lang="en-GB" dirty="0"/>
              <a:t>Up to £65 million will be made available.</a:t>
            </a:r>
          </a:p>
          <a:p>
            <a:r>
              <a:rPr lang="en-GB" dirty="0"/>
              <a:t>Will Open in next few months. </a:t>
            </a:r>
          </a:p>
          <a:p>
            <a:endParaRPr lang="en-GB" dirty="0"/>
          </a:p>
          <a:p>
            <a:r>
              <a:rPr lang="en-GB" b="1" i="1" dirty="0"/>
              <a:t>Green home Finance Accelerator</a:t>
            </a:r>
          </a:p>
          <a:p>
            <a:r>
              <a:rPr lang="en-GB" dirty="0"/>
              <a:t>Innovative green finance products and services, enabling homeowners to decarbonise their homes and improve thermal comfort.</a:t>
            </a:r>
          </a:p>
          <a:p>
            <a:r>
              <a:rPr lang="en-GB" i="1" dirty="0"/>
              <a:t>Anticipated spring 2022</a:t>
            </a:r>
            <a:endParaRPr lang="en-GB" dirty="0"/>
          </a:p>
          <a:p>
            <a:endParaRPr lang="en-GB" dirty="0"/>
          </a:p>
          <a:p>
            <a:r>
              <a:rPr lang="en-GB" b="1" i="1" dirty="0"/>
              <a:t>Heat pump ready programme </a:t>
            </a:r>
          </a:p>
          <a:p>
            <a:r>
              <a:rPr lang="en-GB" dirty="0"/>
              <a:t>Demonstration of heat pump technologies and tools, and solutions for optimised deployment of heat pumps.</a:t>
            </a:r>
          </a:p>
          <a:p>
            <a:r>
              <a:rPr lang="en-GB" dirty="0"/>
              <a:t>Anticipated late 2021</a:t>
            </a:r>
          </a:p>
          <a:p>
            <a:endParaRPr lang="en-GB" dirty="0"/>
          </a:p>
          <a:p>
            <a:r>
              <a:rPr lang="en-GB" b="1" i="1" dirty="0"/>
              <a:t>Longer Duration Energy Storage Competition – closed 17</a:t>
            </a:r>
            <a:r>
              <a:rPr lang="en-GB" b="1" i="1" baseline="30000" dirty="0"/>
              <a:t>th</a:t>
            </a:r>
            <a:r>
              <a:rPr lang="en-GB" b="1" i="1" dirty="0"/>
              <a:t> Sept</a:t>
            </a:r>
          </a:p>
        </p:txBody>
      </p:sp>
    </p:spTree>
    <p:extLst>
      <p:ext uri="{BB962C8B-B14F-4D97-AF65-F5344CB8AC3E}">
        <p14:creationId xmlns:p14="http://schemas.microsoft.com/office/powerpoint/2010/main" val="203852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latin typeface="Open Sans" panose="020B0606030504020204"/>
              </a:rPr>
              <a:t>S</a:t>
            </a:r>
            <a:r>
              <a:rPr lang="en-GB" sz="2800" b="1" dirty="0">
                <a:effectLst/>
                <a:latin typeface="Open Sans" panose="020B0606030504020204"/>
              </a:rPr>
              <a:t>olar Discussion Topics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467801A5-F4E0-420D-BA91-FBB0D6AEF791}"/>
              </a:ext>
            </a:extLst>
          </p:cNvPr>
          <p:cNvSpPr txBox="1"/>
          <p:nvPr/>
        </p:nvSpPr>
        <p:spPr>
          <a:xfrm>
            <a:off x="2411760" y="302359"/>
            <a:ext cx="6479749" cy="6124754"/>
          </a:xfrm>
          <a:prstGeom prst="rect">
            <a:avLst/>
          </a:prstGeom>
          <a:noFill/>
        </p:spPr>
        <p:txBody>
          <a:bodyPr wrap="square">
            <a:spAutoFit/>
          </a:bodyPr>
          <a:lstStyle/>
          <a:p>
            <a:r>
              <a:rPr lang="en-GB" sz="1400" b="1" i="1" dirty="0">
                <a:latin typeface="Open Sans" panose="020B0606030504020204" pitchFamily="34" charset="0"/>
                <a:ea typeface="Open Sans" panose="020B0606030504020204" pitchFamily="34" charset="0"/>
                <a:cs typeface="Open Sans" panose="020B0606030504020204" pitchFamily="34" charset="0"/>
              </a:rPr>
              <a:t>ENA Update</a:t>
            </a:r>
          </a:p>
          <a:p>
            <a:endParaRPr lang="en-GB" sz="1400" b="1" i="1" dirty="0">
              <a:latin typeface="Open Sans" panose="020B0606030504020204" pitchFamily="34" charset="0"/>
              <a:ea typeface="Open Sans" panose="020B0606030504020204" pitchFamily="34" charset="0"/>
              <a:cs typeface="Open Sans" panose="020B0606030504020204" pitchFamily="34" charset="0"/>
            </a:endParaRPr>
          </a:p>
          <a:p>
            <a:r>
              <a:rPr lang="en-GB" sz="1400" b="1" i="1" dirty="0">
                <a:latin typeface="Open Sans" panose="020B0606030504020204" pitchFamily="34" charset="0"/>
                <a:ea typeface="Open Sans" panose="020B0606030504020204" pitchFamily="34" charset="0"/>
                <a:cs typeface="Open Sans" panose="020B0606030504020204" pitchFamily="34" charset="0"/>
              </a:rPr>
              <a:t>Queue management and Grid Securities</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REA a meeting with Peter Turner and Hoy Brown at the ENA.</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Que management thresholds have now come in.</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ENA reiterated importance of letting them know any issues early, suggested they would be reasonably flexible. </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I reiterated that there does need to be a process for review of the thresholds, if lots are failing them then they need to be changed. </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Please keep REA informed of difficulties, we can collate and report to the ENA to seek changes. </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No significant update on Grid Securities apart from the fact that issues continue to be raised with the ENA</a:t>
            </a: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b="1" i="1" dirty="0">
                <a:latin typeface="Open Sans" panose="020B0606030504020204" pitchFamily="34" charset="0"/>
                <a:ea typeface="Open Sans" panose="020B0606030504020204" pitchFamily="34" charset="0"/>
                <a:cs typeface="Open Sans" panose="020B0606030504020204" pitchFamily="34" charset="0"/>
              </a:rPr>
              <a:t>New ENA Challenge Group Being Developed</a:t>
            </a:r>
          </a:p>
          <a:p>
            <a:r>
              <a:rPr lang="en-GB" sz="1400" dirty="0">
                <a:latin typeface="Open Sans" panose="020B0606030504020204" pitchFamily="34" charset="0"/>
                <a:ea typeface="Open Sans" panose="020B0606030504020204" pitchFamily="34" charset="0"/>
                <a:cs typeface="Open Sans" panose="020B0606030504020204" pitchFamily="34" charset="0"/>
              </a:rPr>
              <a:t>To be opened in 2022, new stakeholder feedback group is currently open for applications. The REA will be applying. </a:t>
            </a:r>
          </a:p>
          <a:p>
            <a:r>
              <a:rPr lang="en-GB" sz="1400" i="1" dirty="0">
                <a:latin typeface="Open Sans" panose="020B0606030504020204" pitchFamily="34" charset="0"/>
                <a:ea typeface="Open Sans" panose="020B0606030504020204" pitchFamily="34" charset="0"/>
                <a:cs typeface="Open Sans" panose="020B0606030504020204" pitchFamily="34" charset="0"/>
              </a:rPr>
              <a:t>“Group will shape the direction of the programme and its outcomes by providing a more formal challenge function on behalf of the wider industry</a:t>
            </a:r>
            <a:r>
              <a:rPr lang="en-GB" sz="1400" dirty="0">
                <a:latin typeface="Open Sans" panose="020B0606030504020204" pitchFamily="34" charset="0"/>
                <a:ea typeface="Open Sans" panose="020B0606030504020204" pitchFamily="34" charset="0"/>
                <a:cs typeface="Open Sans" panose="020B0606030504020204" pitchFamily="34" charset="0"/>
              </a:rPr>
              <a:t>.”</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b="1" dirty="0">
                <a:latin typeface="Open Sans" panose="020B0606030504020204" pitchFamily="34" charset="0"/>
                <a:ea typeface="Open Sans" panose="020B0606030504020204" pitchFamily="34" charset="0"/>
                <a:cs typeface="Open Sans" panose="020B0606030504020204" pitchFamily="34" charset="0"/>
              </a:rPr>
              <a:t>REA Responded to the ENA’s Annual Open Networks Competition</a:t>
            </a:r>
          </a:p>
          <a:p>
            <a:r>
              <a:rPr lang="en-GB" sz="1400" dirty="0">
                <a:latin typeface="Open Sans" panose="020B0606030504020204" pitchFamily="34" charset="0"/>
                <a:ea typeface="Open Sans" panose="020B0606030504020204" pitchFamily="34" charset="0"/>
                <a:cs typeface="Open Sans" panose="020B0606030504020204" pitchFamily="34" charset="0"/>
              </a:rPr>
              <a:t>Suggested priorities:</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Bringing more transparency in how DNOs facilitate local markets for flexibility</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Standardising approaches across DNOs and between DNOs and the ESO</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Addressing barriers to participation in flexibility markets.</a:t>
            </a:r>
          </a:p>
        </p:txBody>
      </p:sp>
    </p:spTree>
    <p:extLst>
      <p:ext uri="{BB962C8B-B14F-4D97-AF65-F5344CB8AC3E}">
        <p14:creationId xmlns:p14="http://schemas.microsoft.com/office/powerpoint/2010/main" val="380252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latin typeface="Open Sans" panose="020B0606030504020204"/>
              </a:rPr>
              <a:t>S</a:t>
            </a:r>
            <a:r>
              <a:rPr lang="en-GB" sz="2800" b="1" dirty="0">
                <a:effectLst/>
                <a:latin typeface="Open Sans" panose="020B0606030504020204"/>
              </a:rPr>
              <a:t>olar Discussion Topics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467801A5-F4E0-420D-BA91-FBB0D6AEF791}"/>
              </a:ext>
            </a:extLst>
          </p:cNvPr>
          <p:cNvSpPr txBox="1"/>
          <p:nvPr/>
        </p:nvSpPr>
        <p:spPr>
          <a:xfrm>
            <a:off x="2195736" y="332656"/>
            <a:ext cx="6696744" cy="307777"/>
          </a:xfrm>
          <a:prstGeom prst="rect">
            <a:avLst/>
          </a:prstGeom>
          <a:noFill/>
        </p:spPr>
        <p:txBody>
          <a:bodyPr wrap="square">
            <a:spAutoFit/>
          </a:bodyPr>
          <a:lstStyle/>
          <a:p>
            <a:r>
              <a:rPr lang="en-GB" sz="1400" b="1" i="1" dirty="0">
                <a:latin typeface="Open Sans" panose="020B0606030504020204" pitchFamily="34" charset="0"/>
                <a:ea typeface="Open Sans" panose="020B0606030504020204" pitchFamily="34" charset="0"/>
                <a:cs typeface="Open Sans" panose="020B0606030504020204" pitchFamily="34" charset="0"/>
              </a:rPr>
              <a:t>Member discussion: Supply chain issues and embodied carbon </a:t>
            </a:r>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6110A22-319F-438F-8EC4-60A58BAB6EB5}"/>
              </a:ext>
            </a:extLst>
          </p:cNvPr>
          <p:cNvSpPr txBox="1"/>
          <p:nvPr/>
        </p:nvSpPr>
        <p:spPr>
          <a:xfrm>
            <a:off x="2393504" y="759291"/>
            <a:ext cx="5612134" cy="6586418"/>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Supply chain issues</a:t>
            </a:r>
          </a:p>
          <a:p>
            <a:pPr marL="171450" indent="-1714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In last meeting we had PACT International present on supply Chain monitoring </a:t>
            </a:r>
          </a:p>
          <a:p>
            <a:pPr marL="171450" indent="-1714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(See Sheffield Hallam University </a:t>
            </a:r>
            <a:r>
              <a:rPr lang="en-GB" sz="1400" dirty="0">
                <a:latin typeface="Open Sans" panose="020B0606030504020204" pitchFamily="34" charset="0"/>
                <a:ea typeface="Open Sans" panose="020B0606030504020204" pitchFamily="34" charset="0"/>
                <a:cs typeface="Open Sans" panose="020B0606030504020204" pitchFamily="34" charset="0"/>
                <a:hlinkClick r:id="rId4"/>
              </a:rPr>
              <a:t>report</a:t>
            </a:r>
            <a:r>
              <a:rPr lang="en-GB" sz="1400" dirty="0">
                <a:latin typeface="Open Sans" panose="020B0606030504020204" pitchFamily="34" charset="0"/>
                <a:ea typeface="Open Sans" panose="020B0606030504020204" pitchFamily="34" charset="0"/>
                <a:cs typeface="Open Sans" panose="020B0606030504020204" pitchFamily="34" charset="0"/>
              </a:rPr>
              <a:t>). Increasing awareness in press &amp; politics.</a:t>
            </a:r>
          </a:p>
          <a:p>
            <a:pPr marL="171450" indent="-1714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Engagement from REA on this issue must cover range of techs.</a:t>
            </a:r>
          </a:p>
          <a:p>
            <a:pPr marL="171450" indent="-1714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Since then we have had a number of meetings with several stakeholders, including:</a:t>
            </a:r>
          </a:p>
          <a:p>
            <a:pPr marL="628650" lvl="1" indent="-1714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Solar Energy UK</a:t>
            </a:r>
          </a:p>
          <a:p>
            <a:pPr marL="628650" lvl="1" indent="-1714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Solar Power Europe</a:t>
            </a:r>
          </a:p>
          <a:p>
            <a:pPr marL="628650" lvl="1" indent="-1714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Department for Business, Energy &amp; Industrial Strategy</a:t>
            </a:r>
          </a:p>
          <a:p>
            <a:pPr marL="628650" lvl="1" indent="-1714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Faraday Institute</a:t>
            </a:r>
          </a:p>
          <a:p>
            <a:pPr marL="628650" lvl="1" indent="-1714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PACT</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Embodied carbon in projects</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Open source carbon calculator exist (EC3)</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b="1" dirty="0">
                <a:latin typeface="Open Sans" panose="020B0606030504020204" pitchFamily="34" charset="0"/>
                <a:ea typeface="Open Sans" panose="020B0606030504020204" pitchFamily="34" charset="0"/>
                <a:cs typeface="Open Sans" panose="020B0606030504020204" pitchFamily="34" charset="0"/>
              </a:rPr>
              <a:t>Where would Solar members like us to </a:t>
            </a:r>
            <a:r>
              <a:rPr lang="en-GB" b="1" dirty="0" err="1">
                <a:latin typeface="Open Sans" panose="020B0606030504020204" pitchFamily="34" charset="0"/>
                <a:ea typeface="Open Sans" panose="020B0606030504020204" pitchFamily="34" charset="0"/>
                <a:cs typeface="Open Sans" panose="020B0606030504020204" pitchFamily="34" charset="0"/>
              </a:rPr>
              <a:t>to</a:t>
            </a:r>
            <a:r>
              <a:rPr lang="en-GB" b="1" dirty="0">
                <a:latin typeface="Open Sans" panose="020B0606030504020204" pitchFamily="34" charset="0"/>
                <a:ea typeface="Open Sans" panose="020B0606030504020204" pitchFamily="34" charset="0"/>
                <a:cs typeface="Open Sans" panose="020B0606030504020204" pitchFamily="34" charset="0"/>
              </a:rPr>
              <a:t> take these issues next? </a:t>
            </a: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530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latin typeface="Open Sans" panose="020B0606030504020204"/>
              </a:rPr>
              <a:t>S</a:t>
            </a:r>
            <a:r>
              <a:rPr lang="en-GB" sz="2800" b="1" dirty="0">
                <a:effectLst/>
                <a:latin typeface="Open Sans" panose="020B0606030504020204"/>
              </a:rPr>
              <a:t>olar Discussion Topics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467801A5-F4E0-420D-BA91-FBB0D6AEF791}"/>
              </a:ext>
            </a:extLst>
          </p:cNvPr>
          <p:cNvSpPr txBox="1"/>
          <p:nvPr/>
        </p:nvSpPr>
        <p:spPr>
          <a:xfrm>
            <a:off x="2195736" y="332656"/>
            <a:ext cx="6696744" cy="369332"/>
          </a:xfrm>
          <a:prstGeom prst="rect">
            <a:avLst/>
          </a:prstGeom>
          <a:noFill/>
        </p:spPr>
        <p:txBody>
          <a:bodyPr wrap="square">
            <a:spAutoFit/>
          </a:bodyPr>
          <a:lstStyle/>
          <a:p>
            <a:r>
              <a:rPr lang="en-GB" b="1" i="1" dirty="0">
                <a:latin typeface="Open Sans" panose="020B0606030504020204" pitchFamily="34" charset="0"/>
                <a:ea typeface="Open Sans" panose="020B0606030504020204" pitchFamily="34" charset="0"/>
                <a:cs typeface="Open Sans" panose="020B0606030504020204" pitchFamily="34" charset="0"/>
              </a:rPr>
              <a:t>REA VAT campaign update</a:t>
            </a:r>
            <a:endParaRPr lang="en-GB" b="1" i="1"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0DB8B4DC-CF25-4454-813B-3F48BB0428DC}"/>
              </a:ext>
            </a:extLst>
          </p:cNvPr>
          <p:cNvPicPr>
            <a:picLocks noChangeAspect="1"/>
          </p:cNvPicPr>
          <p:nvPr/>
        </p:nvPicPr>
        <p:blipFill rotWithShape="1">
          <a:blip r:embed="rId4"/>
          <a:srcRect l="7476" t="27600" r="8263" b="19082"/>
          <a:stretch/>
        </p:blipFill>
        <p:spPr>
          <a:xfrm>
            <a:off x="2339752" y="869055"/>
            <a:ext cx="6607959" cy="2351954"/>
          </a:xfrm>
          <a:prstGeom prst="rect">
            <a:avLst/>
          </a:prstGeom>
        </p:spPr>
      </p:pic>
      <p:sp>
        <p:nvSpPr>
          <p:cNvPr id="5" name="TextBox 4">
            <a:extLst>
              <a:ext uri="{FF2B5EF4-FFF2-40B4-BE49-F238E27FC236}">
                <a16:creationId xmlns:a16="http://schemas.microsoft.com/office/drawing/2014/main" id="{E29201A4-A1DE-43D1-B852-99432DC999C6}"/>
              </a:ext>
            </a:extLst>
          </p:cNvPr>
          <p:cNvSpPr txBox="1"/>
          <p:nvPr/>
        </p:nvSpPr>
        <p:spPr>
          <a:xfrm>
            <a:off x="2420148" y="3414257"/>
            <a:ext cx="6048672" cy="2800767"/>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We called for renewable technologies such as solar panels and battery storage to be included as an Energy Saving Material (ESM) so that VAT could be charged at 0%</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30 signatories overall;</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Key signatories included Eaton, EDF, Good Energy, Nissan Motors </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rPr>
              <a:t>Treasury remains reticent, saying they do not believe it to be the correct way to grow the sector. However, they are considering it.</a:t>
            </a:r>
          </a:p>
        </p:txBody>
      </p:sp>
      <p:pic>
        <p:nvPicPr>
          <p:cNvPr id="8" name="Picture 7">
            <a:extLst>
              <a:ext uri="{FF2B5EF4-FFF2-40B4-BE49-F238E27FC236}">
                <a16:creationId xmlns:a16="http://schemas.microsoft.com/office/drawing/2014/main" id="{847E9309-7E24-45F7-8529-18B2A8C32CB7}"/>
              </a:ext>
            </a:extLst>
          </p:cNvPr>
          <p:cNvPicPr>
            <a:picLocks noChangeAspect="1"/>
          </p:cNvPicPr>
          <p:nvPr/>
        </p:nvPicPr>
        <p:blipFill rotWithShape="1">
          <a:blip r:embed="rId5"/>
          <a:srcRect l="31100" t="23400" r="23226" b="6600"/>
          <a:stretch/>
        </p:blipFill>
        <p:spPr>
          <a:xfrm>
            <a:off x="73288" y="332656"/>
            <a:ext cx="1992941" cy="1718053"/>
          </a:xfrm>
          <a:prstGeom prst="rect">
            <a:avLst/>
          </a:prstGeom>
        </p:spPr>
      </p:pic>
    </p:spTree>
    <p:extLst>
      <p:ext uri="{BB962C8B-B14F-4D97-AF65-F5344CB8AC3E}">
        <p14:creationId xmlns:p14="http://schemas.microsoft.com/office/powerpoint/2010/main" val="196467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31232"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30B6B33-7897-4646-B03B-2BE2B3E13074}"/>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DE0B9BC0-D122-43C3-89BA-094F38D01154}"/>
              </a:ext>
            </a:extLst>
          </p:cNvPr>
          <p:cNvPicPr>
            <a:picLocks noChangeAspect="1"/>
          </p:cNvPicPr>
          <p:nvPr/>
        </p:nvPicPr>
        <p:blipFill>
          <a:blip r:embed="rId3"/>
          <a:stretch>
            <a:fillRect/>
          </a:stretch>
        </p:blipFill>
        <p:spPr>
          <a:xfrm>
            <a:off x="8167910" y="5801586"/>
            <a:ext cx="946505" cy="936104"/>
          </a:xfrm>
          <a:prstGeom prst="rect">
            <a:avLst/>
          </a:prstGeom>
        </p:spPr>
      </p:pic>
      <p:sp>
        <p:nvSpPr>
          <p:cNvPr id="8" name="TextBox 7">
            <a:extLst>
              <a:ext uri="{FF2B5EF4-FFF2-40B4-BE49-F238E27FC236}">
                <a16:creationId xmlns:a16="http://schemas.microsoft.com/office/drawing/2014/main" id="{D15F66C0-CCBA-4B76-9A07-6D43BA6543F2}"/>
              </a:ext>
            </a:extLst>
          </p:cNvPr>
          <p:cNvSpPr txBox="1"/>
          <p:nvPr/>
        </p:nvSpPr>
        <p:spPr>
          <a:xfrm>
            <a:off x="2411760" y="260648"/>
            <a:ext cx="6637162" cy="4170372"/>
          </a:xfrm>
          <a:prstGeom prst="rect">
            <a:avLst/>
          </a:prstGeom>
          <a:noFill/>
        </p:spPr>
        <p:txBody>
          <a:bodyPr wrap="square" rtlCol="0">
            <a:spAutoFit/>
          </a:bodyPr>
          <a:lstStyle/>
          <a:p>
            <a:pPr algn="ctr"/>
            <a:endParaRPr lang="en-GB"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BREAK</a:t>
            </a:r>
          </a:p>
          <a:p>
            <a:pPr algn="ctr"/>
            <a:endParaRPr lang="en-GB"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r>
              <a:rPr lang="en-GB" sz="1300" b="1" dirty="0">
                <a:latin typeface="Open Sans" panose="020B0606030504020204" pitchFamily="34" charset="0"/>
                <a:ea typeface="Open Sans" panose="020B0606030504020204" pitchFamily="34" charset="0"/>
                <a:cs typeface="Open Sans" panose="020B0606030504020204" pitchFamily="34" charset="0"/>
              </a:rPr>
              <a:t>Future events:</a:t>
            </a:r>
          </a:p>
          <a:p>
            <a:endParaRPr lang="en-GB" sz="1600" b="1" dirty="0">
              <a:latin typeface="Open Sans" panose="020B0606030504020204" pitchFamily="34" charset="0"/>
              <a:ea typeface="Open Sans" panose="020B0606030504020204" pitchFamily="34" charset="0"/>
              <a:cs typeface="Open Sans" panose="020B0606030504020204" pitchFamily="34" charset="0"/>
            </a:endParaRPr>
          </a:p>
          <a:p>
            <a:r>
              <a:rPr lang="en-GB" dirty="0">
                <a:hlinkClick r:id="rId4"/>
              </a:rPr>
              <a:t>COP 26 Fringe Panel Discussion in Glasgow – REA and NFU present: Delivering a Decarbonised Agriculture Sector   Nov 10 2021, 13:30 - 15:00</a:t>
            </a:r>
            <a:endParaRPr lang="en-GB" sz="16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p>
          <a:p>
            <a:endParaRPr lang="en-GB" sz="1300" b="1" dirty="0"/>
          </a:p>
          <a:p>
            <a:endParaRPr lang="en-GB" sz="1300" dirty="0"/>
          </a:p>
        </p:txBody>
      </p:sp>
      <p:pic>
        <p:nvPicPr>
          <p:cNvPr id="3" name="Picture 2">
            <a:hlinkClick r:id="rId5"/>
            <a:extLst>
              <a:ext uri="{FF2B5EF4-FFF2-40B4-BE49-F238E27FC236}">
                <a16:creationId xmlns:a16="http://schemas.microsoft.com/office/drawing/2014/main" id="{1DC6777F-2B11-4E22-832B-62C72E6ECD2B}"/>
              </a:ext>
            </a:extLst>
          </p:cNvPr>
          <p:cNvPicPr>
            <a:picLocks noChangeAspect="1"/>
          </p:cNvPicPr>
          <p:nvPr/>
        </p:nvPicPr>
        <p:blipFill rotWithShape="1">
          <a:blip r:embed="rId6"/>
          <a:srcRect l="28738" t="20601" r="27950" b="54199"/>
          <a:stretch/>
        </p:blipFill>
        <p:spPr>
          <a:xfrm>
            <a:off x="2532192" y="3680264"/>
            <a:ext cx="6582223" cy="2154182"/>
          </a:xfrm>
          <a:prstGeom prst="rect">
            <a:avLst/>
          </a:prstGeom>
        </p:spPr>
      </p:pic>
    </p:spTree>
    <p:extLst>
      <p:ext uri="{BB962C8B-B14F-4D97-AF65-F5344CB8AC3E}">
        <p14:creationId xmlns:p14="http://schemas.microsoft.com/office/powerpoint/2010/main" val="298288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effectLst/>
                <a:latin typeface="Open Sans" panose="020B0606030504020204"/>
              </a:rPr>
              <a:t>Storage Discussion Topics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467801A5-F4E0-420D-BA91-FBB0D6AEF791}"/>
              </a:ext>
            </a:extLst>
          </p:cNvPr>
          <p:cNvSpPr txBox="1"/>
          <p:nvPr/>
        </p:nvSpPr>
        <p:spPr>
          <a:xfrm>
            <a:off x="2283687" y="333135"/>
            <a:ext cx="5920325" cy="523220"/>
          </a:xfrm>
          <a:prstGeom prst="rect">
            <a:avLst/>
          </a:prstGeom>
          <a:noFill/>
        </p:spPr>
        <p:txBody>
          <a:bodyPr wrap="square">
            <a:spAutoFit/>
          </a:bodyPr>
          <a:lstStyle/>
          <a:p>
            <a:r>
              <a:rPr lang="en-GB" sz="1400" b="1" i="1" dirty="0">
                <a:latin typeface="Open Sans" panose="020B0606030504020204" pitchFamily="34" charset="0"/>
                <a:ea typeface="Open Sans" panose="020B0606030504020204" pitchFamily="34" charset="0"/>
                <a:cs typeface="Open Sans" panose="020B0606030504020204" pitchFamily="34" charset="0"/>
              </a:rPr>
              <a:t>Capacity Market: improving delivery assurance and early action to align with net zero</a:t>
            </a:r>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6D69EC7-AC9F-406E-8DD3-42C0F8878A2B}"/>
              </a:ext>
            </a:extLst>
          </p:cNvPr>
          <p:cNvSpPr txBox="1"/>
          <p:nvPr/>
        </p:nvSpPr>
        <p:spPr>
          <a:xfrm>
            <a:off x="2357522" y="926727"/>
            <a:ext cx="6120680" cy="5478423"/>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Consultation closes on 1</a:t>
            </a:r>
            <a:r>
              <a:rPr lang="en-GB" sz="1400" baseline="30000" dirty="0">
                <a:latin typeface="Open Sans" panose="020B0606030504020204" pitchFamily="34" charset="0"/>
                <a:ea typeface="Open Sans" panose="020B0606030504020204" pitchFamily="34" charset="0"/>
                <a:cs typeface="Open Sans" panose="020B0606030504020204" pitchFamily="34" charset="0"/>
              </a:rPr>
              <a:t>st</a:t>
            </a:r>
            <a:r>
              <a:rPr lang="en-GB" sz="1400" dirty="0">
                <a:latin typeface="Open Sans" panose="020B0606030504020204" pitchFamily="34" charset="0"/>
                <a:ea typeface="Open Sans" panose="020B0606030504020204" pitchFamily="34" charset="0"/>
                <a:cs typeface="Open Sans" panose="020B0606030504020204" pitchFamily="34" charset="0"/>
              </a:rPr>
              <a:t> of November</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rgbClr val="FF0000"/>
                </a:solidFill>
                <a:latin typeface="Open Sans" panose="020B0606030504020204" pitchFamily="34" charset="0"/>
                <a:ea typeface="Open Sans" panose="020B0606030504020204" pitchFamily="34" charset="0"/>
                <a:cs typeface="Open Sans" panose="020B0606030504020204" pitchFamily="34" charset="0"/>
              </a:rPr>
              <a:t>A draft is available to view on our website and member views are welcome</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b="1" i="1" dirty="0">
                <a:latin typeface="Open Sans" panose="020B0606030504020204" pitchFamily="34" charset="0"/>
                <a:ea typeface="Open Sans" panose="020B0606030504020204" pitchFamily="34" charset="0"/>
                <a:cs typeface="Open Sans" panose="020B0606030504020204" pitchFamily="34" charset="0"/>
              </a:rPr>
              <a:t>Key REA Messages:</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A linear relationship between contract length and carbon intensity to speed up the removal of fossil-based production</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Highlighted the carbon intensity should reflect full life cycle assessment of the plant and embodied emissions. Assessments should align with international accepted methodologies. </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Raised issues over grid connection times restricting bidding from yet to be built assets.</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Suggested longer term contracts should be ringfenced for renewable and clean technology CMUs. </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effectLst/>
                <a:latin typeface="Open Sans" panose="020B0606030504020204" pitchFamily="34" charset="0"/>
                <a:ea typeface="Open Sans" panose="020B0606030504020204" pitchFamily="34" charset="0"/>
                <a:cs typeface="Open Sans" panose="020B0606030504020204" pitchFamily="34" charset="0"/>
              </a:rPr>
              <a:t>The CM does not incentivise flexibility or consider other system needs that longer-duration storage can address such as ancillary services.</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55D0F4B9-CA24-4850-99B3-0551CED35DE4}"/>
              </a:ext>
            </a:extLst>
          </p:cNvPr>
          <p:cNvPicPr>
            <a:picLocks noChangeAspect="1"/>
          </p:cNvPicPr>
          <p:nvPr/>
        </p:nvPicPr>
        <p:blipFill rotWithShape="1">
          <a:blip r:embed="rId4"/>
          <a:srcRect l="35038" t="12407" r="35825" b="16608"/>
          <a:stretch/>
        </p:blipFill>
        <p:spPr>
          <a:xfrm>
            <a:off x="218254" y="207653"/>
            <a:ext cx="1810667" cy="2481336"/>
          </a:xfrm>
          <a:prstGeom prst="rect">
            <a:avLst/>
          </a:prstGeom>
        </p:spPr>
      </p:pic>
    </p:spTree>
    <p:extLst>
      <p:ext uri="{BB962C8B-B14F-4D97-AF65-F5344CB8AC3E}">
        <p14:creationId xmlns:p14="http://schemas.microsoft.com/office/powerpoint/2010/main" val="38423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effectLst/>
                <a:latin typeface="Open Sans" panose="020B0606030504020204"/>
              </a:rPr>
              <a:t>Storage Discussion Topics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467801A5-F4E0-420D-BA91-FBB0D6AEF791}"/>
              </a:ext>
            </a:extLst>
          </p:cNvPr>
          <p:cNvSpPr txBox="1"/>
          <p:nvPr/>
        </p:nvSpPr>
        <p:spPr>
          <a:xfrm>
            <a:off x="2283687" y="333135"/>
            <a:ext cx="5920325" cy="307777"/>
          </a:xfrm>
          <a:prstGeom prst="rect">
            <a:avLst/>
          </a:prstGeom>
          <a:noFill/>
        </p:spPr>
        <p:txBody>
          <a:bodyPr wrap="square">
            <a:spAutoFit/>
          </a:bodyPr>
          <a:lstStyle/>
          <a:p>
            <a:r>
              <a:rPr lang="en-GB" sz="1400" b="1" i="1" dirty="0">
                <a:effectLst/>
                <a:latin typeface="Open Sans" panose="020B0606030504020204" pitchFamily="34" charset="0"/>
                <a:ea typeface="Open Sans" panose="020B0606030504020204" pitchFamily="34" charset="0"/>
                <a:cs typeface="Open Sans" panose="020B0606030504020204" pitchFamily="34" charset="0"/>
              </a:rPr>
              <a:t>Flexibility Innovation: Market Engagement Questionnaire</a:t>
            </a:r>
          </a:p>
        </p:txBody>
      </p:sp>
      <p:sp>
        <p:nvSpPr>
          <p:cNvPr id="2" name="TextBox 1">
            <a:extLst>
              <a:ext uri="{FF2B5EF4-FFF2-40B4-BE49-F238E27FC236}">
                <a16:creationId xmlns:a16="http://schemas.microsoft.com/office/drawing/2014/main" id="{46D69EC7-AC9F-406E-8DD3-42C0F8878A2B}"/>
              </a:ext>
            </a:extLst>
          </p:cNvPr>
          <p:cNvSpPr txBox="1"/>
          <p:nvPr/>
        </p:nvSpPr>
        <p:spPr>
          <a:xfrm>
            <a:off x="2357522" y="852594"/>
            <a:ext cx="6300215" cy="5047536"/>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Questionnaire will inform Flexibility Innovation Competition Coming up</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Has over 150 short form questions – but very tight deadline for completion. </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b="1" i="1" dirty="0">
                <a:latin typeface="Open Sans" panose="020B0606030504020204" pitchFamily="34" charset="0"/>
                <a:ea typeface="Open Sans" panose="020B0606030504020204" pitchFamily="34" charset="0"/>
                <a:cs typeface="Open Sans" panose="020B0606030504020204" pitchFamily="34" charset="0"/>
              </a:rPr>
              <a:t>Key REA messages:</a:t>
            </a:r>
          </a:p>
          <a:p>
            <a:endParaRPr lang="en-GB" sz="1400" b="1" i="1" dirty="0">
              <a:latin typeface="Open Sans" panose="020B0606030504020204" pitchFamily="34" charset="0"/>
              <a:ea typeface="Open Sans" panose="020B0606030504020204" pitchFamily="34" charset="0"/>
              <a:cs typeface="Open Sans" panose="020B0606030504020204" pitchFamily="34" charset="0"/>
            </a:endParaRPr>
          </a:p>
          <a:p>
            <a:r>
              <a:rPr lang="en-GB" sz="1400" b="1" i="1" dirty="0">
                <a:latin typeface="Open Sans" panose="020B0606030504020204" pitchFamily="34" charset="0"/>
                <a:ea typeface="Open Sans" panose="020B0606030504020204" pitchFamily="34" charset="0"/>
                <a:cs typeface="Open Sans" panose="020B0606030504020204" pitchFamily="34" charset="0"/>
              </a:rPr>
              <a:t>Have highlighted main barriers to flexibility:</a:t>
            </a:r>
          </a:p>
          <a:p>
            <a:pPr marL="285750" indent="-285750">
              <a:buFontTx/>
              <a:buChar char="-"/>
            </a:pPr>
            <a:r>
              <a:rPr lang="en-GB" sz="1400" dirty="0">
                <a:latin typeface="Open Sans" panose="020B0606030504020204" pitchFamily="34" charset="0"/>
                <a:ea typeface="Open Sans" panose="020B0606030504020204" pitchFamily="34" charset="0"/>
                <a:cs typeface="Open Sans" panose="020B0606030504020204" pitchFamily="34" charset="0"/>
              </a:rPr>
              <a:t>Need for variety of contract lengths</a:t>
            </a:r>
          </a:p>
          <a:p>
            <a:pPr marL="285750" indent="-285750">
              <a:buFontTx/>
              <a:buChar char="-"/>
            </a:pPr>
            <a:r>
              <a:rPr lang="en-GB" sz="1400" dirty="0">
                <a:latin typeface="Open Sans" panose="020B0606030504020204" pitchFamily="34" charset="0"/>
                <a:ea typeface="Open Sans" panose="020B0606030504020204" pitchFamily="34" charset="0"/>
                <a:cs typeface="Open Sans" panose="020B0606030504020204" pitchFamily="34" charset="0"/>
              </a:rPr>
              <a:t>Need to be able to properly reward all flexibility services</a:t>
            </a:r>
          </a:p>
          <a:p>
            <a:pPr marL="285750" indent="-285750">
              <a:buFontTx/>
              <a:buChar char="-"/>
            </a:pPr>
            <a:r>
              <a:rPr lang="en-GB" sz="1400" dirty="0">
                <a:latin typeface="Open Sans" panose="020B0606030504020204" pitchFamily="34" charset="0"/>
                <a:ea typeface="Open Sans" panose="020B0606030504020204" pitchFamily="34" charset="0"/>
                <a:cs typeface="Open Sans" panose="020B0606030504020204" pitchFamily="34" charset="0"/>
              </a:rPr>
              <a:t>Grid design needs to be make it possible to stack revenue streams</a:t>
            </a:r>
          </a:p>
          <a:p>
            <a:pPr marL="285750" indent="-285750">
              <a:buFontTx/>
              <a:buChar char="-"/>
            </a:pPr>
            <a:r>
              <a:rPr lang="en-GB" sz="1400" dirty="0">
                <a:latin typeface="Open Sans" panose="020B0606030504020204" pitchFamily="34" charset="0"/>
                <a:ea typeface="Open Sans" panose="020B0606030504020204" pitchFamily="34" charset="0"/>
                <a:cs typeface="Open Sans" panose="020B0606030504020204" pitchFamily="34" charset="0"/>
              </a:rPr>
              <a:t>Contracts need to recognise link between services</a:t>
            </a:r>
          </a:p>
          <a:p>
            <a:pPr marL="285750" indent="-285750">
              <a:buFontTx/>
              <a:buChar char="-"/>
            </a:pPr>
            <a:r>
              <a:rPr lang="en-GB" sz="1400" dirty="0">
                <a:latin typeface="Open Sans" panose="020B0606030504020204" pitchFamily="34" charset="0"/>
                <a:ea typeface="Open Sans" panose="020B0606030504020204" pitchFamily="34" charset="0"/>
                <a:cs typeface="Open Sans" panose="020B0606030504020204" pitchFamily="34" charset="0"/>
              </a:rPr>
              <a:t>Existing mechanisms (CM, CfD) do not support flexibility</a:t>
            </a:r>
          </a:p>
          <a:p>
            <a:pPr marL="285750" indent="-285750">
              <a:buFontTx/>
              <a:buChar char="-"/>
            </a:pPr>
            <a:r>
              <a:rPr lang="en-GB" sz="1400" dirty="0">
                <a:latin typeface="Open Sans" panose="020B0606030504020204" pitchFamily="34" charset="0"/>
                <a:ea typeface="Open Sans" panose="020B0606030504020204" pitchFamily="34" charset="0"/>
                <a:cs typeface="Open Sans" panose="020B0606030504020204" pitchFamily="34" charset="0"/>
              </a:rPr>
              <a:t>Innovation needed in smart tariff and their availability.</a:t>
            </a:r>
          </a:p>
          <a:p>
            <a:pPr marL="285750" indent="-285750">
              <a:buFontTx/>
              <a:buChar char="-"/>
            </a:pPr>
            <a:r>
              <a:rPr lang="en-GB" sz="1400" dirty="0">
                <a:latin typeface="Open Sans" panose="020B0606030504020204" pitchFamily="34" charset="0"/>
                <a:ea typeface="Open Sans" panose="020B0606030504020204" pitchFamily="34" charset="0"/>
                <a:cs typeface="Open Sans" panose="020B0606030504020204" pitchFamily="34" charset="0"/>
              </a:rPr>
              <a:t>Have called for a income floor to support Long Duration Energy Storage. </a:t>
            </a:r>
          </a:p>
          <a:p>
            <a:pPr marL="285750" indent="-285750">
              <a:buFontTx/>
              <a:buChar char="-"/>
            </a:pPr>
            <a:endParaRPr lang="en-GB" sz="1400" i="1"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There are also questions on standards PAS 1878 and 1879 for smart appliances, which we are currently not answering, but member views welcome. </a:t>
            </a:r>
          </a:p>
          <a:p>
            <a:pPr marL="285750" indent="-285750">
              <a:buFontTx/>
              <a:buChar char="-"/>
            </a:pPr>
            <a:endParaRPr lang="en-GB" sz="1400" i="1"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Deadline 31</a:t>
            </a:r>
            <a:r>
              <a:rPr lang="en-GB" sz="1400" baseline="30000" dirty="0">
                <a:latin typeface="Open Sans" panose="020B0606030504020204" pitchFamily="34" charset="0"/>
                <a:ea typeface="Open Sans" panose="020B0606030504020204" pitchFamily="34" charset="0"/>
                <a:cs typeface="Open Sans" panose="020B0606030504020204" pitchFamily="34" charset="0"/>
              </a:rPr>
              <a:t>st</a:t>
            </a:r>
            <a:r>
              <a:rPr lang="en-GB" sz="1400" dirty="0">
                <a:latin typeface="Open Sans" panose="020B0606030504020204" pitchFamily="34" charset="0"/>
                <a:ea typeface="Open Sans" panose="020B0606030504020204" pitchFamily="34" charset="0"/>
                <a:cs typeface="Open Sans" panose="020B0606030504020204" pitchFamily="34" charset="0"/>
              </a:rPr>
              <a:t> October</a:t>
            </a:r>
          </a:p>
          <a:p>
            <a:pPr marL="285750" indent="-285750">
              <a:buFontTx/>
              <a:buChar char="-"/>
            </a:pPr>
            <a:endParaRPr lang="en-GB" sz="1400" b="1"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5404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effectLst/>
                <a:latin typeface="Open Sans" panose="020B0606030504020204"/>
              </a:rPr>
              <a:t>Storage Discussion Topics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467801A5-F4E0-420D-BA91-FBB0D6AEF791}"/>
              </a:ext>
            </a:extLst>
          </p:cNvPr>
          <p:cNvSpPr txBox="1"/>
          <p:nvPr/>
        </p:nvSpPr>
        <p:spPr>
          <a:xfrm>
            <a:off x="2339752" y="387405"/>
            <a:ext cx="6192688" cy="5755422"/>
          </a:xfrm>
          <a:prstGeom prst="rect">
            <a:avLst/>
          </a:prstGeom>
          <a:noFill/>
        </p:spPr>
        <p:txBody>
          <a:bodyPr wrap="square">
            <a:spAutoFit/>
          </a:bodyPr>
          <a:lstStyle/>
          <a:p>
            <a:r>
              <a:rPr lang="en-GB" sz="1400" b="1" i="1" dirty="0">
                <a:latin typeface="Open Sans" panose="020B0606030504020204" pitchFamily="34" charset="0"/>
                <a:ea typeface="Open Sans" panose="020B0606030504020204" pitchFamily="34" charset="0"/>
                <a:cs typeface="Open Sans" panose="020B0606030504020204" pitchFamily="34" charset="0"/>
              </a:rPr>
              <a:t>Design and delivery of energy code reform</a:t>
            </a:r>
          </a:p>
          <a:p>
            <a:endParaRPr lang="en-GB" sz="1400" i="1"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400" i="1" dirty="0">
              <a:latin typeface="Open Sans" panose="020B0606030504020204" pitchFamily="34" charset="0"/>
              <a:ea typeface="Open Sans" panose="020B0606030504020204" pitchFamily="34" charset="0"/>
              <a:cs typeface="Open Sans" panose="020B0606030504020204" pitchFamily="34" charset="0"/>
            </a:endParaRPr>
          </a:p>
          <a:p>
            <a:endParaRPr lang="en-GB" sz="1400" i="1" dirty="0">
              <a:effectLst/>
              <a:latin typeface="Open Sans" panose="020B0606030504020204" pitchFamily="34" charset="0"/>
              <a:ea typeface="Open Sans" panose="020B0606030504020204" pitchFamily="34" charset="0"/>
              <a:cs typeface="Open Sans" panose="020B0606030504020204" pitchFamily="34" charset="0"/>
            </a:endParaRPr>
          </a:p>
          <a:p>
            <a:r>
              <a:rPr lang="en-GB" sz="1400" i="1" dirty="0">
                <a:latin typeface="Open Sans" panose="020B0606030504020204" pitchFamily="34" charset="0"/>
                <a:ea typeface="Open Sans" panose="020B0606030504020204" pitchFamily="34" charset="0"/>
                <a:cs typeface="Open Sans" panose="020B0606030504020204" pitchFamily="34" charset="0"/>
              </a:rPr>
              <a:t>Consultation closed on 28</a:t>
            </a:r>
            <a:r>
              <a:rPr lang="en-GB" sz="1400" i="1" baseline="30000" dirty="0">
                <a:latin typeface="Open Sans" panose="020B0606030504020204" pitchFamily="34" charset="0"/>
                <a:ea typeface="Open Sans" panose="020B0606030504020204" pitchFamily="34" charset="0"/>
                <a:cs typeface="Open Sans" panose="020B0606030504020204" pitchFamily="34" charset="0"/>
              </a:rPr>
              <a:t>th</a:t>
            </a:r>
            <a:r>
              <a:rPr lang="en-GB" sz="1400" i="1" dirty="0">
                <a:latin typeface="Open Sans" panose="020B0606030504020204" pitchFamily="34" charset="0"/>
                <a:ea typeface="Open Sans" panose="020B0606030504020204" pitchFamily="34" charset="0"/>
                <a:cs typeface="Open Sans" panose="020B0606030504020204" pitchFamily="34" charset="0"/>
              </a:rPr>
              <a:t> of September</a:t>
            </a:r>
          </a:p>
          <a:p>
            <a:endParaRPr lang="en-GB" sz="1400" i="1"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400" i="1" dirty="0">
              <a:latin typeface="Open Sans" panose="020B0606030504020204" pitchFamily="34" charset="0"/>
              <a:ea typeface="Open Sans" panose="020B0606030504020204" pitchFamily="34" charset="0"/>
              <a:cs typeface="Open Sans" panose="020B0606030504020204" pitchFamily="34" charset="0"/>
            </a:endParaRPr>
          </a:p>
          <a:p>
            <a:r>
              <a:rPr lang="en-GB" dirty="0"/>
              <a:t>The REA response largely supports the proposed option 1, for a separate strategic governmental body, in the form of Ofgem, who sets the direction for separate code managers. </a:t>
            </a:r>
          </a:p>
          <a:p>
            <a:endParaRPr lang="en-GB" dirty="0"/>
          </a:p>
          <a:p>
            <a:r>
              <a:rPr lang="en-GB" dirty="0"/>
              <a:t>However, ideally  in order avoid conflicts of interest, the strategic body should itself be its own entity, allowing Ofgem to focus on being the industry regulator.</a:t>
            </a:r>
          </a:p>
          <a:p>
            <a:endParaRPr lang="en-GB" dirty="0"/>
          </a:p>
          <a:p>
            <a:r>
              <a:rPr lang="en-GB" dirty="0"/>
              <a:t>We recommend that the role of the strategic body be driven by decarbonisation objectives that are then implemented through the code manager. </a:t>
            </a:r>
          </a:p>
          <a:p>
            <a:endParaRPr lang="en-GB" i="1" dirty="0">
              <a:latin typeface="Open Sans" panose="020B0606030504020204" pitchFamily="34" charset="0"/>
              <a:ea typeface="Open Sans" panose="020B0606030504020204" pitchFamily="34" charset="0"/>
              <a:cs typeface="Open Sans" panose="020B0606030504020204" pitchFamily="34" charset="0"/>
            </a:endParaRPr>
          </a:p>
          <a:p>
            <a:r>
              <a:rPr lang="en-GB" i="1" dirty="0">
                <a:effectLst/>
                <a:latin typeface="Open Sans" panose="020B0606030504020204" pitchFamily="34" charset="0"/>
                <a:ea typeface="Open Sans" panose="020B0606030504020204" pitchFamily="34" charset="0"/>
                <a:cs typeface="Open Sans" panose="020B0606030504020204" pitchFamily="34" charset="0"/>
              </a:rPr>
              <a:t>Advisory board made up of industry representatives with there being financial support so no new entrants are not excluded. </a:t>
            </a:r>
          </a:p>
        </p:txBody>
      </p:sp>
      <p:pic>
        <p:nvPicPr>
          <p:cNvPr id="3" name="Picture 2">
            <a:extLst>
              <a:ext uri="{FF2B5EF4-FFF2-40B4-BE49-F238E27FC236}">
                <a16:creationId xmlns:a16="http://schemas.microsoft.com/office/drawing/2014/main" id="{CE03B37A-0815-46D0-B1BB-21299B893717}"/>
              </a:ext>
            </a:extLst>
          </p:cNvPr>
          <p:cNvPicPr>
            <a:picLocks noChangeAspect="1"/>
          </p:cNvPicPr>
          <p:nvPr/>
        </p:nvPicPr>
        <p:blipFill rotWithShape="1">
          <a:blip r:embed="rId4"/>
          <a:srcRect l="33075" t="12807" r="34638" b="4801"/>
          <a:stretch/>
        </p:blipFill>
        <p:spPr>
          <a:xfrm>
            <a:off x="251520" y="207653"/>
            <a:ext cx="1772056" cy="2543651"/>
          </a:xfrm>
          <a:prstGeom prst="rect">
            <a:avLst/>
          </a:prstGeom>
        </p:spPr>
      </p:pic>
    </p:spTree>
    <p:extLst>
      <p:ext uri="{BB962C8B-B14F-4D97-AF65-F5344CB8AC3E}">
        <p14:creationId xmlns:p14="http://schemas.microsoft.com/office/powerpoint/2010/main" val="374378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effectLst/>
                <a:latin typeface="Open Sans" panose="020B0606030504020204"/>
              </a:rPr>
              <a:t>Storage Discussion Topics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467801A5-F4E0-420D-BA91-FBB0D6AEF791}"/>
              </a:ext>
            </a:extLst>
          </p:cNvPr>
          <p:cNvSpPr txBox="1"/>
          <p:nvPr/>
        </p:nvSpPr>
        <p:spPr>
          <a:xfrm>
            <a:off x="2195736" y="332656"/>
            <a:ext cx="6696744" cy="307777"/>
          </a:xfrm>
          <a:prstGeom prst="rect">
            <a:avLst/>
          </a:prstGeom>
          <a:noFill/>
        </p:spPr>
        <p:txBody>
          <a:bodyPr wrap="square">
            <a:spAutoFit/>
          </a:bodyPr>
          <a:lstStyle/>
          <a:p>
            <a:r>
              <a:rPr lang="en-GB" sz="1400" b="1" i="1" dirty="0">
                <a:latin typeface="Open Sans" panose="020B0606030504020204" pitchFamily="34" charset="0"/>
                <a:ea typeface="Open Sans" panose="020B0606030504020204" pitchFamily="34" charset="0"/>
                <a:cs typeface="Open Sans" panose="020B0606030504020204" pitchFamily="34" charset="0"/>
              </a:rPr>
              <a:t>Future System operator consultation</a:t>
            </a:r>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247CE50-21ED-4BC1-BE66-504038D13FB5}"/>
              </a:ext>
            </a:extLst>
          </p:cNvPr>
          <p:cNvSpPr txBox="1"/>
          <p:nvPr/>
        </p:nvSpPr>
        <p:spPr>
          <a:xfrm>
            <a:off x="2555776" y="980728"/>
            <a:ext cx="5760640" cy="4524315"/>
          </a:xfrm>
          <a:prstGeom prst="rect">
            <a:avLst/>
          </a:prstGeom>
          <a:noFill/>
        </p:spPr>
        <p:txBody>
          <a:bodyPr wrap="square" rtlCol="0">
            <a:spAutoFit/>
          </a:bodyPr>
          <a:lstStyle/>
          <a:p>
            <a:r>
              <a:rPr lang="en-GB" sz="1400" i="1" dirty="0">
                <a:latin typeface="Open Sans" panose="020B0606030504020204" pitchFamily="34" charset="0"/>
                <a:ea typeface="Open Sans" panose="020B0606030504020204" pitchFamily="34" charset="0"/>
                <a:cs typeface="Open Sans" panose="020B0606030504020204" pitchFamily="34" charset="0"/>
              </a:rPr>
              <a:t>Consultation closed on 28</a:t>
            </a:r>
            <a:r>
              <a:rPr lang="en-GB" sz="1400" i="1" baseline="30000" dirty="0">
                <a:latin typeface="Open Sans" panose="020B0606030504020204" pitchFamily="34" charset="0"/>
                <a:ea typeface="Open Sans" panose="020B0606030504020204" pitchFamily="34" charset="0"/>
                <a:cs typeface="Open Sans" panose="020B0606030504020204" pitchFamily="34" charset="0"/>
              </a:rPr>
              <a:t>th</a:t>
            </a:r>
            <a:r>
              <a:rPr lang="en-GB" sz="1400" i="1" dirty="0">
                <a:latin typeface="Open Sans" panose="020B0606030504020204" pitchFamily="34" charset="0"/>
                <a:ea typeface="Open Sans" panose="020B0606030504020204" pitchFamily="34" charset="0"/>
                <a:cs typeface="Open Sans" panose="020B0606030504020204" pitchFamily="34" charset="0"/>
              </a:rPr>
              <a:t> of September</a:t>
            </a:r>
          </a:p>
          <a:p>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The REA is supportive of the establishment of an FSO, as it is seen as a sensible means of developing an independent longer-term strategy at a national scale to decarbonise the energy system.</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It was suggested that the new FSO should only be a strategic body, leaving day-to-day activities with the energy systems operator.</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The REA called for a strategic role, separate from the national grids operational focus, with the aim of improving coordination and longer-term planning required for a net zero energy grid.</a:t>
            </a:r>
          </a:p>
        </p:txBody>
      </p:sp>
      <p:pic>
        <p:nvPicPr>
          <p:cNvPr id="8" name="Picture 7">
            <a:extLst>
              <a:ext uri="{FF2B5EF4-FFF2-40B4-BE49-F238E27FC236}">
                <a16:creationId xmlns:a16="http://schemas.microsoft.com/office/drawing/2014/main" id="{F584FEDF-4FFB-4F40-B47A-79719247ABA9}"/>
              </a:ext>
            </a:extLst>
          </p:cNvPr>
          <p:cNvPicPr>
            <a:picLocks noChangeAspect="1"/>
          </p:cNvPicPr>
          <p:nvPr/>
        </p:nvPicPr>
        <p:blipFill rotWithShape="1">
          <a:blip r:embed="rId4"/>
          <a:srcRect l="44489" t="12200" r="23225" b="5201"/>
          <a:stretch/>
        </p:blipFill>
        <p:spPr>
          <a:xfrm>
            <a:off x="282083" y="184123"/>
            <a:ext cx="1751381" cy="2520280"/>
          </a:xfrm>
          <a:prstGeom prst="rect">
            <a:avLst/>
          </a:prstGeom>
        </p:spPr>
      </p:pic>
    </p:spTree>
    <p:extLst>
      <p:ext uri="{BB962C8B-B14F-4D97-AF65-F5344CB8AC3E}">
        <p14:creationId xmlns:p14="http://schemas.microsoft.com/office/powerpoint/2010/main" val="2167161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effectLst/>
                <a:latin typeface="Open Sans" panose="020B0606030504020204"/>
              </a:rPr>
              <a:t>Storage Discussion Topics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467801A5-F4E0-420D-BA91-FBB0D6AEF791}"/>
              </a:ext>
            </a:extLst>
          </p:cNvPr>
          <p:cNvSpPr txBox="1"/>
          <p:nvPr/>
        </p:nvSpPr>
        <p:spPr>
          <a:xfrm>
            <a:off x="2195736" y="332656"/>
            <a:ext cx="6696744" cy="307777"/>
          </a:xfrm>
          <a:prstGeom prst="rect">
            <a:avLst/>
          </a:prstGeom>
          <a:noFill/>
        </p:spPr>
        <p:txBody>
          <a:bodyPr wrap="square">
            <a:spAutoFit/>
          </a:bodyPr>
          <a:lstStyle/>
          <a:p>
            <a:r>
              <a:rPr lang="en-GB" sz="1400" b="1" i="1" dirty="0">
                <a:effectLst/>
                <a:latin typeface="Open Sans" panose="020B0606030504020204" pitchFamily="34" charset="0"/>
                <a:ea typeface="Open Sans" panose="020B0606030504020204" pitchFamily="34" charset="0"/>
                <a:cs typeface="Open Sans" panose="020B0606030504020204" pitchFamily="34" charset="0"/>
              </a:rPr>
              <a:t>Thermal </a:t>
            </a:r>
            <a:r>
              <a:rPr lang="en-GB" sz="1400" b="1" i="1" dirty="0">
                <a:latin typeface="Open Sans" panose="020B0606030504020204" pitchFamily="34" charset="0"/>
                <a:ea typeface="Open Sans" panose="020B0606030504020204" pitchFamily="34" charset="0"/>
                <a:cs typeface="Open Sans" panose="020B0606030504020204" pitchFamily="34" charset="0"/>
              </a:rPr>
              <a:t>energy storage</a:t>
            </a:r>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2583FC21-950B-484E-9452-7DC5CCFF141A}"/>
              </a:ext>
            </a:extLst>
          </p:cNvPr>
          <p:cNvSpPr txBox="1"/>
          <p:nvPr/>
        </p:nvSpPr>
        <p:spPr>
          <a:xfrm>
            <a:off x="2627784" y="1196752"/>
            <a:ext cx="5760640" cy="2246769"/>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The REA is looking to refine its messaging on thermal energy storage </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We are working in collaboration with our thermal members to develop a briefing document to present to stakeholders</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b="1" dirty="0">
                <a:latin typeface="Open Sans" panose="020B0606030504020204" pitchFamily="34" charset="0"/>
                <a:ea typeface="Open Sans" panose="020B0606030504020204" pitchFamily="34" charset="0"/>
                <a:cs typeface="Open Sans" panose="020B0606030504020204" pitchFamily="34" charset="0"/>
              </a:rPr>
              <a:t>Draft over-view </a:t>
            </a:r>
          </a:p>
        </p:txBody>
      </p:sp>
    </p:spTree>
    <p:extLst>
      <p:ext uri="{BB962C8B-B14F-4D97-AF65-F5344CB8AC3E}">
        <p14:creationId xmlns:p14="http://schemas.microsoft.com/office/powerpoint/2010/main" val="77185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131151"/>
          </a:xfrm>
        </p:spPr>
        <p:txBody>
          <a:bodyPr>
            <a:noAutofit/>
          </a:bodyPr>
          <a:lstStyle/>
          <a:p>
            <a:r>
              <a:rPr lang="en-GB" sz="2400" b="1" dirty="0">
                <a:solidFill>
                  <a:srgbClr val="06926B"/>
                </a:solidFill>
                <a:effectLst/>
                <a:latin typeface="Open Sans" panose="020B0606030504020204"/>
                <a:ea typeface="Calibri" panose="020F0502020204030204" pitchFamily="34" charset="0"/>
              </a:rPr>
              <a:t>Agenda</a:t>
            </a:r>
          </a:p>
          <a:p>
            <a:endParaRPr lang="en-GB" sz="1800" dirty="0">
              <a:solidFill>
                <a:schemeClr val="tx1"/>
              </a:solidFill>
              <a:latin typeface="Open Sans" panose="020B0606030504020204"/>
              <a:ea typeface="Calibri" panose="020F0502020204030204" pitchFamily="34" charset="0"/>
            </a:endParaRPr>
          </a:p>
          <a:p>
            <a:pPr algn="l">
              <a:lnSpc>
                <a:spcPct val="107000"/>
              </a:lnSpc>
              <a:spcAft>
                <a:spcPts val="800"/>
              </a:spcAft>
            </a:pPr>
            <a:r>
              <a:rPr lang="en-GB" sz="1800" dirty="0">
                <a:solidFill>
                  <a:schemeClr val="tx1"/>
                </a:solidFill>
                <a:latin typeface="Open Sans" panose="020B0606030504020204"/>
                <a:ea typeface="Calibri" panose="020F0502020204030204" pitchFamily="34" charset="0"/>
                <a:cs typeface="Times New Roman" panose="02020603050405020304" pitchFamily="18" charset="0"/>
              </a:rPr>
              <a:t>13:00</a:t>
            </a:r>
            <a:r>
              <a:rPr lang="en-GB" sz="1800" dirty="0">
                <a:solidFill>
                  <a:schemeClr val="tx1"/>
                </a:solidFill>
                <a:effectLst/>
                <a:latin typeface="Open Sans" panose="020B0606030504020204"/>
                <a:ea typeface="Calibri" panose="020F0502020204030204" pitchFamily="34" charset="0"/>
                <a:cs typeface="Times New Roman" panose="02020603050405020304" pitchFamily="18" charset="0"/>
              </a:rPr>
              <a:t> – 13:05 – Welcome</a:t>
            </a:r>
          </a:p>
          <a:p>
            <a:pPr algn="l">
              <a:lnSpc>
                <a:spcPct val="107000"/>
              </a:lnSpc>
              <a:spcAft>
                <a:spcPts val="800"/>
              </a:spcAft>
            </a:pPr>
            <a:r>
              <a:rPr lang="en-GB" sz="1800" dirty="0">
                <a:solidFill>
                  <a:schemeClr val="tx1"/>
                </a:solidFill>
                <a:latin typeface="Open Sans" panose="020B0606030504020204"/>
                <a:ea typeface="Calibri" panose="020F0502020204030204" pitchFamily="34" charset="0"/>
                <a:cs typeface="Times New Roman" panose="02020603050405020304" pitchFamily="18" charset="0"/>
              </a:rPr>
              <a:t>13:05 – 13:45 Policy announcements</a:t>
            </a:r>
          </a:p>
          <a:p>
            <a:pPr marL="742950" lvl="1" indent="-285750" algn="l">
              <a:lnSpc>
                <a:spcPct val="107000"/>
              </a:lnSpc>
              <a:spcAft>
                <a:spcPts val="800"/>
              </a:spcAft>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cs typeface="Times New Roman" panose="02020603050405020304" pitchFamily="18" charset="0"/>
              </a:rPr>
              <a:t>Net Zero strategy and Net Zero review</a:t>
            </a:r>
          </a:p>
          <a:p>
            <a:pPr marL="742950" lvl="1" indent="-285750" algn="l">
              <a:lnSpc>
                <a:spcPct val="107000"/>
              </a:lnSpc>
              <a:spcAft>
                <a:spcPts val="800"/>
              </a:spcAft>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cs typeface="Times New Roman" panose="02020603050405020304" pitchFamily="18" charset="0"/>
              </a:rPr>
              <a:t>Autumn Budget</a:t>
            </a:r>
          </a:p>
          <a:p>
            <a:pPr marL="742950" lvl="1" indent="-285750" algn="l">
              <a:lnSpc>
                <a:spcPct val="107000"/>
              </a:lnSpc>
              <a:spcAft>
                <a:spcPts val="800"/>
              </a:spcAft>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cs typeface="Times New Roman" panose="02020603050405020304" pitchFamily="18" charset="0"/>
              </a:rPr>
              <a:t>Heat and building strategy</a:t>
            </a:r>
          </a:p>
          <a:p>
            <a:pPr marL="742950" lvl="1" indent="-285750" algn="l">
              <a:lnSpc>
                <a:spcPct val="107000"/>
              </a:lnSpc>
              <a:spcAft>
                <a:spcPts val="800"/>
              </a:spcAft>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cs typeface="Times New Roman" panose="02020603050405020304" pitchFamily="18" charset="0"/>
              </a:rPr>
              <a:t>CfD Round</a:t>
            </a:r>
          </a:p>
          <a:p>
            <a:pPr marL="742950" lvl="1" indent="-285750" algn="l">
              <a:lnSpc>
                <a:spcPct val="107000"/>
              </a:lnSpc>
              <a:spcAft>
                <a:spcPts val="800"/>
              </a:spcAft>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cs typeface="Times New Roman" panose="02020603050405020304" pitchFamily="18" charset="0"/>
              </a:rPr>
              <a:t>Net Zero Innovation Portfolio</a:t>
            </a:r>
          </a:p>
          <a:p>
            <a:pPr algn="l">
              <a:lnSpc>
                <a:spcPct val="107000"/>
              </a:lnSpc>
              <a:spcAft>
                <a:spcPts val="800"/>
              </a:spcAft>
            </a:pPr>
            <a:r>
              <a:rPr lang="en-GB" sz="1800" b="1" dirty="0">
                <a:solidFill>
                  <a:schemeClr val="tx1"/>
                </a:solidFill>
                <a:latin typeface="Open Sans" panose="020B0606030504020204"/>
                <a:ea typeface="Calibri" panose="020F0502020204030204" pitchFamily="34" charset="0"/>
                <a:cs typeface="Times New Roman" panose="02020603050405020304" pitchFamily="18" charset="0"/>
              </a:rPr>
              <a:t>13:45 – 14:15 Solar discussion topics</a:t>
            </a:r>
          </a:p>
          <a:p>
            <a:pPr marL="742950" lvl="1" indent="-285750" algn="l">
              <a:lnSpc>
                <a:spcPct val="107000"/>
              </a:lnSpc>
              <a:spcAft>
                <a:spcPts val="800"/>
              </a:spcAft>
              <a:buFont typeface="Arial" panose="020B0604020202020204" pitchFamily="34" charset="0"/>
              <a:buChar char="•"/>
            </a:pPr>
            <a:r>
              <a:rPr lang="en-GB" sz="1400" b="1" dirty="0">
                <a:solidFill>
                  <a:schemeClr val="tx1"/>
                </a:solidFill>
                <a:latin typeface="Open Sans" panose="020B0606030504020204"/>
                <a:ea typeface="Calibri" panose="020F0502020204030204" pitchFamily="34" charset="0"/>
                <a:cs typeface="Times New Roman" panose="02020603050405020304" pitchFamily="18" charset="0"/>
              </a:rPr>
              <a:t>ENA (Queue management and grid securities update)</a:t>
            </a:r>
          </a:p>
          <a:p>
            <a:pPr marL="742950" lvl="1" indent="-285750" algn="l">
              <a:lnSpc>
                <a:spcPct val="107000"/>
              </a:lnSpc>
              <a:spcAft>
                <a:spcPts val="800"/>
              </a:spcAft>
              <a:buFont typeface="Arial" panose="020B0604020202020204" pitchFamily="34" charset="0"/>
              <a:buChar char="•"/>
            </a:pPr>
            <a:r>
              <a:rPr lang="en-GB" sz="1400" b="1" dirty="0">
                <a:solidFill>
                  <a:schemeClr val="tx1"/>
                </a:solidFill>
                <a:latin typeface="Open Sans" panose="020B0606030504020204"/>
                <a:ea typeface="Calibri" panose="020F0502020204030204" pitchFamily="34" charset="0"/>
                <a:cs typeface="Times New Roman" panose="02020603050405020304" pitchFamily="18" charset="0"/>
              </a:rPr>
              <a:t>Member discussion: Supply chain issues and embodied carbon</a:t>
            </a:r>
          </a:p>
          <a:p>
            <a:pPr marL="742950" lvl="1" indent="-285750" algn="l">
              <a:lnSpc>
                <a:spcPct val="107000"/>
              </a:lnSpc>
              <a:spcAft>
                <a:spcPts val="800"/>
              </a:spcAft>
              <a:buFont typeface="Arial" panose="020B0604020202020204" pitchFamily="34" charset="0"/>
              <a:buChar char="•"/>
            </a:pPr>
            <a:r>
              <a:rPr lang="en-GB" sz="1400" b="1" dirty="0">
                <a:solidFill>
                  <a:schemeClr val="tx1"/>
                </a:solidFill>
                <a:latin typeface="Open Sans" panose="020B0606030504020204"/>
                <a:ea typeface="Calibri" panose="020F0502020204030204" pitchFamily="34" charset="0"/>
                <a:cs typeface="Times New Roman" panose="02020603050405020304" pitchFamily="18" charset="0"/>
              </a:rPr>
              <a:t>REA VAT campaign update</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5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2800" b="1" dirty="0">
                <a:solidFill>
                  <a:prstClr val="white"/>
                </a:solidFill>
                <a:latin typeface="Open Sans" panose="020B0606030504020204"/>
              </a:rPr>
              <a:t>Energy storage members discussion</a:t>
            </a:r>
            <a:endParaRPr kumimoji="0" lang="en-GB" sz="2800" b="1" i="0" u="none" strike="noStrike" kern="1200" cap="none" spc="0" normalizeH="0" baseline="0" noProof="0" dirty="0">
              <a:ln>
                <a:noFill/>
              </a:ln>
              <a:solidFill>
                <a:prstClr val="white"/>
              </a:solidFill>
              <a:effectLst/>
              <a:uLnTx/>
              <a:uFillTx/>
              <a:latin typeface="Open Sans" panose="020B0606030504020204"/>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4" name="TextBox 13">
            <a:extLst>
              <a:ext uri="{FF2B5EF4-FFF2-40B4-BE49-F238E27FC236}">
                <a16:creationId xmlns:a16="http://schemas.microsoft.com/office/drawing/2014/main" id="{E10D77AC-62E7-43A8-82A5-99D646EFA3CA}"/>
              </a:ext>
            </a:extLst>
          </p:cNvPr>
          <p:cNvSpPr txBox="1"/>
          <p:nvPr/>
        </p:nvSpPr>
        <p:spPr>
          <a:xfrm>
            <a:off x="2316617" y="3255867"/>
            <a:ext cx="6048672"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TextBox 8">
            <a:extLst>
              <a:ext uri="{FF2B5EF4-FFF2-40B4-BE49-F238E27FC236}">
                <a16:creationId xmlns:a16="http://schemas.microsoft.com/office/drawing/2014/main" id="{F0CFB5A1-502E-4E90-8AEC-9DC97FBADC39}"/>
              </a:ext>
            </a:extLst>
          </p:cNvPr>
          <p:cNvSpPr txBox="1"/>
          <p:nvPr/>
        </p:nvSpPr>
        <p:spPr>
          <a:xfrm>
            <a:off x="2427342" y="6611559"/>
            <a:ext cx="617710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hlinkClick r:id="rId4"/>
              </a:rPr>
              <a:t>https://www.gov.uk/government/collections/longer-duration-energy-storage-demonstration-lodes-competition</a:t>
            </a:r>
            <a:r>
              <a:rPr kumimoji="0" lang="en-GB" sz="10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8" name="TextBox 7">
            <a:extLst>
              <a:ext uri="{FF2B5EF4-FFF2-40B4-BE49-F238E27FC236}">
                <a16:creationId xmlns:a16="http://schemas.microsoft.com/office/drawing/2014/main" id="{B4540540-87F2-4DDE-A3DC-1C3433E2149D}"/>
              </a:ext>
            </a:extLst>
          </p:cNvPr>
          <p:cNvSpPr txBox="1"/>
          <p:nvPr/>
        </p:nvSpPr>
        <p:spPr>
          <a:xfrm>
            <a:off x="2195736" y="332656"/>
            <a:ext cx="6696744" cy="4401205"/>
          </a:xfrm>
          <a:prstGeom prst="rect">
            <a:avLst/>
          </a:prstGeom>
          <a:noFill/>
        </p:spPr>
        <p:txBody>
          <a:bodyPr wrap="square">
            <a:spAutoFit/>
          </a:bodyPr>
          <a:lstStyle/>
          <a:p>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latin typeface="Open Sans" panose="020B0606030504020204" pitchFamily="34" charset="0"/>
              <a:ea typeface="Open Sans" panose="020B0606030504020204" pitchFamily="34" charset="0"/>
              <a:cs typeface="Open Sans" panose="020B0606030504020204" pitchFamily="34" charset="0"/>
            </a:endParaRPr>
          </a:p>
          <a:p>
            <a:r>
              <a:rPr lang="en-GB" sz="1400" b="1" i="1" dirty="0">
                <a:effectLst/>
                <a:latin typeface="Open Sans" panose="020B0606030504020204" pitchFamily="34" charset="0"/>
                <a:ea typeface="Open Sans" panose="020B0606030504020204" pitchFamily="34" charset="0"/>
                <a:cs typeface="Open Sans" panose="020B0606030504020204" pitchFamily="34" charset="0"/>
              </a:rPr>
              <a:t>Discussion points:</a:t>
            </a:r>
          </a:p>
          <a:p>
            <a:endParaRPr lang="en-GB" sz="1400" b="1" i="1" dirty="0">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b="1" i="1" dirty="0">
                <a:latin typeface="Open Sans" panose="020B0606030504020204" pitchFamily="34" charset="0"/>
                <a:ea typeface="Open Sans" panose="020B0606030504020204" pitchFamily="34" charset="0"/>
                <a:cs typeface="Open Sans" panose="020B0606030504020204" pitchFamily="34" charset="0"/>
              </a:rPr>
              <a:t>Next steps following the smart systems flexibility plan and summer policy documents</a:t>
            </a:r>
          </a:p>
          <a:p>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b="1" i="1" dirty="0">
                <a:latin typeface="Open Sans" panose="020B0606030504020204" pitchFamily="34" charset="0"/>
                <a:ea typeface="Open Sans" panose="020B0606030504020204" pitchFamily="34" charset="0"/>
                <a:cs typeface="Open Sans" panose="020B0606030504020204" pitchFamily="34" charset="0"/>
              </a:rPr>
              <a:t>ETRI report</a:t>
            </a:r>
          </a:p>
          <a:p>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b="1" i="1" dirty="0">
                <a:latin typeface="Open Sans" panose="020B0606030504020204" pitchFamily="34" charset="0"/>
                <a:ea typeface="Open Sans" panose="020B0606030504020204" pitchFamily="34" charset="0"/>
                <a:cs typeface="Open Sans" panose="020B0606030504020204" pitchFamily="34" charset="0"/>
              </a:rPr>
              <a:t>REA COP plans</a:t>
            </a:r>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400" b="1" i="1"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B49C4E3A-E4BE-46D0-820B-5F0CF70466D8}"/>
              </a:ext>
            </a:extLst>
          </p:cNvPr>
          <p:cNvPicPr>
            <a:picLocks noChangeAspect="1"/>
          </p:cNvPicPr>
          <p:nvPr/>
        </p:nvPicPr>
        <p:blipFill rotWithShape="1">
          <a:blip r:embed="rId5"/>
          <a:srcRect l="34251" t="13600" r="34251" b="8884"/>
          <a:stretch/>
        </p:blipFill>
        <p:spPr>
          <a:xfrm>
            <a:off x="5188206" y="2899768"/>
            <a:ext cx="2452513" cy="3394857"/>
          </a:xfrm>
          <a:prstGeom prst="rect">
            <a:avLst/>
          </a:prstGeom>
        </p:spPr>
      </p:pic>
    </p:spTree>
    <p:extLst>
      <p:ext uri="{BB962C8B-B14F-4D97-AF65-F5344CB8AC3E}">
        <p14:creationId xmlns:p14="http://schemas.microsoft.com/office/powerpoint/2010/main" val="18545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i="1" dirty="0">
                <a:effectLst/>
                <a:latin typeface="Open Sans" panose="020B0606030504020204"/>
              </a:rPr>
              <a:t>Upcoming</a:t>
            </a:r>
            <a:r>
              <a:rPr lang="en-GB" sz="2800" b="1" dirty="0">
                <a:effectLst/>
                <a:latin typeface="Open Sans" panose="020B0606030504020204"/>
              </a:rPr>
              <a:t> Policy Papers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30B6B33-7897-4646-B03B-2BE2B3E13074}"/>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DE0B9BC0-D122-43C3-89BA-094F38D01154}"/>
              </a:ext>
            </a:extLst>
          </p:cNvPr>
          <p:cNvPicPr>
            <a:picLocks noChangeAspect="1"/>
          </p:cNvPicPr>
          <p:nvPr/>
        </p:nvPicPr>
        <p:blipFill>
          <a:blip r:embed="rId3"/>
          <a:stretch>
            <a:fillRect/>
          </a:stretch>
        </p:blipFill>
        <p:spPr>
          <a:xfrm>
            <a:off x="8167910" y="5801586"/>
            <a:ext cx="946505" cy="936104"/>
          </a:xfrm>
          <a:prstGeom prst="rect">
            <a:avLst/>
          </a:prstGeom>
        </p:spPr>
      </p:pic>
      <p:sp>
        <p:nvSpPr>
          <p:cNvPr id="8" name="TextBox 7">
            <a:extLst>
              <a:ext uri="{FF2B5EF4-FFF2-40B4-BE49-F238E27FC236}">
                <a16:creationId xmlns:a16="http://schemas.microsoft.com/office/drawing/2014/main" id="{D15F66C0-CCBA-4B76-9A07-6D43BA6543F2}"/>
              </a:ext>
            </a:extLst>
          </p:cNvPr>
          <p:cNvSpPr txBox="1"/>
          <p:nvPr/>
        </p:nvSpPr>
        <p:spPr>
          <a:xfrm>
            <a:off x="2506838" y="497078"/>
            <a:ext cx="6637162" cy="4493538"/>
          </a:xfrm>
          <a:prstGeom prst="rect">
            <a:avLst/>
          </a:prstGeom>
          <a:noFill/>
        </p:spPr>
        <p:txBody>
          <a:bodyPr wrap="square" rtlCol="0">
            <a:spAutoFit/>
          </a:bodyPr>
          <a:lstStyle/>
          <a:p>
            <a:r>
              <a:rPr lang="en-GB" sz="1300" b="1" i="1" u="sng" dirty="0">
                <a:latin typeface="Open Sans" panose="020B0606030504020204" pitchFamily="34" charset="0"/>
                <a:ea typeface="Open Sans" panose="020B0606030504020204" pitchFamily="34" charset="0"/>
                <a:cs typeface="Open Sans" panose="020B0606030504020204" pitchFamily="34" charset="0"/>
              </a:rPr>
              <a:t>Still to come:</a:t>
            </a: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300" u="sng" dirty="0">
                <a:latin typeface="Open Sans" panose="020B0606030504020204" pitchFamily="34" charset="0"/>
                <a:ea typeface="Open Sans" panose="020B0606030504020204" pitchFamily="34" charset="0"/>
                <a:cs typeface="Open Sans" panose="020B0606030504020204" pitchFamily="34" charset="0"/>
              </a:rPr>
              <a:t>Outcome of Fundamental Business Rate Review (Autumn 2021</a:t>
            </a:r>
            <a:r>
              <a:rPr lang="en-GB" sz="1300"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n-GB"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300" u="sng" dirty="0">
                <a:latin typeface="Open Sans" panose="020B0606030504020204" pitchFamily="34" charset="0"/>
                <a:ea typeface="Open Sans" panose="020B0606030504020204" pitchFamily="34" charset="0"/>
                <a:cs typeface="Open Sans" panose="020B0606030504020204" pitchFamily="34" charset="0"/>
              </a:rPr>
              <a:t>Future Home/Building Standards (Ongoing)</a:t>
            </a:r>
          </a:p>
          <a:p>
            <a:pPr marL="285750" indent="-285750">
              <a:buFont typeface="Arial" panose="020B0604020202020204" pitchFamily="34" charset="0"/>
              <a:buChar char="•"/>
            </a:pPr>
            <a:endParaRPr lang="en-GB"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300" dirty="0">
                <a:latin typeface="Open Sans" panose="020B0606030504020204" pitchFamily="34" charset="0"/>
                <a:ea typeface="Open Sans" panose="020B0606030504020204" pitchFamily="34" charset="0"/>
                <a:cs typeface="Open Sans" panose="020B0606030504020204" pitchFamily="34" charset="0"/>
              </a:rPr>
              <a:t>Biomass Strategy (Q2 2022, interim update in 2021)</a:t>
            </a:r>
          </a:p>
          <a:p>
            <a:pPr marL="285750" indent="-285750">
              <a:buFont typeface="Arial" panose="020B0604020202020204" pitchFamily="34" charset="0"/>
              <a:buChar char="•"/>
            </a:pPr>
            <a:endParaRPr lang="en-GB"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300" dirty="0">
                <a:latin typeface="Open Sans" panose="020B0606030504020204" pitchFamily="34" charset="0"/>
                <a:ea typeface="Open Sans" panose="020B0606030504020204" pitchFamily="34" charset="0"/>
                <a:cs typeface="Open Sans" panose="020B0606030504020204" pitchFamily="34" charset="0"/>
              </a:rPr>
              <a:t>Industrial Energy Transformation Fund (Round 2)</a:t>
            </a:r>
          </a:p>
          <a:p>
            <a:pPr marL="285750" indent="-285750">
              <a:buFont typeface="Arial" panose="020B0604020202020204" pitchFamily="34" charset="0"/>
              <a:buChar char="•"/>
            </a:pPr>
            <a:endParaRPr lang="en-GB" sz="1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300" dirty="0">
                <a:latin typeface="Open Sans" panose="020B0606030504020204" pitchFamily="34" charset="0"/>
                <a:ea typeface="Open Sans" panose="020B0606030504020204" pitchFamily="34" charset="0"/>
                <a:cs typeface="Open Sans" panose="020B0606030504020204" pitchFamily="34" charset="0"/>
              </a:rPr>
              <a:t>Carbon Capture Business Models (ongoing)</a:t>
            </a: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300" dirty="0">
                <a:latin typeface="Open Sans" panose="020B0606030504020204" pitchFamily="34" charset="0"/>
                <a:ea typeface="Open Sans" panose="020B0606030504020204" pitchFamily="34" charset="0"/>
                <a:cs typeface="Open Sans" panose="020B0606030504020204" pitchFamily="34" charset="0"/>
              </a:rPr>
              <a:t>UK infrastructure bank</a:t>
            </a: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p>
          <a:p>
            <a:endParaRPr lang="en-GB" sz="1300" b="1" dirty="0"/>
          </a:p>
          <a:p>
            <a:endParaRPr lang="en-GB" sz="1300" dirty="0"/>
          </a:p>
        </p:txBody>
      </p:sp>
    </p:spTree>
    <p:extLst>
      <p:ext uri="{BB962C8B-B14F-4D97-AF65-F5344CB8AC3E}">
        <p14:creationId xmlns:p14="http://schemas.microsoft.com/office/powerpoint/2010/main" val="136121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31232"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30B6B33-7897-4646-B03B-2BE2B3E13074}"/>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DE0B9BC0-D122-43C3-89BA-094F38D01154}"/>
              </a:ext>
            </a:extLst>
          </p:cNvPr>
          <p:cNvPicPr>
            <a:picLocks noChangeAspect="1"/>
          </p:cNvPicPr>
          <p:nvPr/>
        </p:nvPicPr>
        <p:blipFill>
          <a:blip r:embed="rId3"/>
          <a:stretch>
            <a:fillRect/>
          </a:stretch>
        </p:blipFill>
        <p:spPr>
          <a:xfrm>
            <a:off x="8167910" y="5801586"/>
            <a:ext cx="946505" cy="936104"/>
          </a:xfrm>
          <a:prstGeom prst="rect">
            <a:avLst/>
          </a:prstGeom>
        </p:spPr>
      </p:pic>
      <p:sp>
        <p:nvSpPr>
          <p:cNvPr id="8" name="TextBox 7">
            <a:extLst>
              <a:ext uri="{FF2B5EF4-FFF2-40B4-BE49-F238E27FC236}">
                <a16:creationId xmlns:a16="http://schemas.microsoft.com/office/drawing/2014/main" id="{D15F66C0-CCBA-4B76-9A07-6D43BA6543F2}"/>
              </a:ext>
            </a:extLst>
          </p:cNvPr>
          <p:cNvSpPr txBox="1"/>
          <p:nvPr/>
        </p:nvSpPr>
        <p:spPr>
          <a:xfrm>
            <a:off x="2411760" y="377281"/>
            <a:ext cx="6637162" cy="3308598"/>
          </a:xfrm>
          <a:prstGeom prst="rect">
            <a:avLst/>
          </a:prstGeom>
          <a:noFill/>
        </p:spPr>
        <p:txBody>
          <a:bodyPr wrap="square" rtlCol="0">
            <a:spAutoFit/>
          </a:bodyPr>
          <a:lstStyle/>
          <a:p>
            <a:pPr algn="ctr"/>
            <a:endParaRPr lang="en-GB"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Meeting Close</a:t>
            </a:r>
          </a:p>
          <a:p>
            <a:endParaRPr lang="en-GB" sz="2400" b="1" dirty="0">
              <a:latin typeface="Open Sans" panose="020B0606030504020204" pitchFamily="34" charset="0"/>
              <a:ea typeface="Open Sans" panose="020B0606030504020204" pitchFamily="34" charset="0"/>
              <a:cs typeface="Open Sans" panose="020B0606030504020204" pitchFamily="34" charset="0"/>
            </a:endParaRPr>
          </a:p>
          <a:p>
            <a:r>
              <a:rPr lang="en-GB" sz="13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Mark Sommerfeld – Head of Power &amp; Flexibility -</a:t>
            </a:r>
            <a:r>
              <a:rPr lang="en-GB" sz="1300" b="1" dirty="0">
                <a:latin typeface="Open Sans" panose="020B0606030504020204" pitchFamily="34" charset="0"/>
                <a:ea typeface="Open Sans" panose="020B0606030504020204" pitchFamily="34" charset="0"/>
                <a:cs typeface="Open Sans" panose="020B0606030504020204" pitchFamily="34" charset="0"/>
              </a:rPr>
              <a:t> </a:t>
            </a:r>
            <a:r>
              <a:rPr lang="en-GB" sz="1300" b="1" dirty="0">
                <a:latin typeface="Open Sans" panose="020B0606030504020204" pitchFamily="34" charset="0"/>
                <a:ea typeface="Open Sans" panose="020B0606030504020204" pitchFamily="34" charset="0"/>
                <a:cs typeface="Open Sans" panose="020B0606030504020204" pitchFamily="34" charset="0"/>
                <a:hlinkClick r:id="rId4"/>
              </a:rPr>
              <a:t>msommerfeld@r-e-a.net</a:t>
            </a:r>
            <a:endParaRPr lang="en-GB" sz="1300" b="1" dirty="0">
              <a:latin typeface="Open Sans" panose="020B0606030504020204" pitchFamily="34" charset="0"/>
              <a:ea typeface="Open Sans" panose="020B0606030504020204" pitchFamily="34" charset="0"/>
              <a:cs typeface="Open Sans" panose="020B0606030504020204" pitchFamily="34" charset="0"/>
            </a:endParaRPr>
          </a:p>
          <a:p>
            <a:r>
              <a:rPr lang="en-GB" sz="13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Freddie Kellett– Policy Analyst -  </a:t>
            </a:r>
            <a:r>
              <a:rPr lang="en-GB" sz="1300" b="1" dirty="0">
                <a:latin typeface="Open Sans" panose="020B0606030504020204" pitchFamily="34" charset="0"/>
                <a:ea typeface="Open Sans" panose="020B0606030504020204" pitchFamily="34" charset="0"/>
                <a:cs typeface="Open Sans" panose="020B0606030504020204" pitchFamily="34" charset="0"/>
                <a:hlinkClick r:id="rId5"/>
              </a:rPr>
              <a:t>fkellett@r-e-a.net</a:t>
            </a:r>
            <a:endParaRPr lang="en-GB" sz="1300" b="1" dirty="0">
              <a:latin typeface="Open Sans" panose="020B0606030504020204" pitchFamily="34" charset="0"/>
              <a:ea typeface="Open Sans" panose="020B0606030504020204" pitchFamily="34" charset="0"/>
              <a:cs typeface="Open Sans" panose="020B0606030504020204" pitchFamily="34" charset="0"/>
            </a:endParaRPr>
          </a:p>
          <a:p>
            <a:r>
              <a:rPr lang="en-GB" sz="13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Frank Gordon – Director of Policy – </a:t>
            </a:r>
            <a:r>
              <a:rPr lang="en-GB" sz="1300" b="1" dirty="0">
                <a:latin typeface="Open Sans" panose="020B0606030504020204" pitchFamily="34" charset="0"/>
                <a:ea typeface="Open Sans" panose="020B0606030504020204" pitchFamily="34" charset="0"/>
                <a:cs typeface="Open Sans" panose="020B0606030504020204" pitchFamily="34" charset="0"/>
                <a:hlinkClick r:id="rId6"/>
              </a:rPr>
              <a:t>fgordon@r-e-a.net</a:t>
            </a:r>
            <a:r>
              <a:rPr lang="en-GB" sz="1300" b="1" dirty="0">
                <a:latin typeface="Open Sans" panose="020B0606030504020204" pitchFamily="34" charset="0"/>
                <a:ea typeface="Open Sans" panose="020B0606030504020204" pitchFamily="34" charset="0"/>
                <a:cs typeface="Open Sans" panose="020B0606030504020204" pitchFamily="34" charset="0"/>
              </a:rPr>
              <a:t> </a:t>
            </a: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p>
          <a:p>
            <a:endParaRPr lang="en-GB" sz="1300" b="1" dirty="0"/>
          </a:p>
          <a:p>
            <a:endParaRPr lang="en-GB" sz="1300" dirty="0"/>
          </a:p>
        </p:txBody>
      </p:sp>
      <p:sp>
        <p:nvSpPr>
          <p:cNvPr id="7" name="TextBox 6">
            <a:extLst>
              <a:ext uri="{FF2B5EF4-FFF2-40B4-BE49-F238E27FC236}">
                <a16:creationId xmlns:a16="http://schemas.microsoft.com/office/drawing/2014/main" id="{7AA83C3E-628D-4A9F-8592-942431566F22}"/>
              </a:ext>
            </a:extLst>
          </p:cNvPr>
          <p:cNvSpPr txBox="1"/>
          <p:nvPr/>
        </p:nvSpPr>
        <p:spPr>
          <a:xfrm>
            <a:off x="2411760" y="1191275"/>
            <a:ext cx="6637162" cy="3093154"/>
          </a:xfrm>
          <a:prstGeom prst="rect">
            <a:avLst/>
          </a:prstGeom>
          <a:noFill/>
        </p:spPr>
        <p:txBody>
          <a:bodyPr wrap="square" rtlCol="0">
            <a:spAutoFit/>
          </a:bodyPr>
          <a:lstStyle/>
          <a:p>
            <a:pPr algn="ctr"/>
            <a:endParaRPr lang="en-GB"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24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r>
              <a:rPr lang="en-GB" sz="1300" b="1" dirty="0">
                <a:latin typeface="Open Sans" panose="020B0606030504020204" pitchFamily="34" charset="0"/>
                <a:ea typeface="Open Sans" panose="020B0606030504020204" pitchFamily="34" charset="0"/>
                <a:cs typeface="Open Sans" panose="020B0606030504020204" pitchFamily="34" charset="0"/>
              </a:rPr>
              <a:t>Future events:</a:t>
            </a:r>
          </a:p>
          <a:p>
            <a:endParaRPr lang="en-GB" sz="1600" b="1" dirty="0">
              <a:latin typeface="Open Sans" panose="020B0606030504020204" pitchFamily="34" charset="0"/>
              <a:ea typeface="Open Sans" panose="020B0606030504020204" pitchFamily="34" charset="0"/>
              <a:cs typeface="Open Sans" panose="020B0606030504020204" pitchFamily="34" charset="0"/>
            </a:endParaRPr>
          </a:p>
          <a:p>
            <a:r>
              <a:rPr lang="en-GB" dirty="0">
                <a:hlinkClick r:id="rId7"/>
              </a:rPr>
              <a:t>COP 26 Fringe Panel Discussion in Glasgow – REA and NFU present: Delivering a Decarbonised Agriculture Sector   Nov 10 2021, 13:30 - 15:00</a:t>
            </a:r>
            <a:endParaRPr lang="en-GB" sz="16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b="1" dirty="0">
              <a:latin typeface="Open Sans" panose="020B0606030504020204" pitchFamily="34" charset="0"/>
              <a:ea typeface="Open Sans" panose="020B0606030504020204" pitchFamily="34" charset="0"/>
              <a:cs typeface="Open Sans" panose="020B0606030504020204" pitchFamily="34" charset="0"/>
            </a:endParaRPr>
          </a:p>
          <a:p>
            <a:endParaRPr lang="en-GB" sz="1300" dirty="0"/>
          </a:p>
        </p:txBody>
      </p:sp>
      <p:pic>
        <p:nvPicPr>
          <p:cNvPr id="9" name="Picture 8">
            <a:hlinkClick r:id="rId8"/>
            <a:extLst>
              <a:ext uri="{FF2B5EF4-FFF2-40B4-BE49-F238E27FC236}">
                <a16:creationId xmlns:a16="http://schemas.microsoft.com/office/drawing/2014/main" id="{78883C28-6FAD-4232-B062-0D0513629011}"/>
              </a:ext>
            </a:extLst>
          </p:cNvPr>
          <p:cNvPicPr>
            <a:picLocks noChangeAspect="1"/>
          </p:cNvPicPr>
          <p:nvPr/>
        </p:nvPicPr>
        <p:blipFill rotWithShape="1">
          <a:blip r:embed="rId9"/>
          <a:srcRect l="28738" t="20601" r="27950" b="54199"/>
          <a:stretch/>
        </p:blipFill>
        <p:spPr>
          <a:xfrm>
            <a:off x="2399590" y="4099883"/>
            <a:ext cx="6582223" cy="2154182"/>
          </a:xfrm>
          <a:prstGeom prst="rect">
            <a:avLst/>
          </a:prstGeom>
        </p:spPr>
      </p:pic>
    </p:spTree>
    <p:extLst>
      <p:ext uri="{BB962C8B-B14F-4D97-AF65-F5344CB8AC3E}">
        <p14:creationId xmlns:p14="http://schemas.microsoft.com/office/powerpoint/2010/main" val="142694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779224"/>
          </a:xfrm>
        </p:spPr>
        <p:txBody>
          <a:bodyPr>
            <a:noAutofit/>
          </a:bodyPr>
          <a:lstStyle/>
          <a:p>
            <a:r>
              <a:rPr lang="en-GB" sz="2400" b="1" dirty="0">
                <a:solidFill>
                  <a:srgbClr val="06926B"/>
                </a:solidFill>
                <a:effectLst/>
                <a:latin typeface="Open Sans" panose="020B0606030504020204"/>
                <a:ea typeface="Calibri" panose="020F0502020204030204" pitchFamily="34" charset="0"/>
              </a:rPr>
              <a:t>Agenda</a:t>
            </a:r>
          </a:p>
          <a:p>
            <a:endParaRPr lang="en-GB" sz="1800" dirty="0">
              <a:solidFill>
                <a:schemeClr val="tx1"/>
              </a:solidFill>
              <a:latin typeface="Open Sans" panose="020B0606030504020204"/>
              <a:ea typeface="Calibri" panose="020F0502020204030204" pitchFamily="34" charset="0"/>
            </a:endParaRPr>
          </a:p>
          <a:p>
            <a:pPr algn="l"/>
            <a:r>
              <a:rPr lang="en-GB" sz="1800" dirty="0">
                <a:solidFill>
                  <a:schemeClr val="tx1"/>
                </a:solidFill>
                <a:latin typeface="Open Sans" panose="020B0606030504020204"/>
                <a:ea typeface="Calibri" panose="020F0502020204030204" pitchFamily="34" charset="0"/>
                <a:cs typeface="Times New Roman" panose="02020603050405020304" pitchFamily="18" charset="0"/>
              </a:rPr>
              <a:t>14:15 – 14:25 Break</a:t>
            </a:r>
          </a:p>
          <a:p>
            <a:pPr algn="l"/>
            <a:endParaRPr lang="en-GB" sz="1800" dirty="0">
              <a:solidFill>
                <a:schemeClr val="tx1"/>
              </a:solidFill>
              <a:latin typeface="Open Sans" panose="020B0606030504020204"/>
              <a:ea typeface="Calibri" panose="020F0502020204030204" pitchFamily="34" charset="0"/>
            </a:endParaRPr>
          </a:p>
          <a:p>
            <a:pPr algn="l"/>
            <a:r>
              <a:rPr lang="en-GB" sz="1800" dirty="0">
                <a:solidFill>
                  <a:schemeClr val="tx1"/>
                </a:solidFill>
                <a:latin typeface="Open Sans" panose="020B0606030504020204"/>
                <a:ea typeface="Calibri" panose="020F0502020204030204" pitchFamily="34" charset="0"/>
              </a:rPr>
              <a:t>14:25 - 14:35 Review of smart system and flexibility consultation responses	</a:t>
            </a:r>
          </a:p>
          <a:p>
            <a:pPr marL="742950" lvl="1" indent="-285750" algn="l">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rPr>
              <a:t>Open Consultation: Capacity Market and Flexibility Questionnaire</a:t>
            </a:r>
          </a:p>
          <a:p>
            <a:pPr marL="742950" lvl="1" indent="-285750" algn="l">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rPr>
              <a:t>Design and delivery of energy code reform</a:t>
            </a:r>
          </a:p>
          <a:p>
            <a:pPr marL="742950" lvl="1" indent="-285750" algn="l">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rPr>
              <a:t>Future system operator consultation</a:t>
            </a:r>
          </a:p>
          <a:p>
            <a:pPr algn="l"/>
            <a:endParaRPr lang="en-GB" sz="1800" dirty="0">
              <a:solidFill>
                <a:schemeClr val="tx1"/>
              </a:solidFill>
              <a:latin typeface="Open Sans" panose="020B0606030504020204"/>
              <a:ea typeface="Calibri" panose="020F0502020204030204" pitchFamily="34" charset="0"/>
            </a:endParaRPr>
          </a:p>
          <a:p>
            <a:pPr algn="l"/>
            <a:r>
              <a:rPr lang="en-GB" sz="1800" dirty="0">
                <a:solidFill>
                  <a:schemeClr val="tx1"/>
                </a:solidFill>
                <a:latin typeface="Open Sans" panose="020B0606030504020204"/>
                <a:ea typeface="Calibri" panose="020F0502020204030204" pitchFamily="34" charset="0"/>
              </a:rPr>
              <a:t>14:35 – 14:40 REA member briefing under development</a:t>
            </a:r>
          </a:p>
          <a:p>
            <a:pPr marL="742950" lvl="1" indent="-285750" algn="l">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rPr>
              <a:t>Thermal energy storage briefing</a:t>
            </a:r>
          </a:p>
          <a:p>
            <a:pPr algn="l"/>
            <a:endParaRPr lang="en-GB" sz="1800" dirty="0">
              <a:solidFill>
                <a:schemeClr val="tx1"/>
              </a:solidFill>
              <a:latin typeface="Open Sans" panose="020B0606030504020204"/>
              <a:ea typeface="Calibri" panose="020F0502020204030204" pitchFamily="34" charset="0"/>
            </a:endParaRPr>
          </a:p>
          <a:p>
            <a:pPr algn="l"/>
            <a:r>
              <a:rPr lang="en-GB" sz="1800" b="1" dirty="0">
                <a:solidFill>
                  <a:schemeClr val="tx1"/>
                </a:solidFill>
                <a:latin typeface="Open Sans" panose="020B0606030504020204"/>
                <a:ea typeface="Calibri" panose="020F0502020204030204" pitchFamily="34" charset="0"/>
              </a:rPr>
              <a:t>14:40 – 15:00 Energy storage members discussion: recent policy developments</a:t>
            </a:r>
          </a:p>
          <a:p>
            <a:pPr marL="742950" lvl="1" indent="-285750" algn="l">
              <a:buFont typeface="Arial" panose="020B0604020202020204" pitchFamily="34" charset="0"/>
              <a:buChar char="•"/>
            </a:pPr>
            <a:r>
              <a:rPr lang="en-GB" sz="1400" b="1" dirty="0">
                <a:solidFill>
                  <a:schemeClr val="tx1"/>
                </a:solidFill>
                <a:latin typeface="Open Sans" panose="020B0606030504020204"/>
                <a:ea typeface="Calibri" panose="020F0502020204030204" pitchFamily="34" charset="0"/>
              </a:rPr>
              <a:t>Smart systems flexibility plan and summer policy documents</a:t>
            </a:r>
          </a:p>
          <a:p>
            <a:pPr marL="742950" lvl="1" indent="-285750" algn="l">
              <a:buFont typeface="Arial" panose="020B0604020202020204" pitchFamily="34" charset="0"/>
              <a:buChar char="•"/>
            </a:pPr>
            <a:r>
              <a:rPr lang="en-GB" sz="1400" b="1" dirty="0">
                <a:solidFill>
                  <a:schemeClr val="tx1"/>
                </a:solidFill>
                <a:latin typeface="Open Sans" panose="020B0606030504020204"/>
                <a:ea typeface="Calibri" panose="020F0502020204030204" pitchFamily="34" charset="0"/>
              </a:rPr>
              <a:t>ETRI report and REA COP plans</a:t>
            </a:r>
          </a:p>
          <a:p>
            <a:pPr algn="l"/>
            <a:r>
              <a:rPr lang="en-GB" sz="1800" dirty="0">
                <a:solidFill>
                  <a:schemeClr val="tx1"/>
                </a:solidFill>
                <a:latin typeface="Open Sans" panose="020B0606030504020204"/>
                <a:ea typeface="Calibri" panose="020F0502020204030204" pitchFamily="34" charset="0"/>
              </a:rPr>
              <a:t> </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0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000" b="1" dirty="0">
                <a:effectLst/>
                <a:latin typeface="Open Sans" panose="020B0606030504020204"/>
              </a:rPr>
              <a:t>Policy announcements</a:t>
            </a:r>
            <a:endParaRPr lang="en-GB" sz="20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A8E4E215-257D-4983-A89A-D8FFEA4006FC}"/>
              </a:ext>
            </a:extLst>
          </p:cNvPr>
          <p:cNvSpPr txBox="1"/>
          <p:nvPr/>
        </p:nvSpPr>
        <p:spPr>
          <a:xfrm>
            <a:off x="2303748" y="332656"/>
            <a:ext cx="6533266" cy="646331"/>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Net Zero Strategy</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a:extLst>
              <a:ext uri="{FF2B5EF4-FFF2-40B4-BE49-F238E27FC236}">
                <a16:creationId xmlns:a16="http://schemas.microsoft.com/office/drawing/2014/main" id="{9596D8EE-9361-4C82-B807-763B1F06BDD0}"/>
              </a:ext>
            </a:extLst>
          </p:cNvPr>
          <p:cNvSpPr txBox="1"/>
          <p:nvPr/>
        </p:nvSpPr>
        <p:spPr>
          <a:xfrm>
            <a:off x="2527473" y="836712"/>
            <a:ext cx="5328592" cy="6063198"/>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Formal inclusion of the target for decarbonised electricity by 2035</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£620m for zero emission vehicle grants and EV infrastructure</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40GW of offshore wind by 2030</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5GW of hydrogen capacity by 2030</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£1.5b net zero innovation portfolio</a:t>
            </a:r>
          </a:p>
          <a:p>
            <a:pPr marL="285750" indent="-285750">
              <a:buFont typeface="Arial" panose="020B0604020202020204" pitchFamily="34" charset="0"/>
              <a:buChar char="•"/>
            </a:pPr>
            <a:endParaRPr lang="en-GB" dirty="0"/>
          </a:p>
          <a:p>
            <a:r>
              <a:rPr lang="en-GB" sz="1600" dirty="0"/>
              <a:t>REA response:</a:t>
            </a:r>
          </a:p>
          <a:p>
            <a:endParaRPr lang="en-GB" sz="1600" dirty="0"/>
          </a:p>
          <a:p>
            <a:r>
              <a:rPr lang="en-GB" sz="1600" i="1" dirty="0"/>
              <a:t>“There is much work to be done and this is therefore a vital strategy, which we look forward to seeing develop in the coming years.” “We need to see clear routes to market; a holistic Circular Economy approach; support for a range of clean tech and renewable technologies; best practice standards; tax reform to unlock investment, such as the removal of VAT on renewables and clean tech; and we need more flexibility and investment in the energy system and grid networks.</a:t>
            </a:r>
            <a:endParaRPr lang="en-GB" sz="1600" dirty="0"/>
          </a:p>
          <a:p>
            <a:pPr marL="285750"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27B4B991-5196-43A5-8954-8E4A631EEB89}"/>
              </a:ext>
            </a:extLst>
          </p:cNvPr>
          <p:cNvPicPr>
            <a:picLocks noChangeAspect="1"/>
          </p:cNvPicPr>
          <p:nvPr/>
        </p:nvPicPr>
        <p:blipFill rotWithShape="1">
          <a:blip r:embed="rId4"/>
          <a:srcRect l="38187" t="12167" r="28738" b="5374"/>
          <a:stretch/>
        </p:blipFill>
        <p:spPr>
          <a:xfrm>
            <a:off x="297501" y="260648"/>
            <a:ext cx="1694402" cy="2376227"/>
          </a:xfrm>
          <a:prstGeom prst="rect">
            <a:avLst/>
          </a:prstGeom>
        </p:spPr>
      </p:pic>
    </p:spTree>
    <p:extLst>
      <p:ext uri="{BB962C8B-B14F-4D97-AF65-F5344CB8AC3E}">
        <p14:creationId xmlns:p14="http://schemas.microsoft.com/office/powerpoint/2010/main" val="106953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000" b="1" dirty="0">
                <a:effectLst/>
                <a:latin typeface="Open Sans" panose="020B0606030504020204"/>
              </a:rPr>
              <a:t>Policy announcements</a:t>
            </a:r>
            <a:endParaRPr lang="en-GB" sz="20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A8E4E215-257D-4983-A89A-D8FFEA4006FC}"/>
              </a:ext>
            </a:extLst>
          </p:cNvPr>
          <p:cNvSpPr txBox="1"/>
          <p:nvPr/>
        </p:nvSpPr>
        <p:spPr>
          <a:xfrm>
            <a:off x="2303748" y="332656"/>
            <a:ext cx="6533266" cy="646331"/>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Autumn budget 2021</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a:extLst>
              <a:ext uri="{FF2B5EF4-FFF2-40B4-BE49-F238E27FC236}">
                <a16:creationId xmlns:a16="http://schemas.microsoft.com/office/drawing/2014/main" id="{9596D8EE-9361-4C82-B807-763B1F06BDD0}"/>
              </a:ext>
            </a:extLst>
          </p:cNvPr>
          <p:cNvSpPr txBox="1"/>
          <p:nvPr/>
        </p:nvSpPr>
        <p:spPr>
          <a:xfrm>
            <a:off x="2344865" y="764704"/>
            <a:ext cx="6769550" cy="6186309"/>
          </a:xfrm>
          <a:prstGeom prst="rect">
            <a:avLst/>
          </a:prstGeom>
          <a:noFill/>
        </p:spPr>
        <p:txBody>
          <a:bodyPr wrap="square" rtlCol="0">
            <a:spAutoFit/>
          </a:bodyPr>
          <a:lstStyle/>
          <a:p>
            <a:pPr>
              <a:buFont typeface="Arial" panose="020B0604020202020204" pitchFamily="34" charset="0"/>
              <a:buChar char="•"/>
            </a:pPr>
            <a:r>
              <a:rPr lang="en-GB" dirty="0">
                <a:effectLst/>
              </a:rPr>
              <a:t>  Few new green measures announced, following Net Zero Strategy last week.</a:t>
            </a:r>
          </a:p>
          <a:p>
            <a:endParaRPr lang="en-GB" dirty="0">
              <a:effectLst/>
            </a:endParaRPr>
          </a:p>
          <a:p>
            <a:pPr>
              <a:buFont typeface="Arial" panose="020B0604020202020204" pitchFamily="34" charset="0"/>
              <a:buChar char="•"/>
            </a:pPr>
            <a:r>
              <a:rPr lang="en-GB" dirty="0">
                <a:effectLst/>
              </a:rPr>
              <a:t> A win for the sector on </a:t>
            </a:r>
            <a:r>
              <a:rPr lang="en-GB" b="1" dirty="0">
                <a:effectLst/>
              </a:rPr>
              <a:t>business rates incentives </a:t>
            </a:r>
            <a:r>
              <a:rPr lang="en-GB" dirty="0">
                <a:effectLst/>
              </a:rPr>
              <a:t>for installing clean technology have been introduced - </a:t>
            </a:r>
            <a:r>
              <a:rPr lang="en-GB" b="0" u="sng" dirty="0">
                <a:solidFill>
                  <a:srgbClr val="6DC6DD"/>
                </a:solidFill>
                <a:effectLst/>
                <a:hlinkClick r:id="rId4"/>
              </a:rPr>
              <a:t>an REA campaign ask</a:t>
            </a:r>
            <a:r>
              <a:rPr lang="en-GB" dirty="0">
                <a:effectLst/>
              </a:rPr>
              <a:t>, </a:t>
            </a:r>
            <a:r>
              <a:rPr lang="en-GB" i="1" dirty="0">
                <a:effectLst/>
              </a:rPr>
              <a:t>Details on next slide</a:t>
            </a:r>
          </a:p>
          <a:p>
            <a:pPr>
              <a:buFont typeface="Arial" panose="020B0604020202020204" pitchFamily="34" charset="0"/>
              <a:buChar char="•"/>
            </a:pPr>
            <a:endParaRPr lang="en-GB" i="1" dirty="0"/>
          </a:p>
          <a:p>
            <a:pPr>
              <a:buFont typeface="Arial" panose="020B0604020202020204" pitchFamily="34" charset="0"/>
              <a:buChar char="•"/>
            </a:pPr>
            <a:r>
              <a:rPr lang="en-GB" dirty="0">
                <a:effectLst/>
              </a:rPr>
              <a:t> R&amp;D  Tax credit reform to focus on UK Innovation</a:t>
            </a:r>
          </a:p>
          <a:p>
            <a:pPr>
              <a:buFont typeface="Arial" panose="020B0604020202020204" pitchFamily="34" charset="0"/>
              <a:buChar char="•"/>
            </a:pPr>
            <a:endParaRPr lang="en-GB" i="1" dirty="0">
              <a:effectLst/>
            </a:endParaRPr>
          </a:p>
          <a:p>
            <a:pPr>
              <a:buFont typeface="Arial" panose="020B0604020202020204" pitchFamily="34" charset="0"/>
              <a:buChar char="•"/>
            </a:pPr>
            <a:r>
              <a:rPr lang="en-GB" dirty="0">
                <a:effectLst/>
              </a:rPr>
              <a:t> No fuel duty rise for vehicles and a cut to domestic Air Passenger Duty (although increased for some long-haul flights); </a:t>
            </a:r>
          </a:p>
          <a:p>
            <a:endParaRPr lang="en-GB" dirty="0">
              <a:effectLst/>
            </a:endParaRPr>
          </a:p>
          <a:p>
            <a:pPr>
              <a:buFont typeface="Arial" panose="020B0604020202020204" pitchFamily="34" charset="0"/>
              <a:buChar char="•"/>
            </a:pPr>
            <a:r>
              <a:rPr lang="en-GB" dirty="0">
                <a:effectLst/>
              </a:rPr>
              <a:t> The BEIS budget for core research will increase to £5.9bn by 2024/25 and overall direct investment in R&amp;D will increase by 25% by 2024/25;</a:t>
            </a:r>
          </a:p>
          <a:p>
            <a:pPr>
              <a:buFont typeface="Arial" panose="020B0604020202020204" pitchFamily="34" charset="0"/>
              <a:buChar char="•"/>
            </a:pPr>
            <a:endParaRPr lang="en-GB" dirty="0">
              <a:effectLst/>
            </a:endParaRPr>
          </a:p>
          <a:p>
            <a:pPr>
              <a:buFont typeface="Arial" panose="020B0604020202020204" pitchFamily="34" charset="0"/>
              <a:buChar char="•"/>
            </a:pPr>
            <a:r>
              <a:rPr lang="en-GB" dirty="0">
                <a:effectLst/>
              </a:rPr>
              <a:t> £1.7bn for new nuclear, through </a:t>
            </a:r>
            <a:r>
              <a:rPr lang="en-GB" dirty="0"/>
              <a:t>a  Regulated Asset Base (RAB) model </a:t>
            </a:r>
            <a:r>
              <a:rPr lang="en-GB" dirty="0">
                <a:effectLst/>
              </a:rPr>
              <a:t>confirmed.</a:t>
            </a:r>
          </a:p>
          <a:p>
            <a:endParaRPr lang="en-GB" dirty="0">
              <a:effectLst/>
            </a:endParaRPr>
          </a:p>
          <a:p>
            <a:pPr>
              <a:buFont typeface="Arial" panose="020B0604020202020204" pitchFamily="34" charset="0"/>
              <a:buChar char="•"/>
            </a:pPr>
            <a:r>
              <a:rPr lang="en-GB" dirty="0">
                <a:effectLst/>
              </a:rPr>
              <a:t>No cuts to VAT rates on energy bills or other support for</a:t>
            </a:r>
          </a:p>
          <a:p>
            <a:r>
              <a:rPr lang="en-GB" dirty="0">
                <a:effectLst/>
              </a:rPr>
              <a:t> business from high energy costs.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8" name="Picture 7">
            <a:extLst>
              <a:ext uri="{FF2B5EF4-FFF2-40B4-BE49-F238E27FC236}">
                <a16:creationId xmlns:a16="http://schemas.microsoft.com/office/drawing/2014/main" id="{911E329D-E67C-4E2A-A604-CF13BAC924F6}"/>
              </a:ext>
            </a:extLst>
          </p:cNvPr>
          <p:cNvPicPr>
            <a:picLocks noChangeAspect="1"/>
          </p:cNvPicPr>
          <p:nvPr/>
        </p:nvPicPr>
        <p:blipFill rotWithShape="1">
          <a:blip r:embed="rId5"/>
          <a:srcRect l="35038" t="12167" r="35825" b="16607"/>
          <a:stretch/>
        </p:blipFill>
        <p:spPr>
          <a:xfrm>
            <a:off x="128573" y="188640"/>
            <a:ext cx="1884330" cy="2591034"/>
          </a:xfrm>
          <a:prstGeom prst="rect">
            <a:avLst/>
          </a:prstGeom>
        </p:spPr>
      </p:pic>
    </p:spTree>
    <p:extLst>
      <p:ext uri="{BB962C8B-B14F-4D97-AF65-F5344CB8AC3E}">
        <p14:creationId xmlns:p14="http://schemas.microsoft.com/office/powerpoint/2010/main" val="35276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000" b="1" dirty="0">
                <a:effectLst/>
                <a:latin typeface="Open Sans" panose="020B0606030504020204"/>
              </a:rPr>
              <a:t>Policy announcements</a:t>
            </a:r>
            <a:endParaRPr lang="en-GB" sz="20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A8E4E215-257D-4983-A89A-D8FFEA4006FC}"/>
              </a:ext>
            </a:extLst>
          </p:cNvPr>
          <p:cNvSpPr txBox="1"/>
          <p:nvPr/>
        </p:nvSpPr>
        <p:spPr>
          <a:xfrm>
            <a:off x="2303748" y="332656"/>
            <a:ext cx="6533266" cy="646331"/>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Business Rates</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a:extLst>
              <a:ext uri="{FF2B5EF4-FFF2-40B4-BE49-F238E27FC236}">
                <a16:creationId xmlns:a16="http://schemas.microsoft.com/office/drawing/2014/main" id="{9596D8EE-9361-4C82-B807-763B1F06BDD0}"/>
              </a:ext>
            </a:extLst>
          </p:cNvPr>
          <p:cNvSpPr txBox="1"/>
          <p:nvPr/>
        </p:nvSpPr>
        <p:spPr>
          <a:xfrm>
            <a:off x="2356134" y="446698"/>
            <a:ext cx="6392330" cy="6463308"/>
          </a:xfrm>
          <a:prstGeom prst="rect">
            <a:avLst/>
          </a:prstGeom>
          <a:noFill/>
        </p:spPr>
        <p:txBody>
          <a:bodyPr wrap="square" rtlCol="0">
            <a:spAutoFit/>
          </a:bodyPr>
          <a:lstStyle/>
          <a:p>
            <a:pPr algn="l"/>
            <a:endParaRPr lang="en-GB" dirty="0"/>
          </a:p>
          <a:p>
            <a:pPr algn="l"/>
            <a:r>
              <a:rPr lang="en-GB" b="1" i="1" dirty="0">
                <a:solidFill>
                  <a:schemeClr val="tx2"/>
                </a:solidFill>
              </a:rPr>
              <a:t>REA Win Following Consultation and Campaign Last Year</a:t>
            </a:r>
          </a:p>
          <a:p>
            <a:pPr algn="l"/>
            <a:endParaRPr lang="en-GB" dirty="0"/>
          </a:p>
          <a:p>
            <a:pPr algn="l"/>
            <a:r>
              <a:rPr lang="en-GB" dirty="0"/>
              <a:t>Yesterday Budget confirmed:</a:t>
            </a:r>
          </a:p>
          <a:p>
            <a:pPr algn="l"/>
            <a:r>
              <a:rPr lang="en-GB" i="1" dirty="0"/>
              <a:t>“</a:t>
            </a:r>
            <a:r>
              <a:rPr lang="en-GB" sz="1800" b="0" i="1" u="none" strike="noStrike" baseline="0" dirty="0">
                <a:solidFill>
                  <a:srgbClr val="000000"/>
                </a:solidFill>
                <a:latin typeface="Humnst777 Lt BT"/>
              </a:rPr>
              <a:t>Eligible plant and machinery used in onsite renewable energy generation and storage, such as rooftop solar panels, wind turbines, and battery storage, will be exempt from business rates from 1 April 2023 until 31 March 2035. Onsite storage used with electric vehicle charging points will also be exempt.”</a:t>
            </a:r>
          </a:p>
          <a:p>
            <a:pPr algn="l"/>
            <a:endParaRPr lang="en-GB" i="1" dirty="0">
              <a:solidFill>
                <a:srgbClr val="000000"/>
              </a:solidFill>
              <a:latin typeface="Humnst777 Lt BT"/>
            </a:endParaRPr>
          </a:p>
          <a:p>
            <a:pPr marL="285750" indent="-285750" algn="l">
              <a:buFontTx/>
              <a:buChar char="-"/>
            </a:pPr>
            <a:r>
              <a:rPr lang="en-GB" sz="1800" b="0" u="none" strike="noStrike" baseline="0" dirty="0">
                <a:solidFill>
                  <a:srgbClr val="000000"/>
                </a:solidFill>
                <a:latin typeface="Humnst777 Lt BT"/>
              </a:rPr>
              <a:t>Business Rate Relief will also support investment in property </a:t>
            </a:r>
            <a:r>
              <a:rPr lang="en-GB" dirty="0">
                <a:solidFill>
                  <a:srgbClr val="000000"/>
                </a:solidFill>
                <a:latin typeface="Humnst777 Lt BT"/>
              </a:rPr>
              <a:t>improvements – delaying increase in rateable value by 12 months.</a:t>
            </a:r>
          </a:p>
          <a:p>
            <a:pPr marL="285750" indent="-285750" algn="l">
              <a:buFontTx/>
              <a:buChar char="-"/>
            </a:pPr>
            <a:endParaRPr lang="en-GB" sz="1800" b="0" u="none" strike="noStrike" baseline="0" dirty="0">
              <a:solidFill>
                <a:srgbClr val="000000"/>
              </a:solidFill>
              <a:latin typeface="Humnst777 Lt BT"/>
            </a:endParaRPr>
          </a:p>
          <a:p>
            <a:pPr marL="285750" indent="-285750" algn="l">
              <a:buFontTx/>
              <a:buChar char="-"/>
            </a:pPr>
            <a:r>
              <a:rPr lang="en-GB" dirty="0">
                <a:solidFill>
                  <a:srgbClr val="000000"/>
                </a:solidFill>
                <a:latin typeface="Humnst777 Lt BT"/>
              </a:rPr>
              <a:t>Confirmed the freeze in the business rate multiplier</a:t>
            </a:r>
          </a:p>
          <a:p>
            <a:pPr marL="285750" indent="-285750" algn="l">
              <a:buFontTx/>
              <a:buChar char="-"/>
            </a:pPr>
            <a:endParaRPr lang="en-GB" sz="1800" b="0" u="none" strike="noStrike" baseline="0" dirty="0">
              <a:solidFill>
                <a:srgbClr val="000000"/>
              </a:solidFill>
              <a:latin typeface="Humnst777 Lt BT"/>
            </a:endParaRPr>
          </a:p>
          <a:p>
            <a:pPr marL="285750" indent="-285750" algn="l">
              <a:buFontTx/>
              <a:buChar char="-"/>
            </a:pPr>
            <a:r>
              <a:rPr lang="en-GB" dirty="0">
                <a:solidFill>
                  <a:srgbClr val="000000"/>
                </a:solidFill>
                <a:latin typeface="Humnst777 Lt BT"/>
              </a:rPr>
              <a:t>Budget committed to three yearly revaluations from 2023. </a:t>
            </a:r>
          </a:p>
          <a:p>
            <a:pPr marL="285750" indent="-285750" algn="l">
              <a:buFontTx/>
              <a:buChar char="-"/>
            </a:pPr>
            <a:endParaRPr lang="en-GB" sz="1800" b="0" u="none" strike="noStrike" baseline="0" dirty="0">
              <a:solidFill>
                <a:srgbClr val="000000"/>
              </a:solidFill>
              <a:latin typeface="Humnst777 Lt BT"/>
            </a:endParaRPr>
          </a:p>
          <a:p>
            <a:pPr algn="l"/>
            <a:r>
              <a:rPr lang="en-GB" sz="1800" dirty="0">
                <a:effectLst/>
                <a:latin typeface="Calibri" panose="020F0502020204030204" pitchFamily="34" charset="0"/>
                <a:ea typeface="Calibri" panose="020F0502020204030204" pitchFamily="34" charset="0"/>
              </a:rPr>
              <a:t>Unlikely that nil rates payable as there may be elements of the assets that remain rateable (battery housing, concrete pads, steelwork for solar panels etc) but this should resolve on site generation issues. </a:t>
            </a:r>
            <a:endParaRPr lang="en-GB" dirty="0"/>
          </a:p>
          <a:p>
            <a:pPr marL="285750" indent="-285750">
              <a:buFont typeface="Arial" panose="020B0604020202020204" pitchFamily="34" charset="0"/>
              <a:buChar char="•"/>
            </a:pPr>
            <a:endParaRPr lang="en-GB" dirty="0"/>
          </a:p>
        </p:txBody>
      </p:sp>
      <p:pic>
        <p:nvPicPr>
          <p:cNvPr id="8" name="Picture 7">
            <a:extLst>
              <a:ext uri="{FF2B5EF4-FFF2-40B4-BE49-F238E27FC236}">
                <a16:creationId xmlns:a16="http://schemas.microsoft.com/office/drawing/2014/main" id="{911E329D-E67C-4E2A-A604-CF13BAC924F6}"/>
              </a:ext>
            </a:extLst>
          </p:cNvPr>
          <p:cNvPicPr>
            <a:picLocks noChangeAspect="1"/>
          </p:cNvPicPr>
          <p:nvPr/>
        </p:nvPicPr>
        <p:blipFill rotWithShape="1">
          <a:blip r:embed="rId4"/>
          <a:srcRect l="35038" t="12167" r="35825" b="16607"/>
          <a:stretch/>
        </p:blipFill>
        <p:spPr>
          <a:xfrm>
            <a:off x="128573" y="188640"/>
            <a:ext cx="1884330" cy="2591034"/>
          </a:xfrm>
          <a:prstGeom prst="rect">
            <a:avLst/>
          </a:prstGeom>
        </p:spPr>
      </p:pic>
    </p:spTree>
    <p:extLst>
      <p:ext uri="{BB962C8B-B14F-4D97-AF65-F5344CB8AC3E}">
        <p14:creationId xmlns:p14="http://schemas.microsoft.com/office/powerpoint/2010/main" val="36276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000" b="1" dirty="0">
                <a:effectLst/>
                <a:latin typeface="Open Sans" panose="020B0606030504020204"/>
              </a:rPr>
              <a:t>Policy announcements</a:t>
            </a:r>
            <a:endParaRPr lang="en-GB" sz="20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A8E4E215-257D-4983-A89A-D8FFEA4006FC}"/>
              </a:ext>
            </a:extLst>
          </p:cNvPr>
          <p:cNvSpPr txBox="1"/>
          <p:nvPr/>
        </p:nvSpPr>
        <p:spPr>
          <a:xfrm>
            <a:off x="2303748" y="332656"/>
            <a:ext cx="6533266" cy="646331"/>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Net Zero Review</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5" name="Rectangle 2">
            <a:extLst>
              <a:ext uri="{FF2B5EF4-FFF2-40B4-BE49-F238E27FC236}">
                <a16:creationId xmlns:a16="http://schemas.microsoft.com/office/drawing/2014/main" id="{BBE9FC2C-D0E4-4036-A6AE-5A8BC350E43E}"/>
              </a:ext>
            </a:extLst>
          </p:cNvPr>
          <p:cNvSpPr>
            <a:spLocks noChangeArrowheads="1"/>
          </p:cNvSpPr>
          <p:nvPr/>
        </p:nvSpPr>
        <p:spPr bwMode="auto">
          <a:xfrm>
            <a:off x="2283081" y="1297900"/>
            <a:ext cx="611732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Open Sans" panose="020B0606030504020204" pitchFamily="34" charset="0"/>
                <a:cs typeface="Open Sans" panose="020B0606030504020204" pitchFamily="34" charset="0"/>
              </a:rPr>
              <a:t>Commitment to a Call for Evidence on Fairness and Affordability in the transition to Net Zero,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chemeClr val="tx1"/>
              </a:solidFill>
              <a:effectLst/>
              <a:latin typeface="Open Sans" panose="020B0606030504020204" pitchFamily="34" charset="0"/>
              <a:cs typeface="Open Sans" panose="020B0606030504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Open Sans" panose="020B0606030504020204" pitchFamily="34" charset="0"/>
                <a:cs typeface="Open Sans" panose="020B0606030504020204" pitchFamily="34" charset="0"/>
              </a:rPr>
              <a:t>Decisions on moving policy support costs from electricity to gas in a phased way over a decade;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Open Sans" panose="020B0606030504020204" pitchFamily="34" charset="0"/>
                <a:cs typeface="Open Sans" panose="020B0606030504020204" pitchFamily="34" charset="0"/>
              </a:rPr>
              <a:t>Revised Treasury Green Book modelling assumptions have been published alongside the report, in the Appendices; </a:t>
            </a:r>
            <a:r>
              <a:rPr kumimoji="0" lang="en-US" altLang="en-US" sz="18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Open Sans" panose="020B0606030504020204" pitchFamily="34" charset="0"/>
                <a:cs typeface="Open Sans" panose="020B0606030504020204" pitchFamily="34" charset="0"/>
              </a:rPr>
              <a:t>Treasury sees a need for £40 to over 60 billion a year investment from 2026 to reach Net Zero;</a:t>
            </a:r>
            <a:r>
              <a:rPr kumimoji="0" lang="en-US" altLang="en-US" sz="18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Open Sans" panose="020B0606030504020204" pitchFamily="34" charset="0"/>
                <a:cs typeface="Open Sans" panose="020B0606030504020204" pitchFamily="34" charset="0"/>
              </a:rPr>
              <a:t>They believe there will be a "combination of tax, regulation, spending and other facilitative levers" to deliver this. </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9BFA0548-BB6B-4E10-8645-54130B7071FE}"/>
              </a:ext>
            </a:extLst>
          </p:cNvPr>
          <p:cNvPicPr>
            <a:picLocks noChangeAspect="1"/>
          </p:cNvPicPr>
          <p:nvPr/>
        </p:nvPicPr>
        <p:blipFill rotWithShape="1">
          <a:blip r:embed="rId4"/>
          <a:srcRect l="35038" t="11007" r="36613" b="16400"/>
          <a:stretch/>
        </p:blipFill>
        <p:spPr>
          <a:xfrm>
            <a:off x="301152" y="283298"/>
            <a:ext cx="1592415" cy="2293625"/>
          </a:xfrm>
          <a:prstGeom prst="rect">
            <a:avLst/>
          </a:prstGeom>
        </p:spPr>
      </p:pic>
    </p:spTree>
    <p:extLst>
      <p:ext uri="{BB962C8B-B14F-4D97-AF65-F5344CB8AC3E}">
        <p14:creationId xmlns:p14="http://schemas.microsoft.com/office/powerpoint/2010/main" val="187090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000" b="1" dirty="0">
                <a:effectLst/>
                <a:latin typeface="Open Sans" panose="020B0606030504020204"/>
              </a:rPr>
              <a:t>Policy announcements</a:t>
            </a:r>
            <a:endParaRPr lang="en-GB" sz="20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A8E4E215-257D-4983-A89A-D8FFEA4006FC}"/>
              </a:ext>
            </a:extLst>
          </p:cNvPr>
          <p:cNvSpPr txBox="1"/>
          <p:nvPr/>
        </p:nvSpPr>
        <p:spPr>
          <a:xfrm>
            <a:off x="2303748" y="332656"/>
            <a:ext cx="6533266" cy="646331"/>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Heat and Building strategy</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a:extLst>
              <a:ext uri="{FF2B5EF4-FFF2-40B4-BE49-F238E27FC236}">
                <a16:creationId xmlns:a16="http://schemas.microsoft.com/office/drawing/2014/main" id="{7044C210-ACDA-4B67-AAE7-EE9C78D18238}"/>
              </a:ext>
            </a:extLst>
          </p:cNvPr>
          <p:cNvSpPr txBox="1"/>
          <p:nvPr/>
        </p:nvSpPr>
        <p:spPr>
          <a:xfrm>
            <a:off x="2411760" y="1124744"/>
            <a:ext cx="5328592" cy="452431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No gas boilers to be sold by 2035</a:t>
            </a: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£450m three year boiler upgrade scheme (£5,000 grants)</a:t>
            </a: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£60m heat pump ready programme to support the target of 600,000 installations per year by 2028</a:t>
            </a: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Hydrogen village trail</a:t>
            </a: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Three consultations launched:</a:t>
            </a: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A market based mechanism for low carbon heat</a:t>
            </a:r>
          </a:p>
          <a:p>
            <a:pPr marL="742950" lvl="1"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Phasing out fossil fuels in off grid public buildings and domestic settings</a:t>
            </a:r>
          </a:p>
        </p:txBody>
      </p:sp>
      <p:pic>
        <p:nvPicPr>
          <p:cNvPr id="5" name="Picture 4">
            <a:extLst>
              <a:ext uri="{FF2B5EF4-FFF2-40B4-BE49-F238E27FC236}">
                <a16:creationId xmlns:a16="http://schemas.microsoft.com/office/drawing/2014/main" id="{19EA5195-8BAD-4F52-8CC2-635811310802}"/>
              </a:ext>
            </a:extLst>
          </p:cNvPr>
          <p:cNvPicPr>
            <a:picLocks noChangeAspect="1"/>
          </p:cNvPicPr>
          <p:nvPr/>
        </p:nvPicPr>
        <p:blipFill rotWithShape="1">
          <a:blip r:embed="rId4"/>
          <a:srcRect l="32675" t="12038" r="34250" b="5373"/>
          <a:stretch/>
        </p:blipFill>
        <p:spPr>
          <a:xfrm>
            <a:off x="102972" y="116632"/>
            <a:ext cx="1984752" cy="2787750"/>
          </a:xfrm>
          <a:prstGeom prst="rect">
            <a:avLst/>
          </a:prstGeom>
        </p:spPr>
      </p:pic>
    </p:spTree>
    <p:extLst>
      <p:ext uri="{BB962C8B-B14F-4D97-AF65-F5344CB8AC3E}">
        <p14:creationId xmlns:p14="http://schemas.microsoft.com/office/powerpoint/2010/main" val="372948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000" b="1" dirty="0">
                <a:effectLst/>
                <a:latin typeface="Open Sans" panose="020B0606030504020204"/>
              </a:rPr>
              <a:t>Policy announcements</a:t>
            </a:r>
            <a:endParaRPr lang="en-GB" sz="20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sp>
        <p:nvSpPr>
          <p:cNvPr id="13" name="TextBox 12">
            <a:extLst>
              <a:ext uri="{FF2B5EF4-FFF2-40B4-BE49-F238E27FC236}">
                <a16:creationId xmlns:a16="http://schemas.microsoft.com/office/drawing/2014/main" id="{A8E4E215-257D-4983-A89A-D8FFEA4006FC}"/>
              </a:ext>
            </a:extLst>
          </p:cNvPr>
          <p:cNvSpPr txBox="1"/>
          <p:nvPr/>
        </p:nvSpPr>
        <p:spPr>
          <a:xfrm>
            <a:off x="2303748" y="332656"/>
            <a:ext cx="6533266" cy="369332"/>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Contracts for Difference Allocation Round 4</a:t>
            </a:r>
            <a:endParaRPr lang="en-GB" dirty="0"/>
          </a:p>
        </p:txBody>
      </p:sp>
      <p:sp>
        <p:nvSpPr>
          <p:cNvPr id="3" name="TextBox 2">
            <a:extLst>
              <a:ext uri="{FF2B5EF4-FFF2-40B4-BE49-F238E27FC236}">
                <a16:creationId xmlns:a16="http://schemas.microsoft.com/office/drawing/2014/main" id="{5E393F28-CE43-44CA-B9B1-870E1D240FD4}"/>
              </a:ext>
            </a:extLst>
          </p:cNvPr>
          <p:cNvSpPr txBox="1"/>
          <p:nvPr/>
        </p:nvSpPr>
        <p:spPr>
          <a:xfrm>
            <a:off x="2483768" y="980728"/>
            <a:ext cx="5684142" cy="5355312"/>
          </a:xfrm>
          <a:prstGeom prst="rect">
            <a:avLst/>
          </a:prstGeom>
          <a:noFill/>
        </p:spPr>
        <p:txBody>
          <a:bodyPr wrap="square" rtlCol="0">
            <a:spAutoFit/>
          </a:bodyPr>
          <a:lstStyle/>
          <a:p>
            <a:r>
              <a:rPr lang="en-GB" dirty="0"/>
              <a:t>Allocation round 4 confirmed for 13</a:t>
            </a:r>
            <a:r>
              <a:rPr lang="en-GB" baseline="30000" dirty="0"/>
              <a:t>th</a:t>
            </a:r>
            <a:r>
              <a:rPr lang="en-GB" dirty="0"/>
              <a:t> December 2021.</a:t>
            </a:r>
          </a:p>
          <a:p>
            <a:endParaRPr lang="en-GB" dirty="0"/>
          </a:p>
          <a:p>
            <a:r>
              <a:rPr lang="en-GB" dirty="0"/>
              <a:t>Pot 1 (established technologies): Onshore wind (&gt;5MW), Solar Photovoltaic (PV), (&gt;5MW), Energy from Waste with CHP, Hydro (&gt;5MW and &lt;50MW), Landfill Gas and, Sewage Gas.</a:t>
            </a:r>
          </a:p>
          <a:p>
            <a:endParaRPr lang="en-GB" dirty="0"/>
          </a:p>
          <a:p>
            <a:r>
              <a:rPr lang="en-GB" dirty="0"/>
              <a:t>There will be a total of £265 million of funding available per delivery year as part of the auction, with £10m per year allocated for Pot 1.</a:t>
            </a:r>
          </a:p>
          <a:p>
            <a:endParaRPr lang="en-GB" dirty="0"/>
          </a:p>
          <a:p>
            <a:r>
              <a:rPr lang="en-GB" dirty="0"/>
              <a:t>The draft budget confirms there will be two separate maxima’s of 3,500 MW for Solar PV and Onshore Wind in Pot 1</a:t>
            </a:r>
          </a:p>
          <a:p>
            <a:endParaRPr lang="en-GB" dirty="0"/>
          </a:p>
          <a:p>
            <a:r>
              <a:rPr lang="en-GB" dirty="0"/>
              <a:t>Admin Strike Price on Solar: £47/MWh (2012 Prices).</a:t>
            </a:r>
          </a:p>
          <a:p>
            <a:endParaRPr lang="en-GB" dirty="0"/>
          </a:p>
          <a:p>
            <a:r>
              <a:rPr lang="en-GB" dirty="0"/>
              <a:t>Application Window </a:t>
            </a:r>
            <a:r>
              <a:rPr lang="en-GB"/>
              <a:t>now Open. </a:t>
            </a:r>
            <a:endParaRPr lang="en-GB" dirty="0"/>
          </a:p>
          <a:p>
            <a:r>
              <a:rPr lang="en-GB" dirty="0"/>
              <a:t> </a:t>
            </a:r>
          </a:p>
        </p:txBody>
      </p:sp>
    </p:spTree>
    <p:extLst>
      <p:ext uri="{BB962C8B-B14F-4D97-AF65-F5344CB8AC3E}">
        <p14:creationId xmlns:p14="http://schemas.microsoft.com/office/powerpoint/2010/main" val="1442054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6CAD4"/>
        </a:solidFill>
        <a:ln>
          <a:noFill/>
        </a:ln>
        <a:effectLst>
          <a:outerShdw blurRad="50800" dist="38100" dir="5400000" sx="102000" sy="102000" algn="t" rotWithShape="0">
            <a:prstClr val="black">
              <a:alpha val="40000"/>
            </a:prstClr>
          </a:outerShdw>
        </a:effectLst>
      </a:spPr>
      <a:bodyPr rtlCol="0" anchor="ctr"/>
      <a:lstStyle>
        <a:defPPr algn="ctr" defTabSz="685800">
          <a:defRPr sz="800" b="1" dirty="0">
            <a:solidFill>
              <a:prstClr val="white"/>
            </a:solidFill>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15536</TotalTime>
  <Words>2138</Words>
  <Application>Microsoft Office PowerPoint</Application>
  <PresentationFormat>On-screen Show (4:3)</PresentationFormat>
  <Paragraphs>356</Paragraphs>
  <Slides>22</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Arial</vt:lpstr>
      <vt:lpstr>Calibri</vt:lpstr>
      <vt:lpstr>Courier New</vt:lpstr>
      <vt:lpstr>Futura Bk BT</vt:lpstr>
      <vt:lpstr>Futura PT Medium</vt:lpstr>
      <vt:lpstr>Humnst777 Lt BT</vt:lpstr>
      <vt:lpstr>Open Sans</vt:lpstr>
      <vt:lpstr>Office Theme</vt:lpstr>
      <vt:lpstr>2_Custom Design</vt:lpstr>
      <vt:lpstr>3_Custom Design</vt:lpstr>
      <vt:lpstr>1_Office Theme</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Nina Skorupska</dc:creator>
  <cp:lastModifiedBy>Freddie Kellett</cp:lastModifiedBy>
  <cp:revision>127</cp:revision>
  <dcterms:created xsi:type="dcterms:W3CDTF">2020-02-12T12:17:15Z</dcterms:created>
  <dcterms:modified xsi:type="dcterms:W3CDTF">2021-10-28T15:23:11Z</dcterms:modified>
</cp:coreProperties>
</file>