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4"/>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9144000"/>
  <p:notesSz cx="6858000" cy="9144000"/>
  <p:embeddedFontLst>
    <p:embeddedFont>
      <p:font typeface="Libre Franklin"/>
      <p:regular r:id="rId28"/>
      <p:bold r:id="rId29"/>
      <p:italic r:id="rId30"/>
      <p:boldItalic r:id="rId31"/>
    </p:embeddedFont>
    <p:embeddedFont>
      <p:font typeface="Poppins"/>
      <p:regular r:id="rId32"/>
      <p:bold r:id="rId33"/>
      <p:italic r:id="rId34"/>
      <p:boldItalic r:id="rId35"/>
    </p:embeddedFont>
    <p:embeddedFont>
      <p:font typeface="Poppins Medium"/>
      <p:regular r:id="rId36"/>
      <p:bold r:id="rId37"/>
      <p:italic r:id="rId38"/>
      <p:boldItalic r:id="rId39"/>
    </p:embeddedFont>
    <p:embeddedFont>
      <p:font typeface="Century Gothic"/>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3.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5.xml"/><Relationship Id="rId44" Type="http://schemas.openxmlformats.org/officeDocument/2006/relationships/font" Target="fonts/OpenSans-regular.fntdata"/><Relationship Id="rId21" Type="http://schemas.openxmlformats.org/officeDocument/2006/relationships/slide" Target="slides/slide14.xml"/><Relationship Id="rId43" Type="http://schemas.openxmlformats.org/officeDocument/2006/relationships/font" Target="fonts/CenturyGothic-boldItalic.fntdata"/><Relationship Id="rId24" Type="http://schemas.openxmlformats.org/officeDocument/2006/relationships/slide" Target="slides/slide17.xml"/><Relationship Id="rId46" Type="http://schemas.openxmlformats.org/officeDocument/2006/relationships/font" Target="fonts/OpenSans-italic.fntdata"/><Relationship Id="rId23" Type="http://schemas.openxmlformats.org/officeDocument/2006/relationships/slide" Target="slides/slide16.xml"/><Relationship Id="rId45" Type="http://schemas.openxmlformats.org/officeDocument/2006/relationships/font" Target="fonts/Open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schemas.openxmlformats.org/officeDocument/2006/relationships/font" Target="fonts/OpenSans-boldItalic.fntdata"/><Relationship Id="rId28" Type="http://schemas.openxmlformats.org/officeDocument/2006/relationships/font" Target="fonts/LibreFranklin-regular.fnt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ibreFranklin-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ibreFranklin-boldItalic.fntdata"/><Relationship Id="rId30" Type="http://schemas.openxmlformats.org/officeDocument/2006/relationships/font" Target="fonts/LibreFranklin-italic.fntdata"/><Relationship Id="rId11" Type="http://schemas.openxmlformats.org/officeDocument/2006/relationships/slide" Target="slides/slide4.xml"/><Relationship Id="rId33" Type="http://schemas.openxmlformats.org/officeDocument/2006/relationships/font" Target="fonts/Poppins-bold.fntdata"/><Relationship Id="rId10" Type="http://schemas.openxmlformats.org/officeDocument/2006/relationships/slide" Target="slides/slide3.xml"/><Relationship Id="rId32" Type="http://schemas.openxmlformats.org/officeDocument/2006/relationships/font" Target="fonts/Poppins-regular.fntdata"/><Relationship Id="rId13" Type="http://schemas.openxmlformats.org/officeDocument/2006/relationships/slide" Target="slides/slide6.xml"/><Relationship Id="rId35" Type="http://schemas.openxmlformats.org/officeDocument/2006/relationships/font" Target="fonts/Poppins-boldItalic.fntdata"/><Relationship Id="rId12" Type="http://schemas.openxmlformats.org/officeDocument/2006/relationships/slide" Target="slides/slide5.xml"/><Relationship Id="rId34" Type="http://schemas.openxmlformats.org/officeDocument/2006/relationships/font" Target="fonts/Poppins-italic.fntdata"/><Relationship Id="rId15" Type="http://schemas.openxmlformats.org/officeDocument/2006/relationships/slide" Target="slides/slide8.xml"/><Relationship Id="rId37" Type="http://schemas.openxmlformats.org/officeDocument/2006/relationships/font" Target="fonts/PoppinsMedium-bold.fntdata"/><Relationship Id="rId14" Type="http://schemas.openxmlformats.org/officeDocument/2006/relationships/slide" Target="slides/slide7.xml"/><Relationship Id="rId36" Type="http://schemas.openxmlformats.org/officeDocument/2006/relationships/font" Target="fonts/PoppinsMedium-regular.fntdata"/><Relationship Id="rId17" Type="http://schemas.openxmlformats.org/officeDocument/2006/relationships/slide" Target="slides/slide10.xml"/><Relationship Id="rId39" Type="http://schemas.openxmlformats.org/officeDocument/2006/relationships/font" Target="fonts/PoppinsMedium-boldItalic.fntdata"/><Relationship Id="rId16" Type="http://schemas.openxmlformats.org/officeDocument/2006/relationships/slide" Target="slides/slide9.xml"/><Relationship Id="rId38" Type="http://schemas.openxmlformats.org/officeDocument/2006/relationships/font" Target="fonts/PoppinsMedium-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49" name="Google Shape;149;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56" name="Google Shape;15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63" name="Google Shape;163;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70" name="Google Shape;170;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77" name="Google Shape;177;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84" name="Google Shape;184;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91" name="Google Shape;191;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98" name="Google Shape;198;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206" name="Google Shape;206;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90" name="Google Shape;90;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97" name="Google Shape;97;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05" name="Google Shape;105;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12" name="Google Shape;112;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19" name="Google Shape;119;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26" name="Google Shape;12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34" name="Google Shape;134;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1400"/>
              <a:buNone/>
            </a:pPr>
            <a:r>
              <a:t/>
            </a:r>
            <a:endParaRPr/>
          </a:p>
        </p:txBody>
      </p:sp>
      <p:sp>
        <p:nvSpPr>
          <p:cNvPr id="142" name="Google Shape;14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2411760" y="2130425"/>
            <a:ext cx="6046440" cy="14700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2"/>
          <p:cNvSpPr txBox="1"/>
          <p:nvPr>
            <p:ph idx="1" type="subTitle"/>
          </p:nvPr>
        </p:nvSpPr>
        <p:spPr>
          <a:xfrm>
            <a:off x="2411760" y="3886200"/>
            <a:ext cx="5360640" cy="1752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2686050" y="365125"/>
            <a:ext cx="5829300" cy="11465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4"/>
          <p:cNvSpPr txBox="1"/>
          <p:nvPr>
            <p:ph idx="1" type="body"/>
          </p:nvPr>
        </p:nvSpPr>
        <p:spPr>
          <a:xfrm>
            <a:off x="2686050" y="1825625"/>
            <a:ext cx="5829300" cy="376361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0" type="dt"/>
          </p:nvPr>
        </p:nvSpPr>
        <p:spPr>
          <a:xfrm>
            <a:off x="628650" y="6356350"/>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1" type="ftr"/>
          </p:nvPr>
        </p:nvSpPr>
        <p:spPr>
          <a:xfrm>
            <a:off x="3028950" y="6356350"/>
            <a:ext cx="30861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2" type="sldNum"/>
          </p:nvPr>
        </p:nvSpPr>
        <p:spPr>
          <a:xfrm>
            <a:off x="6457950" y="6356350"/>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5"/>
          <p:cNvSpPr txBox="1"/>
          <p:nvPr>
            <p:ph type="ctrTitle"/>
          </p:nvPr>
        </p:nvSpPr>
        <p:spPr>
          <a:xfrm>
            <a:off x="2686050" y="1122363"/>
            <a:ext cx="58293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 name="Google Shape;32;p5"/>
          <p:cNvSpPr txBox="1"/>
          <p:nvPr>
            <p:ph idx="1" type="subTitle"/>
          </p:nvPr>
        </p:nvSpPr>
        <p:spPr>
          <a:xfrm>
            <a:off x="2686050" y="3602038"/>
            <a:ext cx="58293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628650" y="6356350"/>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028950" y="6356350"/>
            <a:ext cx="30861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457950" y="6356350"/>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2690812" y="576263"/>
            <a:ext cx="5824538"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6"/>
          <p:cNvSpPr txBox="1"/>
          <p:nvPr>
            <p:ph idx="1" type="body"/>
          </p:nvPr>
        </p:nvSpPr>
        <p:spPr>
          <a:xfrm>
            <a:off x="2690812" y="3455988"/>
            <a:ext cx="5824538"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9" name="Google Shape;39;p6"/>
          <p:cNvSpPr txBox="1"/>
          <p:nvPr>
            <p:ph idx="10" type="dt"/>
          </p:nvPr>
        </p:nvSpPr>
        <p:spPr>
          <a:xfrm>
            <a:off x="628650" y="6356350"/>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1" type="ftr"/>
          </p:nvPr>
        </p:nvSpPr>
        <p:spPr>
          <a:xfrm>
            <a:off x="3028950" y="6356350"/>
            <a:ext cx="30861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6457950" y="6356350"/>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2686050" y="365125"/>
            <a:ext cx="58293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7"/>
          <p:cNvSpPr txBox="1"/>
          <p:nvPr>
            <p:ph idx="1" type="body"/>
          </p:nvPr>
        </p:nvSpPr>
        <p:spPr>
          <a:xfrm>
            <a:off x="2686050" y="1825625"/>
            <a:ext cx="2743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7"/>
          <p:cNvSpPr txBox="1"/>
          <p:nvPr>
            <p:ph idx="2" type="body"/>
          </p:nvPr>
        </p:nvSpPr>
        <p:spPr>
          <a:xfrm>
            <a:off x="5772150" y="1825625"/>
            <a:ext cx="27432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628650" y="6356350"/>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028950" y="6356350"/>
            <a:ext cx="30861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457950" y="6356350"/>
            <a:ext cx="20574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9"/>
          <p:cNvSpPr txBox="1"/>
          <p:nvPr>
            <p:ph type="title"/>
          </p:nvPr>
        </p:nvSpPr>
        <p:spPr>
          <a:xfrm>
            <a:off x="2686050" y="365125"/>
            <a:ext cx="5829300" cy="1146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9"/>
          <p:cNvSpPr txBox="1"/>
          <p:nvPr>
            <p:ph idx="1" type="body"/>
          </p:nvPr>
        </p:nvSpPr>
        <p:spPr>
          <a:xfrm>
            <a:off x="2686050" y="1825625"/>
            <a:ext cx="5829300" cy="37635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9"/>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8" name="Google Shape;58;p9"/>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2" type="sldNum"/>
          </p:nvPr>
        </p:nvSpPr>
        <p:spPr>
          <a:xfrm>
            <a:off x="6457950" y="6356350"/>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0"/>
          <p:cNvSpPr txBox="1"/>
          <p:nvPr>
            <p:ph type="ctrTitle"/>
          </p:nvPr>
        </p:nvSpPr>
        <p:spPr>
          <a:xfrm>
            <a:off x="2686050" y="1122363"/>
            <a:ext cx="58293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10"/>
          <p:cNvSpPr txBox="1"/>
          <p:nvPr>
            <p:ph idx="1" type="subTitle"/>
          </p:nvPr>
        </p:nvSpPr>
        <p:spPr>
          <a:xfrm>
            <a:off x="2686050" y="3602038"/>
            <a:ext cx="58293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3" name="Google Shape;63;p10"/>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2" type="sldNum"/>
          </p:nvPr>
        </p:nvSpPr>
        <p:spPr>
          <a:xfrm>
            <a:off x="6457950" y="6356350"/>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1"/>
          <p:cNvSpPr txBox="1"/>
          <p:nvPr>
            <p:ph type="title"/>
          </p:nvPr>
        </p:nvSpPr>
        <p:spPr>
          <a:xfrm>
            <a:off x="2690812" y="576263"/>
            <a:ext cx="58245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1"/>
          <p:cNvSpPr txBox="1"/>
          <p:nvPr>
            <p:ph idx="1" type="body"/>
          </p:nvPr>
        </p:nvSpPr>
        <p:spPr>
          <a:xfrm>
            <a:off x="2690812" y="3455988"/>
            <a:ext cx="58245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9" name="Google Shape;69;p11"/>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0" name="Google Shape;70;p11"/>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2" type="sldNum"/>
          </p:nvPr>
        </p:nvSpPr>
        <p:spPr>
          <a:xfrm>
            <a:off x="6457950" y="6356350"/>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12"/>
          <p:cNvSpPr txBox="1"/>
          <p:nvPr>
            <p:ph type="title"/>
          </p:nvPr>
        </p:nvSpPr>
        <p:spPr>
          <a:xfrm>
            <a:off x="2686050" y="365125"/>
            <a:ext cx="58293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2"/>
          <p:cNvSpPr txBox="1"/>
          <p:nvPr>
            <p:ph idx="1" type="body"/>
          </p:nvPr>
        </p:nvSpPr>
        <p:spPr>
          <a:xfrm>
            <a:off x="2686050" y="1825625"/>
            <a:ext cx="27432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2"/>
          <p:cNvSpPr txBox="1"/>
          <p:nvPr>
            <p:ph idx="2" type="body"/>
          </p:nvPr>
        </p:nvSpPr>
        <p:spPr>
          <a:xfrm>
            <a:off x="5772150" y="1825625"/>
            <a:ext cx="27432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2"/>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2" type="sldNum"/>
          </p:nvPr>
        </p:nvSpPr>
        <p:spPr>
          <a:xfrm>
            <a:off x="6457950" y="6356350"/>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2"/>
        </a:solidFill>
      </p:bgPr>
    </p:bg>
    <p:spTree>
      <p:nvGrpSpPr>
        <p:cNvPr id="9" name="Shape 9"/>
        <p:cNvGrpSpPr/>
        <p:nvPr/>
      </p:nvGrpSpPr>
      <p:grpSpPr>
        <a:xfrm>
          <a:off x="0" y="0"/>
          <a:ext cx="0" cy="0"/>
          <a:chOff x="0" y="0"/>
          <a:chExt cx="0" cy="0"/>
        </a:xfrm>
      </p:grpSpPr>
      <p:sp>
        <p:nvSpPr>
          <p:cNvPr id="10" name="Google Shape;10;p1"/>
          <p:cNvSpPr/>
          <p:nvPr/>
        </p:nvSpPr>
        <p:spPr>
          <a:xfrm>
            <a:off x="0" y="0"/>
            <a:ext cx="2267744" cy="6858000"/>
          </a:xfrm>
          <a:prstGeom prst="rect">
            <a:avLst/>
          </a:prstGeom>
          <a:solidFill>
            <a:srgbClr val="06926B"/>
          </a:solidFill>
          <a:ln cap="flat" cmpd="sng" w="25400">
            <a:solidFill>
              <a:srgbClr val="0692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4E2D5"/>
              </a:solidFill>
              <a:latin typeface="Calibri"/>
              <a:ea typeface="Calibri"/>
              <a:cs typeface="Calibri"/>
              <a:sym typeface="Calibri"/>
            </a:endParaRPr>
          </a:p>
        </p:txBody>
      </p:sp>
      <p:sp>
        <p:nvSpPr>
          <p:cNvPr id="11" name="Google Shape;11;p1"/>
          <p:cNvSpPr txBox="1"/>
          <p:nvPr/>
        </p:nvSpPr>
        <p:spPr>
          <a:xfrm>
            <a:off x="89756" y="2492896"/>
            <a:ext cx="2088232" cy="1179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Poppins Medium"/>
              <a:buNone/>
            </a:pPr>
            <a:br>
              <a:rPr b="0" i="0" lang="en-GB" sz="2800" u="none" cap="none" strike="noStrike">
                <a:solidFill>
                  <a:srgbClr val="FFFFFF"/>
                </a:solidFill>
                <a:latin typeface="Poppins Medium"/>
                <a:ea typeface="Poppins Medium"/>
                <a:cs typeface="Poppins Medium"/>
                <a:sym typeface="Poppins Medium"/>
              </a:rPr>
            </a:br>
            <a:br>
              <a:rPr b="0" i="0" lang="en-GB" sz="1800" u="none" cap="none" strike="noStrike">
                <a:solidFill>
                  <a:srgbClr val="FFFFFF"/>
                </a:solidFill>
                <a:latin typeface="Poppins Medium"/>
                <a:ea typeface="Poppins Medium"/>
                <a:cs typeface="Poppins Medium"/>
                <a:sym typeface="Poppins Medium"/>
              </a:rPr>
            </a:br>
            <a:endParaRPr b="0" i="0" sz="1800" u="none" cap="none" strike="noStrike">
              <a:solidFill>
                <a:srgbClr val="FFFFFF"/>
              </a:solidFill>
              <a:latin typeface="Poppins Medium"/>
              <a:ea typeface="Poppins Medium"/>
              <a:cs typeface="Poppins Medium"/>
              <a:sym typeface="Poppins Medium"/>
            </a:endParaRPr>
          </a:p>
        </p:txBody>
      </p:sp>
      <p:pic>
        <p:nvPicPr>
          <p:cNvPr id="12" name="Google Shape;12;p1"/>
          <p:cNvPicPr preferRelativeResize="0"/>
          <p:nvPr/>
        </p:nvPicPr>
        <p:blipFill rotWithShape="1">
          <a:blip r:embed="rId1">
            <a:alphaModFix/>
          </a:blip>
          <a:srcRect b="0" l="0" r="0" t="0"/>
          <a:stretch/>
        </p:blipFill>
        <p:spPr>
          <a:xfrm>
            <a:off x="2569824" y="260648"/>
            <a:ext cx="5386552" cy="1166890"/>
          </a:xfrm>
          <a:prstGeom prst="rect">
            <a:avLst/>
          </a:prstGeom>
          <a:noFill/>
          <a:ln>
            <a:noFill/>
          </a:ln>
        </p:spPr>
      </p:pic>
      <p:sp>
        <p:nvSpPr>
          <p:cNvPr id="13" name="Google Shape;13;p1"/>
          <p:cNvSpPr/>
          <p:nvPr/>
        </p:nvSpPr>
        <p:spPr>
          <a:xfrm flipH="1" rot="10800000">
            <a:off x="2339752" y="5831553"/>
            <a:ext cx="5520412" cy="45719"/>
          </a:xfrm>
          <a:prstGeom prst="rect">
            <a:avLst/>
          </a:prstGeom>
          <a:solidFill>
            <a:srgbClr val="06926B"/>
          </a:solidFill>
          <a:ln cap="flat" cmpd="sng" w="25400">
            <a:solidFill>
              <a:srgbClr val="0692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4" name="Google Shape;14;p1"/>
          <p:cNvPicPr preferRelativeResize="0"/>
          <p:nvPr/>
        </p:nvPicPr>
        <p:blipFill rotWithShape="1">
          <a:blip r:embed="rId2">
            <a:alphaModFix/>
          </a:blip>
          <a:srcRect b="0" l="0" r="0" t="0"/>
          <a:stretch/>
        </p:blipFill>
        <p:spPr>
          <a:xfrm>
            <a:off x="7941771" y="5048256"/>
            <a:ext cx="946505" cy="936104"/>
          </a:xfrm>
          <a:prstGeom prst="rect">
            <a:avLst/>
          </a:prstGeom>
          <a:noFill/>
          <a:ln>
            <a:noFill/>
          </a:ln>
        </p:spPr>
      </p:pic>
      <p:sp>
        <p:nvSpPr>
          <p:cNvPr id="15" name="Google Shape;15;p1"/>
          <p:cNvSpPr txBox="1"/>
          <p:nvPr/>
        </p:nvSpPr>
        <p:spPr>
          <a:xfrm>
            <a:off x="2569824" y="5990047"/>
            <a:ext cx="5688632" cy="8903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6926B"/>
              </a:buClr>
              <a:buSzPts val="2400"/>
              <a:buFont typeface="Arial"/>
              <a:buNone/>
            </a:pPr>
            <a:r>
              <a:rPr b="0" i="1" lang="en-GB" sz="2400" u="none" cap="none" strike="noStrike">
                <a:solidFill>
                  <a:srgbClr val="06926B"/>
                </a:solidFill>
                <a:latin typeface="Poppins"/>
                <a:ea typeface="Poppins"/>
                <a:cs typeface="Poppins"/>
                <a:sym typeface="Poppins"/>
              </a:rPr>
              <a:t>Decarbonising the economy</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45098"/>
          </a:schemeClr>
        </a:solidFill>
      </p:bgPr>
    </p:bg>
    <p:spTree>
      <p:nvGrpSpPr>
        <p:cNvPr id="19" name="Shape 19"/>
        <p:cNvGrpSpPr/>
        <p:nvPr/>
      </p:nvGrpSpPr>
      <p:grpSpPr>
        <a:xfrm>
          <a:off x="0" y="0"/>
          <a:ext cx="0" cy="0"/>
          <a:chOff x="0" y="0"/>
          <a:chExt cx="0" cy="0"/>
        </a:xfrm>
      </p:grpSpPr>
      <p:sp>
        <p:nvSpPr>
          <p:cNvPr id="20" name="Google Shape;20;p3"/>
          <p:cNvSpPr/>
          <p:nvPr/>
        </p:nvSpPr>
        <p:spPr>
          <a:xfrm>
            <a:off x="0" y="0"/>
            <a:ext cx="2267744" cy="6858000"/>
          </a:xfrm>
          <a:prstGeom prst="rect">
            <a:avLst/>
          </a:prstGeom>
          <a:solidFill>
            <a:srgbClr val="06926B"/>
          </a:solidFill>
          <a:ln cap="flat" cmpd="sng" w="12700">
            <a:solidFill>
              <a:srgbClr val="0692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4E2D5"/>
              </a:solidFill>
              <a:latin typeface="Calibri"/>
              <a:ea typeface="Calibri"/>
              <a:cs typeface="Calibri"/>
              <a:sym typeface="Calibri"/>
            </a:endParaRPr>
          </a:p>
        </p:txBody>
      </p:sp>
      <p:sp>
        <p:nvSpPr>
          <p:cNvPr id="21" name="Google Shape;21;p3"/>
          <p:cNvSpPr txBox="1"/>
          <p:nvPr/>
        </p:nvSpPr>
        <p:spPr>
          <a:xfrm>
            <a:off x="89756" y="2492896"/>
            <a:ext cx="2088232" cy="11795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Poppins Medium"/>
              <a:buNone/>
            </a:pPr>
            <a:br>
              <a:rPr b="0" i="0" lang="en-GB" sz="2800" u="none" cap="none" strike="noStrike">
                <a:solidFill>
                  <a:schemeClr val="lt1"/>
                </a:solidFill>
                <a:latin typeface="Poppins Medium"/>
                <a:ea typeface="Poppins Medium"/>
                <a:cs typeface="Poppins Medium"/>
                <a:sym typeface="Poppins Medium"/>
              </a:rPr>
            </a:br>
            <a:br>
              <a:rPr b="0" i="0" lang="en-GB" sz="1800" u="none" cap="none" strike="noStrike">
                <a:solidFill>
                  <a:schemeClr val="lt1"/>
                </a:solidFill>
                <a:latin typeface="Poppins Medium"/>
                <a:ea typeface="Poppins Medium"/>
                <a:cs typeface="Poppins Medium"/>
                <a:sym typeface="Poppins Medium"/>
              </a:rPr>
            </a:br>
            <a:endParaRPr b="0" i="0" sz="1800" u="none" cap="none" strike="noStrike">
              <a:solidFill>
                <a:schemeClr val="lt1"/>
              </a:solidFill>
              <a:latin typeface="Poppins Medium"/>
              <a:ea typeface="Poppins Medium"/>
              <a:cs typeface="Poppins Medium"/>
              <a:sym typeface="Poppins Medium"/>
            </a:endParaRPr>
          </a:p>
        </p:txBody>
      </p:sp>
      <p:sp>
        <p:nvSpPr>
          <p:cNvPr id="22" name="Google Shape;22;p3"/>
          <p:cNvSpPr/>
          <p:nvPr/>
        </p:nvSpPr>
        <p:spPr>
          <a:xfrm flipH="1" rot="10800000">
            <a:off x="2339752" y="6372537"/>
            <a:ext cx="5520412" cy="45719"/>
          </a:xfrm>
          <a:prstGeom prst="rect">
            <a:avLst/>
          </a:prstGeom>
          <a:solidFill>
            <a:srgbClr val="06926B"/>
          </a:solidFill>
          <a:ln cap="flat" cmpd="sng" w="12700">
            <a:solidFill>
              <a:srgbClr val="0692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 name="Google Shape;23;p3"/>
          <p:cNvPicPr preferRelativeResize="0"/>
          <p:nvPr/>
        </p:nvPicPr>
        <p:blipFill rotWithShape="1">
          <a:blip r:embed="rId1">
            <a:alphaModFix/>
          </a:blip>
          <a:srcRect b="0" l="0" r="0" t="0"/>
          <a:stretch/>
        </p:blipFill>
        <p:spPr>
          <a:xfrm>
            <a:off x="7884368" y="5589240"/>
            <a:ext cx="946505" cy="9361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45098"/>
          </a:schemeClr>
        </a:solidFill>
      </p:bgPr>
    </p:bg>
    <p:spTree>
      <p:nvGrpSpPr>
        <p:cNvPr id="49" name="Shape 49"/>
        <p:cNvGrpSpPr/>
        <p:nvPr/>
      </p:nvGrpSpPr>
      <p:grpSpPr>
        <a:xfrm>
          <a:off x="0" y="0"/>
          <a:ext cx="0" cy="0"/>
          <a:chOff x="0" y="0"/>
          <a:chExt cx="0" cy="0"/>
        </a:xfrm>
      </p:grpSpPr>
      <p:sp>
        <p:nvSpPr>
          <p:cNvPr id="50" name="Google Shape;50;p8"/>
          <p:cNvSpPr/>
          <p:nvPr/>
        </p:nvSpPr>
        <p:spPr>
          <a:xfrm>
            <a:off x="0" y="0"/>
            <a:ext cx="2267700" cy="6858000"/>
          </a:xfrm>
          <a:prstGeom prst="rect">
            <a:avLst/>
          </a:prstGeom>
          <a:solidFill>
            <a:srgbClr val="06926B"/>
          </a:solidFill>
          <a:ln cap="flat" cmpd="sng" w="12700">
            <a:solidFill>
              <a:srgbClr val="0692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4E2D5"/>
              </a:solidFill>
              <a:latin typeface="Calibri"/>
              <a:ea typeface="Calibri"/>
              <a:cs typeface="Calibri"/>
              <a:sym typeface="Calibri"/>
            </a:endParaRPr>
          </a:p>
        </p:txBody>
      </p:sp>
      <p:sp>
        <p:nvSpPr>
          <p:cNvPr id="51" name="Google Shape;51;p8"/>
          <p:cNvSpPr txBox="1"/>
          <p:nvPr/>
        </p:nvSpPr>
        <p:spPr>
          <a:xfrm>
            <a:off x="89756" y="2492896"/>
            <a:ext cx="2088300" cy="11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Poppins Medium"/>
              <a:buNone/>
            </a:pPr>
            <a:br>
              <a:rPr b="0" i="0" lang="en-GB" sz="2800" u="none" cap="none" strike="noStrike">
                <a:solidFill>
                  <a:schemeClr val="lt1"/>
                </a:solidFill>
                <a:latin typeface="Poppins Medium"/>
                <a:ea typeface="Poppins Medium"/>
                <a:cs typeface="Poppins Medium"/>
                <a:sym typeface="Poppins Medium"/>
              </a:rPr>
            </a:br>
            <a:br>
              <a:rPr b="0" i="0" lang="en-GB" sz="1800" u="none" cap="none" strike="noStrike">
                <a:solidFill>
                  <a:schemeClr val="lt1"/>
                </a:solidFill>
                <a:latin typeface="Poppins Medium"/>
                <a:ea typeface="Poppins Medium"/>
                <a:cs typeface="Poppins Medium"/>
                <a:sym typeface="Poppins Medium"/>
              </a:rPr>
            </a:br>
            <a:endParaRPr b="0" i="0" sz="1800" u="none" cap="none" strike="noStrike">
              <a:solidFill>
                <a:schemeClr val="lt1"/>
              </a:solidFill>
              <a:latin typeface="Poppins Medium"/>
              <a:ea typeface="Poppins Medium"/>
              <a:cs typeface="Poppins Medium"/>
              <a:sym typeface="Poppins Medium"/>
            </a:endParaRPr>
          </a:p>
        </p:txBody>
      </p:sp>
      <p:sp>
        <p:nvSpPr>
          <p:cNvPr id="52" name="Google Shape;52;p8"/>
          <p:cNvSpPr/>
          <p:nvPr/>
        </p:nvSpPr>
        <p:spPr>
          <a:xfrm flipH="1" rot="10800000">
            <a:off x="2339752" y="6372656"/>
            <a:ext cx="5520300" cy="45600"/>
          </a:xfrm>
          <a:prstGeom prst="rect">
            <a:avLst/>
          </a:prstGeom>
          <a:solidFill>
            <a:srgbClr val="06926B"/>
          </a:solidFill>
          <a:ln cap="flat" cmpd="sng" w="12700">
            <a:solidFill>
              <a:srgbClr val="0692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3" name="Google Shape;53;p8"/>
          <p:cNvPicPr preferRelativeResize="0"/>
          <p:nvPr/>
        </p:nvPicPr>
        <p:blipFill rotWithShape="1">
          <a:blip r:embed="rId1">
            <a:alphaModFix/>
          </a:blip>
          <a:srcRect b="0" l="0" r="0" t="0"/>
          <a:stretch/>
        </p:blipFill>
        <p:spPr>
          <a:xfrm>
            <a:off x="7884368" y="5589240"/>
            <a:ext cx="946505" cy="9361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hyperlink" Target="https://www.r-e-a.net/events/decarbonising-trucks-trains-boats-and-planes/" TargetMode="External"/><Relationship Id="rId5" Type="http://schemas.openxmlformats.org/officeDocument/2006/relationships/hyperlink" Target="https://www.r-e-a.net/events/uk-green-gas-day-20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s://url6b.mailanyone.net/scanner?m=1o3gFE-000241-4r&amp;d=3%7Cmail%2F90%2F1655826600%2F1o3gFE-000241-4r%7Cin6a%7C57e1b682%7C27386018%7C13175468%7C62B1EA400FF7F446A9EEE771855AB002&amp;s=EB2_lHTwHUTTkB91Imt3vlMOObM&amp;o=https%3A%2F%2Fwww.eventbrite.co.uk%2Fe%2Fworkshop-exploring-bioenergy-systems-to-2050-and-beyond-manchester-tickets-354483899887" TargetMode="External"/><Relationship Id="rId4" Type="http://schemas.openxmlformats.org/officeDocument/2006/relationships/hyperlink" Target="https://url6b.mailanyone.net/scanner?m=1o3gFE-000241-4r&amp;d=3%7Cmail%2F90%2F1655826600%2F1o3gFE-000241-4r%7Cin6a%7C57e1b682%7C27386018%7C13175468%7C62B1EA400FF7F446A9EEE771855AB002&amp;s=3Z5iyGHbvHiy7xrnwWS210LdM_w&amp;o=https%3A%2F%2Fwww.eventbrite.co.uk%2Fe%2Fworkshop-for-industrialists-exploring-bioenergy-systems-to-2050-and-beyond-tickets-354495354147" TargetMode="External"/><Relationship Id="rId5" Type="http://schemas.openxmlformats.org/officeDocument/2006/relationships/hyperlink" Target="https://url6b.mailanyone.net/scanner?m=1o3gFE-000241-4r&amp;d=3%7Cmail%2F90%2F1655826600%2F1o3gFE-000241-4r%7Cin6a%7C57e1b682%7C27386018%7C13175468%7C62B1EA400FF7F446A9EEE771855AB002&amp;s=jtIPvtCN85PBWgT9nb-B814Dc80&amp;o=https%3A%2F%2Fwww.eventbrite.co.uk%2Fe%2Fworkshop-exploring-bioenergy-systems-to-2050-and-beyond-cardiff-tickets-354492064307" TargetMode="External"/><Relationship Id="rId6" Type="http://schemas.openxmlformats.org/officeDocument/2006/relationships/hyperlink" Target="https://url6b.mailanyone.net/scanner?m=1o3gFE-000241-4r&amp;d=3%7Cmail%2F90%2F1655826600%2F1o3gFE-000241-4r%7Cin6a%7C57e1b682%7C27386018%7C13175468%7C62B1EA400FF7F446A9EEE771855AB002&amp;s=U6kbINyvJEvjAO202cDI9RjKmrY&amp;o=https%3A%2F%2Fwww.eventbrite.co.uk%2Fe%2Fworkshop-exploring-bioenergy-systems-to-2050-and-beyond-edinburgh-tickets-354493087367" TargetMode="External"/><Relationship Id="rId7" Type="http://schemas.openxmlformats.org/officeDocument/2006/relationships/hyperlink" Target="https://url6b.mailanyone.net/scanner?m=1o3gFE-000241-4r&amp;d=3%7Cmail%2F90%2F1655826600%2F1o3gFE-000241-4r%7Cin6a%7C57e1b682%7C27386018%7C13175468%7C62B1EA400FF7F446A9EEE771855AB002&amp;s=NC7Ew6VSP4ryKNXvOHczYdaNRfg&amp;o=https%3A%2F%2Fwww.eventbrite.co.uk%2Fe%2Fworkshop-exploring-bioenergy-systems-to-2050-and-beyond-belfast-tickets-35449442135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mailto:pjohn@r-e-a.net" TargetMode="External"/><Relationship Id="rId4" Type="http://schemas.openxmlformats.org/officeDocument/2006/relationships/image" Target="../media/image6.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url6b.mailanyone.net/v1/?m=1nt4t6-00066u-6I&amp;i=57e1b682&amp;c=7cPTttCmTfdWoK5NuwAhu9WfFD37Od2weCzH7VtGeOclLmMCXF7eTnp-rNPY-QhEi4XeANCPR803FLGFUyZdphfDdDjzJuViImbg1Xxa5-dqMA1YnQfPofO8koaGhfQk82DmHrj8quGwngglVwkfoofRWpTQR2Ifog15SPziFN7mO0nvj_7I1MvAWwATiNkuHzIbmXcO__RQufkXGvnZT_NnRa789CfohFBtCKd46X_LsfstBPi8jQK9yl2ln3Awdgm4fodysxoSYSZuV-piF__f7sSlweXzbkvEyvZgRoiM7Rvz7zC6uUHPRBnAtVm9" TargetMode="External"/><Relationship Id="rId4" Type="http://schemas.openxmlformats.org/officeDocument/2006/relationships/hyperlink" Target="mailto:BUS.application@ofgem.gov.uk" TargetMode="External"/><Relationship Id="rId5" Type="http://schemas.openxmlformats.org/officeDocument/2006/relationships/hyperlink" Target="https://url6b.mailanyone.net/v1/?m=1nt4t6-00066u-6I&amp;i=57e1b682&amp;c=7cPTttCmTfdWoK5NuwAhu9WfFD37Od2weCzH7VtGeOclLmMCXF7eTnp-rNPY-QhEi4XeANCPR803FLGFUyZdphfDdDjzJuViImbg1Xxa5-dqMA1YnQfPofO8koaGhfQk82DmHrj8quGwngglVwkfoofRWpTQR2Ifog15SPziFN7mO0nvj_7I1MvAWwATiNkuHzIbmXcO__RQufkXGvnZT_NnRa789CfohFBtCKd46X_LsfstBPi8jQK9yl2ln3Awdgm4fodysxoSYSZuV-piF__f7sSlweXzbkvEyvZgRoiM7Rvz7zC6uUHPRBnAtVm9" TargetMode="External"/><Relationship Id="rId6" Type="http://schemas.openxmlformats.org/officeDocument/2006/relationships/hyperlink" Target="https://url6b.mailanyone.net/v1/?m=1nt4t6-00066u-6I&amp;i=57e1b682&amp;c=OWnTZsIfyGB4ufUInT_d2-zRa_KkhPJBFACrxY7_lVGDcbZYePUa_RJuv7vVRW3ar6wYQYQfLz_dioGN6GaNUgLV7P7zQw-8E3Goabv9I3JLW6-_PW9QHtcBRLChkGg1sNbfqxMAQKKuIFM-aiomIuFfCRZjbwpfMedFKoJBk6WPtghWDe5peCN1Kt6rImbUJoT02JGaY0nMuW1CKnasCn82Ex1XiNalYU5iljmHzDJTc-Mg18t4Ap_xrnTi1O8q1qaQY9T5_OnzEQuXYo0ZjQ" TargetMode="External"/><Relationship Id="rId7" Type="http://schemas.openxmlformats.org/officeDocument/2006/relationships/hyperlink" Target="https://url6b.mailanyone.net/v1/?m=1nt4t6-00066u-6I&amp;i=57e1b682&amp;c=4lL_0Txt2ssPv4WV0gqpHKusJTJGBw4vqhgEB6y7-ffQMRP0ZTTz-MS_yxHm3ChcEtuG6O416NrltGdYmicqATw5ji-jKs6HUR9cM-B73Q6L-qWZsXCFAVf6Mcf6kOmJQqUG4-vSxDyuatMuagKSqRkMjaIYouXo5VShQ6ALGRNFnNj5RSVridfsbBVrfVErMkeY8T4cAHmyNYihNzwNDPTlph7hS6kLi6OlUC98M16IoF8Dyl88A5IFS-FXfjklKMQeVv3norMDItYajOjd8qKxu2jYJ5k4-9xRVe1CmSk" TargetMode="External"/><Relationship Id="rId8" Type="http://schemas.openxmlformats.org/officeDocument/2006/relationships/hyperlink" Target="https://url6b.mailanyone.net/v1/?m=1nt4t6-00066u-6I&amp;i=57e1b682&amp;c=9obDdXAdFkIkM3oQQzGvoQIllRRHD5rmQBAM_skkQVJ9u3R-ZPMY4Oxr5nf3ibr8l2JWrQMtPdL3LDUccJQsy8r7GjUBPvEjgsGwEFJ27R94vPSFNtvUN24Y_OKe4kla05w0EC3MRQdyQRrWKuTlk8kykGC1rzunm4arRBzyUmBLokHXrtof-I_Aa2vLddFwoydWecTjXghNcelQKh92k4s8nRH5SKnkbuzrd3S9ngyplUut3JWxoZCi3ynh3kUaUSqUG8nW-VQa06O2vr6v9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heat@r-e-a.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2808313" y="2051753"/>
            <a:ext cx="6046440" cy="266672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E1E1E"/>
              </a:buClr>
              <a:buSzPts val="4000"/>
              <a:buFont typeface="Century Gothic"/>
              <a:buNone/>
            </a:pPr>
            <a:r>
              <a:rPr b="1" lang="en-GB" sz="4000">
                <a:solidFill>
                  <a:srgbClr val="1E1E1E"/>
                </a:solidFill>
                <a:latin typeface="Century Gothic"/>
                <a:ea typeface="Century Gothic"/>
                <a:cs typeface="Century Gothic"/>
                <a:sym typeface="Century Gothic"/>
              </a:rPr>
              <a:t>March Wood Heat Forum Member Meeting</a:t>
            </a:r>
            <a:br>
              <a:rPr b="1" lang="en-GB" sz="4000">
                <a:solidFill>
                  <a:srgbClr val="1E1E1E"/>
                </a:solidFill>
                <a:latin typeface="Century Gothic"/>
                <a:ea typeface="Century Gothic"/>
                <a:cs typeface="Century Gothic"/>
                <a:sym typeface="Century Gothic"/>
              </a:rPr>
            </a:br>
            <a:br>
              <a:rPr b="1" lang="en-GB" sz="4000">
                <a:solidFill>
                  <a:srgbClr val="1E1E1E"/>
                </a:solidFill>
                <a:latin typeface="Century Gothic"/>
                <a:ea typeface="Century Gothic"/>
                <a:cs typeface="Century Gothic"/>
                <a:sym typeface="Century Gothic"/>
              </a:rPr>
            </a:br>
            <a:endParaRPr b="1" sz="4000">
              <a:solidFill>
                <a:srgbClr val="1E1E1E"/>
              </a:solidFill>
              <a:latin typeface="Century Gothic"/>
              <a:ea typeface="Century Gothic"/>
              <a:cs typeface="Century Gothic"/>
              <a:sym typeface="Century Gothic"/>
            </a:endParaRPr>
          </a:p>
        </p:txBody>
      </p:sp>
      <p:sp>
        <p:nvSpPr>
          <p:cNvPr id="85" name="Google Shape;85;p13"/>
          <p:cNvSpPr txBox="1"/>
          <p:nvPr/>
        </p:nvSpPr>
        <p:spPr>
          <a:xfrm>
            <a:off x="0" y="5661248"/>
            <a:ext cx="237626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FFFFFF"/>
                </a:solidFill>
                <a:latin typeface="Libre Franklin"/>
                <a:ea typeface="Libre Franklin"/>
                <a:cs typeface="Libre Franklin"/>
                <a:sym typeface="Libre Franklin"/>
              </a:rPr>
              <a:t>@REAssociation</a:t>
            </a:r>
            <a:endParaRPr b="0" i="0" sz="2000" u="none" cap="none" strike="noStrike">
              <a:solidFill>
                <a:srgbClr val="FFFFFF"/>
              </a:solidFill>
              <a:latin typeface="Libre Franklin"/>
              <a:ea typeface="Libre Franklin"/>
              <a:cs typeface="Libre Franklin"/>
              <a:sym typeface="Libre Franklin"/>
            </a:endParaRPr>
          </a:p>
        </p:txBody>
      </p:sp>
      <p:sp>
        <p:nvSpPr>
          <p:cNvPr id="86" name="Google Shape;86;p13"/>
          <p:cNvSpPr txBox="1"/>
          <p:nvPr/>
        </p:nvSpPr>
        <p:spPr>
          <a:xfrm>
            <a:off x="0" y="2311660"/>
            <a:ext cx="2123728" cy="13333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entury Gothic"/>
              <a:buNone/>
            </a:pPr>
            <a:r>
              <a:rPr b="1" i="0" lang="en-GB" sz="2400" u="none" cap="none" strike="noStrike">
                <a:solidFill>
                  <a:schemeClr val="lt1"/>
                </a:solidFill>
                <a:latin typeface="Century Gothic"/>
                <a:ea typeface="Century Gothic"/>
                <a:cs typeface="Century Gothic"/>
                <a:sym typeface="Century Gothic"/>
              </a:rPr>
              <a:t>22nd June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idx="1" type="body"/>
          </p:nvPr>
        </p:nvSpPr>
        <p:spPr>
          <a:xfrm>
            <a:off x="2603623" y="134525"/>
            <a:ext cx="6307500" cy="5544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For ground-mounted solar, Govt will consult on amending planning rules to strengthen policy in favour of sites on non-protected land</a:t>
            </a:r>
            <a:endParaRPr sz="1800">
              <a:latin typeface="Open Sans"/>
              <a:ea typeface="Open Sans"/>
              <a:cs typeface="Open Sans"/>
              <a:sym typeface="Open Sans"/>
            </a:endParaRPr>
          </a:p>
          <a:p>
            <a:pPr indent="0" lvl="0" marL="457200" rtl="0" algn="l">
              <a:lnSpc>
                <a:spcPct val="90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“Ambition to support” around 70 GW solar by 2035  (6 fold increase)</a:t>
            </a:r>
            <a:endParaRPr sz="1800">
              <a:latin typeface="Open Sans"/>
              <a:ea typeface="Open Sans"/>
              <a:cs typeface="Open Sans"/>
              <a:sym typeface="Open Sans"/>
            </a:endParaRPr>
          </a:p>
          <a:p>
            <a:pPr indent="0" lvl="0" marL="457200" rtl="0" algn="l">
              <a:lnSpc>
                <a:spcPct val="90000"/>
              </a:lnSpc>
              <a:spcBef>
                <a:spcPts val="0"/>
              </a:spcBef>
              <a:spcAft>
                <a:spcPts val="0"/>
              </a:spcAft>
              <a:buNone/>
            </a:pPr>
            <a:r>
              <a:t/>
            </a:r>
            <a:endParaRPr sz="1800">
              <a:latin typeface="Open Sans"/>
              <a:ea typeface="Open Sans"/>
              <a:cs typeface="Open Sans"/>
              <a:sym typeface="Open Sans"/>
            </a:endParaRPr>
          </a:p>
          <a:p>
            <a:pPr indent="-285750" lvl="0" marL="400050" rtl="0" algn="l">
              <a:lnSpc>
                <a:spcPct val="90000"/>
              </a:lnSpc>
              <a:spcBef>
                <a:spcPts val="0"/>
              </a:spcBef>
              <a:spcAft>
                <a:spcPts val="0"/>
              </a:spcAft>
              <a:buSzPts val="1800"/>
              <a:buChar char="•"/>
            </a:pPr>
            <a:r>
              <a:rPr lang="en-GB" sz="1800">
                <a:latin typeface="Open Sans"/>
                <a:ea typeface="Open Sans"/>
                <a:cs typeface="Open Sans"/>
                <a:sym typeface="Open Sans"/>
              </a:rPr>
              <a:t>For rooftop solar, “radically simplifying planning processes with a consultation on relevant permitted development rights and will consider the best way to make use of public sector rooftops”</a:t>
            </a:r>
            <a:endParaRPr/>
          </a:p>
          <a:p>
            <a:pPr indent="0" lvl="0" marL="114300" rtl="0" algn="l">
              <a:lnSpc>
                <a:spcPct val="90000"/>
              </a:lnSpc>
              <a:spcBef>
                <a:spcPts val="0"/>
              </a:spcBef>
              <a:spcAft>
                <a:spcPts val="0"/>
              </a:spcAft>
              <a:buSzPts val="1800"/>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On onshore wind, no new deployment targets or commitments to reform planning regulation in England. </a:t>
            </a:r>
            <a:endParaRPr sz="1800">
              <a:latin typeface="Open Sans"/>
              <a:ea typeface="Open Sans"/>
              <a:cs typeface="Open Sans"/>
              <a:sym typeface="Open Sans"/>
            </a:endParaRPr>
          </a:p>
          <a:p>
            <a:pPr indent="0" lvl="0" marL="0" rtl="0" algn="l">
              <a:lnSpc>
                <a:spcPct val="90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But commitment to work with ‘limited number of communities interested in a site’, in exchange for lower bills. </a:t>
            </a:r>
            <a:endParaRPr sz="1800">
              <a:latin typeface="Open Sans"/>
              <a:ea typeface="Open Sans"/>
              <a:cs typeface="Open Sans"/>
              <a:sym typeface="Open Sans"/>
            </a:endParaRPr>
          </a:p>
          <a:p>
            <a:pPr indent="0" lvl="0" marL="457200" rtl="0" algn="l">
              <a:lnSpc>
                <a:spcPct val="90000"/>
              </a:lnSpc>
              <a:spcBef>
                <a:spcPts val="0"/>
              </a:spcBef>
              <a:spcAft>
                <a:spcPts val="0"/>
              </a:spcAft>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Ambitions to deliver up to 50 GW offshore wind by 2030, including 5 GW from floating offshore wind;</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p:txBody>
      </p:sp>
      <p:sp>
        <p:nvSpPr>
          <p:cNvPr id="152" name="Google Shape;152;p22"/>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ESS – Solar &amp; Wind</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There is renewed government focus on nuclear with ambitions to deliver 24 GW by 2050. The government suggests this could equate to delivering a reactor a year, rather than a reactor a decade.</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But this reactor a year won’t be delivered for another ten years.</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Phase out of Russian oil and gas by end-2022.</a:t>
            </a:r>
            <a:endParaRPr sz="1800">
              <a:latin typeface="Open Sans"/>
              <a:ea typeface="Open Sans"/>
              <a:cs typeface="Open Sans"/>
              <a:sym typeface="Open Sans"/>
            </a:endParaRPr>
          </a:p>
          <a:p>
            <a:pPr indent="0" lvl="0" marL="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The Strategy commits to:</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A £120mn Future Nuclear Enabling Fund;</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Setting up the ‘Great British Nuclear Vehicle’</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Initiate the selection process in 2023 for further UK projects.</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Collaborate internationally on technology for smaller nuclear sites (SMRs and AMRs). </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Autumn licensing round for North Sea Oil </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rPr lang="en-GB" sz="1800">
                <a:latin typeface="Open Sans"/>
                <a:ea typeface="Open Sans"/>
                <a:cs typeface="Open Sans"/>
                <a:sym typeface="Open Sans"/>
              </a:rPr>
              <a:t>and Gas exploration.</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p:txBody>
      </p:sp>
      <p:sp>
        <p:nvSpPr>
          <p:cNvPr id="159" name="Google Shape;159;p23"/>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ESS - Nuclear &amp; Oil</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Government recognised the need to address grid capacity constraints, both at the transmission and distribution levels, to facilitate greater flexibility and energy security.</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A key REA ask for several years. </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The BESS commits to a number of measures, including:</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Confirming the move to a publicly owned Future System Operator (FSO)</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Energy Intensive Industry (EII) Relief extended 3 years and at 100%</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Appointing an Electricity Networks Commissioner</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A comprehensive Review of Electricity </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rPr lang="en-GB" sz="1800">
                <a:latin typeface="Open Sans"/>
                <a:ea typeface="Open Sans"/>
                <a:cs typeface="Open Sans"/>
                <a:sym typeface="Open Sans"/>
              </a:rPr>
              <a:t>Market Arrangements (REMA).</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p:txBody>
      </p:sp>
      <p:sp>
        <p:nvSpPr>
          <p:cNvPr id="166" name="Google Shape;166;p24"/>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ESS - Network, Storage &amp; Flexibility</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The REA welcomes commitments regarding solar, hydrogen and offshore wind, but the Energy Security Strategy locks the country into more expensive, longer to build, non-renewable power sources.</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The Government needed to turbocharge support for technologies which could tackle the cost of living crisis, and not just focus solely on developments which won’t come to fruition for another 5, 10, 15 years.</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Refusal to expand Energy Company Obligation scheme will condemn people to continued financial hardship for the foreseeable future.</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200">
              <a:solidFill>
                <a:srgbClr val="000000"/>
              </a:solidFill>
              <a:latin typeface="Open Sans"/>
              <a:ea typeface="Open Sans"/>
              <a:cs typeface="Open Sans"/>
              <a:sym typeface="Open Sans"/>
            </a:endParaRPr>
          </a:p>
        </p:txBody>
      </p:sp>
      <p:sp>
        <p:nvSpPr>
          <p:cNvPr id="173" name="Google Shape;173;p25"/>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Energy Security Strategy - REA View</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Influenced Spring Statement to include removal of VAT</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Meetings secured with Kwasi Kwarteng, Greg Hands and Trudy Harrison</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Builds on our Energy Bills and Spring Statement work - Joint and REA letters sent to PM, SoS BEIS, Energy Minister on our objectives for the Strategy</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Member survey conducted to feed into messaging</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Nina met with 1922 Backbench committee and attended Labour party dinner</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Several press statements and coverage on our Strategic asks</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200">
              <a:solidFill>
                <a:srgbClr val="000000"/>
              </a:solidFill>
              <a:latin typeface="Open Sans"/>
              <a:ea typeface="Open Sans"/>
              <a:cs typeface="Open Sans"/>
              <a:sym typeface="Open Sans"/>
            </a:endParaRPr>
          </a:p>
        </p:txBody>
      </p:sp>
      <p:sp>
        <p:nvSpPr>
          <p:cNvPr id="180" name="Google Shape;180;p26"/>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750">
                <a:solidFill>
                  <a:schemeClr val="lt1"/>
                </a:solidFill>
                <a:latin typeface="Century Gothic"/>
                <a:ea typeface="Century Gothic"/>
                <a:cs typeface="Century Gothic"/>
                <a:sym typeface="Century Gothic"/>
              </a:rPr>
              <a:t>Engagement on the Strategy</a:t>
            </a:r>
            <a:endParaRPr b="1" sz="275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Government have published their response to their consultation on a market-based mechanism for low-carbon heat.</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The Government now plans to take forward an obligation on manufacturers of fossil fuel heating appliances from 2024.</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BEIS will focus the mechanism on heat pumps, as opposed to other low-carbon heating technologies.The mechanism </a:t>
            </a:r>
            <a:r>
              <a:rPr b="1" lang="en-GB" sz="2200">
                <a:latin typeface="Open Sans"/>
                <a:ea typeface="Open Sans"/>
                <a:cs typeface="Open Sans"/>
                <a:sym typeface="Open Sans"/>
              </a:rPr>
              <a:t>will not</a:t>
            </a:r>
            <a:r>
              <a:rPr lang="en-GB" sz="2200">
                <a:latin typeface="Open Sans"/>
                <a:ea typeface="Open Sans"/>
                <a:cs typeface="Open Sans"/>
                <a:sym typeface="Open Sans"/>
              </a:rPr>
              <a:t> support biomass or other low carbon fuels.</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REA have written to Minister asking for a meeting on biomass inclusion in the mechanism.</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200">
              <a:solidFill>
                <a:srgbClr val="000000"/>
              </a:solidFill>
              <a:latin typeface="Open Sans"/>
              <a:ea typeface="Open Sans"/>
              <a:cs typeface="Open Sans"/>
              <a:sym typeface="Open Sans"/>
            </a:endParaRPr>
          </a:p>
        </p:txBody>
      </p:sp>
      <p:sp>
        <p:nvSpPr>
          <p:cNvPr id="187" name="Google Shape;187;p27"/>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Market Based Mechanism</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idx="1" type="body"/>
          </p:nvPr>
        </p:nvSpPr>
        <p:spPr>
          <a:xfrm>
            <a:off x="2603634" y="134524"/>
            <a:ext cx="5656111" cy="5544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00"/>
              <a:buFont typeface="Open Sans"/>
              <a:buChar char="•"/>
            </a:pPr>
            <a:r>
              <a:rPr lang="en-GB" sz="1800">
                <a:latin typeface="Open Sans"/>
                <a:ea typeface="Open Sans"/>
                <a:cs typeface="Open Sans"/>
                <a:sym typeface="Open Sans"/>
              </a:rPr>
              <a:t>We welcome the move to place decarbonisation obligations on the heating industry as it represents such  large part of UK emissions but expressed our frustration in biomass not being included. </a:t>
            </a:r>
            <a:endParaRPr/>
          </a:p>
          <a:p>
            <a:pPr indent="-203200" lvl="0" marL="342900" rtl="0" algn="l">
              <a:lnSpc>
                <a:spcPct val="90000"/>
              </a:lnSpc>
              <a:spcBef>
                <a:spcPts val="0"/>
              </a:spcBef>
              <a:spcAft>
                <a:spcPts val="0"/>
              </a:spcAft>
              <a:buSzPts val="2200"/>
              <a:buFont typeface="Open Sans"/>
              <a:buNone/>
            </a:pPr>
            <a:r>
              <a:t/>
            </a:r>
            <a:endParaRPr sz="18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i="1" lang="en-GB" sz="1800">
                <a:latin typeface="Open Sans"/>
                <a:ea typeface="Open Sans"/>
                <a:cs typeface="Open Sans"/>
                <a:sym typeface="Open Sans"/>
              </a:rPr>
              <a:t>The REA has already w</a:t>
            </a:r>
            <a:r>
              <a:rPr i="1" lang="en-GB" sz="1800">
                <a:latin typeface="Open Sans"/>
                <a:ea typeface="Open Sans"/>
                <a:cs typeface="Open Sans"/>
                <a:sym typeface="Open Sans"/>
              </a:rPr>
              <a:t>ritten</a:t>
            </a:r>
            <a:r>
              <a:rPr i="1" lang="en-GB" sz="1800">
                <a:latin typeface="Open Sans"/>
                <a:ea typeface="Open Sans"/>
                <a:cs typeface="Open Sans"/>
                <a:sym typeface="Open Sans"/>
              </a:rPr>
              <a:t> to Minister Greg Hands calling for them to consider Biomass’ inclusion and call for appropriate support for the sector. </a:t>
            </a:r>
            <a:endParaRPr i="1" sz="1800">
              <a:latin typeface="Open Sans"/>
              <a:ea typeface="Open Sans"/>
              <a:cs typeface="Open Sans"/>
              <a:sym typeface="Open Sans"/>
            </a:endParaRPr>
          </a:p>
          <a:p>
            <a:pPr indent="0" lvl="0" marL="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1800">
                <a:latin typeface="Open Sans"/>
                <a:ea typeface="Open Sans"/>
                <a:cs typeface="Open Sans"/>
                <a:sym typeface="Open Sans"/>
              </a:rPr>
              <a:t>The mechanism will need to be accompanied by a great deal of investment in energy efficiency to make UK buildings heat pump ready.</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1800">
                <a:latin typeface="Open Sans"/>
                <a:ea typeface="Open Sans"/>
                <a:cs typeface="Open Sans"/>
                <a:sym typeface="Open Sans"/>
              </a:rPr>
              <a:t>The scheme is overly focused on number of installations - rather than heat generated or emissions reduced.  </a:t>
            </a:r>
            <a:endParaRPr sz="1800">
              <a:latin typeface="Open Sans"/>
              <a:ea typeface="Open Sans"/>
              <a:cs typeface="Open Sans"/>
              <a:sym typeface="Open Sans"/>
            </a:endParaRPr>
          </a:p>
          <a:p>
            <a:pPr indent="0" lvl="0" marL="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1800">
                <a:latin typeface="Open Sans"/>
                <a:ea typeface="Open Sans"/>
                <a:cs typeface="Open Sans"/>
                <a:sym typeface="Open Sans"/>
              </a:rPr>
              <a:t>In its current state this mechanism may lead to a great deal of the cheapest possible heat pumps being installed in properties without the energy efficiency measures to make them truly effective.  </a:t>
            </a:r>
            <a:endParaRPr sz="1800">
              <a:solidFill>
                <a:srgbClr val="000000"/>
              </a:solidFill>
              <a:latin typeface="Open Sans"/>
              <a:ea typeface="Open Sans"/>
              <a:cs typeface="Open Sans"/>
              <a:sym typeface="Open Sans"/>
            </a:endParaRPr>
          </a:p>
        </p:txBody>
      </p:sp>
      <p:sp>
        <p:nvSpPr>
          <p:cNvPr id="194" name="Google Shape;194;p28"/>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Market Based Mechanism - REA View</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idx="1" type="body"/>
          </p:nvPr>
        </p:nvSpPr>
        <p:spPr>
          <a:xfrm>
            <a:off x="2503150" y="265152"/>
            <a:ext cx="5836982" cy="554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lang="en-GB" sz="1600">
                <a:solidFill>
                  <a:srgbClr val="000000"/>
                </a:solidFill>
                <a:latin typeface="Open Sans"/>
                <a:ea typeface="Open Sans"/>
                <a:cs typeface="Open Sans"/>
                <a:sym typeface="Open Sans"/>
              </a:rPr>
              <a:t>REA Responded to The Call for Evidence: </a:t>
            </a:r>
            <a:endParaRPr/>
          </a:p>
          <a:p>
            <a:pPr indent="0" lvl="0" marL="0" rtl="0" algn="l">
              <a:lnSpc>
                <a:spcPct val="90000"/>
              </a:lnSpc>
              <a:spcBef>
                <a:spcPts val="0"/>
              </a:spcBef>
              <a:spcAft>
                <a:spcPts val="0"/>
              </a:spcAft>
              <a:buSzPts val="2200"/>
              <a:buNone/>
            </a:pPr>
            <a:r>
              <a:t/>
            </a:r>
            <a:endParaRPr sz="16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2200"/>
              <a:buNone/>
            </a:pPr>
            <a:r>
              <a:rPr b="1" lang="en-GB" sz="1600">
                <a:solidFill>
                  <a:srgbClr val="000000"/>
                </a:solidFill>
                <a:latin typeface="Open Sans"/>
                <a:ea typeface="Open Sans"/>
                <a:cs typeface="Open Sans"/>
                <a:sym typeface="Open Sans"/>
              </a:rPr>
              <a:t>Proposals to introduce Biomass Sustainability Governance criteria into the UK ETS. </a:t>
            </a:r>
            <a:endParaRPr/>
          </a:p>
          <a:p>
            <a:pPr indent="0" lvl="0" marL="0" rtl="0" algn="l">
              <a:lnSpc>
                <a:spcPct val="90000"/>
              </a:lnSpc>
              <a:spcBef>
                <a:spcPts val="0"/>
              </a:spcBef>
              <a:spcAft>
                <a:spcPts val="0"/>
              </a:spcAft>
              <a:buSzPts val="2200"/>
              <a:buNone/>
            </a:pPr>
            <a:r>
              <a:t/>
            </a:r>
            <a:endParaRPr b="1" sz="16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2200"/>
              <a:buNone/>
            </a:pPr>
            <a:r>
              <a:rPr i="1" lang="en-GB" sz="1600">
                <a:solidFill>
                  <a:srgbClr val="000000"/>
                </a:solidFill>
                <a:latin typeface="Open Sans"/>
                <a:ea typeface="Open Sans"/>
                <a:cs typeface="Open Sans"/>
                <a:sym typeface="Open Sans"/>
              </a:rPr>
              <a:t>The REA support proposal but suggests the need for this to be carefully designed to both be appropriate to different bioenergy markets and recognise when existing obligations, tied to current support mechanisms, fall away. </a:t>
            </a:r>
            <a:endParaRPr/>
          </a:p>
          <a:p>
            <a:pPr indent="0" lvl="0" marL="0" rtl="0" algn="l">
              <a:lnSpc>
                <a:spcPct val="90000"/>
              </a:lnSpc>
              <a:spcBef>
                <a:spcPts val="0"/>
              </a:spcBef>
              <a:spcAft>
                <a:spcPts val="0"/>
              </a:spcAft>
              <a:buSzPts val="2200"/>
              <a:buNone/>
            </a:pPr>
            <a:r>
              <a:t/>
            </a:r>
            <a:endParaRPr sz="16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2200"/>
              <a:buNone/>
            </a:pPr>
            <a:r>
              <a:rPr b="1" lang="en-GB" sz="1600">
                <a:latin typeface="Open Sans"/>
                <a:ea typeface="Open Sans"/>
                <a:cs typeface="Open Sans"/>
                <a:sym typeface="Open Sans"/>
              </a:rPr>
              <a:t>Proposals to review the 20 MWth input threshold for involvement in the UK ETS.</a:t>
            </a:r>
            <a:r>
              <a:rPr lang="en-GB" sz="1600">
                <a:latin typeface="Open Sans"/>
                <a:ea typeface="Open Sans"/>
                <a:cs typeface="Open Sans"/>
                <a:sym typeface="Open Sans"/>
              </a:rPr>
              <a:t> </a:t>
            </a:r>
            <a:endParaRPr/>
          </a:p>
          <a:p>
            <a:pPr indent="0" lvl="0" marL="0" rtl="0" algn="l">
              <a:lnSpc>
                <a:spcPct val="90000"/>
              </a:lnSpc>
              <a:spcBef>
                <a:spcPts val="0"/>
              </a:spcBef>
              <a:spcAft>
                <a:spcPts val="0"/>
              </a:spcAft>
              <a:buSzPts val="2200"/>
              <a:buNone/>
            </a:pPr>
            <a:r>
              <a:t/>
            </a:r>
            <a:endParaRPr sz="1600">
              <a:latin typeface="Open Sans"/>
              <a:ea typeface="Open Sans"/>
              <a:cs typeface="Open Sans"/>
              <a:sym typeface="Open Sans"/>
            </a:endParaRPr>
          </a:p>
          <a:p>
            <a:pPr indent="0" lvl="0" marL="0" rtl="0" algn="l">
              <a:lnSpc>
                <a:spcPct val="90000"/>
              </a:lnSpc>
              <a:spcBef>
                <a:spcPts val="0"/>
              </a:spcBef>
              <a:spcAft>
                <a:spcPts val="0"/>
              </a:spcAft>
              <a:buSzPts val="2200"/>
              <a:buNone/>
            </a:pPr>
            <a:r>
              <a:rPr i="1" lang="en-GB" sz="1600">
                <a:latin typeface="Open Sans"/>
                <a:ea typeface="Open Sans"/>
                <a:cs typeface="Open Sans"/>
                <a:sym typeface="Open Sans"/>
              </a:rPr>
              <a:t>The REA does not support the immediate review of this threshold for low carbon energy generation sites, in light of the number of other proposals for UK ETS expansion that should be prioritised. This may well help reduce burden on biomass heat and biomass CHP applications.  </a:t>
            </a:r>
            <a:endParaRPr/>
          </a:p>
          <a:p>
            <a:pPr indent="0" lvl="0" marL="0" rtl="0" algn="l">
              <a:lnSpc>
                <a:spcPct val="90000"/>
              </a:lnSpc>
              <a:spcBef>
                <a:spcPts val="0"/>
              </a:spcBef>
              <a:spcAft>
                <a:spcPts val="0"/>
              </a:spcAft>
              <a:buSzPts val="2200"/>
              <a:buNone/>
            </a:pPr>
            <a:r>
              <a:t/>
            </a:r>
            <a:endParaRPr b="1" sz="16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2200"/>
              <a:buNone/>
            </a:pPr>
            <a:r>
              <a:rPr b="1" lang="en-GB" sz="1600">
                <a:solidFill>
                  <a:srgbClr val="000000"/>
                </a:solidFill>
                <a:latin typeface="Open Sans"/>
                <a:ea typeface="Open Sans"/>
                <a:cs typeface="Open Sans"/>
                <a:sym typeface="Open Sans"/>
              </a:rPr>
              <a:t>The Role of Greenhouse Gas Removals (GGRs) in the UK ETS. </a:t>
            </a:r>
            <a:endParaRPr/>
          </a:p>
          <a:p>
            <a:pPr indent="0" lvl="0" marL="0" rtl="0" algn="l">
              <a:lnSpc>
                <a:spcPct val="90000"/>
              </a:lnSpc>
              <a:spcBef>
                <a:spcPts val="0"/>
              </a:spcBef>
              <a:spcAft>
                <a:spcPts val="0"/>
              </a:spcAft>
              <a:buSzPts val="2200"/>
              <a:buNone/>
            </a:pPr>
            <a:r>
              <a:t/>
            </a:r>
            <a:endParaRPr b="1" sz="16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2200"/>
              <a:buNone/>
            </a:pPr>
            <a:r>
              <a:rPr i="1" lang="en-GB" sz="1600">
                <a:solidFill>
                  <a:srgbClr val="000000"/>
                </a:solidFill>
                <a:latin typeface="Open Sans"/>
                <a:ea typeface="Open Sans"/>
                <a:cs typeface="Open Sans"/>
                <a:sym typeface="Open Sans"/>
              </a:rPr>
              <a:t>The REA are supportive of seeing the development of a GGR unit within the UK ETS to reward negative emissions from both engineered and nature-based solutions. </a:t>
            </a:r>
            <a:endParaRPr/>
          </a:p>
          <a:p>
            <a:pPr indent="0" lvl="0" marL="0" rtl="0" algn="l">
              <a:lnSpc>
                <a:spcPct val="90000"/>
              </a:lnSpc>
              <a:spcBef>
                <a:spcPts val="0"/>
              </a:spcBef>
              <a:spcAft>
                <a:spcPts val="0"/>
              </a:spcAft>
              <a:buSzPts val="2200"/>
              <a:buNone/>
            </a:pPr>
            <a:r>
              <a:t/>
            </a:r>
            <a:endParaRPr i="1" sz="16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2200"/>
              <a:buNone/>
            </a:pPr>
            <a:r>
              <a:rPr lang="en-GB" sz="1600">
                <a:solidFill>
                  <a:srgbClr val="000000"/>
                </a:solidFill>
                <a:latin typeface="Open Sans"/>
                <a:ea typeface="Open Sans"/>
                <a:cs typeface="Open Sans"/>
                <a:sym typeface="Open Sans"/>
              </a:rPr>
              <a:t>Further consultations expected in the coming months</a:t>
            </a:r>
            <a:endParaRPr/>
          </a:p>
        </p:txBody>
      </p:sp>
      <p:sp>
        <p:nvSpPr>
          <p:cNvPr id="201" name="Google Shape;201;p29"/>
          <p:cNvSpPr txBox="1"/>
          <p:nvPr>
            <p:ph type="title"/>
          </p:nvPr>
        </p:nvSpPr>
        <p:spPr>
          <a:xfrm>
            <a:off x="97464" y="570353"/>
            <a:ext cx="2143318"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UK Emissions Trading Scheme</a:t>
            </a:r>
            <a:endParaRPr b="1" sz="2800">
              <a:solidFill>
                <a:schemeClr val="lt1"/>
              </a:solidFill>
              <a:latin typeface="Century Gothic"/>
              <a:ea typeface="Century Gothic"/>
              <a:cs typeface="Century Gothic"/>
              <a:sym typeface="Century Gothic"/>
            </a:endParaRPr>
          </a:p>
        </p:txBody>
      </p:sp>
      <p:pic>
        <p:nvPicPr>
          <p:cNvPr id="202" name="Google Shape;202;p29"/>
          <p:cNvPicPr preferRelativeResize="0"/>
          <p:nvPr/>
        </p:nvPicPr>
        <p:blipFill rotWithShape="1">
          <a:blip r:embed="rId3">
            <a:alphaModFix/>
          </a:blip>
          <a:srcRect b="0" l="0" r="0" t="0"/>
          <a:stretch/>
        </p:blipFill>
        <p:spPr>
          <a:xfrm>
            <a:off x="282913" y="2873829"/>
            <a:ext cx="1752794" cy="2592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Upcoming REA Events</a:t>
            </a:r>
            <a:endParaRPr b="1" sz="2800">
              <a:solidFill>
                <a:schemeClr val="lt1"/>
              </a:solidFill>
              <a:latin typeface="Century Gothic"/>
              <a:ea typeface="Century Gothic"/>
              <a:cs typeface="Century Gothic"/>
              <a:sym typeface="Century Gothic"/>
            </a:endParaRPr>
          </a:p>
        </p:txBody>
      </p:sp>
      <p:pic>
        <p:nvPicPr>
          <p:cNvPr id="209" name="Google Shape;209;p30"/>
          <p:cNvPicPr preferRelativeResize="0"/>
          <p:nvPr/>
        </p:nvPicPr>
        <p:blipFill rotWithShape="1">
          <a:blip r:embed="rId3">
            <a:alphaModFix/>
          </a:blip>
          <a:srcRect b="0" l="0" r="0" t="0"/>
          <a:stretch/>
        </p:blipFill>
        <p:spPr>
          <a:xfrm>
            <a:off x="2512804" y="803675"/>
            <a:ext cx="6219825" cy="2057400"/>
          </a:xfrm>
          <a:prstGeom prst="rect">
            <a:avLst/>
          </a:prstGeom>
          <a:noFill/>
          <a:ln>
            <a:noFill/>
          </a:ln>
        </p:spPr>
      </p:pic>
      <p:sp>
        <p:nvSpPr>
          <p:cNvPr id="210" name="Google Shape;210;p30"/>
          <p:cNvSpPr txBox="1"/>
          <p:nvPr>
            <p:ph idx="1" type="body"/>
          </p:nvPr>
        </p:nvSpPr>
        <p:spPr>
          <a:xfrm>
            <a:off x="2756034" y="286924"/>
            <a:ext cx="5976600" cy="5544600"/>
          </a:xfrm>
          <a:prstGeom prst="rect">
            <a:avLst/>
          </a:prstGeom>
          <a:noFill/>
          <a:ln>
            <a:noFill/>
          </a:ln>
        </p:spPr>
        <p:txBody>
          <a:bodyPr anchorCtr="0" anchor="t" bIns="45700" lIns="91425" spcFirstLastPara="1" rIns="91425" wrap="square" tIns="45700">
            <a:noAutofit/>
          </a:bodyPr>
          <a:lstStyle/>
          <a:p>
            <a:pPr indent="-317500" lvl="0" marL="342900" rtl="0" algn="l">
              <a:lnSpc>
                <a:spcPct val="90000"/>
              </a:lnSpc>
              <a:spcBef>
                <a:spcPts val="0"/>
              </a:spcBef>
              <a:spcAft>
                <a:spcPts val="0"/>
              </a:spcAft>
              <a:buSzPts val="1800"/>
              <a:buFont typeface="Open Sans"/>
              <a:buChar char="•"/>
            </a:pPr>
            <a:r>
              <a:rPr b="1" lang="en-GB" sz="1800" u="sng">
                <a:solidFill>
                  <a:schemeClr val="hlink"/>
                </a:solidFill>
                <a:latin typeface="Open Sans"/>
                <a:ea typeface="Open Sans"/>
                <a:cs typeface="Open Sans"/>
                <a:sym typeface="Open Sans"/>
                <a:hlinkClick r:id="rId4"/>
              </a:rPr>
              <a:t>14th July - Trucks, Trains, Boats and Planes</a:t>
            </a:r>
            <a:endParaRPr b="1"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2800"/>
              <a:buNone/>
            </a:pPr>
            <a:r>
              <a:t/>
            </a:r>
            <a:endParaRPr b="1" sz="1800">
              <a:latin typeface="Open Sans"/>
              <a:ea typeface="Open Sans"/>
              <a:cs typeface="Open Sans"/>
              <a:sym typeface="Open Sans"/>
            </a:endParaRPr>
          </a:p>
          <a:p>
            <a:pPr indent="-342900" lvl="0" marL="457200" rtl="0" algn="l">
              <a:lnSpc>
                <a:spcPct val="90000"/>
              </a:lnSpc>
              <a:spcBef>
                <a:spcPts val="0"/>
              </a:spcBef>
              <a:spcAft>
                <a:spcPts val="0"/>
              </a:spcAft>
              <a:buSzPts val="1800"/>
              <a:buFont typeface="Open Sans"/>
              <a:buChar char="•"/>
            </a:pPr>
            <a:r>
              <a:rPr b="1" lang="en-GB" sz="1800" u="sng">
                <a:solidFill>
                  <a:schemeClr val="hlink"/>
                </a:solidFill>
                <a:latin typeface="Open Sans"/>
                <a:ea typeface="Open Sans"/>
                <a:cs typeface="Open Sans"/>
                <a:sym typeface="Open Sans"/>
                <a:hlinkClick r:id="rId5"/>
              </a:rPr>
              <a:t>29 September - Green Gas Day</a:t>
            </a:r>
            <a:endParaRPr b="1"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b="1"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UK Green Gas Day is the largest industry gathering in the UK focused on green gases, including hydrogen – with over 300 people attending all previous years.</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42900" lvl="1" marL="914400" rtl="0" algn="l">
              <a:lnSpc>
                <a:spcPct val="90000"/>
              </a:lnSpc>
              <a:spcBef>
                <a:spcPts val="0"/>
              </a:spcBef>
              <a:spcAft>
                <a:spcPts val="0"/>
              </a:spcAft>
              <a:buSzPts val="1800"/>
              <a:buFont typeface="Open Sans"/>
              <a:buChar char="•"/>
            </a:pPr>
            <a:r>
              <a:rPr lang="en-GB" sz="1800">
                <a:latin typeface="Open Sans"/>
                <a:ea typeface="Open Sans"/>
                <a:cs typeface="Open Sans"/>
                <a:sym typeface="Open Sans"/>
              </a:rPr>
              <a:t>The event's packed conference programme has now been published - confirmed speakers will be presenting from Centrica, European Biogas Association, Future Biogas, Grosvenor, Acorn Bioenergy and our sponsors Air Liquide. </a:t>
            </a:r>
            <a:endParaRPr sz="18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1800">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idx="12" type="sldNum"/>
          </p:nvPr>
        </p:nvSpPr>
        <p:spPr>
          <a:xfrm>
            <a:off x="6457950" y="6356350"/>
            <a:ext cx="2057400"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GB"/>
              <a:t>‹#›</a:t>
            </a:fld>
            <a:endParaRPr/>
          </a:p>
        </p:txBody>
      </p:sp>
      <p:sp>
        <p:nvSpPr>
          <p:cNvPr id="216" name="Google Shape;216;p31"/>
          <p:cNvSpPr txBox="1"/>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Century Gothic"/>
              <a:buNone/>
            </a:pPr>
            <a:r>
              <a:rPr b="1" i="0" lang="en-GB" sz="2800" u="none" cap="none" strike="noStrike">
                <a:solidFill>
                  <a:schemeClr val="lt1"/>
                </a:solidFill>
                <a:latin typeface="Century Gothic"/>
                <a:ea typeface="Century Gothic"/>
                <a:cs typeface="Century Gothic"/>
                <a:sym typeface="Century Gothic"/>
              </a:rPr>
              <a:t>Upcoming Partner Events</a:t>
            </a:r>
            <a:endParaRPr/>
          </a:p>
        </p:txBody>
      </p:sp>
      <p:sp>
        <p:nvSpPr>
          <p:cNvPr id="217" name="Google Shape;217;p31"/>
          <p:cNvSpPr txBox="1"/>
          <p:nvPr/>
        </p:nvSpPr>
        <p:spPr>
          <a:xfrm>
            <a:off x="2383329" y="281354"/>
            <a:ext cx="596685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none" cap="none" strike="noStrike">
                <a:solidFill>
                  <a:srgbClr val="06926B"/>
                </a:solidFill>
                <a:latin typeface="Arial"/>
                <a:ea typeface="Arial"/>
                <a:cs typeface="Arial"/>
                <a:sym typeface="Arial"/>
              </a:rPr>
              <a:t>Supergen Bioenergy Hub</a:t>
            </a:r>
            <a:endParaRPr b="1" i="0" sz="1400" u="none" cap="none" strike="noStrike">
              <a:solidFill>
                <a:srgbClr val="06926B"/>
              </a:solidFill>
              <a:latin typeface="Arial"/>
              <a:ea typeface="Arial"/>
              <a:cs typeface="Arial"/>
              <a:sym typeface="Arial"/>
            </a:endParaRPr>
          </a:p>
        </p:txBody>
      </p:sp>
      <p:sp>
        <p:nvSpPr>
          <p:cNvPr id="218" name="Google Shape;218;p31"/>
          <p:cNvSpPr txBox="1"/>
          <p:nvPr/>
        </p:nvSpPr>
        <p:spPr>
          <a:xfrm>
            <a:off x="2383329" y="1024932"/>
            <a:ext cx="6359838" cy="52937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The Supergen Bioenergy Hub, the UK’s leading biomass and bioenergy research consortium, will be facilitating a series of workshops across the UK to evaluate the potential, the changing role and the challenges of bioenergy deployment to 2050 and beyond. The workshops will seek to engage with bioenergy, energy system and climate change experts from academia, industry and policy and wider stakeholders.</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sng" cap="none" strike="noStrike">
                <a:solidFill>
                  <a:srgbClr val="00A651"/>
                </a:solidFill>
                <a:latin typeface="Calibri"/>
                <a:ea typeface="Calibri"/>
                <a:cs typeface="Calibri"/>
                <a:sym typeface="Calibri"/>
              </a:rPr>
              <a:t>Date and location of workshops</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b="0" i="0" lang="en-GB" sz="1800" u="sng" cap="none" strike="noStrike">
                <a:solidFill>
                  <a:schemeClr val="hlink"/>
                </a:solidFill>
                <a:latin typeface="Calibri"/>
                <a:ea typeface="Calibri"/>
                <a:cs typeface="Calibri"/>
                <a:sym typeface="Calibri"/>
                <a:hlinkClick r:id="rId3"/>
              </a:rPr>
              <a:t>28 June, 10am-3pm, Manchester</a:t>
            </a:r>
            <a:r>
              <a:rPr b="0" i="0" lang="en-GB" sz="1800" u="none" cap="none" strike="noStrike">
                <a:solidFill>
                  <a:srgbClr val="000000"/>
                </a:solidFill>
                <a:latin typeface="Calibri"/>
                <a:ea typeface="Calibri"/>
                <a:cs typeface="Calibri"/>
                <a:sym typeface="Calibri"/>
              </a:rPr>
              <a:t> (all stakeholders)</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b="0" i="0" lang="en-GB" sz="1800" u="sng" cap="none" strike="noStrike">
                <a:solidFill>
                  <a:schemeClr val="hlink"/>
                </a:solidFill>
                <a:latin typeface="Calibri"/>
                <a:ea typeface="Calibri"/>
                <a:cs typeface="Calibri"/>
                <a:sym typeface="Calibri"/>
                <a:hlinkClick r:id="rId4"/>
              </a:rPr>
              <a:t>7 July, 10-3pm, Birmingham</a:t>
            </a:r>
            <a:r>
              <a:rPr b="0" i="0" lang="en-GB" sz="1800" u="none" cap="none" strike="noStrike">
                <a:solidFill>
                  <a:srgbClr val="000000"/>
                </a:solidFill>
                <a:latin typeface="Calibri"/>
                <a:ea typeface="Calibri"/>
                <a:cs typeface="Calibri"/>
                <a:sym typeface="Calibri"/>
              </a:rPr>
              <a:t> (for industrialists)</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b="0" i="0" lang="en-GB" sz="1800" u="sng" cap="none" strike="noStrike">
                <a:solidFill>
                  <a:schemeClr val="hlink"/>
                </a:solidFill>
                <a:latin typeface="Calibri"/>
                <a:ea typeface="Calibri"/>
                <a:cs typeface="Calibri"/>
                <a:sym typeface="Calibri"/>
                <a:hlinkClick r:id="rId5"/>
              </a:rPr>
              <a:t>20 July, 10am-3pm, Cardiff</a:t>
            </a:r>
            <a:r>
              <a:rPr b="0" i="0" lang="en-GB" sz="1800" u="none" cap="none" strike="noStrike">
                <a:solidFill>
                  <a:srgbClr val="000000"/>
                </a:solidFill>
                <a:latin typeface="Calibri"/>
                <a:ea typeface="Calibri"/>
                <a:cs typeface="Calibri"/>
                <a:sym typeface="Calibri"/>
              </a:rPr>
              <a:t>  (all stakeholders)</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b="0" i="0" lang="en-GB" sz="1800" u="sng" cap="none" strike="noStrike">
                <a:solidFill>
                  <a:schemeClr val="hlink"/>
                </a:solidFill>
                <a:latin typeface="Calibri"/>
                <a:ea typeface="Calibri"/>
                <a:cs typeface="Calibri"/>
                <a:sym typeface="Calibri"/>
                <a:hlinkClick r:id="rId6"/>
              </a:rPr>
              <a:t>27 July, 10am-3pm, Edinburgh</a:t>
            </a:r>
            <a:r>
              <a:rPr b="0" i="0" lang="en-GB" sz="1800" u="none" cap="none" strike="noStrike">
                <a:solidFill>
                  <a:srgbClr val="000000"/>
                </a:solidFill>
                <a:latin typeface="Calibri"/>
                <a:ea typeface="Calibri"/>
                <a:cs typeface="Calibri"/>
                <a:sym typeface="Calibri"/>
              </a:rPr>
              <a:t> (all stakeholders)</a:t>
            </a:r>
            <a:endParaRPr b="0" i="0" sz="18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000"/>
              <a:buFont typeface="Noto Sans Symbols"/>
              <a:buChar char="∙"/>
            </a:pPr>
            <a:r>
              <a:rPr b="0" i="0" lang="en-GB" sz="1800" u="sng" cap="none" strike="noStrike">
                <a:solidFill>
                  <a:schemeClr val="hlink"/>
                </a:solidFill>
                <a:latin typeface="Calibri"/>
                <a:ea typeface="Calibri"/>
                <a:cs typeface="Calibri"/>
                <a:sym typeface="Calibri"/>
                <a:hlinkClick r:id="rId7"/>
              </a:rPr>
              <a:t>28 July, 10am-3pm, Belfast</a:t>
            </a:r>
            <a:r>
              <a:rPr b="0" i="0" lang="en-GB" sz="1800" u="none" cap="none" strike="noStrike">
                <a:solidFill>
                  <a:srgbClr val="000000"/>
                </a:solidFill>
                <a:latin typeface="Calibri"/>
                <a:ea typeface="Calibri"/>
                <a:cs typeface="Calibri"/>
                <a:sym typeface="Calibri"/>
              </a:rPr>
              <a:t> (all stakeholders)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Register online.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idx="1" type="body"/>
          </p:nvPr>
        </p:nvSpPr>
        <p:spPr>
          <a:xfrm>
            <a:off x="2603624" y="439325"/>
            <a:ext cx="6369900" cy="5544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b="1" lang="en-GB" sz="1600">
                <a:solidFill>
                  <a:srgbClr val="000000"/>
                </a:solidFill>
                <a:latin typeface="Open Sans"/>
                <a:ea typeface="Open Sans"/>
                <a:cs typeface="Open Sans"/>
                <a:sym typeface="Open Sans"/>
              </a:rPr>
              <a:t>Welcome 10.30 (5 min)</a:t>
            </a:r>
            <a:endParaRPr b="1" sz="1600">
              <a:solidFill>
                <a:srgbClr val="000000"/>
              </a:solidFill>
              <a:latin typeface="Open Sans"/>
              <a:ea typeface="Open Sans"/>
              <a:cs typeface="Open Sans"/>
              <a:sym typeface="Open Sans"/>
            </a:endParaRPr>
          </a:p>
          <a:p>
            <a:pPr indent="-330200" lvl="0" marL="457200" rtl="0" algn="l">
              <a:lnSpc>
                <a:spcPct val="115000"/>
              </a:lnSpc>
              <a:spcBef>
                <a:spcPts val="0"/>
              </a:spcBef>
              <a:spcAft>
                <a:spcPts val="0"/>
              </a:spcAft>
              <a:buClr>
                <a:srgbClr val="000000"/>
              </a:buClr>
              <a:buSzPts val="1600"/>
              <a:buFont typeface="Open Sans"/>
              <a:buChar char="-"/>
            </a:pPr>
            <a:r>
              <a:rPr lang="en-GB" sz="1600">
                <a:solidFill>
                  <a:srgbClr val="000000"/>
                </a:solidFill>
                <a:latin typeface="Open Sans"/>
                <a:ea typeface="Open Sans"/>
                <a:cs typeface="Open Sans"/>
                <a:sym typeface="Open Sans"/>
              </a:rPr>
              <a:t>WHF Steering Group</a:t>
            </a:r>
            <a:endParaRPr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t/>
            </a:r>
            <a:endParaRPr b="1"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rPr b="1" lang="en-GB" sz="1600">
                <a:solidFill>
                  <a:srgbClr val="000000"/>
                </a:solidFill>
                <a:latin typeface="Open Sans"/>
                <a:ea typeface="Open Sans"/>
                <a:cs typeface="Open Sans"/>
                <a:sym typeface="Open Sans"/>
              </a:rPr>
              <a:t>Presentation on Biomass Suppliers List Progress</a:t>
            </a:r>
            <a:endParaRPr b="1"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rPr b="1" lang="en-GB" sz="1600">
                <a:solidFill>
                  <a:srgbClr val="000000"/>
                </a:solidFill>
                <a:latin typeface="Open Sans"/>
                <a:ea typeface="Open Sans"/>
                <a:cs typeface="Open Sans"/>
                <a:sym typeface="Open Sans"/>
              </a:rPr>
              <a:t> </a:t>
            </a:r>
            <a:r>
              <a:rPr b="1" lang="en-GB" sz="1600">
                <a:latin typeface="Open Sans"/>
                <a:ea typeface="Open Sans"/>
                <a:cs typeface="Open Sans"/>
                <a:sym typeface="Open Sans"/>
              </a:rPr>
              <a:t>10.35 (45 min)</a:t>
            </a:r>
            <a:endParaRPr b="1" sz="1600">
              <a:solidFill>
                <a:srgbClr val="000000"/>
              </a:solidFill>
              <a:latin typeface="Open Sans"/>
              <a:ea typeface="Open Sans"/>
              <a:cs typeface="Open Sans"/>
              <a:sym typeface="Open Sans"/>
            </a:endParaRPr>
          </a:p>
          <a:p>
            <a:pPr indent="-330200" lvl="0" marL="457200" rtl="0" algn="l">
              <a:lnSpc>
                <a:spcPct val="115000"/>
              </a:lnSpc>
              <a:spcBef>
                <a:spcPts val="0"/>
              </a:spcBef>
              <a:spcAft>
                <a:spcPts val="0"/>
              </a:spcAft>
              <a:buClr>
                <a:srgbClr val="000000"/>
              </a:buClr>
              <a:buSzPts val="1600"/>
              <a:buFont typeface="Calibri"/>
              <a:buChar char="-"/>
            </a:pPr>
            <a:r>
              <a:rPr lang="en-GB" sz="1600">
                <a:solidFill>
                  <a:srgbClr val="000000"/>
                </a:solidFill>
                <a:latin typeface="Open Sans"/>
                <a:ea typeface="Open Sans"/>
                <a:cs typeface="Open Sans"/>
                <a:sym typeface="Open Sans"/>
              </a:rPr>
              <a:t>Alastair Moore and Bruce Allen, HETAS</a:t>
            </a:r>
            <a:endParaRPr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t/>
            </a:r>
            <a:endParaRPr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rPr b="1" lang="en-GB" sz="1600">
                <a:solidFill>
                  <a:srgbClr val="000000"/>
                </a:solidFill>
                <a:latin typeface="Open Sans"/>
                <a:ea typeface="Open Sans"/>
                <a:cs typeface="Open Sans"/>
                <a:sym typeface="Open Sans"/>
              </a:rPr>
              <a:t>Policy Update 11.20 (15 min)</a:t>
            </a:r>
            <a:endParaRPr/>
          </a:p>
          <a:p>
            <a:pPr indent="0" lvl="0" marL="0" rtl="0" algn="l">
              <a:lnSpc>
                <a:spcPct val="115000"/>
              </a:lnSpc>
              <a:spcBef>
                <a:spcPts val="0"/>
              </a:spcBef>
              <a:spcAft>
                <a:spcPts val="0"/>
              </a:spcAft>
              <a:buSzPts val="2800"/>
              <a:buNone/>
            </a:pPr>
            <a:r>
              <a:rPr lang="en-GB" sz="1400">
                <a:solidFill>
                  <a:srgbClr val="000000"/>
                </a:solidFill>
                <a:latin typeface="Open Sans"/>
                <a:ea typeface="Open Sans"/>
                <a:cs typeface="Open Sans"/>
                <a:sym typeface="Open Sans"/>
              </a:rPr>
              <a:t>Boiler Upgrade Scheme</a:t>
            </a:r>
            <a:endParaRPr/>
          </a:p>
          <a:p>
            <a:pPr indent="0" lvl="0" marL="0" rtl="0" algn="l">
              <a:lnSpc>
                <a:spcPct val="115000"/>
              </a:lnSpc>
              <a:spcBef>
                <a:spcPts val="0"/>
              </a:spcBef>
              <a:spcAft>
                <a:spcPts val="0"/>
              </a:spcAft>
              <a:buSzPts val="2800"/>
              <a:buNone/>
            </a:pPr>
            <a:r>
              <a:rPr lang="en-GB" sz="1400">
                <a:solidFill>
                  <a:srgbClr val="000000"/>
                </a:solidFill>
                <a:latin typeface="Open Sans"/>
                <a:ea typeface="Open Sans"/>
                <a:cs typeface="Open Sans"/>
                <a:sym typeface="Open Sans"/>
              </a:rPr>
              <a:t>British Energy Security Strategy</a:t>
            </a:r>
            <a:endParaRPr/>
          </a:p>
          <a:p>
            <a:pPr indent="0" lvl="0" marL="0" rtl="0" algn="l">
              <a:lnSpc>
                <a:spcPct val="115000"/>
              </a:lnSpc>
              <a:spcBef>
                <a:spcPts val="0"/>
              </a:spcBef>
              <a:spcAft>
                <a:spcPts val="0"/>
              </a:spcAft>
              <a:buSzPts val="2800"/>
              <a:buNone/>
            </a:pPr>
            <a:r>
              <a:rPr lang="en-GB" sz="1400">
                <a:solidFill>
                  <a:srgbClr val="000000"/>
                </a:solidFill>
                <a:latin typeface="Open Sans"/>
                <a:ea typeface="Open Sans"/>
                <a:cs typeface="Open Sans"/>
                <a:sym typeface="Open Sans"/>
              </a:rPr>
              <a:t>Market Based Mechanism for Heat</a:t>
            </a:r>
            <a:endParaRPr/>
          </a:p>
          <a:p>
            <a:pPr indent="-330200" lvl="0" marL="457200" rtl="0" algn="l">
              <a:lnSpc>
                <a:spcPct val="115000"/>
              </a:lnSpc>
              <a:spcBef>
                <a:spcPts val="0"/>
              </a:spcBef>
              <a:spcAft>
                <a:spcPts val="0"/>
              </a:spcAft>
              <a:buClr>
                <a:srgbClr val="000000"/>
              </a:buClr>
              <a:buSzPts val="1600"/>
              <a:buFont typeface="Open Sans"/>
              <a:buChar char="-"/>
            </a:pPr>
            <a:r>
              <a:rPr lang="en-GB" sz="1600">
                <a:solidFill>
                  <a:srgbClr val="000000"/>
                </a:solidFill>
                <a:latin typeface="Open Sans"/>
                <a:ea typeface="Open Sans"/>
                <a:cs typeface="Open Sans"/>
                <a:sym typeface="Open Sans"/>
              </a:rPr>
              <a:t>Pablo John, REA </a:t>
            </a:r>
            <a:endParaRPr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t/>
            </a:r>
            <a:endParaRPr b="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rPr b="1" lang="en-GB" sz="1600">
                <a:solidFill>
                  <a:srgbClr val="000000"/>
                </a:solidFill>
                <a:latin typeface="Open Sans"/>
                <a:ea typeface="Open Sans"/>
                <a:cs typeface="Open Sans"/>
                <a:sym typeface="Open Sans"/>
              </a:rPr>
              <a:t>UK Emissions Trading Scheme 11.35 (5 min)</a:t>
            </a:r>
            <a:endParaRPr b="1" sz="1600">
              <a:solidFill>
                <a:srgbClr val="000000"/>
              </a:solidFill>
              <a:latin typeface="Open Sans"/>
              <a:ea typeface="Open Sans"/>
              <a:cs typeface="Open Sans"/>
              <a:sym typeface="Open Sans"/>
            </a:endParaRPr>
          </a:p>
          <a:p>
            <a:pPr indent="-330200" lvl="0" marL="457200" rtl="0" algn="l">
              <a:lnSpc>
                <a:spcPct val="100000"/>
              </a:lnSpc>
              <a:spcBef>
                <a:spcPts val="0"/>
              </a:spcBef>
              <a:spcAft>
                <a:spcPts val="0"/>
              </a:spcAft>
              <a:buClr>
                <a:srgbClr val="000000"/>
              </a:buClr>
              <a:buSzPts val="1600"/>
              <a:buFont typeface="Calibri"/>
              <a:buChar char="-"/>
            </a:pPr>
            <a:r>
              <a:rPr lang="en-GB" sz="1600">
                <a:latin typeface="Open Sans"/>
                <a:ea typeface="Open Sans"/>
                <a:cs typeface="Open Sans"/>
                <a:sym typeface="Open Sans"/>
              </a:rPr>
              <a:t>Mark Sommerfeld, REA</a:t>
            </a:r>
            <a:endParaRPr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t/>
            </a:r>
            <a:endParaRPr b="1" sz="16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rPr b="1" lang="en-GB" sz="1600">
                <a:solidFill>
                  <a:srgbClr val="000000"/>
                </a:solidFill>
                <a:latin typeface="Open Sans"/>
                <a:ea typeface="Open Sans"/>
                <a:cs typeface="Open Sans"/>
                <a:sym typeface="Open Sans"/>
              </a:rPr>
              <a:t>Closing Remarks </a:t>
            </a:r>
            <a:endParaRPr b="1" sz="1600">
              <a:solidFill>
                <a:srgbClr val="000000"/>
              </a:solidFill>
              <a:latin typeface="Open Sans"/>
              <a:ea typeface="Open Sans"/>
              <a:cs typeface="Open Sans"/>
              <a:sym typeface="Open Sans"/>
            </a:endParaRPr>
          </a:p>
          <a:p>
            <a:pPr indent="-330200" lvl="0" marL="457200" rtl="0" algn="l">
              <a:lnSpc>
                <a:spcPct val="115000"/>
              </a:lnSpc>
              <a:spcBef>
                <a:spcPts val="0"/>
              </a:spcBef>
              <a:spcAft>
                <a:spcPts val="0"/>
              </a:spcAft>
              <a:buClr>
                <a:srgbClr val="000000"/>
              </a:buClr>
              <a:buSzPts val="1600"/>
              <a:buFont typeface="Open Sans"/>
              <a:buChar char="-"/>
            </a:pPr>
            <a:r>
              <a:rPr lang="en-GB" sz="1600">
                <a:latin typeface="Open Sans"/>
                <a:ea typeface="Open Sans"/>
                <a:cs typeface="Open Sans"/>
                <a:sym typeface="Open Sans"/>
              </a:rPr>
              <a:t>WHF Steering Group</a:t>
            </a:r>
            <a:endParaRPr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t/>
            </a:r>
            <a:endParaRPr b="1" sz="1600">
              <a:solidFill>
                <a:srgbClr val="000000"/>
              </a:solidFill>
              <a:latin typeface="Open Sans"/>
              <a:ea typeface="Open Sans"/>
              <a:cs typeface="Open Sans"/>
              <a:sym typeface="Open Sans"/>
            </a:endParaRPr>
          </a:p>
          <a:p>
            <a:pPr indent="0" lvl="0" marL="0" rtl="0" algn="l">
              <a:lnSpc>
                <a:spcPct val="115000"/>
              </a:lnSpc>
              <a:spcBef>
                <a:spcPts val="0"/>
              </a:spcBef>
              <a:spcAft>
                <a:spcPts val="0"/>
              </a:spcAft>
              <a:buSzPts val="2800"/>
              <a:buNone/>
            </a:pPr>
            <a:r>
              <a:rPr b="1" lang="en-GB" sz="1600">
                <a:solidFill>
                  <a:srgbClr val="000000"/>
                </a:solidFill>
                <a:latin typeface="Open Sans"/>
                <a:ea typeface="Open Sans"/>
                <a:cs typeface="Open Sans"/>
                <a:sym typeface="Open Sans"/>
              </a:rPr>
              <a:t> END 12.00</a:t>
            </a:r>
            <a:endParaRPr b="1" sz="1600">
              <a:solidFill>
                <a:srgbClr val="000000"/>
              </a:solidFill>
              <a:latin typeface="Open Sans"/>
              <a:ea typeface="Open Sans"/>
              <a:cs typeface="Open Sans"/>
              <a:sym typeface="Open Sans"/>
            </a:endParaRPr>
          </a:p>
          <a:p>
            <a:pPr indent="0" lvl="0" marL="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200">
              <a:solidFill>
                <a:srgbClr val="000000"/>
              </a:solidFill>
              <a:latin typeface="Open Sans"/>
              <a:ea typeface="Open Sans"/>
              <a:cs typeface="Open Sans"/>
              <a:sym typeface="Open Sans"/>
            </a:endParaRPr>
          </a:p>
        </p:txBody>
      </p:sp>
      <p:sp>
        <p:nvSpPr>
          <p:cNvPr id="93" name="Google Shape;93;p14"/>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p:nvPr/>
        </p:nvSpPr>
        <p:spPr>
          <a:xfrm>
            <a:off x="0" y="15390"/>
            <a:ext cx="3372000" cy="6858000"/>
          </a:xfrm>
          <a:prstGeom prst="rect">
            <a:avLst/>
          </a:prstGeom>
          <a:solidFill>
            <a:srgbClr val="06926B"/>
          </a:solidFill>
          <a:ln cap="flat" cmpd="sng" w="25400">
            <a:solidFill>
              <a:srgbClr val="0692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4E2D5"/>
              </a:solidFill>
              <a:latin typeface="Arial"/>
              <a:ea typeface="Arial"/>
              <a:cs typeface="Arial"/>
              <a:sym typeface="Arial"/>
            </a:endParaRPr>
          </a:p>
        </p:txBody>
      </p:sp>
      <p:sp>
        <p:nvSpPr>
          <p:cNvPr id="224" name="Google Shape;224;p32"/>
          <p:cNvSpPr txBox="1"/>
          <p:nvPr>
            <p:ph idx="1" type="subTitle"/>
          </p:nvPr>
        </p:nvSpPr>
        <p:spPr>
          <a:xfrm>
            <a:off x="155416" y="2529546"/>
            <a:ext cx="3216584" cy="27716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None/>
            </a:pPr>
            <a:r>
              <a:rPr b="1" i="1" lang="en-GB" sz="2800">
                <a:solidFill>
                  <a:schemeClr val="lt1"/>
                </a:solidFill>
                <a:latin typeface="Arial"/>
                <a:ea typeface="Arial"/>
                <a:cs typeface="Arial"/>
                <a:sym typeface="Arial"/>
              </a:rPr>
              <a:t>Thank you</a:t>
            </a:r>
            <a:endParaRPr/>
          </a:p>
          <a:p>
            <a:pPr indent="0" lvl="0" marL="0" rtl="0" algn="ctr">
              <a:lnSpc>
                <a:spcPct val="90000"/>
              </a:lnSpc>
              <a:spcBef>
                <a:spcPts val="560"/>
              </a:spcBef>
              <a:spcAft>
                <a:spcPts val="0"/>
              </a:spcAft>
              <a:buClr>
                <a:srgbClr val="888888"/>
              </a:buClr>
              <a:buSzPts val="2800"/>
              <a:buNone/>
            </a:pPr>
            <a:r>
              <a:t/>
            </a:r>
            <a:endParaRPr b="1" i="1" sz="2800">
              <a:solidFill>
                <a:schemeClr val="lt1"/>
              </a:solidFill>
              <a:latin typeface="Arial"/>
              <a:ea typeface="Arial"/>
              <a:cs typeface="Arial"/>
              <a:sym typeface="Arial"/>
            </a:endParaRPr>
          </a:p>
          <a:p>
            <a:pPr indent="0" lvl="0" marL="0" rtl="0" algn="ctr">
              <a:lnSpc>
                <a:spcPct val="90000"/>
              </a:lnSpc>
              <a:spcBef>
                <a:spcPts val="560"/>
              </a:spcBef>
              <a:spcAft>
                <a:spcPts val="0"/>
              </a:spcAft>
              <a:buClr>
                <a:schemeClr val="lt1"/>
              </a:buClr>
              <a:buSzPts val="2800"/>
              <a:buNone/>
            </a:pPr>
            <a:r>
              <a:rPr b="1" i="1" lang="en-GB" sz="2800">
                <a:solidFill>
                  <a:schemeClr val="lt1"/>
                </a:solidFill>
                <a:latin typeface="Arial"/>
                <a:ea typeface="Arial"/>
                <a:cs typeface="Arial"/>
                <a:sym typeface="Arial"/>
              </a:rPr>
              <a:t>Email us:</a:t>
            </a:r>
            <a:endParaRPr/>
          </a:p>
          <a:p>
            <a:pPr indent="0" lvl="0" marL="0" rtl="0" algn="ctr">
              <a:lnSpc>
                <a:spcPct val="90000"/>
              </a:lnSpc>
              <a:spcBef>
                <a:spcPts val="560"/>
              </a:spcBef>
              <a:spcAft>
                <a:spcPts val="0"/>
              </a:spcAft>
              <a:buClr>
                <a:schemeClr val="lt1"/>
              </a:buClr>
              <a:buSzPts val="2800"/>
              <a:buNone/>
            </a:pPr>
            <a:r>
              <a:rPr b="1" i="1" lang="en-GB" sz="2800" u="sng">
                <a:solidFill>
                  <a:schemeClr val="hlink"/>
                </a:solidFill>
                <a:latin typeface="Arial"/>
                <a:ea typeface="Arial"/>
                <a:cs typeface="Arial"/>
                <a:sym typeface="Arial"/>
                <a:hlinkClick r:id="rId3"/>
              </a:rPr>
              <a:t>pjohn@r-e-a.net</a:t>
            </a:r>
            <a:endParaRPr b="1" i="1" sz="2800">
              <a:solidFill>
                <a:schemeClr val="lt1"/>
              </a:solidFill>
              <a:latin typeface="Arial"/>
              <a:ea typeface="Arial"/>
              <a:cs typeface="Arial"/>
              <a:sym typeface="Arial"/>
            </a:endParaRPr>
          </a:p>
          <a:p>
            <a:pPr indent="0" lvl="0" marL="0" rtl="0" algn="ctr">
              <a:lnSpc>
                <a:spcPct val="90000"/>
              </a:lnSpc>
              <a:spcBef>
                <a:spcPts val="560"/>
              </a:spcBef>
              <a:spcAft>
                <a:spcPts val="0"/>
              </a:spcAft>
              <a:buClr>
                <a:schemeClr val="lt1"/>
              </a:buClr>
              <a:buSzPts val="2800"/>
              <a:buNone/>
            </a:pPr>
            <a:r>
              <a:t/>
            </a:r>
            <a:endParaRPr/>
          </a:p>
          <a:p>
            <a:pPr indent="0" lvl="0" marL="0" rtl="0" algn="ctr">
              <a:lnSpc>
                <a:spcPct val="90000"/>
              </a:lnSpc>
              <a:spcBef>
                <a:spcPts val="560"/>
              </a:spcBef>
              <a:spcAft>
                <a:spcPts val="0"/>
              </a:spcAft>
              <a:buClr>
                <a:schemeClr val="lt1"/>
              </a:buClr>
              <a:buSzPts val="2800"/>
              <a:buNone/>
            </a:pPr>
            <a:r>
              <a:t/>
            </a:r>
            <a:endParaRPr/>
          </a:p>
        </p:txBody>
      </p:sp>
      <p:sp>
        <p:nvSpPr>
          <p:cNvPr id="225" name="Google Shape;225;p32"/>
          <p:cNvSpPr/>
          <p:nvPr/>
        </p:nvSpPr>
        <p:spPr>
          <a:xfrm>
            <a:off x="2267744" y="6294592"/>
            <a:ext cx="5903700" cy="83400"/>
          </a:xfrm>
          <a:prstGeom prst="rect">
            <a:avLst/>
          </a:prstGeom>
          <a:solidFill>
            <a:srgbClr val="06926B"/>
          </a:solidFill>
          <a:ln cap="flat" cmpd="sng" w="25400">
            <a:solidFill>
              <a:srgbClr val="06926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26" name="Google Shape;226;p32"/>
          <p:cNvPicPr preferRelativeResize="0"/>
          <p:nvPr/>
        </p:nvPicPr>
        <p:blipFill rotWithShape="1">
          <a:blip r:embed="rId4">
            <a:alphaModFix/>
          </a:blip>
          <a:srcRect b="0" l="0" r="0" t="0"/>
          <a:stretch/>
        </p:blipFill>
        <p:spPr>
          <a:xfrm>
            <a:off x="8219209" y="5540090"/>
            <a:ext cx="946505" cy="936104"/>
          </a:xfrm>
          <a:prstGeom prst="rect">
            <a:avLst/>
          </a:prstGeom>
          <a:noFill/>
          <a:ln>
            <a:noFill/>
          </a:ln>
        </p:spPr>
      </p:pic>
      <p:pic>
        <p:nvPicPr>
          <p:cNvPr descr="A picture containing green, close&#10;&#10;Description automatically generated" id="227" name="Google Shape;227;p32"/>
          <p:cNvPicPr preferRelativeResize="0"/>
          <p:nvPr/>
        </p:nvPicPr>
        <p:blipFill rotWithShape="1">
          <a:blip r:embed="rId5">
            <a:alphaModFix/>
          </a:blip>
          <a:srcRect b="0" l="0" r="0" t="0"/>
          <a:stretch/>
        </p:blipFill>
        <p:spPr>
          <a:xfrm>
            <a:off x="3398049" y="651505"/>
            <a:ext cx="5682985" cy="51423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BSL Progress Presentation</a:t>
            </a:r>
            <a:endParaRPr/>
          </a:p>
        </p:txBody>
      </p:sp>
      <p:pic>
        <p:nvPicPr>
          <p:cNvPr id="100" name="Google Shape;100;p15"/>
          <p:cNvPicPr preferRelativeResize="0"/>
          <p:nvPr/>
        </p:nvPicPr>
        <p:blipFill rotWithShape="1">
          <a:blip r:embed="rId3">
            <a:alphaModFix/>
          </a:blip>
          <a:srcRect b="0" l="0" r="0" t="0"/>
          <a:stretch/>
        </p:blipFill>
        <p:spPr>
          <a:xfrm>
            <a:off x="2773345" y="710864"/>
            <a:ext cx="3269448" cy="1761031"/>
          </a:xfrm>
          <a:prstGeom prst="rect">
            <a:avLst/>
          </a:prstGeom>
          <a:noFill/>
          <a:ln>
            <a:noFill/>
          </a:ln>
        </p:spPr>
      </p:pic>
      <p:sp>
        <p:nvSpPr>
          <p:cNvPr id="101" name="Google Shape;101;p15"/>
          <p:cNvSpPr txBox="1"/>
          <p:nvPr/>
        </p:nvSpPr>
        <p:spPr>
          <a:xfrm>
            <a:off x="2773345" y="3554547"/>
            <a:ext cx="4230356" cy="1839799"/>
          </a:xfrm>
          <a:prstGeom prst="rect">
            <a:avLst/>
          </a:prstGeom>
          <a:noFill/>
          <a:ln>
            <a:noFill/>
          </a:ln>
        </p:spPr>
        <p:txBody>
          <a:bodyPr anchorCtr="0" anchor="t" bIns="45700" lIns="91425" spcFirstLastPara="1" rIns="91425" wrap="square" tIns="45700">
            <a:spAutoFit/>
          </a:bodyPr>
          <a:lstStyle/>
          <a:p>
            <a:pPr indent="0" lvl="0" marL="127000" marR="0" rtl="0" algn="l">
              <a:lnSpc>
                <a:spcPct val="115000"/>
              </a:lnSpc>
              <a:spcBef>
                <a:spcPts val="0"/>
              </a:spcBef>
              <a:spcAft>
                <a:spcPts val="0"/>
              </a:spcAft>
              <a:buNone/>
            </a:pPr>
            <a:r>
              <a:rPr b="1" i="0" lang="en-GB" sz="2000" u="none" cap="none" strike="noStrike">
                <a:solidFill>
                  <a:srgbClr val="000000"/>
                </a:solidFill>
                <a:latin typeface="Open Sans"/>
                <a:ea typeface="Open Sans"/>
                <a:cs typeface="Open Sans"/>
                <a:sym typeface="Open Sans"/>
              </a:rPr>
              <a:t>Bruce Allen, </a:t>
            </a:r>
            <a:endParaRPr/>
          </a:p>
          <a:p>
            <a:pPr indent="0" lvl="0" marL="127000" marR="0" rtl="0" algn="l">
              <a:lnSpc>
                <a:spcPct val="115000"/>
              </a:lnSpc>
              <a:spcBef>
                <a:spcPts val="0"/>
              </a:spcBef>
              <a:spcAft>
                <a:spcPts val="0"/>
              </a:spcAft>
              <a:buNone/>
            </a:pPr>
            <a:r>
              <a:rPr b="0" i="0" lang="en-GB" sz="2000" u="none" cap="none" strike="noStrike">
                <a:solidFill>
                  <a:srgbClr val="000000"/>
                </a:solidFill>
                <a:latin typeface="Open Sans"/>
                <a:ea typeface="Open Sans"/>
                <a:cs typeface="Open Sans"/>
                <a:sym typeface="Open Sans"/>
              </a:rPr>
              <a:t>HETAS and Woodsure CEO</a:t>
            </a:r>
            <a:endParaRPr/>
          </a:p>
          <a:p>
            <a:pPr indent="0" lvl="0" marL="127000" marR="0" rtl="0" algn="l">
              <a:lnSpc>
                <a:spcPct val="115000"/>
              </a:lnSpc>
              <a:spcBef>
                <a:spcPts val="0"/>
              </a:spcBef>
              <a:spcAft>
                <a:spcPts val="0"/>
              </a:spcAft>
              <a:buNone/>
            </a:pPr>
            <a:r>
              <a:t/>
            </a:r>
            <a:endParaRPr b="1" i="0" sz="2000" u="none" cap="none" strike="noStrike">
              <a:solidFill>
                <a:srgbClr val="000000"/>
              </a:solidFill>
              <a:latin typeface="Open Sans"/>
              <a:ea typeface="Open Sans"/>
              <a:cs typeface="Open Sans"/>
              <a:sym typeface="Open Sans"/>
            </a:endParaRPr>
          </a:p>
          <a:p>
            <a:pPr indent="0" lvl="0" marL="127000" marR="0" rtl="0" algn="l">
              <a:lnSpc>
                <a:spcPct val="115000"/>
              </a:lnSpc>
              <a:spcBef>
                <a:spcPts val="0"/>
              </a:spcBef>
              <a:spcAft>
                <a:spcPts val="0"/>
              </a:spcAft>
              <a:buNone/>
            </a:pPr>
            <a:r>
              <a:rPr b="1" i="0" lang="en-GB" sz="2000" u="none" cap="none" strike="noStrike">
                <a:solidFill>
                  <a:srgbClr val="000000"/>
                </a:solidFill>
                <a:latin typeface="Open Sans"/>
                <a:ea typeface="Open Sans"/>
                <a:cs typeface="Open Sans"/>
                <a:sym typeface="Open Sans"/>
              </a:rPr>
              <a:t>Alastair Moore, </a:t>
            </a:r>
            <a:endParaRPr/>
          </a:p>
          <a:p>
            <a:pPr indent="0" lvl="0" marL="127000" marR="0" rtl="0" algn="l">
              <a:lnSpc>
                <a:spcPct val="115000"/>
              </a:lnSpc>
              <a:spcBef>
                <a:spcPts val="0"/>
              </a:spcBef>
              <a:spcAft>
                <a:spcPts val="0"/>
              </a:spcAft>
              <a:buNone/>
            </a:pPr>
            <a:r>
              <a:rPr b="0" i="0" lang="en-GB" sz="2000" u="none" cap="none" strike="noStrike">
                <a:solidFill>
                  <a:srgbClr val="000000"/>
                </a:solidFill>
                <a:latin typeface="Open Sans"/>
                <a:ea typeface="Open Sans"/>
                <a:cs typeface="Open Sans"/>
                <a:sym typeface="Open Sans"/>
              </a:rPr>
              <a:t>BSL Contract Manager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30200" lvl="0" marL="342900" rtl="0" algn="l">
              <a:lnSpc>
                <a:spcPct val="90000"/>
              </a:lnSpc>
              <a:spcBef>
                <a:spcPts val="0"/>
              </a:spcBef>
              <a:spcAft>
                <a:spcPts val="0"/>
              </a:spcAft>
              <a:buSzPts val="2000"/>
              <a:buFont typeface="Open Sans"/>
              <a:buChar char="•"/>
            </a:pPr>
            <a:r>
              <a:rPr b="1" lang="en-GB" sz="2000">
                <a:latin typeface="Open Sans"/>
                <a:ea typeface="Open Sans"/>
                <a:cs typeface="Open Sans"/>
                <a:sym typeface="Open Sans"/>
              </a:rPr>
              <a:t>The Boiler Upgrade Scheme is now open for grant applications and payments.</a:t>
            </a:r>
            <a:endParaRPr b="1" sz="20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000">
              <a:latin typeface="Open Sans"/>
              <a:ea typeface="Open Sans"/>
              <a:cs typeface="Open Sans"/>
              <a:sym typeface="Open Sans"/>
            </a:endParaRPr>
          </a:p>
          <a:p>
            <a:pPr indent="-330200" lvl="0" marL="3429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The BUS is installer-led at both stages of the voucher process.</a:t>
            </a:r>
            <a:endParaRPr sz="20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000">
              <a:latin typeface="Open Sans"/>
              <a:ea typeface="Open Sans"/>
              <a:cs typeface="Open Sans"/>
              <a:sym typeface="Open Sans"/>
            </a:endParaRPr>
          </a:p>
          <a:p>
            <a:pPr indent="-330200" lvl="0" marL="3429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BEIS expect the discounted cost to be provided to the property owner at the quote stage, ahead of installation.</a:t>
            </a:r>
            <a:endParaRPr sz="20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000">
              <a:latin typeface="Open Sans"/>
              <a:ea typeface="Open Sans"/>
              <a:cs typeface="Open Sans"/>
              <a:sym typeface="Open Sans"/>
            </a:endParaRPr>
          </a:p>
          <a:p>
            <a:pPr indent="-330200" lvl="0" marL="3429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The legislation for the BUS does not dictate how installers pass on costs to their customers.</a:t>
            </a:r>
            <a:endParaRPr sz="20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000">
              <a:latin typeface="Open Sans"/>
              <a:ea typeface="Open Sans"/>
              <a:cs typeface="Open Sans"/>
              <a:sym typeface="Open Sans"/>
            </a:endParaRPr>
          </a:p>
          <a:p>
            <a:pPr indent="-330200" lvl="0" marL="3429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Installers are free to apply for BUS funding either before starting work, during the project or after the commissioning. </a:t>
            </a:r>
            <a:endParaRPr sz="20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000">
              <a:latin typeface="Open Sans"/>
              <a:ea typeface="Open Sans"/>
              <a:cs typeface="Open Sans"/>
              <a:sym typeface="Open Sans"/>
            </a:endParaRPr>
          </a:p>
          <a:p>
            <a:pPr indent="-330200" lvl="0" marL="3429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Each BUS voucher application and voucher redemption application is dealt with on a case-by-case basis, taking into account all relevant factors.</a:t>
            </a:r>
            <a:endParaRPr sz="20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0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000">
              <a:solidFill>
                <a:srgbClr val="000000"/>
              </a:solidFill>
              <a:latin typeface="Open Sans"/>
              <a:ea typeface="Open Sans"/>
              <a:cs typeface="Open Sans"/>
              <a:sym typeface="Open Sans"/>
            </a:endParaRPr>
          </a:p>
        </p:txBody>
      </p:sp>
      <p:sp>
        <p:nvSpPr>
          <p:cNvPr id="108" name="Google Shape;108;p16"/>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Launch of Boiler Upgrade Scheme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42900" lvl="0" marL="457200" rtl="0" algn="l">
              <a:lnSpc>
                <a:spcPct val="125000"/>
              </a:lnSpc>
              <a:spcBef>
                <a:spcPts val="800"/>
              </a:spcBef>
              <a:spcAft>
                <a:spcPts val="0"/>
              </a:spcAft>
              <a:buSzPts val="1800"/>
              <a:buFont typeface="Open Sans"/>
              <a:buChar char="•"/>
            </a:pPr>
            <a:r>
              <a:rPr lang="en-GB" sz="1800">
                <a:solidFill>
                  <a:srgbClr val="606060"/>
                </a:solidFill>
                <a:highlight>
                  <a:srgbClr val="FFFFFF"/>
                </a:highlight>
                <a:latin typeface="Open Sans"/>
                <a:ea typeface="Open Sans"/>
                <a:cs typeface="Open Sans"/>
                <a:sym typeface="Open Sans"/>
              </a:rPr>
              <a:t>You can download your </a:t>
            </a:r>
            <a:r>
              <a:rPr lang="en-GB" sz="1800" u="sng">
                <a:solidFill>
                  <a:schemeClr val="hlink"/>
                </a:solidFill>
                <a:highlight>
                  <a:srgbClr val="FFFFFF"/>
                </a:highlight>
                <a:latin typeface="Open Sans"/>
                <a:ea typeface="Open Sans"/>
                <a:cs typeface="Open Sans"/>
                <a:sym typeface="Open Sans"/>
                <a:hlinkClick r:id="rId3"/>
              </a:rPr>
              <a:t>voucher application</a:t>
            </a:r>
            <a:r>
              <a:rPr lang="en-GB" sz="1800">
                <a:solidFill>
                  <a:srgbClr val="606060"/>
                </a:solidFill>
                <a:highlight>
                  <a:srgbClr val="FFFFFF"/>
                </a:highlight>
                <a:latin typeface="Open Sans"/>
                <a:ea typeface="Open Sans"/>
                <a:cs typeface="Open Sans"/>
                <a:sym typeface="Open Sans"/>
              </a:rPr>
              <a:t> and submit it via email to </a:t>
            </a:r>
            <a:r>
              <a:rPr lang="en-GB" sz="1800" u="sng">
                <a:solidFill>
                  <a:schemeClr val="hlink"/>
                </a:solidFill>
                <a:highlight>
                  <a:srgbClr val="FFFFFF"/>
                </a:highlight>
                <a:latin typeface="Open Sans"/>
                <a:ea typeface="Open Sans"/>
                <a:cs typeface="Open Sans"/>
                <a:sym typeface="Open Sans"/>
                <a:hlinkClick r:id="rId4"/>
              </a:rPr>
              <a:t>BUS.application@ofgem.gov.uk</a:t>
            </a:r>
            <a:r>
              <a:rPr lang="en-GB" sz="1800">
                <a:solidFill>
                  <a:srgbClr val="606060"/>
                </a:solidFill>
                <a:highlight>
                  <a:srgbClr val="FFFFFF"/>
                </a:highlight>
                <a:latin typeface="Open Sans"/>
                <a:ea typeface="Open Sans"/>
                <a:cs typeface="Open Sans"/>
                <a:sym typeface="Open Sans"/>
              </a:rPr>
              <a:t>.</a:t>
            </a:r>
            <a:endParaRPr sz="1800">
              <a:solidFill>
                <a:srgbClr val="606060"/>
              </a:solidFill>
              <a:highlight>
                <a:srgbClr val="FFFFFF"/>
              </a:highlight>
              <a:latin typeface="Open Sans"/>
              <a:ea typeface="Open Sans"/>
              <a:cs typeface="Open Sans"/>
              <a:sym typeface="Open Sans"/>
            </a:endParaRPr>
          </a:p>
          <a:p>
            <a:pPr indent="0" lvl="0" marL="457200" rtl="0" algn="l">
              <a:lnSpc>
                <a:spcPct val="125000"/>
              </a:lnSpc>
              <a:spcBef>
                <a:spcPts val="800"/>
              </a:spcBef>
              <a:spcAft>
                <a:spcPts val="0"/>
              </a:spcAft>
              <a:buSzPts val="2800"/>
              <a:buNone/>
            </a:pPr>
            <a:r>
              <a:t/>
            </a:r>
            <a:endParaRPr sz="1800">
              <a:solidFill>
                <a:srgbClr val="606060"/>
              </a:solidFill>
              <a:highlight>
                <a:srgbClr val="FFFFFF"/>
              </a:highlight>
              <a:latin typeface="Open Sans"/>
              <a:ea typeface="Open Sans"/>
              <a:cs typeface="Open Sans"/>
              <a:sym typeface="Open Sans"/>
            </a:endParaRPr>
          </a:p>
          <a:p>
            <a:pPr indent="-342900" lvl="0" marL="457200" rtl="0" algn="l">
              <a:lnSpc>
                <a:spcPct val="125000"/>
              </a:lnSpc>
              <a:spcBef>
                <a:spcPts val="800"/>
              </a:spcBef>
              <a:spcAft>
                <a:spcPts val="0"/>
              </a:spcAft>
              <a:buSzPts val="1800"/>
              <a:buFont typeface="Open Sans"/>
              <a:buChar char="•"/>
            </a:pPr>
            <a:r>
              <a:rPr lang="en-GB" sz="1800">
                <a:solidFill>
                  <a:srgbClr val="606060"/>
                </a:solidFill>
                <a:highlight>
                  <a:srgbClr val="FFFFFF"/>
                </a:highlight>
                <a:latin typeface="Open Sans"/>
                <a:ea typeface="Open Sans"/>
                <a:cs typeface="Open Sans"/>
                <a:sym typeface="Open Sans"/>
              </a:rPr>
              <a:t>When you are ready to redeem the voucher, you can download the </a:t>
            </a:r>
            <a:r>
              <a:rPr lang="en-GB" sz="1800" u="sng">
                <a:solidFill>
                  <a:schemeClr val="hlink"/>
                </a:solidFill>
                <a:highlight>
                  <a:srgbClr val="FFFFFF"/>
                </a:highlight>
                <a:latin typeface="Open Sans"/>
                <a:ea typeface="Open Sans"/>
                <a:cs typeface="Open Sans"/>
                <a:sym typeface="Open Sans"/>
                <a:hlinkClick r:id="rId5"/>
              </a:rPr>
              <a:t>redemption form</a:t>
            </a:r>
            <a:r>
              <a:rPr lang="en-GB" sz="1800">
                <a:solidFill>
                  <a:srgbClr val="606060"/>
                </a:solidFill>
                <a:highlight>
                  <a:srgbClr val="FFFFFF"/>
                </a:highlight>
                <a:latin typeface="Open Sans"/>
                <a:ea typeface="Open Sans"/>
                <a:cs typeface="Open Sans"/>
                <a:sym typeface="Open Sans"/>
              </a:rPr>
              <a:t> and submit it via email to </a:t>
            </a:r>
            <a:r>
              <a:rPr lang="en-GB" sz="1800">
                <a:solidFill>
                  <a:srgbClr val="6DC6DD"/>
                </a:solidFill>
                <a:highlight>
                  <a:srgbClr val="FFFFFF"/>
                </a:highlight>
                <a:latin typeface="Open Sans"/>
                <a:ea typeface="Open Sans"/>
                <a:cs typeface="Open Sans"/>
                <a:sym typeface="Open Sans"/>
              </a:rPr>
              <a:t>BUS.redemption@ofgem.gov.uk</a:t>
            </a:r>
            <a:r>
              <a:rPr lang="en-GB" sz="1800">
                <a:solidFill>
                  <a:srgbClr val="606060"/>
                </a:solidFill>
                <a:highlight>
                  <a:srgbClr val="FFFFFF"/>
                </a:highlight>
                <a:latin typeface="Open Sans"/>
                <a:ea typeface="Open Sans"/>
                <a:cs typeface="Open Sans"/>
                <a:sym typeface="Open Sans"/>
              </a:rPr>
              <a:t>. Full details on the process can be found in Ofgem’s </a:t>
            </a:r>
            <a:r>
              <a:rPr lang="en-GB" sz="1800" u="sng">
                <a:solidFill>
                  <a:schemeClr val="hlink"/>
                </a:solidFill>
                <a:highlight>
                  <a:srgbClr val="FFFFFF"/>
                </a:highlight>
                <a:latin typeface="Open Sans"/>
                <a:ea typeface="Open Sans"/>
                <a:cs typeface="Open Sans"/>
                <a:sym typeface="Open Sans"/>
                <a:hlinkClick r:id="rId6"/>
              </a:rPr>
              <a:t>installer guidance</a:t>
            </a:r>
            <a:r>
              <a:rPr lang="en-GB" sz="1800">
                <a:solidFill>
                  <a:srgbClr val="606060"/>
                </a:solidFill>
                <a:highlight>
                  <a:srgbClr val="FFFFFF"/>
                </a:highlight>
                <a:latin typeface="Open Sans"/>
                <a:ea typeface="Open Sans"/>
                <a:cs typeface="Open Sans"/>
                <a:sym typeface="Open Sans"/>
              </a:rPr>
              <a:t>. </a:t>
            </a:r>
            <a:endParaRPr sz="1800">
              <a:solidFill>
                <a:srgbClr val="606060"/>
              </a:solidFill>
              <a:highlight>
                <a:srgbClr val="FFFFFF"/>
              </a:highlight>
              <a:latin typeface="Open Sans"/>
              <a:ea typeface="Open Sans"/>
              <a:cs typeface="Open Sans"/>
              <a:sym typeface="Open Sans"/>
            </a:endParaRPr>
          </a:p>
          <a:p>
            <a:pPr indent="0" lvl="0" marL="457200" rtl="0" algn="l">
              <a:lnSpc>
                <a:spcPct val="125000"/>
              </a:lnSpc>
              <a:spcBef>
                <a:spcPts val="800"/>
              </a:spcBef>
              <a:spcAft>
                <a:spcPts val="0"/>
              </a:spcAft>
              <a:buSzPts val="2800"/>
              <a:buNone/>
            </a:pPr>
            <a:r>
              <a:t/>
            </a:r>
            <a:endParaRPr sz="1800">
              <a:solidFill>
                <a:srgbClr val="606060"/>
              </a:solidFill>
              <a:highlight>
                <a:srgbClr val="FFFFFF"/>
              </a:highlight>
              <a:latin typeface="Open Sans"/>
              <a:ea typeface="Open Sans"/>
              <a:cs typeface="Open Sans"/>
              <a:sym typeface="Open Sans"/>
            </a:endParaRPr>
          </a:p>
          <a:p>
            <a:pPr indent="-342900" lvl="0" marL="457200" rtl="0" algn="l">
              <a:lnSpc>
                <a:spcPct val="125000"/>
              </a:lnSpc>
              <a:spcBef>
                <a:spcPts val="800"/>
              </a:spcBef>
              <a:spcAft>
                <a:spcPts val="0"/>
              </a:spcAft>
              <a:buSzPts val="1800"/>
              <a:buFont typeface="Open Sans"/>
              <a:buChar char="•"/>
            </a:pPr>
            <a:r>
              <a:rPr lang="en-GB" sz="1800">
                <a:solidFill>
                  <a:srgbClr val="606060"/>
                </a:solidFill>
                <a:highlight>
                  <a:srgbClr val="FFFFFF"/>
                </a:highlight>
                <a:latin typeface="Open Sans"/>
                <a:ea typeface="Open Sans"/>
                <a:cs typeface="Open Sans"/>
                <a:sym typeface="Open Sans"/>
              </a:rPr>
              <a:t>Before installers are able to participate in the scheme, they must create an account with Ofgem. If you have not already done this, you can apply for an account via the </a:t>
            </a:r>
            <a:r>
              <a:rPr lang="en-GB" sz="1800" u="sng">
                <a:solidFill>
                  <a:schemeClr val="hlink"/>
                </a:solidFill>
                <a:highlight>
                  <a:srgbClr val="FFFFFF"/>
                </a:highlight>
                <a:latin typeface="Open Sans"/>
                <a:ea typeface="Open Sans"/>
                <a:cs typeface="Open Sans"/>
                <a:sym typeface="Open Sans"/>
                <a:hlinkClick r:id="rId7"/>
              </a:rPr>
              <a:t>installer account form</a:t>
            </a:r>
            <a:r>
              <a:rPr lang="en-GB" sz="1800">
                <a:solidFill>
                  <a:srgbClr val="606060"/>
                </a:solidFill>
                <a:highlight>
                  <a:srgbClr val="FFFFFF"/>
                </a:highlight>
                <a:latin typeface="Open Sans"/>
                <a:ea typeface="Open Sans"/>
                <a:cs typeface="Open Sans"/>
                <a:sym typeface="Open Sans"/>
              </a:rPr>
              <a:t>. There is information available on how to do this in Ofgem’s </a:t>
            </a:r>
            <a:r>
              <a:rPr lang="en-GB" sz="1800" u="sng">
                <a:solidFill>
                  <a:schemeClr val="hlink"/>
                </a:solidFill>
                <a:highlight>
                  <a:srgbClr val="FFFFFF"/>
                </a:highlight>
                <a:latin typeface="Open Sans"/>
                <a:ea typeface="Open Sans"/>
                <a:cs typeface="Open Sans"/>
                <a:sym typeface="Open Sans"/>
                <a:hlinkClick r:id="rId8"/>
              </a:rPr>
              <a:t>account creation guidance</a:t>
            </a:r>
            <a:r>
              <a:rPr lang="en-GB" sz="1800">
                <a:solidFill>
                  <a:srgbClr val="606060"/>
                </a:solidFill>
                <a:highlight>
                  <a:srgbClr val="FFFFFF"/>
                </a:highlight>
                <a:latin typeface="Open Sans"/>
                <a:ea typeface="Open Sans"/>
                <a:cs typeface="Open Sans"/>
                <a:sym typeface="Open Sans"/>
              </a:rPr>
              <a:t>. </a:t>
            </a:r>
            <a:endParaRPr sz="1800">
              <a:solidFill>
                <a:srgbClr val="606060"/>
              </a:solidFill>
              <a:highlight>
                <a:srgbClr val="FFFFFF"/>
              </a:highlight>
              <a:latin typeface="Open Sans"/>
              <a:ea typeface="Open Sans"/>
              <a:cs typeface="Open Sans"/>
              <a:sym typeface="Open Sans"/>
            </a:endParaRPr>
          </a:p>
          <a:p>
            <a:pPr indent="0" lvl="0" marL="457200" rtl="0" algn="l">
              <a:lnSpc>
                <a:spcPct val="125000"/>
              </a:lnSpc>
              <a:spcBef>
                <a:spcPts val="800"/>
              </a:spcBef>
              <a:spcAft>
                <a:spcPts val="0"/>
              </a:spcAft>
              <a:buSzPts val="2800"/>
              <a:buNone/>
            </a:pPr>
            <a:r>
              <a:t/>
            </a:r>
            <a:endParaRPr sz="2000">
              <a:solidFill>
                <a:srgbClr val="606060"/>
              </a:solidFill>
              <a:highlight>
                <a:srgbClr val="FFFFFF"/>
              </a:highlight>
              <a:latin typeface="Open Sans"/>
              <a:ea typeface="Open Sans"/>
              <a:cs typeface="Open Sans"/>
              <a:sym typeface="Open Sans"/>
            </a:endParaRPr>
          </a:p>
          <a:p>
            <a:pPr indent="0" lvl="0" marL="457200" rtl="0" algn="l">
              <a:lnSpc>
                <a:spcPct val="90000"/>
              </a:lnSpc>
              <a:spcBef>
                <a:spcPts val="800"/>
              </a:spcBef>
              <a:spcAft>
                <a:spcPts val="0"/>
              </a:spcAft>
              <a:buSzPts val="2800"/>
              <a:buNone/>
            </a:pPr>
            <a:r>
              <a:t/>
            </a:r>
            <a:endParaRPr b="1" sz="20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000">
              <a:solidFill>
                <a:srgbClr val="000000"/>
              </a:solidFill>
              <a:latin typeface="Open Sans"/>
              <a:ea typeface="Open Sans"/>
              <a:cs typeface="Open Sans"/>
              <a:sym typeface="Open Sans"/>
            </a:endParaRPr>
          </a:p>
        </p:txBody>
      </p:sp>
      <p:sp>
        <p:nvSpPr>
          <p:cNvPr id="115" name="Google Shape;115;p17"/>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How to Apply </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30200" lvl="0" marL="342900" rtl="0" algn="l">
              <a:lnSpc>
                <a:spcPct val="90000"/>
              </a:lnSpc>
              <a:spcBef>
                <a:spcPts val="0"/>
              </a:spcBef>
              <a:spcAft>
                <a:spcPts val="0"/>
              </a:spcAft>
              <a:buSzPts val="2000"/>
              <a:buFont typeface="Open Sans"/>
              <a:buChar char="•"/>
            </a:pPr>
            <a:r>
              <a:rPr b="1" lang="en-GB" sz="2000">
                <a:latin typeface="Open Sans"/>
                <a:ea typeface="Open Sans"/>
                <a:cs typeface="Open Sans"/>
                <a:sym typeface="Open Sans"/>
              </a:rPr>
              <a:t>There may be incidents where approved vouchers can’t be redeemed, for example:</a:t>
            </a:r>
            <a:endParaRPr b="1" sz="20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b="1" sz="2000">
              <a:latin typeface="Open Sans"/>
              <a:ea typeface="Open Sans"/>
              <a:cs typeface="Open Sans"/>
              <a:sym typeface="Open Sans"/>
            </a:endParaRPr>
          </a:p>
          <a:p>
            <a:pPr indent="-355600" lvl="1" marL="9144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The validity period has expired and the installation hasn’t commissioned.</a:t>
            </a:r>
            <a:endParaRPr sz="2000">
              <a:latin typeface="Open Sans"/>
              <a:ea typeface="Open Sans"/>
              <a:cs typeface="Open Sans"/>
              <a:sym typeface="Open Sans"/>
            </a:endParaRPr>
          </a:p>
          <a:p>
            <a:pPr indent="-355600" lvl="1" marL="9144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The installer hasn’t submitted a redemption application within the validity period.</a:t>
            </a:r>
            <a:endParaRPr sz="2000">
              <a:latin typeface="Open Sans"/>
              <a:ea typeface="Open Sans"/>
              <a:cs typeface="Open Sans"/>
              <a:sym typeface="Open Sans"/>
            </a:endParaRPr>
          </a:p>
          <a:p>
            <a:pPr indent="-355600" lvl="1" marL="9144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Insulation measures (where listed as a condition on the voucher) weren’t installed ahead of a redemption application being submitted.</a:t>
            </a:r>
            <a:endParaRPr sz="20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2000">
              <a:latin typeface="Open Sans"/>
              <a:ea typeface="Open Sans"/>
              <a:cs typeface="Open Sans"/>
              <a:sym typeface="Open Sans"/>
            </a:endParaRPr>
          </a:p>
          <a:p>
            <a:pPr indent="-355600" lvl="0" marL="4572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In the above scenarios, installers can reapply to the scheme. </a:t>
            </a:r>
            <a:endParaRPr sz="2000">
              <a:latin typeface="Open Sans"/>
              <a:ea typeface="Open Sans"/>
              <a:cs typeface="Open Sans"/>
              <a:sym typeface="Open Sans"/>
            </a:endParaRPr>
          </a:p>
          <a:p>
            <a:pPr indent="-355600" lvl="0" marL="4572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If an eligible technology not listed on the voucher was installed, the installer can submit a new application for a voucher related to the installed technology. </a:t>
            </a:r>
            <a:endParaRPr sz="2000">
              <a:latin typeface="Open Sans"/>
              <a:ea typeface="Open Sans"/>
              <a:cs typeface="Open Sans"/>
              <a:sym typeface="Open Sans"/>
            </a:endParaRPr>
          </a:p>
          <a:p>
            <a:pPr indent="-355600" lvl="0" marL="457200" rtl="0" algn="l">
              <a:lnSpc>
                <a:spcPct val="90000"/>
              </a:lnSpc>
              <a:spcBef>
                <a:spcPts val="0"/>
              </a:spcBef>
              <a:spcAft>
                <a:spcPts val="0"/>
              </a:spcAft>
              <a:buSzPts val="2000"/>
              <a:buFont typeface="Open Sans"/>
              <a:buChar char="•"/>
            </a:pPr>
            <a:r>
              <a:rPr lang="en-GB" sz="2000">
                <a:latin typeface="Open Sans"/>
                <a:ea typeface="Open Sans"/>
                <a:cs typeface="Open Sans"/>
                <a:sym typeface="Open Sans"/>
              </a:rPr>
              <a:t>All redemptions will need to meet all relevant eligibility criteria before payment will be released.</a:t>
            </a:r>
            <a:endParaRPr sz="20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200">
              <a:solidFill>
                <a:srgbClr val="000000"/>
              </a:solidFill>
              <a:latin typeface="Open Sans"/>
              <a:ea typeface="Open Sans"/>
              <a:cs typeface="Open Sans"/>
              <a:sym typeface="Open Sans"/>
            </a:endParaRPr>
          </a:p>
        </p:txBody>
      </p:sp>
      <p:sp>
        <p:nvSpPr>
          <p:cNvPr id="122" name="Google Shape;122;p18"/>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When Vouchers Can’t be Redeemed </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idx="1" type="body"/>
          </p:nvPr>
        </p:nvSpPr>
        <p:spPr>
          <a:xfrm>
            <a:off x="2603634" y="134524"/>
            <a:ext cx="5976600" cy="3643656"/>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0"/>
              </a:spcBef>
              <a:spcAft>
                <a:spcPts val="0"/>
              </a:spcAft>
              <a:buSzPts val="2000"/>
              <a:buFont typeface="Open Sans"/>
              <a:buChar char="•"/>
            </a:pPr>
            <a:r>
              <a:rPr b="1" lang="en-GB" sz="1800">
                <a:latin typeface="Open Sans"/>
                <a:ea typeface="Open Sans"/>
                <a:cs typeface="Open Sans"/>
                <a:sym typeface="Open Sans"/>
              </a:rPr>
              <a:t>Ofgem have released early statistics and an FAQ document from the Boiler Upgrade Scheme launch. </a:t>
            </a:r>
            <a:endParaRPr b="1"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b="1" sz="1800">
              <a:latin typeface="Open Sans"/>
              <a:ea typeface="Open Sans"/>
              <a:cs typeface="Open Sans"/>
              <a:sym typeface="Open Sans"/>
            </a:endParaRPr>
          </a:p>
          <a:p>
            <a:pPr indent="-355600" lvl="0" marL="457200" rtl="0" algn="l">
              <a:lnSpc>
                <a:spcPct val="90000"/>
              </a:lnSpc>
              <a:spcBef>
                <a:spcPts val="0"/>
              </a:spcBef>
              <a:spcAft>
                <a:spcPts val="0"/>
              </a:spcAft>
              <a:buSzPts val="2000"/>
              <a:buFont typeface="Open Sans"/>
              <a:buChar char="•"/>
            </a:pPr>
            <a:r>
              <a:rPr lang="en-GB" sz="1800">
                <a:latin typeface="Open Sans"/>
                <a:ea typeface="Open Sans"/>
                <a:cs typeface="Open Sans"/>
                <a:sym typeface="Open Sans"/>
              </a:rPr>
              <a:t>The headline stats as of the May 31 are as follows: </a:t>
            </a:r>
            <a:endParaRPr sz="18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55600" lvl="1" marL="914400" rtl="0" algn="l">
              <a:lnSpc>
                <a:spcPct val="90000"/>
              </a:lnSpc>
              <a:spcBef>
                <a:spcPts val="0"/>
              </a:spcBef>
              <a:spcAft>
                <a:spcPts val="0"/>
              </a:spcAft>
              <a:buSzPts val="2000"/>
              <a:buFont typeface="Open Sans"/>
              <a:buChar char="•"/>
            </a:pPr>
            <a:r>
              <a:rPr lang="en-GB" sz="1800">
                <a:latin typeface="Open Sans"/>
                <a:ea typeface="Open Sans"/>
                <a:cs typeface="Open Sans"/>
                <a:sym typeface="Open Sans"/>
              </a:rPr>
              <a:t>466 installer accounts have been created</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55600" lvl="1" marL="914400" rtl="0" algn="l">
              <a:lnSpc>
                <a:spcPct val="90000"/>
              </a:lnSpc>
              <a:spcBef>
                <a:spcPts val="0"/>
              </a:spcBef>
              <a:spcAft>
                <a:spcPts val="0"/>
              </a:spcAft>
              <a:buSzPts val="2000"/>
              <a:buFont typeface="Open Sans"/>
              <a:buChar char="•"/>
            </a:pPr>
            <a:r>
              <a:rPr lang="en-GB" sz="1800">
                <a:latin typeface="Open Sans"/>
                <a:ea typeface="Open Sans"/>
                <a:cs typeface="Open Sans"/>
                <a:sym typeface="Open Sans"/>
              </a:rPr>
              <a:t>745 voucher applications received</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55600" lvl="1" marL="914400" rtl="0" algn="l">
              <a:lnSpc>
                <a:spcPct val="90000"/>
              </a:lnSpc>
              <a:spcBef>
                <a:spcPts val="0"/>
              </a:spcBef>
              <a:spcAft>
                <a:spcPts val="0"/>
              </a:spcAft>
              <a:buSzPts val="2000"/>
              <a:buFont typeface="Open Sans"/>
              <a:buChar char="•"/>
            </a:pPr>
            <a:r>
              <a:rPr lang="en-GB" sz="1800">
                <a:latin typeface="Open Sans"/>
                <a:ea typeface="Open Sans"/>
                <a:cs typeface="Open Sans"/>
                <a:sym typeface="Open Sans"/>
              </a:rPr>
              <a:t>288 property owner consents have been issued</a:t>
            </a:r>
            <a:endParaRPr sz="18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55600" lvl="1" marL="914400" rtl="0" algn="l">
              <a:lnSpc>
                <a:spcPct val="90000"/>
              </a:lnSpc>
              <a:spcBef>
                <a:spcPts val="0"/>
              </a:spcBef>
              <a:spcAft>
                <a:spcPts val="0"/>
              </a:spcAft>
              <a:buSzPts val="2000"/>
              <a:buFont typeface="Open Sans"/>
              <a:buChar char="•"/>
            </a:pPr>
            <a:r>
              <a:rPr lang="en-GB" sz="1800">
                <a:latin typeface="Open Sans"/>
                <a:ea typeface="Open Sans"/>
                <a:cs typeface="Open Sans"/>
                <a:sym typeface="Open Sans"/>
              </a:rPr>
              <a:t>179 parallel applications have been received</a:t>
            </a:r>
            <a:endParaRPr sz="1800">
              <a:latin typeface="Open Sans"/>
              <a:ea typeface="Open Sans"/>
              <a:cs typeface="Open Sans"/>
              <a:sym typeface="Open Sans"/>
            </a:endParaRPr>
          </a:p>
          <a:p>
            <a:pPr indent="0" lvl="0" marL="0" rtl="0" algn="l">
              <a:lnSpc>
                <a:spcPct val="90000"/>
              </a:lnSpc>
              <a:spcBef>
                <a:spcPts val="0"/>
              </a:spcBef>
              <a:spcAft>
                <a:spcPts val="0"/>
              </a:spcAft>
              <a:buSzPts val="2800"/>
              <a:buNone/>
            </a:pPr>
            <a:r>
              <a:t/>
            </a:r>
            <a:endParaRPr sz="1800">
              <a:latin typeface="Open Sans"/>
              <a:ea typeface="Open Sans"/>
              <a:cs typeface="Open Sans"/>
              <a:sym typeface="Open Sans"/>
            </a:endParaRPr>
          </a:p>
          <a:p>
            <a:pPr indent="-355600" lvl="1" marL="914400" rtl="0" algn="l">
              <a:lnSpc>
                <a:spcPct val="90000"/>
              </a:lnSpc>
              <a:spcBef>
                <a:spcPts val="0"/>
              </a:spcBef>
              <a:spcAft>
                <a:spcPts val="0"/>
              </a:spcAft>
              <a:buSzPts val="2000"/>
              <a:buFont typeface="Open Sans"/>
              <a:buChar char="•"/>
            </a:pPr>
            <a:r>
              <a:rPr lang="en-GB" sz="1800">
                <a:latin typeface="Open Sans"/>
                <a:ea typeface="Open Sans"/>
                <a:cs typeface="Open Sans"/>
                <a:sym typeface="Open Sans"/>
              </a:rPr>
              <a:t>7 installers received payment</a:t>
            </a:r>
            <a:endParaRPr sz="18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000">
              <a:solidFill>
                <a:srgbClr val="000000"/>
              </a:solidFill>
              <a:latin typeface="Open Sans"/>
              <a:ea typeface="Open Sans"/>
              <a:cs typeface="Open Sans"/>
              <a:sym typeface="Open Sans"/>
            </a:endParaRPr>
          </a:p>
        </p:txBody>
      </p:sp>
      <p:sp>
        <p:nvSpPr>
          <p:cNvPr id="129" name="Google Shape;129;p19"/>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Early BUS Statistics </a:t>
            </a:r>
            <a:endParaRPr b="1" sz="2800">
              <a:solidFill>
                <a:schemeClr val="lt1"/>
              </a:solidFill>
              <a:latin typeface="Century Gothic"/>
              <a:ea typeface="Century Gothic"/>
              <a:cs typeface="Century Gothic"/>
              <a:sym typeface="Century Gothic"/>
            </a:endParaRPr>
          </a:p>
        </p:txBody>
      </p:sp>
      <p:sp>
        <p:nvSpPr>
          <p:cNvPr id="130" name="Google Shape;130;p19"/>
          <p:cNvSpPr txBox="1"/>
          <p:nvPr/>
        </p:nvSpPr>
        <p:spPr>
          <a:xfrm>
            <a:off x="2774457" y="4491614"/>
            <a:ext cx="5103450"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Arial"/>
                <a:ea typeface="Arial"/>
                <a:cs typeface="Arial"/>
                <a:sym typeface="Arial"/>
              </a:rPr>
              <a:t>The REA are keen to understand members experience of applying for the scheme so that we can report back to Ofgem and BEIS.  Please do let us know about any issues, or successes, related to the scheme to </a:t>
            </a:r>
            <a:endParaRPr/>
          </a:p>
          <a:p>
            <a:pPr indent="0" lvl="0" marL="0" marR="0" rtl="0" algn="l">
              <a:lnSpc>
                <a:spcPct val="100000"/>
              </a:lnSpc>
              <a:spcBef>
                <a:spcPts val="0"/>
              </a:spcBef>
              <a:spcAft>
                <a:spcPts val="0"/>
              </a:spcAft>
              <a:buNone/>
            </a:pPr>
            <a:r>
              <a:rPr b="1" i="0" lang="en-GB" sz="1800" u="sng" cap="none" strike="noStrike">
                <a:solidFill>
                  <a:schemeClr val="hlink"/>
                </a:solidFill>
                <a:latin typeface="Arial"/>
                <a:ea typeface="Arial"/>
                <a:cs typeface="Arial"/>
                <a:sym typeface="Arial"/>
                <a:hlinkClick r:id="rId3"/>
              </a:rPr>
              <a:t>heat@r-e-a.net</a:t>
            </a:r>
            <a:r>
              <a:rPr b="1" i="0" lang="en-GB" sz="1800" u="none" cap="none" strike="noStrike">
                <a:solidFill>
                  <a:srgbClr val="000000"/>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idx="1" type="body"/>
          </p:nvPr>
        </p:nvSpPr>
        <p:spPr>
          <a:xfrm>
            <a:off x="2383329" y="118323"/>
            <a:ext cx="5615159" cy="5544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200"/>
              <a:buFont typeface="Open Sans"/>
              <a:buChar char="•"/>
            </a:pPr>
            <a:r>
              <a:rPr lang="en-GB" sz="2400">
                <a:latin typeface="Open Sans"/>
                <a:ea typeface="Open Sans"/>
                <a:cs typeface="Open Sans"/>
                <a:sym typeface="Open Sans"/>
              </a:rPr>
              <a:t>The government published the British Energy Security Strategy on April 7 in response to the energy crisis and the Ukraine situation.</a:t>
            </a:r>
            <a:endParaRPr sz="24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4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400">
                <a:latin typeface="Open Sans"/>
                <a:ea typeface="Open Sans"/>
                <a:cs typeface="Open Sans"/>
                <a:sym typeface="Open Sans"/>
              </a:rPr>
              <a:t>The Government billed the strategy as a “major acceleration” of cleaner and more affordable energy, but it has been widely criticised.</a:t>
            </a:r>
            <a:endParaRPr sz="24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4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400">
                <a:latin typeface="Open Sans"/>
                <a:ea typeface="Open Sans"/>
                <a:cs typeface="Open Sans"/>
                <a:sym typeface="Open Sans"/>
              </a:rPr>
              <a:t>Most measures on nuclear, hydrogen and offshore wind, some positive moves on grids and networks.</a:t>
            </a:r>
            <a:endParaRPr sz="24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400">
              <a:latin typeface="Open Sans"/>
              <a:ea typeface="Open Sans"/>
              <a:cs typeface="Open Sans"/>
              <a:sym typeface="Open Sans"/>
            </a:endParaRPr>
          </a:p>
          <a:p>
            <a:pPr indent="-342900" lvl="0" marL="342900" rtl="0" algn="l">
              <a:lnSpc>
                <a:spcPct val="90000"/>
              </a:lnSpc>
              <a:spcBef>
                <a:spcPts val="0"/>
              </a:spcBef>
              <a:spcAft>
                <a:spcPts val="0"/>
              </a:spcAft>
              <a:buSzPts val="2200"/>
              <a:buFont typeface="Open Sans"/>
              <a:buChar char="•"/>
            </a:pPr>
            <a:r>
              <a:rPr lang="en-GB" sz="2400">
                <a:latin typeface="Open Sans"/>
                <a:ea typeface="Open Sans"/>
                <a:cs typeface="Open Sans"/>
                <a:sym typeface="Open Sans"/>
              </a:rPr>
              <a:t>Little in the way of support for biomass heat or energy efficiency.</a:t>
            </a:r>
            <a:endParaRPr sz="2400">
              <a:latin typeface="Open Sans"/>
              <a:ea typeface="Open Sans"/>
              <a:cs typeface="Open Sans"/>
              <a:sym typeface="Open Sans"/>
            </a:endParaRPr>
          </a:p>
        </p:txBody>
      </p:sp>
      <p:sp>
        <p:nvSpPr>
          <p:cNvPr id="137" name="Google Shape;137;p20"/>
          <p:cNvSpPr txBox="1"/>
          <p:nvPr>
            <p:ph type="title"/>
          </p:nvPr>
        </p:nvSpPr>
        <p:spPr>
          <a:xfrm>
            <a:off x="-97468" y="1592798"/>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Energy Security Strategy</a:t>
            </a:r>
            <a:endParaRPr b="1" sz="2800">
              <a:solidFill>
                <a:schemeClr val="lt1"/>
              </a:solidFill>
              <a:latin typeface="Century Gothic"/>
              <a:ea typeface="Century Gothic"/>
              <a:cs typeface="Century Gothic"/>
              <a:sym typeface="Century Gothic"/>
            </a:endParaRPr>
          </a:p>
        </p:txBody>
      </p:sp>
      <p:pic>
        <p:nvPicPr>
          <p:cNvPr id="138" name="Google Shape;138;p20"/>
          <p:cNvPicPr preferRelativeResize="0"/>
          <p:nvPr/>
        </p:nvPicPr>
        <p:blipFill rotWithShape="1">
          <a:blip r:embed="rId3">
            <a:alphaModFix/>
          </a:blip>
          <a:srcRect b="0" l="0" r="0" t="0"/>
          <a:stretch/>
        </p:blipFill>
        <p:spPr>
          <a:xfrm>
            <a:off x="116570" y="3312285"/>
            <a:ext cx="2057883" cy="19529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idx="1" type="body"/>
          </p:nvPr>
        </p:nvSpPr>
        <p:spPr>
          <a:xfrm>
            <a:off x="2603634" y="134524"/>
            <a:ext cx="5976600" cy="55446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A lack of new funding or programmes for addressing poor levels of energy efficiency in the UK. </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68300" lvl="0" marL="4572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The BESS commits to:</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68300" lvl="1" marL="9144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Double innovation funding to £20mn for the development and piloting of new green finance products for consumers</a:t>
            </a:r>
            <a:endParaRPr sz="22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68300" lvl="1" marL="9144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Run a £30mn Heat Pump Investment Accelerator Competition in 2022</a:t>
            </a:r>
            <a:endParaRPr sz="22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68300" lvl="1" marL="9144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Launch a government-backed energy advice service by Summer 2022</a:t>
            </a:r>
            <a:endParaRPr sz="2200">
              <a:latin typeface="Open Sans"/>
              <a:ea typeface="Open Sans"/>
              <a:cs typeface="Open Sans"/>
              <a:sym typeface="Open Sans"/>
            </a:endParaRPr>
          </a:p>
          <a:p>
            <a:pPr indent="0" lvl="0" marL="9144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368300" lvl="1" marL="914400" rtl="0" algn="l">
              <a:lnSpc>
                <a:spcPct val="90000"/>
              </a:lnSpc>
              <a:spcBef>
                <a:spcPts val="0"/>
              </a:spcBef>
              <a:spcAft>
                <a:spcPts val="0"/>
              </a:spcAft>
              <a:buSzPts val="2200"/>
              <a:buFont typeface="Open Sans"/>
              <a:buChar char="•"/>
            </a:pPr>
            <a:r>
              <a:rPr lang="en-GB" sz="2200">
                <a:latin typeface="Open Sans"/>
                <a:ea typeface="Open Sans"/>
                <a:cs typeface="Open Sans"/>
                <a:sym typeface="Open Sans"/>
              </a:rPr>
              <a:t>Review practical planning barriers to the installation of energy efficiency measures by end of 2022.</a:t>
            </a:r>
            <a:endParaRPr sz="2200">
              <a:latin typeface="Open Sans"/>
              <a:ea typeface="Open Sans"/>
              <a:cs typeface="Open Sans"/>
              <a:sym typeface="Open Sans"/>
            </a:endParaRPr>
          </a:p>
          <a:p>
            <a:pPr indent="0" lvl="0" marL="457200" rtl="0" algn="l">
              <a:lnSpc>
                <a:spcPct val="90000"/>
              </a:lnSpc>
              <a:spcBef>
                <a:spcPts val="0"/>
              </a:spcBef>
              <a:spcAft>
                <a:spcPts val="0"/>
              </a:spcAft>
              <a:buSzPts val="2800"/>
              <a:buNone/>
            </a:pPr>
            <a:r>
              <a:t/>
            </a:r>
            <a:endParaRPr sz="2200">
              <a:latin typeface="Open Sans"/>
              <a:ea typeface="Open Sans"/>
              <a:cs typeface="Open Sans"/>
              <a:sym typeface="Open Sans"/>
            </a:endParaRPr>
          </a:p>
          <a:p>
            <a:pPr indent="0" lvl="0" marL="0" rtl="0" algn="l">
              <a:lnSpc>
                <a:spcPct val="90000"/>
              </a:lnSpc>
              <a:spcBef>
                <a:spcPts val="1000"/>
              </a:spcBef>
              <a:spcAft>
                <a:spcPts val="0"/>
              </a:spcAft>
              <a:buSzPts val="2800"/>
              <a:buNone/>
            </a:pPr>
            <a:r>
              <a:t/>
            </a:r>
            <a:endParaRPr sz="2200">
              <a:solidFill>
                <a:srgbClr val="000000"/>
              </a:solidFill>
              <a:latin typeface="Open Sans"/>
              <a:ea typeface="Open Sans"/>
              <a:cs typeface="Open Sans"/>
              <a:sym typeface="Open Sans"/>
            </a:endParaRPr>
          </a:p>
        </p:txBody>
      </p:sp>
      <p:sp>
        <p:nvSpPr>
          <p:cNvPr id="145" name="Google Shape;145;p21"/>
          <p:cNvSpPr txBox="1"/>
          <p:nvPr>
            <p:ph type="title"/>
          </p:nvPr>
        </p:nvSpPr>
        <p:spPr>
          <a:xfrm>
            <a:off x="7029" y="1916832"/>
            <a:ext cx="2376300" cy="72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entury Gothic"/>
              <a:buNone/>
            </a:pPr>
            <a:r>
              <a:rPr b="1" lang="en-GB" sz="2800">
                <a:solidFill>
                  <a:schemeClr val="lt1"/>
                </a:solidFill>
                <a:latin typeface="Century Gothic"/>
                <a:ea typeface="Century Gothic"/>
                <a:cs typeface="Century Gothic"/>
                <a:sym typeface="Century Gothic"/>
              </a:rPr>
              <a:t>ESS - Heat &amp; Energy Efficiency</a:t>
            </a:r>
            <a:endParaRPr b="1" sz="280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