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74" r:id="rId2"/>
    <p:sldMasterId id="2147483686" r:id="rId3"/>
    <p:sldMasterId id="2147483703" r:id="rId4"/>
    <p:sldMasterId id="2147483715" r:id="rId5"/>
  </p:sldMasterIdLst>
  <p:notesMasterIdLst>
    <p:notesMasterId r:id="rId41"/>
  </p:notesMasterIdLst>
  <p:sldIdLst>
    <p:sldId id="2146847018" r:id="rId6"/>
    <p:sldId id="2146847016" r:id="rId7"/>
    <p:sldId id="2146847017" r:id="rId8"/>
    <p:sldId id="2146847026" r:id="rId9"/>
    <p:sldId id="2146847027" r:id="rId10"/>
    <p:sldId id="793" r:id="rId11"/>
    <p:sldId id="276" r:id="rId12"/>
    <p:sldId id="281" r:id="rId13"/>
    <p:sldId id="2146847033" r:id="rId14"/>
    <p:sldId id="789" r:id="rId15"/>
    <p:sldId id="2146847020" r:id="rId16"/>
    <p:sldId id="2146847035" r:id="rId17"/>
    <p:sldId id="2146847031" r:id="rId18"/>
    <p:sldId id="2146847037" r:id="rId19"/>
    <p:sldId id="2146847034" r:id="rId20"/>
    <p:sldId id="2146847028" r:id="rId21"/>
    <p:sldId id="2146847029" r:id="rId22"/>
    <p:sldId id="2146847030" r:id="rId23"/>
    <p:sldId id="2146847032" r:id="rId24"/>
    <p:sldId id="790" r:id="rId25"/>
    <p:sldId id="787" r:id="rId26"/>
    <p:sldId id="2146847036" r:id="rId27"/>
    <p:sldId id="798" r:id="rId28"/>
    <p:sldId id="797" r:id="rId29"/>
    <p:sldId id="2146847022" r:id="rId30"/>
    <p:sldId id="2146847039" r:id="rId31"/>
    <p:sldId id="408" r:id="rId32"/>
    <p:sldId id="2146847015" r:id="rId33"/>
    <p:sldId id="763" r:id="rId34"/>
    <p:sldId id="769" r:id="rId35"/>
    <p:sldId id="771" r:id="rId36"/>
    <p:sldId id="770" r:id="rId37"/>
    <p:sldId id="764" r:id="rId38"/>
    <p:sldId id="755" r:id="rId39"/>
    <p:sldId id="2146847040" r:id="rId40"/>
  </p:sldIdLst>
  <p:sldSz cx="9144000" cy="6858000" type="screen4x3"/>
  <p:notesSz cx="6858000"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703E76-7493-4794-8AB7-6DDE6B5947CF}">
          <p14:sldIdLst>
            <p14:sldId id="2146847018"/>
            <p14:sldId id="2146847016"/>
            <p14:sldId id="2146847017"/>
            <p14:sldId id="2146847026"/>
            <p14:sldId id="2146847027"/>
            <p14:sldId id="793"/>
            <p14:sldId id="276"/>
            <p14:sldId id="281"/>
            <p14:sldId id="2146847033"/>
            <p14:sldId id="789"/>
            <p14:sldId id="2146847020"/>
            <p14:sldId id="2146847035"/>
            <p14:sldId id="2146847031"/>
            <p14:sldId id="2146847037"/>
            <p14:sldId id="2146847034"/>
            <p14:sldId id="2146847028"/>
            <p14:sldId id="2146847029"/>
            <p14:sldId id="2146847030"/>
            <p14:sldId id="2146847032"/>
            <p14:sldId id="790"/>
            <p14:sldId id="787"/>
            <p14:sldId id="2146847036"/>
            <p14:sldId id="798"/>
            <p14:sldId id="797"/>
            <p14:sldId id="2146847022"/>
            <p14:sldId id="2146847039"/>
            <p14:sldId id="408"/>
            <p14:sldId id="2146847015"/>
            <p14:sldId id="763"/>
            <p14:sldId id="769"/>
            <p14:sldId id="771"/>
            <p14:sldId id="770"/>
            <p14:sldId id="764"/>
            <p14:sldId id="755"/>
            <p14:sldId id="21468470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926B"/>
    <a:srgbClr val="921183"/>
    <a:srgbClr val="74E2D5"/>
    <a:srgbClr val="4FC0EA"/>
    <a:srgbClr val="1E1E1E"/>
    <a:srgbClr val="4E5053"/>
    <a:srgbClr val="BEBEBE"/>
    <a:srgbClr val="43D398"/>
    <a:srgbClr val="76CAD4"/>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853" autoAdjust="0"/>
  </p:normalViewPr>
  <p:slideViewPr>
    <p:cSldViewPr>
      <p:cViewPr varScale="1">
        <p:scale>
          <a:sx n="86" d="100"/>
          <a:sy n="86" d="100"/>
        </p:scale>
        <p:origin x="1382" y="5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1390"/>
    </p:cViewPr>
  </p:sorterViewPr>
  <p:notesViewPr>
    <p:cSldViewPr>
      <p:cViewPr varScale="1">
        <p:scale>
          <a:sx n="60" d="100"/>
          <a:sy n="60" d="100"/>
        </p:scale>
        <p:origin x="3264" y="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5427"/>
          </a:xfrm>
          <a:prstGeom prst="rect">
            <a:avLst/>
          </a:prstGeom>
        </p:spPr>
        <p:txBody>
          <a:bodyPr vert="horz" lIns="91440" tIns="45720" rIns="91440" bIns="45720" rtlCol="0"/>
          <a:lstStyle>
            <a:lvl1pPr algn="r">
              <a:defRPr sz="1200"/>
            </a:lvl1pPr>
          </a:lstStyle>
          <a:p>
            <a:fld id="{BB31F5E4-95FC-7D49-9EE0-964BD2D0D0AB}" type="datetimeFigureOut">
              <a:rPr lang="en-US" smtClean="0"/>
              <a:t>7/6/2022</a:t>
            </a:fld>
            <a:endParaRPr lang="en-US"/>
          </a:p>
        </p:txBody>
      </p:sp>
      <p:sp>
        <p:nvSpPr>
          <p:cNvPr id="4" name="Slide Image Placeholder 3"/>
          <p:cNvSpPr>
            <a:spLocks noGrp="1" noRot="1" noChangeAspect="1"/>
          </p:cNvSpPr>
          <p:nvPr>
            <p:ph type="sldImg" idx="2"/>
          </p:nvPr>
        </p:nvSpPr>
        <p:spPr>
          <a:xfrm>
            <a:off x="1206500" y="1233488"/>
            <a:ext cx="4445000" cy="3333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78824"/>
            <a:ext cx="2971800" cy="4954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378824"/>
            <a:ext cx="2971800" cy="495426"/>
          </a:xfrm>
          <a:prstGeom prst="rect">
            <a:avLst/>
          </a:prstGeom>
        </p:spPr>
        <p:txBody>
          <a:bodyPr vert="horz" lIns="91440" tIns="45720" rIns="91440" bIns="45720" rtlCol="0" anchor="b"/>
          <a:lstStyle>
            <a:lvl1pPr algn="r">
              <a:defRPr sz="1200"/>
            </a:lvl1pPr>
          </a:lstStyle>
          <a:p>
            <a:fld id="{53F2CB41-7773-6C43-B162-9FEB6DD9CC00}" type="slidenum">
              <a:rPr lang="en-US" smtClean="0"/>
              <a:t>‹#›</a:t>
            </a:fld>
            <a:endParaRPr lang="en-US"/>
          </a:p>
        </p:txBody>
      </p:sp>
    </p:spTree>
    <p:extLst>
      <p:ext uri="{BB962C8B-B14F-4D97-AF65-F5344CB8AC3E}">
        <p14:creationId xmlns:p14="http://schemas.microsoft.com/office/powerpoint/2010/main" val="147397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notes"/>
          <p:cNvSpPr>
            <a:spLocks noGrp="1" noRot="1" noChangeAspect="1"/>
          </p:cNvSpPr>
          <p:nvPr>
            <p:ph type="sldImg" idx="2"/>
          </p:nvPr>
        </p:nvSpPr>
        <p:spPr>
          <a:xfrm>
            <a:off x="719138" y="803275"/>
            <a:ext cx="5359400" cy="40211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notes"/>
          <p:cNvSpPr txBox="1">
            <a:spLocks noGrp="1"/>
          </p:cNvSpPr>
          <p:nvPr>
            <p:ph type="body" idx="1"/>
          </p:nvPr>
        </p:nvSpPr>
        <p:spPr>
          <a:xfrm>
            <a:off x="679768" y="5091711"/>
            <a:ext cx="5438140" cy="48237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Peter - welcome</a:t>
            </a:r>
            <a:endParaRPr dirty="0"/>
          </a:p>
        </p:txBody>
      </p:sp>
      <p:sp>
        <p:nvSpPr>
          <p:cNvPr id="281" name="Google Shape;281;p1:notes"/>
          <p:cNvSpPr txBox="1">
            <a:spLocks noGrp="1"/>
          </p:cNvSpPr>
          <p:nvPr>
            <p:ph type="sldNum" idx="12"/>
          </p:nvPr>
        </p:nvSpPr>
        <p:spPr>
          <a:xfrm>
            <a:off x="3850444" y="10181560"/>
            <a:ext cx="2945659" cy="53597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8599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Nina</a:t>
            </a:r>
          </a:p>
        </p:txBody>
      </p:sp>
      <p:sp>
        <p:nvSpPr>
          <p:cNvPr id="4" name="Slide Number Placeholder 3"/>
          <p:cNvSpPr>
            <a:spLocks noGrp="1"/>
          </p:cNvSpPr>
          <p:nvPr>
            <p:ph type="sldNum" sz="quarter" idx="5"/>
          </p:nvPr>
        </p:nvSpPr>
        <p:spPr/>
        <p:txBody>
          <a:bodyPr/>
          <a:lstStyle/>
          <a:p>
            <a:fld id="{53F2CB41-7773-6C43-B162-9FEB6DD9CC00}" type="slidenum">
              <a:rPr lang="en-US" smtClean="0"/>
              <a:t>10</a:t>
            </a:fld>
            <a:endParaRPr lang="en-US"/>
          </a:p>
        </p:txBody>
      </p:sp>
    </p:spTree>
    <p:extLst>
      <p:ext uri="{BB962C8B-B14F-4D97-AF65-F5344CB8AC3E}">
        <p14:creationId xmlns:p14="http://schemas.microsoft.com/office/powerpoint/2010/main" val="402913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Frank/Mark</a:t>
            </a:r>
          </a:p>
        </p:txBody>
      </p:sp>
      <p:sp>
        <p:nvSpPr>
          <p:cNvPr id="4" name="Slide Number Placeholder 3"/>
          <p:cNvSpPr>
            <a:spLocks noGrp="1"/>
          </p:cNvSpPr>
          <p:nvPr>
            <p:ph type="sldNum" sz="quarter" idx="5"/>
          </p:nvPr>
        </p:nvSpPr>
        <p:spPr/>
        <p:txBody>
          <a:bodyPr/>
          <a:lstStyle/>
          <a:p>
            <a:fld id="{53F2CB41-7773-6C43-B162-9FEB6DD9CC00}" type="slidenum">
              <a:rPr lang="en-US" smtClean="0"/>
              <a:t>11</a:t>
            </a:fld>
            <a:endParaRPr lang="en-US"/>
          </a:p>
        </p:txBody>
      </p:sp>
    </p:spTree>
    <p:extLst>
      <p:ext uri="{BB962C8B-B14F-4D97-AF65-F5344CB8AC3E}">
        <p14:creationId xmlns:p14="http://schemas.microsoft.com/office/powerpoint/2010/main" val="540556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Frank/Mark</a:t>
            </a:r>
          </a:p>
        </p:txBody>
      </p:sp>
      <p:sp>
        <p:nvSpPr>
          <p:cNvPr id="4" name="Slide Number Placeholder 3"/>
          <p:cNvSpPr>
            <a:spLocks noGrp="1"/>
          </p:cNvSpPr>
          <p:nvPr>
            <p:ph type="sldNum" sz="quarter" idx="5"/>
          </p:nvPr>
        </p:nvSpPr>
        <p:spPr/>
        <p:txBody>
          <a:bodyPr/>
          <a:lstStyle/>
          <a:p>
            <a:fld id="{53F2CB41-7773-6C43-B162-9FEB6DD9CC0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74331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a:t>
            </a:r>
          </a:p>
        </p:txBody>
      </p:sp>
      <p:sp>
        <p:nvSpPr>
          <p:cNvPr id="4" name="Slide Number Placeholder 3"/>
          <p:cNvSpPr>
            <a:spLocks noGrp="1"/>
          </p:cNvSpPr>
          <p:nvPr>
            <p:ph type="sldNum" sz="quarter" idx="5"/>
          </p:nvPr>
        </p:nvSpPr>
        <p:spPr/>
        <p:txBody>
          <a:bodyPr/>
          <a:lstStyle/>
          <a:p>
            <a:fld id="{53F2CB41-7773-6C43-B162-9FEB6DD9CC0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1007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2ca9adf0b1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12ca9adf0b1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r>
              <a:rPr lang="en-GB" dirty="0"/>
              <a:t>Mark</a:t>
            </a:r>
            <a:endParaRPr dirty="0"/>
          </a:p>
        </p:txBody>
      </p:sp>
      <p:sp>
        <p:nvSpPr>
          <p:cNvPr id="202" name="Google Shape;202;g12ca9adf0b1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Frank</a:t>
            </a:r>
          </a:p>
        </p:txBody>
      </p:sp>
      <p:sp>
        <p:nvSpPr>
          <p:cNvPr id="4" name="Slide Number Placeholder 3"/>
          <p:cNvSpPr>
            <a:spLocks noGrp="1"/>
          </p:cNvSpPr>
          <p:nvPr>
            <p:ph type="sldNum" sz="quarter" idx="5"/>
          </p:nvPr>
        </p:nvSpPr>
        <p:spPr/>
        <p:txBody>
          <a:bodyPr/>
          <a:lstStyle/>
          <a:p>
            <a:fld id="{53F2CB41-7773-6C43-B162-9FEB6DD9CC00}" type="slidenum">
              <a:rPr lang="en-US" smtClean="0"/>
              <a:t>15</a:t>
            </a:fld>
            <a:endParaRPr lang="en-US"/>
          </a:p>
        </p:txBody>
      </p:sp>
    </p:spTree>
    <p:extLst>
      <p:ext uri="{BB962C8B-B14F-4D97-AF65-F5344CB8AC3E}">
        <p14:creationId xmlns:p14="http://schemas.microsoft.com/office/powerpoint/2010/main" val="1848802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53F2CB41-7773-6C43-B162-9FEB6DD9CC0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38451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CB41-7773-6C43-B162-9FEB6DD9C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64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a:t>
            </a:r>
          </a:p>
        </p:txBody>
      </p:sp>
      <p:sp>
        <p:nvSpPr>
          <p:cNvPr id="4" name="Slide Number Placeholder 3"/>
          <p:cNvSpPr>
            <a:spLocks noGrp="1"/>
          </p:cNvSpPr>
          <p:nvPr>
            <p:ph type="sldNum" sz="quarter" idx="5"/>
          </p:nvPr>
        </p:nvSpPr>
        <p:spPr/>
        <p:txBody>
          <a:bodyPr/>
          <a:lstStyle/>
          <a:p>
            <a:fld id="{53F2CB41-7773-6C43-B162-9FEB6DD9CC00}" type="slidenum">
              <a:rPr lang="en-US" smtClean="0"/>
              <a:t>18</a:t>
            </a:fld>
            <a:endParaRPr lang="en-US"/>
          </a:p>
        </p:txBody>
      </p:sp>
    </p:spTree>
    <p:extLst>
      <p:ext uri="{BB962C8B-B14F-4D97-AF65-F5344CB8AC3E}">
        <p14:creationId xmlns:p14="http://schemas.microsoft.com/office/powerpoint/2010/main" val="2224403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6:notes"/>
          <p:cNvSpPr>
            <a:spLocks noGrp="1" noRot="1" noChangeAspect="1"/>
          </p:cNvSpPr>
          <p:nvPr>
            <p:ph type="sldImg" idx="2"/>
          </p:nvPr>
        </p:nvSpPr>
        <p:spPr>
          <a:xfrm>
            <a:off x="719138" y="803275"/>
            <a:ext cx="5359400" cy="40211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6:notes"/>
          <p:cNvSpPr txBox="1">
            <a:spLocks noGrp="1"/>
          </p:cNvSpPr>
          <p:nvPr>
            <p:ph type="body" idx="1"/>
          </p:nvPr>
        </p:nvSpPr>
        <p:spPr>
          <a:xfrm>
            <a:off x="679768" y="5091711"/>
            <a:ext cx="5438140" cy="4823726"/>
          </a:xfrm>
          <a:prstGeom prst="rect">
            <a:avLst/>
          </a:prstGeom>
          <a:noFill/>
          <a:ln>
            <a:noFill/>
          </a:ln>
        </p:spPr>
        <p:txBody>
          <a:bodyPr spcFirstLastPara="1" wrap="square" lIns="91425" tIns="45700" rIns="91425" bIns="45700" anchor="t" anchorCtr="0">
            <a:noAutofit/>
          </a:bodyPr>
          <a:lstStyle/>
          <a:p>
            <a:r>
              <a:rPr lang="en-GB" b="0" dirty="0"/>
              <a:t>Mark/Frank</a:t>
            </a:r>
            <a:endParaRPr b="0" dirty="0"/>
          </a:p>
        </p:txBody>
      </p:sp>
      <p:sp>
        <p:nvSpPr>
          <p:cNvPr id="341" name="Google Shape;341;p6:notes"/>
          <p:cNvSpPr txBox="1">
            <a:spLocks noGrp="1"/>
          </p:cNvSpPr>
          <p:nvPr>
            <p:ph type="sldNum" idx="12"/>
          </p:nvPr>
        </p:nvSpPr>
        <p:spPr>
          <a:xfrm>
            <a:off x="3850444" y="10181560"/>
            <a:ext cx="2945659" cy="53597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733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Peter/Nina</a:t>
            </a:r>
          </a:p>
        </p:txBody>
      </p:sp>
      <p:sp>
        <p:nvSpPr>
          <p:cNvPr id="4" name="Slide Number Placeholder 3"/>
          <p:cNvSpPr>
            <a:spLocks noGrp="1"/>
          </p:cNvSpPr>
          <p:nvPr>
            <p:ph type="sldNum" sz="quarter" idx="5"/>
          </p:nvPr>
        </p:nvSpPr>
        <p:spPr/>
        <p:txBody>
          <a:bodyPr/>
          <a:lstStyle/>
          <a:p>
            <a:fld id="{53F2CB41-7773-6C43-B162-9FEB6DD9CC0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42114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Frank/Mark</a:t>
            </a:r>
          </a:p>
        </p:txBody>
      </p:sp>
      <p:sp>
        <p:nvSpPr>
          <p:cNvPr id="4" name="Slide Number Placeholder 3"/>
          <p:cNvSpPr>
            <a:spLocks noGrp="1"/>
          </p:cNvSpPr>
          <p:nvPr>
            <p:ph type="sldNum" sz="quarter" idx="5"/>
          </p:nvPr>
        </p:nvSpPr>
        <p:spPr/>
        <p:txBody>
          <a:bodyPr/>
          <a:lstStyle/>
          <a:p>
            <a:fld id="{53F2CB41-7773-6C43-B162-9FEB6DD9CC00}" type="slidenum">
              <a:rPr lang="en-US" smtClean="0"/>
              <a:t>20</a:t>
            </a:fld>
            <a:endParaRPr lang="en-US"/>
          </a:p>
        </p:txBody>
      </p:sp>
    </p:spTree>
    <p:extLst>
      <p:ext uri="{BB962C8B-B14F-4D97-AF65-F5344CB8AC3E}">
        <p14:creationId xmlns:p14="http://schemas.microsoft.com/office/powerpoint/2010/main" val="4004970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a:t>
            </a:r>
          </a:p>
        </p:txBody>
      </p:sp>
      <p:sp>
        <p:nvSpPr>
          <p:cNvPr id="4" name="Slide Number Placeholder 3"/>
          <p:cNvSpPr>
            <a:spLocks noGrp="1"/>
          </p:cNvSpPr>
          <p:nvPr>
            <p:ph type="sldNum" sz="quarter" idx="5"/>
          </p:nvPr>
        </p:nvSpPr>
        <p:spPr/>
        <p:txBody>
          <a:bodyPr/>
          <a:lstStyle/>
          <a:p>
            <a:fld id="{53F2CB41-7773-6C43-B162-9FEB6DD9CC00}" type="slidenum">
              <a:rPr lang="en-US" smtClean="0"/>
              <a:t>21</a:t>
            </a:fld>
            <a:endParaRPr lang="en-US"/>
          </a:p>
        </p:txBody>
      </p:sp>
    </p:spTree>
    <p:extLst>
      <p:ext uri="{BB962C8B-B14F-4D97-AF65-F5344CB8AC3E}">
        <p14:creationId xmlns:p14="http://schemas.microsoft.com/office/powerpoint/2010/main" val="1386454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Mark</a:t>
            </a:r>
          </a:p>
        </p:txBody>
      </p:sp>
      <p:sp>
        <p:nvSpPr>
          <p:cNvPr id="4" name="Slide Number Placeholder 3"/>
          <p:cNvSpPr>
            <a:spLocks noGrp="1"/>
          </p:cNvSpPr>
          <p:nvPr>
            <p:ph type="sldNum" sz="quarter" idx="5"/>
          </p:nvPr>
        </p:nvSpPr>
        <p:spPr/>
        <p:txBody>
          <a:bodyPr/>
          <a:lstStyle/>
          <a:p>
            <a:fld id="{53F2CB41-7773-6C43-B162-9FEB6DD9CC00}" type="slidenum">
              <a:rPr lang="en-US" smtClean="0"/>
              <a:t>22</a:t>
            </a:fld>
            <a:endParaRPr lang="en-US"/>
          </a:p>
        </p:txBody>
      </p:sp>
    </p:spTree>
    <p:extLst>
      <p:ext uri="{BB962C8B-B14F-4D97-AF65-F5344CB8AC3E}">
        <p14:creationId xmlns:p14="http://schemas.microsoft.com/office/powerpoint/2010/main" val="1382736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Frank/Mark/Nina</a:t>
            </a:r>
          </a:p>
        </p:txBody>
      </p:sp>
      <p:sp>
        <p:nvSpPr>
          <p:cNvPr id="4" name="Slide Number Placeholder 3"/>
          <p:cNvSpPr>
            <a:spLocks noGrp="1"/>
          </p:cNvSpPr>
          <p:nvPr>
            <p:ph type="sldNum" sz="quarter" idx="5"/>
          </p:nvPr>
        </p:nvSpPr>
        <p:spPr/>
        <p:txBody>
          <a:bodyPr/>
          <a:lstStyle/>
          <a:p>
            <a:fld id="{53F2CB41-7773-6C43-B162-9FEB6DD9CC00}" type="slidenum">
              <a:rPr lang="en-US" smtClean="0"/>
              <a:t>23</a:t>
            </a:fld>
            <a:endParaRPr lang="en-US"/>
          </a:p>
        </p:txBody>
      </p:sp>
    </p:spTree>
    <p:extLst>
      <p:ext uri="{BB962C8B-B14F-4D97-AF65-F5344CB8AC3E}">
        <p14:creationId xmlns:p14="http://schemas.microsoft.com/office/powerpoint/2010/main" val="3252726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Frank/Mark/Nina</a:t>
            </a:r>
          </a:p>
        </p:txBody>
      </p:sp>
      <p:sp>
        <p:nvSpPr>
          <p:cNvPr id="4" name="Slide Number Placeholder 3"/>
          <p:cNvSpPr>
            <a:spLocks noGrp="1"/>
          </p:cNvSpPr>
          <p:nvPr>
            <p:ph type="sldNum" sz="quarter" idx="5"/>
          </p:nvPr>
        </p:nvSpPr>
        <p:spPr/>
        <p:txBody>
          <a:bodyPr/>
          <a:lstStyle/>
          <a:p>
            <a:fld id="{53F2CB41-7773-6C43-B162-9FEB6DD9CC00}" type="slidenum">
              <a:rPr lang="en-US" smtClean="0"/>
              <a:t>24</a:t>
            </a:fld>
            <a:endParaRPr lang="en-US"/>
          </a:p>
        </p:txBody>
      </p:sp>
    </p:spTree>
    <p:extLst>
      <p:ext uri="{BB962C8B-B14F-4D97-AF65-F5344CB8AC3E}">
        <p14:creationId xmlns:p14="http://schemas.microsoft.com/office/powerpoint/2010/main" val="2413054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Nina/George</a:t>
            </a:r>
          </a:p>
        </p:txBody>
      </p:sp>
      <p:sp>
        <p:nvSpPr>
          <p:cNvPr id="4" name="Slide Number Placeholder 3"/>
          <p:cNvSpPr>
            <a:spLocks noGrp="1"/>
          </p:cNvSpPr>
          <p:nvPr>
            <p:ph type="sldNum" sz="quarter" idx="5"/>
          </p:nvPr>
        </p:nvSpPr>
        <p:spPr/>
        <p:txBody>
          <a:bodyPr/>
          <a:lstStyle/>
          <a:p>
            <a:fld id="{53F2CB41-7773-6C43-B162-9FEB6DD9CC00}" type="slidenum">
              <a:rPr lang="en-US" smtClean="0"/>
              <a:t>25</a:t>
            </a:fld>
            <a:endParaRPr lang="en-US"/>
          </a:p>
        </p:txBody>
      </p:sp>
    </p:spTree>
    <p:extLst>
      <p:ext uri="{BB962C8B-B14F-4D97-AF65-F5344CB8AC3E}">
        <p14:creationId xmlns:p14="http://schemas.microsoft.com/office/powerpoint/2010/main" val="29214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Nina/Frank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CB41-7773-6C43-B162-9FEB6DD9CC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748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Nina/George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CB41-7773-6C43-B162-9FEB6DD9CC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198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Nina/George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CB41-7773-6C43-B162-9FEB6DD9CC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765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notes"/>
          <p:cNvSpPr>
            <a:spLocks noGrp="1" noRot="1" noChangeAspect="1"/>
          </p:cNvSpPr>
          <p:nvPr>
            <p:ph type="sldImg" idx="2"/>
          </p:nvPr>
        </p:nvSpPr>
        <p:spPr>
          <a:xfrm>
            <a:off x="719138" y="803275"/>
            <a:ext cx="5359400" cy="40211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notes"/>
          <p:cNvSpPr txBox="1">
            <a:spLocks noGrp="1"/>
          </p:cNvSpPr>
          <p:nvPr>
            <p:ph type="body" idx="1"/>
          </p:nvPr>
        </p:nvSpPr>
        <p:spPr>
          <a:xfrm>
            <a:off x="679768" y="5091711"/>
            <a:ext cx="5438140" cy="48237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Nina/Amy/Frank</a:t>
            </a:r>
            <a:endParaRPr dirty="0"/>
          </a:p>
        </p:txBody>
      </p:sp>
      <p:sp>
        <p:nvSpPr>
          <p:cNvPr id="281" name="Google Shape;281;p1:notes"/>
          <p:cNvSpPr txBox="1">
            <a:spLocks noGrp="1"/>
          </p:cNvSpPr>
          <p:nvPr>
            <p:ph type="sldNum" idx="12"/>
          </p:nvPr>
        </p:nvSpPr>
        <p:spPr>
          <a:xfrm>
            <a:off x="3850444" y="10181560"/>
            <a:ext cx="2945659" cy="53597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778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Frank</a:t>
            </a:r>
          </a:p>
        </p:txBody>
      </p:sp>
      <p:sp>
        <p:nvSpPr>
          <p:cNvPr id="4" name="Slide Number Placeholder 3"/>
          <p:cNvSpPr>
            <a:spLocks noGrp="1"/>
          </p:cNvSpPr>
          <p:nvPr>
            <p:ph type="sldNum" sz="quarter" idx="5"/>
          </p:nvPr>
        </p:nvSpPr>
        <p:spPr/>
        <p:txBody>
          <a:bodyPr/>
          <a:lstStyle/>
          <a:p>
            <a:fld id="{53F2CB41-7773-6C43-B162-9FEB6DD9CC00}" type="slidenum">
              <a:rPr lang="en-US" smtClean="0"/>
              <a:t>3</a:t>
            </a:fld>
            <a:endParaRPr lang="en-US"/>
          </a:p>
        </p:txBody>
      </p:sp>
    </p:spTree>
    <p:extLst>
      <p:ext uri="{BB962C8B-B14F-4D97-AF65-F5344CB8AC3E}">
        <p14:creationId xmlns:p14="http://schemas.microsoft.com/office/powerpoint/2010/main" val="721792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Nina</a:t>
            </a:r>
          </a:p>
        </p:txBody>
      </p:sp>
      <p:sp>
        <p:nvSpPr>
          <p:cNvPr id="4" name="Slide Number Placeholder 3"/>
          <p:cNvSpPr>
            <a:spLocks noGrp="1"/>
          </p:cNvSpPr>
          <p:nvPr>
            <p:ph type="sldNum" sz="quarter" idx="5"/>
          </p:nvPr>
        </p:nvSpPr>
        <p:spPr/>
        <p:txBody>
          <a:bodyPr/>
          <a:lstStyle/>
          <a:p>
            <a:fld id="{53F2CB41-7773-6C43-B162-9FEB6DD9CC0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26720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NINA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Influenced Spring Statement to include removal of VAT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Meetings secured with Kwasi Kwarteng, Greg Hands and Trudy Harrison;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Builds on our Energy Bills and Spring Statement work - Joint and REA letters sent to PM, SoS BEIS, Energy Minister on our objectives for the Strategy;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Member survey </a:t>
            </a: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conducted to feed into messaging;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Nina met with 1922 Backbench committee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Labour party dinner attended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Several press statements and coverage on our Strategic asks;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53F2CB41-7773-6C43-B162-9FEB6DD9CC0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17964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Nina/Amy</a:t>
            </a:r>
          </a:p>
        </p:txBody>
      </p:sp>
      <p:sp>
        <p:nvSpPr>
          <p:cNvPr id="4" name="Slide Number Placeholder 3"/>
          <p:cNvSpPr>
            <a:spLocks noGrp="1"/>
          </p:cNvSpPr>
          <p:nvPr>
            <p:ph type="sldNum" sz="quarter" idx="5"/>
          </p:nvPr>
        </p:nvSpPr>
        <p:spPr/>
        <p:txBody>
          <a:bodyPr/>
          <a:lstStyle/>
          <a:p>
            <a:fld id="{53F2CB41-7773-6C43-B162-9FEB6DD9CC0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66443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a:t>
            </a:r>
            <a:r>
              <a:rPr lang="en-US" dirty="0" err="1"/>
              <a:t>NIna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CB41-7773-6C43-B162-9FEB6DD9C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9088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5838" y="1338263"/>
            <a:ext cx="4826000" cy="3619500"/>
          </a:xfrm>
        </p:spPr>
      </p:sp>
      <p:sp>
        <p:nvSpPr>
          <p:cNvPr id="3" name="Notes Placeholder 2"/>
          <p:cNvSpPr>
            <a:spLocks noGrp="1"/>
          </p:cNvSpPr>
          <p:nvPr>
            <p:ph type="body" idx="1"/>
          </p:nvPr>
        </p:nvSpPr>
        <p:spPr/>
        <p:txBody>
          <a:bodyPr/>
          <a:lstStyle/>
          <a:p>
            <a:r>
              <a:rPr lang="en-US" dirty="0"/>
              <a:t>Nina</a:t>
            </a:r>
          </a:p>
        </p:txBody>
      </p:sp>
      <p:sp>
        <p:nvSpPr>
          <p:cNvPr id="4" name="Slide Number Placeholder 3"/>
          <p:cNvSpPr>
            <a:spLocks noGrp="1"/>
          </p:cNvSpPr>
          <p:nvPr>
            <p:ph type="sldNum" sz="quarter" idx="5"/>
          </p:nvPr>
        </p:nvSpPr>
        <p:spPr/>
        <p:txBody>
          <a:bodyPr/>
          <a:lstStyle/>
          <a:p>
            <a:fld id="{53F2CB41-7773-6C43-B162-9FEB6DD9CC00}" type="slidenum">
              <a:rPr lang="en-US" smtClean="0"/>
              <a:t>34</a:t>
            </a:fld>
            <a:endParaRPr lang="en-US"/>
          </a:p>
        </p:txBody>
      </p:sp>
    </p:spTree>
    <p:extLst>
      <p:ext uri="{BB962C8B-B14F-4D97-AF65-F5344CB8AC3E}">
        <p14:creationId xmlns:p14="http://schemas.microsoft.com/office/powerpoint/2010/main" val="3230923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notes"/>
          <p:cNvSpPr>
            <a:spLocks noGrp="1" noRot="1" noChangeAspect="1"/>
          </p:cNvSpPr>
          <p:nvPr>
            <p:ph type="sldImg" idx="2"/>
          </p:nvPr>
        </p:nvSpPr>
        <p:spPr>
          <a:xfrm>
            <a:off x="719138" y="803275"/>
            <a:ext cx="5359400" cy="40211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notes"/>
          <p:cNvSpPr txBox="1">
            <a:spLocks noGrp="1"/>
          </p:cNvSpPr>
          <p:nvPr>
            <p:ph type="body" idx="1"/>
          </p:nvPr>
        </p:nvSpPr>
        <p:spPr>
          <a:xfrm>
            <a:off x="679768" y="5091711"/>
            <a:ext cx="5438140" cy="48237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Peter/Nina</a:t>
            </a:r>
            <a:endParaRPr dirty="0"/>
          </a:p>
        </p:txBody>
      </p:sp>
      <p:sp>
        <p:nvSpPr>
          <p:cNvPr id="281" name="Google Shape;281;p1:notes"/>
          <p:cNvSpPr txBox="1">
            <a:spLocks noGrp="1"/>
          </p:cNvSpPr>
          <p:nvPr>
            <p:ph type="sldNum" idx="12"/>
          </p:nvPr>
        </p:nvSpPr>
        <p:spPr>
          <a:xfrm>
            <a:off x="3850444" y="10181560"/>
            <a:ext cx="2945659" cy="53597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6012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CB41-7773-6C43-B162-9FEB6DD9C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10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CB41-7773-6C43-B162-9FEB6DD9C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73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CB41-7773-6C43-B162-9FEB6DD9C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442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6:notes"/>
          <p:cNvSpPr>
            <a:spLocks noGrp="1" noRot="1" noChangeAspect="1"/>
          </p:cNvSpPr>
          <p:nvPr>
            <p:ph type="sldImg" idx="2"/>
          </p:nvPr>
        </p:nvSpPr>
        <p:spPr>
          <a:xfrm>
            <a:off x="719138" y="803275"/>
            <a:ext cx="5359400" cy="40211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6:notes"/>
          <p:cNvSpPr txBox="1">
            <a:spLocks noGrp="1"/>
          </p:cNvSpPr>
          <p:nvPr>
            <p:ph type="body" idx="1"/>
          </p:nvPr>
        </p:nvSpPr>
        <p:spPr>
          <a:xfrm>
            <a:off x="679768" y="5091711"/>
            <a:ext cx="5438140" cy="4823726"/>
          </a:xfrm>
          <a:prstGeom prst="rect">
            <a:avLst/>
          </a:prstGeom>
          <a:noFill/>
          <a:ln>
            <a:noFill/>
          </a:ln>
        </p:spPr>
        <p:txBody>
          <a:bodyPr spcFirstLastPara="1" wrap="square" lIns="91425" tIns="45700" rIns="91425" bIns="45700" anchor="t" anchorCtr="0">
            <a:noAutofit/>
          </a:bodyPr>
          <a:lstStyle/>
          <a:p>
            <a:r>
              <a:rPr lang="en-GB" b="0" dirty="0"/>
              <a:t>Frank</a:t>
            </a:r>
            <a:endParaRPr b="0" dirty="0"/>
          </a:p>
        </p:txBody>
      </p:sp>
      <p:sp>
        <p:nvSpPr>
          <p:cNvPr id="341" name="Google Shape;341;p6:notes"/>
          <p:cNvSpPr txBox="1">
            <a:spLocks noGrp="1"/>
          </p:cNvSpPr>
          <p:nvPr>
            <p:ph type="sldNum" idx="12"/>
          </p:nvPr>
        </p:nvSpPr>
        <p:spPr>
          <a:xfrm>
            <a:off x="3850444" y="10181560"/>
            <a:ext cx="2945659" cy="53597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273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6:notes"/>
          <p:cNvSpPr>
            <a:spLocks noGrp="1" noRot="1" noChangeAspect="1"/>
          </p:cNvSpPr>
          <p:nvPr>
            <p:ph type="sldImg" idx="2"/>
          </p:nvPr>
        </p:nvSpPr>
        <p:spPr>
          <a:xfrm>
            <a:off x="719138" y="803275"/>
            <a:ext cx="5359400" cy="40211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6:notes"/>
          <p:cNvSpPr txBox="1">
            <a:spLocks noGrp="1"/>
          </p:cNvSpPr>
          <p:nvPr>
            <p:ph type="body" idx="1"/>
          </p:nvPr>
        </p:nvSpPr>
        <p:spPr>
          <a:xfrm>
            <a:off x="679768" y="5091711"/>
            <a:ext cx="5438140" cy="4823726"/>
          </a:xfrm>
          <a:prstGeom prst="rect">
            <a:avLst/>
          </a:prstGeom>
          <a:noFill/>
          <a:ln>
            <a:noFill/>
          </a:ln>
        </p:spPr>
        <p:txBody>
          <a:bodyPr spcFirstLastPara="1" wrap="square" lIns="91425" tIns="45700" rIns="91425" bIns="45700" anchor="t" anchorCtr="0">
            <a:noAutofit/>
          </a:bodyPr>
          <a:lstStyle/>
          <a:p>
            <a:r>
              <a:rPr lang="en-GB" b="0" dirty="0"/>
              <a:t>Frank</a:t>
            </a:r>
            <a:endParaRPr b="0" dirty="0"/>
          </a:p>
        </p:txBody>
      </p:sp>
      <p:sp>
        <p:nvSpPr>
          <p:cNvPr id="341" name="Google Shape;341;p6:notes"/>
          <p:cNvSpPr txBox="1">
            <a:spLocks noGrp="1"/>
          </p:cNvSpPr>
          <p:nvPr>
            <p:ph type="sldNum" idx="12"/>
          </p:nvPr>
        </p:nvSpPr>
        <p:spPr>
          <a:xfrm>
            <a:off x="3850444" y="10181560"/>
            <a:ext cx="2945659" cy="53597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56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Nina/Frank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CB41-7773-6C43-B162-9FEB6DD9C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3722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8D57-2531-D549-B551-93CBD1EDF5CE}"/>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4A7D1DA-0B7A-DE4D-9CC6-7EDF9FBD308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5363B52-5635-7F49-A327-9879D1CD2B14}"/>
              </a:ext>
            </a:extLst>
          </p:cNvPr>
          <p:cNvSpPr>
            <a:spLocks noGrp="1"/>
          </p:cNvSpPr>
          <p:nvPr>
            <p:ph type="dt" sz="half" idx="10"/>
          </p:nvPr>
        </p:nvSpPr>
        <p:spPr>
          <a:xfrm>
            <a:off x="628650" y="6356350"/>
            <a:ext cx="2057400" cy="365125"/>
          </a:xfrm>
          <a:prstGeom prst="rect">
            <a:avLst/>
          </a:prstGeom>
        </p:spPr>
        <p:txBody>
          <a:bodyPr/>
          <a:lstStyle/>
          <a:p>
            <a:fld id="{5FE214B8-5500-1342-9097-DAEEA9D5136A}" type="datetimeFigureOut">
              <a:rPr lang="en-US" smtClean="0"/>
              <a:t>7/6/2022</a:t>
            </a:fld>
            <a:endParaRPr lang="en-US"/>
          </a:p>
        </p:txBody>
      </p:sp>
      <p:sp>
        <p:nvSpPr>
          <p:cNvPr id="5" name="Footer Placeholder 4">
            <a:extLst>
              <a:ext uri="{FF2B5EF4-FFF2-40B4-BE49-F238E27FC236}">
                <a16:creationId xmlns:a16="http://schemas.microsoft.com/office/drawing/2014/main" id="{80FCD251-3C0B-E243-B1C9-B582F1721D3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EBE485-3E08-144A-8EC2-8F062ED35C3A}"/>
              </a:ext>
            </a:extLst>
          </p:cNvPr>
          <p:cNvSpPr>
            <a:spLocks noGrp="1"/>
          </p:cNvSpPr>
          <p:nvPr>
            <p:ph type="sldNum" sz="quarter" idx="12"/>
          </p:nvPr>
        </p:nvSpPr>
        <p:spPr>
          <a:xfrm>
            <a:off x="6457950" y="6356350"/>
            <a:ext cx="2057400" cy="365125"/>
          </a:xfrm>
          <a:prstGeom prst="rect">
            <a:avLst/>
          </a:prstGeom>
        </p:spPr>
        <p:txBody>
          <a:bodyPr/>
          <a:lstStyle/>
          <a:p>
            <a:fld id="{4F01CFE5-FC7F-9446-B103-D8758D6C918A}" type="slidenum">
              <a:rPr lang="en-US" smtClean="0"/>
              <a:t>‹#›</a:t>
            </a:fld>
            <a:endParaRPr lang="en-US"/>
          </a:p>
        </p:txBody>
      </p:sp>
    </p:spTree>
    <p:extLst>
      <p:ext uri="{BB962C8B-B14F-4D97-AF65-F5344CB8AC3E}">
        <p14:creationId xmlns:p14="http://schemas.microsoft.com/office/powerpoint/2010/main" val="65873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2856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0287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07235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16233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57690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22587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3" name="Google Shape;143;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08220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49" name="Google Shape;149;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5585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55" name="Google Shape;155;p2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8230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5"/>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62" name="Google Shape;162;p25"/>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63" name="Google Shape;163;p25"/>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64" name="Google Shape;164;p25"/>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65" name="Google Shape;165;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31911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6EC0-CED8-2C41-9F2E-AD415E177C3A}"/>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CEB7C3-6ADE-CB49-A763-28F58E0F9B17}"/>
              </a:ext>
            </a:extLst>
          </p:cNvPr>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930E1C-B1E0-FD48-BFEC-957E63E4CA30}"/>
              </a:ext>
            </a:extLst>
          </p:cNvPr>
          <p:cNvSpPr>
            <a:spLocks noGrp="1"/>
          </p:cNvSpPr>
          <p:nvPr>
            <p:ph type="dt" sz="half" idx="10"/>
          </p:nvPr>
        </p:nvSpPr>
        <p:spPr>
          <a:xfrm>
            <a:off x="628650" y="6356350"/>
            <a:ext cx="2057400" cy="365125"/>
          </a:xfrm>
          <a:prstGeom prst="rect">
            <a:avLst/>
          </a:prstGeom>
        </p:spPr>
        <p:txBody>
          <a:bodyPr/>
          <a:lstStyle/>
          <a:p>
            <a:fld id="{5FE214B8-5500-1342-9097-DAEEA9D5136A}" type="datetimeFigureOut">
              <a:rPr lang="en-US" smtClean="0"/>
              <a:t>7/6/2022</a:t>
            </a:fld>
            <a:endParaRPr lang="en-US"/>
          </a:p>
        </p:txBody>
      </p:sp>
      <p:sp>
        <p:nvSpPr>
          <p:cNvPr id="5" name="Footer Placeholder 4">
            <a:extLst>
              <a:ext uri="{FF2B5EF4-FFF2-40B4-BE49-F238E27FC236}">
                <a16:creationId xmlns:a16="http://schemas.microsoft.com/office/drawing/2014/main" id="{01C0437E-3170-6840-84E8-61CA74AEF4EA}"/>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C0C69-4F73-4043-87EA-634746209DB3}"/>
              </a:ext>
            </a:extLst>
          </p:cNvPr>
          <p:cNvSpPr>
            <a:spLocks noGrp="1"/>
          </p:cNvSpPr>
          <p:nvPr>
            <p:ph type="sldNum" sz="quarter" idx="12"/>
          </p:nvPr>
        </p:nvSpPr>
        <p:spPr>
          <a:xfrm>
            <a:off x="6457950" y="6356350"/>
            <a:ext cx="2057400" cy="365125"/>
          </a:xfrm>
          <a:prstGeom prst="rect">
            <a:avLst/>
          </a:prstGeom>
        </p:spPr>
        <p:txBody>
          <a:bodyPr/>
          <a:lstStyle/>
          <a:p>
            <a:fld id="{4F01CFE5-FC7F-9446-B103-D8758D6C918A}" type="slidenum">
              <a:rPr lang="en-US" smtClean="0"/>
              <a:t>‹#›</a:t>
            </a:fld>
            <a:endParaRPr lang="en-US"/>
          </a:p>
        </p:txBody>
      </p:sp>
    </p:spTree>
    <p:extLst>
      <p:ext uri="{BB962C8B-B14F-4D97-AF65-F5344CB8AC3E}">
        <p14:creationId xmlns:p14="http://schemas.microsoft.com/office/powerpoint/2010/main" val="1091647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06947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3"/>
        <p:cNvGrpSpPr/>
        <p:nvPr/>
      </p:nvGrpSpPr>
      <p:grpSpPr>
        <a:xfrm>
          <a:off x="0" y="0"/>
          <a:ext cx="0" cy="0"/>
          <a:chOff x="0" y="0"/>
          <a:chExt cx="0" cy="0"/>
        </a:xfrm>
      </p:grpSpPr>
      <p:sp>
        <p:nvSpPr>
          <p:cNvPr id="174" name="Google Shape;174;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9978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28"/>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80" name="Google Shape;180;p28"/>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81" name="Google Shape;181;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74771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9"/>
          <p:cNvSpPr>
            <a:spLocks noGrp="1"/>
          </p:cNvSpPr>
          <p:nvPr>
            <p:ph type="pic" idx="2"/>
          </p:nvPr>
        </p:nvSpPr>
        <p:spPr>
          <a:xfrm>
            <a:off x="3887391" y="987426"/>
            <a:ext cx="4629150" cy="4873625"/>
          </a:xfrm>
          <a:prstGeom prst="rect">
            <a:avLst/>
          </a:prstGeom>
          <a:noFill/>
          <a:ln>
            <a:noFill/>
          </a:ln>
        </p:spPr>
      </p:sp>
      <p:sp>
        <p:nvSpPr>
          <p:cNvPr id="187" name="Google Shape;187;p29"/>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88" name="Google Shape;188;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35161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30"/>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94" name="Google Shape;194;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2473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7"/>
        <p:cNvGrpSpPr/>
        <p:nvPr/>
      </p:nvGrpSpPr>
      <p:grpSpPr>
        <a:xfrm>
          <a:off x="0" y="0"/>
          <a:ext cx="0" cy="0"/>
          <a:chOff x="0" y="0"/>
          <a:chExt cx="0" cy="0"/>
        </a:xfrm>
      </p:grpSpPr>
      <p:sp>
        <p:nvSpPr>
          <p:cNvPr id="198" name="Google Shape;198;p31"/>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1"/>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0" name="Google Shape;200;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97802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85910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C8DB-8609-4FB9-9B50-0E83C8FC52E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0E9403-0743-4BC3-9656-4390C40D413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07E3DF-FDF8-46D4-9559-46BB9E9E0B1C}"/>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5" name="Footer Placeholder 4">
            <a:extLst>
              <a:ext uri="{FF2B5EF4-FFF2-40B4-BE49-F238E27FC236}">
                <a16:creationId xmlns:a16="http://schemas.microsoft.com/office/drawing/2014/main" id="{7828F0CA-BB17-477A-9899-6C8BC281FD44}"/>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A667383-02CD-4DAD-B99F-4141F76C0BE7}"/>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785732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E338-DA5B-4CBC-BFDD-FCBDFDD8178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39F8BD-04E7-453B-B2C0-AC82EE75AB8F}"/>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31F01D-C788-484A-B7ED-EE885141E7FB}"/>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5" name="Footer Placeholder 4">
            <a:extLst>
              <a:ext uri="{FF2B5EF4-FFF2-40B4-BE49-F238E27FC236}">
                <a16:creationId xmlns:a16="http://schemas.microsoft.com/office/drawing/2014/main" id="{8A37C3BA-09BA-4DB3-AE5A-83A76D25A1D4}"/>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813F0C0-D227-4FE3-B205-EB5004FC65B0}"/>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73073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EE88-F4DF-4C55-B6D2-DF49BDDBEDA3}"/>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4817C7-4C5B-46C8-B62F-F607B1C4FDD6}"/>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B8B474-CBED-43BD-A09C-8A7478BC9CC9}"/>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5" name="Footer Placeholder 4">
            <a:extLst>
              <a:ext uri="{FF2B5EF4-FFF2-40B4-BE49-F238E27FC236}">
                <a16:creationId xmlns:a16="http://schemas.microsoft.com/office/drawing/2014/main" id="{3A75D13E-5D82-4682-9C1C-97F17FF6667B}"/>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3A539D4-E094-429A-98DB-C2361041A611}"/>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294576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3AFF-9965-E946-8B5A-FFF2C9CDA09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4894DAE-08AC-074B-98D0-0CC2BE67B465}"/>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1B8E1E-6FD6-2E4D-8DDF-69FEE04D0E6C}"/>
              </a:ext>
            </a:extLst>
          </p:cNvPr>
          <p:cNvSpPr>
            <a:spLocks noGrp="1"/>
          </p:cNvSpPr>
          <p:nvPr>
            <p:ph type="dt" sz="half" idx="10"/>
          </p:nvPr>
        </p:nvSpPr>
        <p:spPr>
          <a:xfrm>
            <a:off x="628650" y="6356350"/>
            <a:ext cx="2057400" cy="365125"/>
          </a:xfrm>
          <a:prstGeom prst="rect">
            <a:avLst/>
          </a:prstGeom>
        </p:spPr>
        <p:txBody>
          <a:bodyPr/>
          <a:lstStyle/>
          <a:p>
            <a:fld id="{5FE214B8-5500-1342-9097-DAEEA9D5136A}" type="datetimeFigureOut">
              <a:rPr lang="en-US" smtClean="0"/>
              <a:t>7/6/2022</a:t>
            </a:fld>
            <a:endParaRPr lang="en-US"/>
          </a:p>
        </p:txBody>
      </p:sp>
      <p:sp>
        <p:nvSpPr>
          <p:cNvPr id="5" name="Footer Placeholder 4">
            <a:extLst>
              <a:ext uri="{FF2B5EF4-FFF2-40B4-BE49-F238E27FC236}">
                <a16:creationId xmlns:a16="http://schemas.microsoft.com/office/drawing/2014/main" id="{AA88E470-FBDF-A343-A8F2-6788FF1ED70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ACF170-2C5C-C647-B730-AF5F476FDCAC}"/>
              </a:ext>
            </a:extLst>
          </p:cNvPr>
          <p:cNvSpPr>
            <a:spLocks noGrp="1"/>
          </p:cNvSpPr>
          <p:nvPr>
            <p:ph type="sldNum" sz="quarter" idx="12"/>
          </p:nvPr>
        </p:nvSpPr>
        <p:spPr>
          <a:xfrm>
            <a:off x="6457950" y="6356350"/>
            <a:ext cx="2057400" cy="365125"/>
          </a:xfrm>
          <a:prstGeom prst="rect">
            <a:avLst/>
          </a:prstGeom>
        </p:spPr>
        <p:txBody>
          <a:bodyPr/>
          <a:lstStyle/>
          <a:p>
            <a:fld id="{4F01CFE5-FC7F-9446-B103-D8758D6C918A}" type="slidenum">
              <a:rPr lang="en-US" smtClean="0"/>
              <a:t>‹#›</a:t>
            </a:fld>
            <a:endParaRPr lang="en-US"/>
          </a:p>
        </p:txBody>
      </p:sp>
    </p:spTree>
    <p:extLst>
      <p:ext uri="{BB962C8B-B14F-4D97-AF65-F5344CB8AC3E}">
        <p14:creationId xmlns:p14="http://schemas.microsoft.com/office/powerpoint/2010/main" val="2289257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19F2-FE86-4467-B257-FF71BDDD0AB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D2A110-9AD4-4F97-A57D-8A3DD703B2CE}"/>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616E84-5A95-44A7-9C49-D081608F24C3}"/>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8B38B3-F508-4782-8A54-96AB80A82BF1}"/>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6" name="Footer Placeholder 5">
            <a:extLst>
              <a:ext uri="{FF2B5EF4-FFF2-40B4-BE49-F238E27FC236}">
                <a16:creationId xmlns:a16="http://schemas.microsoft.com/office/drawing/2014/main" id="{F0AFA5EF-E33B-493C-B5C7-606C7F897F1B}"/>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95C3831-740D-49EE-AC88-046EC5196309}"/>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2172505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9D30-8B7E-4913-9805-F283BBC2DDAB}"/>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CD8B80-F3C0-4F61-AC0C-12CC98BF4A42}"/>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D7F606-6533-49E9-B494-14C969A62C72}"/>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3EA0A9-977B-469A-9393-46715DBEB908}"/>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CE3D8-F09D-4367-9888-DAF479EB62A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BC9D461-C107-46D4-80A5-24357B5C329E}"/>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8" name="Footer Placeholder 7">
            <a:extLst>
              <a:ext uri="{FF2B5EF4-FFF2-40B4-BE49-F238E27FC236}">
                <a16:creationId xmlns:a16="http://schemas.microsoft.com/office/drawing/2014/main" id="{D6F4DE7F-021F-4B09-9D90-C0B79B6DADD4}"/>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7FDF3E29-3CD5-43C1-92D3-629BACC170BA}"/>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61880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7A92-59EA-42FD-8029-8EC0C521A5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2BC0D4-CBF6-4DE7-8D91-F1179D6E4ADE}"/>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4" name="Footer Placeholder 3">
            <a:extLst>
              <a:ext uri="{FF2B5EF4-FFF2-40B4-BE49-F238E27FC236}">
                <a16:creationId xmlns:a16="http://schemas.microsoft.com/office/drawing/2014/main" id="{410F4574-CA4C-4DE3-9296-9ED269061BBB}"/>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0BA1FC0E-99A8-42BC-841F-4BAFDE88E5A9}"/>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2293763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6D90F-433E-4F11-96CB-F96D6E1E3297}"/>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3" name="Footer Placeholder 2">
            <a:extLst>
              <a:ext uri="{FF2B5EF4-FFF2-40B4-BE49-F238E27FC236}">
                <a16:creationId xmlns:a16="http://schemas.microsoft.com/office/drawing/2014/main" id="{1F32F2FA-F662-42E7-852C-D2B6BF08C6A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732B97D-27AB-4E45-9FDC-28447DAC4810}"/>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2036306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7A8E-FE0B-4D9C-B604-EF926FC43B7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49B3B8-DFF0-43DA-A66E-A2F875E09352}"/>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7AED21-B78C-4232-B1F9-C951A300EC2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41A3F-AD2F-425C-853F-C8935C261E20}"/>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6" name="Footer Placeholder 5">
            <a:extLst>
              <a:ext uri="{FF2B5EF4-FFF2-40B4-BE49-F238E27FC236}">
                <a16:creationId xmlns:a16="http://schemas.microsoft.com/office/drawing/2014/main" id="{564B2E98-141A-401B-A6A1-A159D84C512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BB983B7-3B92-4EE1-A558-727BBED33897}"/>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2132577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95AA-D38D-4499-BA61-C9BD348A7925}"/>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33D2F14-FA15-49AE-89B5-4B4797B45A76}"/>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75919A-3AF8-4046-B688-E8559D4EE7F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B4AD0-6822-4EB3-99C5-D50C684BFDBE}"/>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6" name="Footer Placeholder 5">
            <a:extLst>
              <a:ext uri="{FF2B5EF4-FFF2-40B4-BE49-F238E27FC236}">
                <a16:creationId xmlns:a16="http://schemas.microsoft.com/office/drawing/2014/main" id="{04E06DB3-0229-49C1-973C-86634874A10F}"/>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9962EDA-3BA9-486D-A830-86E3160FA28A}"/>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3183454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8F08-C392-4D04-A6B6-6DBF7302A07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4C8D17-48D2-4042-93A4-14E3E0E010EA}"/>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96CCC7-E3B2-48E7-A2D2-85C09451D0B3}"/>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5" name="Footer Placeholder 4">
            <a:extLst>
              <a:ext uri="{FF2B5EF4-FFF2-40B4-BE49-F238E27FC236}">
                <a16:creationId xmlns:a16="http://schemas.microsoft.com/office/drawing/2014/main" id="{88891AC7-3D95-418D-840B-23702B5F3259}"/>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0F5C61F-D63A-4A89-8342-3B6AC4DBFD77}"/>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295997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1460E-0C85-4CD9-91C1-08CFC32D4A1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D74E03-D97A-4491-A067-DC8511BFF81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512A55-9D33-46DA-9946-B018F4932009}"/>
              </a:ext>
            </a:extLst>
          </p:cNvPr>
          <p:cNvSpPr>
            <a:spLocks noGrp="1"/>
          </p:cNvSpPr>
          <p:nvPr>
            <p:ph type="dt" sz="half" idx="10"/>
          </p:nvPr>
        </p:nvSpPr>
        <p:spPr>
          <a:xfrm>
            <a:off x="628650" y="6356350"/>
            <a:ext cx="2057400" cy="365125"/>
          </a:xfrm>
          <a:prstGeom prst="rect">
            <a:avLst/>
          </a:prstGeom>
        </p:spPr>
        <p:txBody>
          <a:bodyPr/>
          <a:lstStyle/>
          <a:p>
            <a:fld id="{0615586B-FCDA-4121-9C23-67114AF7A150}" type="datetimeFigureOut">
              <a:rPr lang="en-GB" smtClean="0"/>
              <a:t>06/07/2022</a:t>
            </a:fld>
            <a:endParaRPr lang="en-GB"/>
          </a:p>
        </p:txBody>
      </p:sp>
      <p:sp>
        <p:nvSpPr>
          <p:cNvPr id="5" name="Footer Placeholder 4">
            <a:extLst>
              <a:ext uri="{FF2B5EF4-FFF2-40B4-BE49-F238E27FC236}">
                <a16:creationId xmlns:a16="http://schemas.microsoft.com/office/drawing/2014/main" id="{11AD2D78-16F8-41F4-960F-B79D964DE18E}"/>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7BB2C05-51EC-4374-9234-DF993603C589}"/>
              </a:ext>
            </a:extLst>
          </p:cNvPr>
          <p:cNvSpPr>
            <a:spLocks noGrp="1"/>
          </p:cNvSpPr>
          <p:nvPr>
            <p:ph type="sldNum" sz="quarter" idx="12"/>
          </p:nvPr>
        </p:nvSpPr>
        <p:spPr>
          <a:xfrm>
            <a:off x="6457950" y="6356350"/>
            <a:ext cx="2057400" cy="365125"/>
          </a:xfrm>
          <a:prstGeom prst="rect">
            <a:avLst/>
          </a:prstGeom>
        </p:spPr>
        <p:txBody>
          <a:bodyPr/>
          <a:lstStyle/>
          <a:p>
            <a:fld id="{FED95D05-7FE9-4270-865A-D8E0D45C0882}" type="slidenum">
              <a:rPr lang="en-GB" smtClean="0"/>
              <a:t>‹#›</a:t>
            </a:fld>
            <a:endParaRPr lang="en-GB"/>
          </a:p>
        </p:txBody>
      </p:sp>
    </p:spTree>
    <p:extLst>
      <p:ext uri="{BB962C8B-B14F-4D97-AF65-F5344CB8AC3E}">
        <p14:creationId xmlns:p14="http://schemas.microsoft.com/office/powerpoint/2010/main" val="133852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77239-2E03-4CB7-BCAB-B05573A8042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7112D23C-F9BF-46D4-9F6B-8608ACA66FF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96D9-B9E3-4625-A1E5-02651210C8B1}"/>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5" name="Footer Placeholder 4">
            <a:extLst>
              <a:ext uri="{FF2B5EF4-FFF2-40B4-BE49-F238E27FC236}">
                <a16:creationId xmlns:a16="http://schemas.microsoft.com/office/drawing/2014/main" id="{22465463-B666-4962-972F-BA6FCCF5FE7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F357628-5BC7-438F-98CF-14D58557AD92}"/>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148708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A6EE-5768-441A-A003-ECCEED8303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32C7A5-64AA-45A4-BD9A-FC1B733A8D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6E611E-2A66-4F37-939F-56A93712FC2D}"/>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5" name="Footer Placeholder 4">
            <a:extLst>
              <a:ext uri="{FF2B5EF4-FFF2-40B4-BE49-F238E27FC236}">
                <a16:creationId xmlns:a16="http://schemas.microsoft.com/office/drawing/2014/main" id="{BE1DD77B-4563-4865-8580-5BFD0793A98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0E16CC-44FB-455F-AB10-EA418940C403}"/>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3117836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FBF5-B525-6E49-BBA2-796B3720953B}"/>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74AAB5F-DE35-0246-B824-BD448747C85B}"/>
              </a:ext>
            </a:extLst>
          </p:cNvPr>
          <p:cNvSpPr>
            <a:spLocks noGrp="1"/>
          </p:cNvSpPr>
          <p:nvPr>
            <p:ph sz="half" idx="1"/>
          </p:nvPr>
        </p:nvSpPr>
        <p:spPr>
          <a:xfrm>
            <a:off x="628650" y="1825625"/>
            <a:ext cx="386715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0EFC4CB-52F7-1E44-ACC1-1C5481908377}"/>
              </a:ext>
            </a:extLst>
          </p:cNvPr>
          <p:cNvSpPr>
            <a:spLocks noGrp="1"/>
          </p:cNvSpPr>
          <p:nvPr>
            <p:ph sz="half" idx="2"/>
          </p:nvPr>
        </p:nvSpPr>
        <p:spPr>
          <a:xfrm>
            <a:off x="4648200" y="1825625"/>
            <a:ext cx="386715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0D61C8A-6239-9D47-9ABF-C22AD6F0AA1A}"/>
              </a:ext>
            </a:extLst>
          </p:cNvPr>
          <p:cNvSpPr>
            <a:spLocks noGrp="1"/>
          </p:cNvSpPr>
          <p:nvPr>
            <p:ph type="dt" sz="half" idx="10"/>
          </p:nvPr>
        </p:nvSpPr>
        <p:spPr>
          <a:xfrm>
            <a:off x="628650" y="6356350"/>
            <a:ext cx="2057400" cy="365125"/>
          </a:xfrm>
          <a:prstGeom prst="rect">
            <a:avLst/>
          </a:prstGeom>
        </p:spPr>
        <p:txBody>
          <a:bodyPr/>
          <a:lstStyle/>
          <a:p>
            <a:fld id="{5FE214B8-5500-1342-9097-DAEEA9D5136A}" type="datetimeFigureOut">
              <a:rPr lang="en-US" smtClean="0"/>
              <a:t>7/6/2022</a:t>
            </a:fld>
            <a:endParaRPr lang="en-US"/>
          </a:p>
        </p:txBody>
      </p:sp>
      <p:sp>
        <p:nvSpPr>
          <p:cNvPr id="6" name="Footer Placeholder 5">
            <a:extLst>
              <a:ext uri="{FF2B5EF4-FFF2-40B4-BE49-F238E27FC236}">
                <a16:creationId xmlns:a16="http://schemas.microsoft.com/office/drawing/2014/main" id="{DCFBF29A-F1BD-F64F-994F-E94F5EF2398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C280B8-7F3A-7A4B-A7D8-92C36EC1A095}"/>
              </a:ext>
            </a:extLst>
          </p:cNvPr>
          <p:cNvSpPr>
            <a:spLocks noGrp="1"/>
          </p:cNvSpPr>
          <p:nvPr>
            <p:ph type="sldNum" sz="quarter" idx="12"/>
          </p:nvPr>
        </p:nvSpPr>
        <p:spPr>
          <a:xfrm>
            <a:off x="6457950" y="6356350"/>
            <a:ext cx="2057400" cy="365125"/>
          </a:xfrm>
          <a:prstGeom prst="rect">
            <a:avLst/>
          </a:prstGeom>
        </p:spPr>
        <p:txBody>
          <a:bodyPr/>
          <a:lstStyle/>
          <a:p>
            <a:fld id="{4F01CFE5-FC7F-9446-B103-D8758D6C918A}" type="slidenum">
              <a:rPr lang="en-US" smtClean="0"/>
              <a:t>‹#›</a:t>
            </a:fld>
            <a:endParaRPr lang="en-US"/>
          </a:p>
        </p:txBody>
      </p:sp>
    </p:spTree>
    <p:extLst>
      <p:ext uri="{BB962C8B-B14F-4D97-AF65-F5344CB8AC3E}">
        <p14:creationId xmlns:p14="http://schemas.microsoft.com/office/powerpoint/2010/main" val="3149696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02FA-39E5-4F24-9ABD-CD7F18F7DE2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C911B-2F47-48B1-A549-76293418046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735E57-E0FD-4CE7-906A-2A211D611B34}"/>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5" name="Footer Placeholder 4">
            <a:extLst>
              <a:ext uri="{FF2B5EF4-FFF2-40B4-BE49-F238E27FC236}">
                <a16:creationId xmlns:a16="http://schemas.microsoft.com/office/drawing/2014/main" id="{638B0794-E9FB-46CE-A0C8-0722C182485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1384113-2C3E-46E7-931E-6B599774695A}"/>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931515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3C41-BB43-4714-8A34-F82D8A9B4A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C0BD28-5614-4432-B65D-8732FD8ABB0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920187-4910-4B41-9BBD-DAA2689AFAC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93455F-886E-43FF-A83A-8932861DBE9A}"/>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6" name="Footer Placeholder 5">
            <a:extLst>
              <a:ext uri="{FF2B5EF4-FFF2-40B4-BE49-F238E27FC236}">
                <a16:creationId xmlns:a16="http://schemas.microsoft.com/office/drawing/2014/main" id="{02198F7A-6E38-4B01-8AF1-F264F6760BA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F6DA454-B784-4746-AF2A-0F4329CD24D8}"/>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3039360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26E80-AE3D-416F-AECB-377FA1A737C1}"/>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100E4E-CAC2-4CE4-92E9-5728B909E9B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1EB25-1F02-4372-BF03-553A160E9E9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8C655D-1F0B-41A4-8504-C9CF032FBBF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3BD41DA-DC4B-4993-B64F-CBDEECAC5D8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34DAD7-EE14-41BF-B912-C5ACF4527AF4}"/>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8" name="Footer Placeholder 7">
            <a:extLst>
              <a:ext uri="{FF2B5EF4-FFF2-40B4-BE49-F238E27FC236}">
                <a16:creationId xmlns:a16="http://schemas.microsoft.com/office/drawing/2014/main" id="{7CEB473D-0FCE-4D89-8574-A8578E8DB09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9B94BEBC-9C96-4396-AED1-1DCA80DB6754}"/>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2358972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8B3F-8883-4B9B-B79A-43B21E2015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590768-A409-483A-85A8-8A079DC2D065}"/>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4" name="Footer Placeholder 3">
            <a:extLst>
              <a:ext uri="{FF2B5EF4-FFF2-40B4-BE49-F238E27FC236}">
                <a16:creationId xmlns:a16="http://schemas.microsoft.com/office/drawing/2014/main" id="{7B285401-60B6-4FEE-A83C-212D9D1BC34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1C004FF-54F7-4BD5-9884-1AC1E38A2FE0}"/>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4086326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E3AF5C-45C3-4388-855C-6CDDC0116020}"/>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3" name="Footer Placeholder 2">
            <a:extLst>
              <a:ext uri="{FF2B5EF4-FFF2-40B4-BE49-F238E27FC236}">
                <a16:creationId xmlns:a16="http://schemas.microsoft.com/office/drawing/2014/main" id="{DEC6DCF1-5609-43E2-A913-E27B0C852B6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59BBB5A0-0263-414A-9771-6E5147507246}"/>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32123425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796B-F72B-49A5-8968-FA3F2ED1D7E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90DFCE-6DF3-45B0-8755-E697FD541A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492032-C1E0-40CD-84A1-AFC1FC6AB51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6CA9E3F-357F-45BA-AF52-B2EAC58B74EF}"/>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6" name="Footer Placeholder 5">
            <a:extLst>
              <a:ext uri="{FF2B5EF4-FFF2-40B4-BE49-F238E27FC236}">
                <a16:creationId xmlns:a16="http://schemas.microsoft.com/office/drawing/2014/main" id="{D12DAD37-04C1-4E8A-AEE7-368C378C5EA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A8541C8-92CC-4749-96DC-16ABDB274E41}"/>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2154938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1EE9C-9F4F-41F3-AD97-398C5EDC8DF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24FA31-7DDF-4666-B407-024AE201E7D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a:extLst>
              <a:ext uri="{FF2B5EF4-FFF2-40B4-BE49-F238E27FC236}">
                <a16:creationId xmlns:a16="http://schemas.microsoft.com/office/drawing/2014/main" id="{E690D140-5995-46AB-9700-FD86C49696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F7FD123-5D40-4C1A-811A-8F4F3182A8B8}"/>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6" name="Footer Placeholder 5">
            <a:extLst>
              <a:ext uri="{FF2B5EF4-FFF2-40B4-BE49-F238E27FC236}">
                <a16:creationId xmlns:a16="http://schemas.microsoft.com/office/drawing/2014/main" id="{2CED73A1-586E-4DEE-9F6C-7E43ACF899B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F99A331-5694-4194-8936-06B0EB0095F8}"/>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3423079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FD31D-6F68-440A-9606-3535139A8F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39DC85-654D-4EE8-96A5-F4A2D14451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345AC2-5726-4CFC-8C61-60E75B619187}"/>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5" name="Footer Placeholder 4">
            <a:extLst>
              <a:ext uri="{FF2B5EF4-FFF2-40B4-BE49-F238E27FC236}">
                <a16:creationId xmlns:a16="http://schemas.microsoft.com/office/drawing/2014/main" id="{7825D8EC-8B03-4D32-BEB1-E2CD572F060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75C0F2-F523-4B88-B30A-40EC630D37A6}"/>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2534014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2D5F5-B27B-4799-9BCF-2F0793EBF1FE}"/>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FE873C-6CFD-467E-ABAD-4E17D97405A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D0E7CB-987F-4798-AB2D-0600517A934D}"/>
              </a:ext>
            </a:extLst>
          </p:cNvPr>
          <p:cNvSpPr>
            <a:spLocks noGrp="1"/>
          </p:cNvSpPr>
          <p:nvPr>
            <p:ph type="dt" sz="half" idx="10"/>
          </p:nvPr>
        </p:nvSpPr>
        <p:spPr/>
        <p:txBody>
          <a:bodyPr/>
          <a:lstStyle/>
          <a:p>
            <a:fld id="{1600B09E-7184-4532-A296-3156C2D704F6}" type="datetimeFigureOut">
              <a:rPr lang="en-GB" smtClean="0"/>
              <a:t>06/07/2022</a:t>
            </a:fld>
            <a:endParaRPr lang="en-GB" dirty="0"/>
          </a:p>
        </p:txBody>
      </p:sp>
      <p:sp>
        <p:nvSpPr>
          <p:cNvPr id="5" name="Footer Placeholder 4">
            <a:extLst>
              <a:ext uri="{FF2B5EF4-FFF2-40B4-BE49-F238E27FC236}">
                <a16:creationId xmlns:a16="http://schemas.microsoft.com/office/drawing/2014/main" id="{F9581D16-5D4A-4212-B277-3455BD0CFAC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8DAEA3E-3FE7-4D4C-8CC7-1BB3284737DE}"/>
              </a:ext>
            </a:extLst>
          </p:cNvPr>
          <p:cNvSpPr>
            <a:spLocks noGrp="1"/>
          </p:cNvSpPr>
          <p:nvPr>
            <p:ph type="sldNum" sz="quarter" idx="12"/>
          </p:nvPr>
        </p:nvSpPr>
        <p:spPr/>
        <p:txBody>
          <a:bodyPr/>
          <a:lstStyle/>
          <a:p>
            <a:fld id="{3E7C6FD2-501C-4F23-B1EC-28B4BF9AB38F}" type="slidenum">
              <a:rPr lang="en-GB" smtClean="0"/>
              <a:t>‹#›</a:t>
            </a:fld>
            <a:endParaRPr lang="en-GB" dirty="0"/>
          </a:p>
        </p:txBody>
      </p:sp>
    </p:spTree>
    <p:extLst>
      <p:ext uri="{BB962C8B-B14F-4D97-AF65-F5344CB8AC3E}">
        <p14:creationId xmlns:p14="http://schemas.microsoft.com/office/powerpoint/2010/main" val="144806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E6E74-8DB8-024F-8D40-D6B1EE796AD7}"/>
              </a:ext>
            </a:extLst>
          </p:cNvPr>
          <p:cNvSpPr>
            <a:spLocks noGrp="1"/>
          </p:cNvSpPr>
          <p:nvPr>
            <p:ph type="title"/>
          </p:nvPr>
        </p:nvSpPr>
        <p:spPr>
          <a:xfrm>
            <a:off x="630238" y="365125"/>
            <a:ext cx="78867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4342AA-D66D-1E43-B045-E8B29D3B33F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7FE28D-B0E3-1949-A0DE-C1F578A9848C}"/>
              </a:ext>
            </a:extLst>
          </p:cNvPr>
          <p:cNvSpPr>
            <a:spLocks noGrp="1"/>
          </p:cNvSpPr>
          <p:nvPr>
            <p:ph sz="half" idx="2"/>
          </p:nvPr>
        </p:nvSpPr>
        <p:spPr>
          <a:xfrm>
            <a:off x="630238" y="2505075"/>
            <a:ext cx="386873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3EC0E16-9ACE-7541-A413-60ED26DBE00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EFDBE3-1792-C54B-978A-2BC3611B3657}"/>
              </a:ext>
            </a:extLst>
          </p:cNvPr>
          <p:cNvSpPr>
            <a:spLocks noGrp="1"/>
          </p:cNvSpPr>
          <p:nvPr>
            <p:ph sz="quarter" idx="4"/>
          </p:nvPr>
        </p:nvSpPr>
        <p:spPr>
          <a:xfrm>
            <a:off x="4629150" y="2505075"/>
            <a:ext cx="38877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1258755-0126-BC4E-911F-707B34EB28DC}"/>
              </a:ext>
            </a:extLst>
          </p:cNvPr>
          <p:cNvSpPr>
            <a:spLocks noGrp="1"/>
          </p:cNvSpPr>
          <p:nvPr>
            <p:ph type="dt" sz="half" idx="10"/>
          </p:nvPr>
        </p:nvSpPr>
        <p:spPr>
          <a:xfrm>
            <a:off x="628650" y="6356350"/>
            <a:ext cx="2057400" cy="365125"/>
          </a:xfrm>
          <a:prstGeom prst="rect">
            <a:avLst/>
          </a:prstGeom>
        </p:spPr>
        <p:txBody>
          <a:bodyPr/>
          <a:lstStyle/>
          <a:p>
            <a:fld id="{5FE214B8-5500-1342-9097-DAEEA9D5136A}" type="datetimeFigureOut">
              <a:rPr lang="en-US" smtClean="0"/>
              <a:t>7/6/2022</a:t>
            </a:fld>
            <a:endParaRPr lang="en-US"/>
          </a:p>
        </p:txBody>
      </p:sp>
      <p:sp>
        <p:nvSpPr>
          <p:cNvPr id="8" name="Footer Placeholder 7">
            <a:extLst>
              <a:ext uri="{FF2B5EF4-FFF2-40B4-BE49-F238E27FC236}">
                <a16:creationId xmlns:a16="http://schemas.microsoft.com/office/drawing/2014/main" id="{90583D94-DF96-1F40-9E97-9EBB122959F4}"/>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4071494-AC0E-EA47-A8DB-68DE2527F024}"/>
              </a:ext>
            </a:extLst>
          </p:cNvPr>
          <p:cNvSpPr>
            <a:spLocks noGrp="1"/>
          </p:cNvSpPr>
          <p:nvPr>
            <p:ph type="sldNum" sz="quarter" idx="12"/>
          </p:nvPr>
        </p:nvSpPr>
        <p:spPr>
          <a:xfrm>
            <a:off x="6457950" y="6356350"/>
            <a:ext cx="2057400" cy="365125"/>
          </a:xfrm>
          <a:prstGeom prst="rect">
            <a:avLst/>
          </a:prstGeom>
        </p:spPr>
        <p:txBody>
          <a:bodyPr/>
          <a:lstStyle/>
          <a:p>
            <a:fld id="{4F01CFE5-FC7F-9446-B103-D8758D6C918A}" type="slidenum">
              <a:rPr lang="en-US" smtClean="0"/>
              <a:t>‹#›</a:t>
            </a:fld>
            <a:endParaRPr lang="en-US"/>
          </a:p>
        </p:txBody>
      </p:sp>
    </p:spTree>
    <p:extLst>
      <p:ext uri="{BB962C8B-B14F-4D97-AF65-F5344CB8AC3E}">
        <p14:creationId xmlns:p14="http://schemas.microsoft.com/office/powerpoint/2010/main" val="2611768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19257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81594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16332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462704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F05B75-8ACA-3542-B141-53E4417281B4}"/>
              </a:ext>
            </a:extLst>
          </p:cNvPr>
          <p:cNvSpPr/>
          <p:nvPr userDrawn="1"/>
        </p:nvSpPr>
        <p:spPr>
          <a:xfrm>
            <a:off x="0" y="0"/>
            <a:ext cx="2267744" cy="6858000"/>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4E2D5"/>
              </a:solidFill>
            </a:endParaRPr>
          </a:p>
        </p:txBody>
      </p:sp>
      <p:sp>
        <p:nvSpPr>
          <p:cNvPr id="18" name="Title 1">
            <a:extLst>
              <a:ext uri="{FF2B5EF4-FFF2-40B4-BE49-F238E27FC236}">
                <a16:creationId xmlns:a16="http://schemas.microsoft.com/office/drawing/2014/main" id="{5BBBA7D4-B251-6140-9728-BB25369C5FB5}"/>
              </a:ext>
            </a:extLst>
          </p:cNvPr>
          <p:cNvSpPr txBox="1">
            <a:spLocks/>
          </p:cNvSpPr>
          <p:nvPr userDrawn="1"/>
        </p:nvSpPr>
        <p:spPr>
          <a:xfrm>
            <a:off x="89756" y="2492896"/>
            <a:ext cx="2088232" cy="1179562"/>
          </a:xfrm>
          <a:prstGeom prst="rect">
            <a:avLst/>
          </a:prstGeom>
          <a:noFill/>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GB" sz="2800">
                <a:solidFill>
                  <a:schemeClr val="bg1"/>
                </a:solidFill>
                <a:latin typeface="Futura PT Medium" pitchFamily="34" charset="0"/>
                <a:ea typeface="Futura" panose="02020800000000000000" pitchFamily="18" charset="0"/>
                <a:cs typeface="Futura" panose="02020800000000000000" pitchFamily="18" charset="0"/>
              </a:rPr>
            </a:br>
            <a:br>
              <a:rPr lang="en-GB" sz="1800">
                <a:solidFill>
                  <a:schemeClr val="bg1"/>
                </a:solidFill>
                <a:latin typeface="Futura PT Medium" pitchFamily="34" charset="0"/>
                <a:ea typeface="Futura" panose="02020800000000000000" pitchFamily="18" charset="0"/>
                <a:cs typeface="Futura" panose="02020800000000000000" pitchFamily="18" charset="0"/>
              </a:rPr>
            </a:br>
            <a:endParaRPr lang="en-GB" sz="1800" dirty="0">
              <a:solidFill>
                <a:schemeClr val="bg1"/>
              </a:solidFill>
              <a:latin typeface="Futura PT Medium" pitchFamily="34" charset="0"/>
              <a:ea typeface="Futura" panose="02020800000000000000" pitchFamily="18" charset="0"/>
              <a:cs typeface="Futura" panose="02020800000000000000" pitchFamily="18" charset="0"/>
            </a:endParaRPr>
          </a:p>
        </p:txBody>
      </p:sp>
      <p:sp>
        <p:nvSpPr>
          <p:cNvPr id="20" name="Rectangle 19">
            <a:extLst>
              <a:ext uri="{FF2B5EF4-FFF2-40B4-BE49-F238E27FC236}">
                <a16:creationId xmlns:a16="http://schemas.microsoft.com/office/drawing/2014/main" id="{A3B8C3C6-F714-1C48-96D5-6ECED1ED492E}"/>
              </a:ext>
            </a:extLst>
          </p:cNvPr>
          <p:cNvSpPr/>
          <p:nvPr userDrawn="1"/>
        </p:nvSpPr>
        <p:spPr>
          <a:xfrm flipV="1">
            <a:off x="2339752" y="6372537"/>
            <a:ext cx="5520412" cy="45719"/>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9FC6F8C-0BCC-3B48-8BE6-5D586B81C6FE}"/>
              </a:ext>
            </a:extLst>
          </p:cNvPr>
          <p:cNvPicPr>
            <a:picLocks noChangeAspect="1"/>
          </p:cNvPicPr>
          <p:nvPr userDrawn="1"/>
        </p:nvPicPr>
        <p:blipFill>
          <a:blip r:embed="rId7"/>
          <a:stretch>
            <a:fillRect/>
          </a:stretch>
        </p:blipFill>
        <p:spPr>
          <a:xfrm>
            <a:off x="7884368" y="5589240"/>
            <a:ext cx="946505" cy="936104"/>
          </a:xfrm>
          <a:prstGeom prst="rect">
            <a:avLst/>
          </a:prstGeom>
        </p:spPr>
      </p:pic>
    </p:spTree>
    <p:extLst>
      <p:ext uri="{BB962C8B-B14F-4D97-AF65-F5344CB8AC3E}">
        <p14:creationId xmlns:p14="http://schemas.microsoft.com/office/powerpoint/2010/main" val="266511605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87541296"/>
      </p:ext>
    </p:extLst>
  </p:cSld>
  <p:clrMap bg1="lt1" tx1="dk1" bg2="dk2" tx2="lt2" accent1="accent1" accent2="accent2" accent3="accent3" accent4="accent4" accent5="accent5" accent6="accent6" hlink="hlink" folHlink="folHlink"/>
  <p:sldLayoutIdLst>
    <p:sldLayoutId id="2147483675"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p2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29" name="Google Shape;129;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130" name="Google Shape;130;p20"/>
          <p:cNvSpPr/>
          <p:nvPr/>
        </p:nvSpPr>
        <p:spPr>
          <a:xfrm>
            <a:off x="1" y="0"/>
            <a:ext cx="2267744" cy="6858000"/>
          </a:xfrm>
          <a:prstGeom prst="rect">
            <a:avLst/>
          </a:prstGeom>
          <a:solidFill>
            <a:srgbClr val="06926B"/>
          </a:solidFill>
          <a:ln w="12700" cap="flat" cmpd="sng">
            <a:solidFill>
              <a:srgbClr val="06926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74E2D5"/>
              </a:solidFill>
              <a:latin typeface="Calibri"/>
              <a:ea typeface="Calibri"/>
              <a:cs typeface="Calibri"/>
              <a:sym typeface="Calibri"/>
            </a:endParaRPr>
          </a:p>
        </p:txBody>
      </p:sp>
      <p:sp>
        <p:nvSpPr>
          <p:cNvPr id="131" name="Google Shape;131;p20"/>
          <p:cNvSpPr txBox="1"/>
          <p:nvPr/>
        </p:nvSpPr>
        <p:spPr>
          <a:xfrm>
            <a:off x="89757" y="2492896"/>
            <a:ext cx="2088232" cy="1179562"/>
          </a:xfrm>
          <a:prstGeom prst="rect">
            <a:avLst/>
          </a:prstGeom>
          <a:noFill/>
          <a:ln>
            <a:noFill/>
          </a:ln>
        </p:spPr>
        <p:txBody>
          <a:bodyPr spcFirstLastPara="1" wrap="square" lIns="68569" tIns="34275" rIns="68569" bIns="34275" anchor="t" anchorCtr="0">
            <a:noAutofit/>
          </a:bodyPr>
          <a:lstStyle/>
          <a:p>
            <a:pPr marL="0" marR="0" lvl="0" indent="0" algn="ctr" rtl="0">
              <a:spcBef>
                <a:spcPts val="0"/>
              </a:spcBef>
              <a:spcAft>
                <a:spcPts val="0"/>
              </a:spcAft>
              <a:buClr>
                <a:schemeClr val="lt1"/>
              </a:buClr>
              <a:buSzPts val="2800"/>
              <a:buFont typeface="Poppins Medium"/>
              <a:buNone/>
            </a:pPr>
            <a:br>
              <a:rPr lang="en-GB" sz="2100">
                <a:solidFill>
                  <a:schemeClr val="lt1"/>
                </a:solidFill>
                <a:latin typeface="Poppins Medium"/>
                <a:ea typeface="Poppins Medium"/>
                <a:cs typeface="Poppins Medium"/>
                <a:sym typeface="Poppins Medium"/>
              </a:rPr>
            </a:br>
            <a:br>
              <a:rPr lang="en-GB" sz="1350">
                <a:solidFill>
                  <a:schemeClr val="lt1"/>
                </a:solidFill>
                <a:latin typeface="Poppins Medium"/>
                <a:ea typeface="Poppins Medium"/>
                <a:cs typeface="Poppins Medium"/>
                <a:sym typeface="Poppins Medium"/>
              </a:rPr>
            </a:br>
            <a:endParaRPr sz="1350">
              <a:solidFill>
                <a:schemeClr val="lt1"/>
              </a:solidFill>
              <a:latin typeface="Poppins Medium"/>
              <a:ea typeface="Poppins Medium"/>
              <a:cs typeface="Poppins Medium"/>
              <a:sym typeface="Poppins Medium"/>
            </a:endParaRPr>
          </a:p>
        </p:txBody>
      </p:sp>
      <p:sp>
        <p:nvSpPr>
          <p:cNvPr id="132" name="Google Shape;132;p20"/>
          <p:cNvSpPr/>
          <p:nvPr/>
        </p:nvSpPr>
        <p:spPr>
          <a:xfrm rot="10800000" flipH="1">
            <a:off x="2339753" y="6372539"/>
            <a:ext cx="5520412" cy="45719"/>
          </a:xfrm>
          <a:prstGeom prst="rect">
            <a:avLst/>
          </a:prstGeom>
          <a:solidFill>
            <a:srgbClr val="06926B"/>
          </a:solidFill>
          <a:ln w="12700" cap="flat" cmpd="sng">
            <a:solidFill>
              <a:srgbClr val="06926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33" name="Google Shape;133;p20"/>
          <p:cNvPicPr preferRelativeResize="0"/>
          <p:nvPr/>
        </p:nvPicPr>
        <p:blipFill rotWithShape="1">
          <a:blip r:embed="rId13">
            <a:alphaModFix/>
          </a:blip>
          <a:srcRect/>
          <a:stretch/>
        </p:blipFill>
        <p:spPr>
          <a:xfrm>
            <a:off x="7884369" y="5589240"/>
            <a:ext cx="946505" cy="936104"/>
          </a:xfrm>
          <a:prstGeom prst="rect">
            <a:avLst/>
          </a:prstGeom>
          <a:noFill/>
          <a:ln>
            <a:noFill/>
          </a:ln>
        </p:spPr>
      </p:pic>
    </p:spTree>
    <p:extLst>
      <p:ext uri="{BB962C8B-B14F-4D97-AF65-F5344CB8AC3E}">
        <p14:creationId xmlns:p14="http://schemas.microsoft.com/office/powerpoint/2010/main" val="272468230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87;p13">
            <a:extLst>
              <a:ext uri="{FF2B5EF4-FFF2-40B4-BE49-F238E27FC236}">
                <a16:creationId xmlns:a16="http://schemas.microsoft.com/office/drawing/2014/main" id="{C04C71B2-E003-47F2-AF0B-9050E142F4BD}"/>
              </a:ext>
            </a:extLst>
          </p:cNvPr>
          <p:cNvSpPr/>
          <p:nvPr userDrawn="1"/>
        </p:nvSpPr>
        <p:spPr>
          <a:xfrm rot="10800000" flipH="1" flipV="1">
            <a:off x="0" y="6356352"/>
            <a:ext cx="7788156" cy="45719"/>
          </a:xfrm>
          <a:prstGeom prst="rect">
            <a:avLst/>
          </a:prstGeom>
          <a:solidFill>
            <a:srgbClr val="06926B"/>
          </a:solidFill>
          <a:ln w="12700" cap="flat" cmpd="sng">
            <a:solidFill>
              <a:srgbClr val="06926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8" name="Google Shape;88;p13">
            <a:extLst>
              <a:ext uri="{FF2B5EF4-FFF2-40B4-BE49-F238E27FC236}">
                <a16:creationId xmlns:a16="http://schemas.microsoft.com/office/drawing/2014/main" id="{F3811EAF-9C67-43F9-AE65-042AFB54656A}"/>
              </a:ext>
            </a:extLst>
          </p:cNvPr>
          <p:cNvPicPr preferRelativeResize="0"/>
          <p:nvPr userDrawn="1"/>
        </p:nvPicPr>
        <p:blipFill rotWithShape="1">
          <a:blip r:embed="rId13">
            <a:alphaModFix/>
          </a:blip>
          <a:srcRect/>
          <a:stretch/>
        </p:blipFill>
        <p:spPr>
          <a:xfrm>
            <a:off x="7884368" y="5783844"/>
            <a:ext cx="946505" cy="900100"/>
          </a:xfrm>
          <a:prstGeom prst="rect">
            <a:avLst/>
          </a:prstGeom>
          <a:noFill/>
          <a:ln>
            <a:noFill/>
          </a:ln>
        </p:spPr>
      </p:pic>
      <p:sp>
        <p:nvSpPr>
          <p:cNvPr id="9" name="Rectangle 8">
            <a:extLst>
              <a:ext uri="{FF2B5EF4-FFF2-40B4-BE49-F238E27FC236}">
                <a16:creationId xmlns:a16="http://schemas.microsoft.com/office/drawing/2014/main" id="{EBA85F3A-FB0C-4A3F-9A1F-8482AA954CE7}"/>
              </a:ext>
            </a:extLst>
          </p:cNvPr>
          <p:cNvSpPr/>
          <p:nvPr userDrawn="1"/>
        </p:nvSpPr>
        <p:spPr>
          <a:xfrm>
            <a:off x="-4649" y="0"/>
            <a:ext cx="9144000" cy="936104"/>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4000" dirty="0">
              <a:solidFill>
                <a:prstClr val="white"/>
              </a:solidFill>
            </a:endParaRPr>
          </a:p>
        </p:txBody>
      </p:sp>
      <p:sp>
        <p:nvSpPr>
          <p:cNvPr id="10" name="Google Shape;123;p19">
            <a:extLst>
              <a:ext uri="{FF2B5EF4-FFF2-40B4-BE49-F238E27FC236}">
                <a16:creationId xmlns:a16="http://schemas.microsoft.com/office/drawing/2014/main" id="{2ACD8A5E-1C1B-4D7C-BCA1-D16D2B352CC1}"/>
              </a:ext>
            </a:extLst>
          </p:cNvPr>
          <p:cNvSpPr txBox="1">
            <a:spLocks noGrp="1"/>
          </p:cNvSpPr>
          <p:nvPr>
            <p:ph type="sldNum" idx="4"/>
          </p:nvPr>
        </p:nvSpPr>
        <p:spPr>
          <a:xfrm>
            <a:off x="6457950" y="6356352"/>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Calibri"/>
                <a:ea typeface="Calibri"/>
                <a:cs typeface="Calibri"/>
                <a:sym typeface="Calibri"/>
              </a:defRPr>
            </a:lvl1pPr>
            <a:lvl2pPr marL="0" marR="0" lvl="1" indent="0" algn="l" rtl="0">
              <a:spcBef>
                <a:spcPts val="0"/>
              </a:spcBef>
              <a:buNone/>
              <a:defRPr sz="1350">
                <a:solidFill>
                  <a:schemeClr val="dk1"/>
                </a:solidFill>
                <a:latin typeface="Calibri"/>
                <a:ea typeface="Calibri"/>
                <a:cs typeface="Calibri"/>
                <a:sym typeface="Calibri"/>
              </a:defRPr>
            </a:lvl2pPr>
            <a:lvl3pPr marL="0" marR="0" lvl="2" indent="0" algn="l" rtl="0">
              <a:spcBef>
                <a:spcPts val="0"/>
              </a:spcBef>
              <a:buNone/>
              <a:defRPr sz="1350">
                <a:solidFill>
                  <a:schemeClr val="dk1"/>
                </a:solidFill>
                <a:latin typeface="Calibri"/>
                <a:ea typeface="Calibri"/>
                <a:cs typeface="Calibri"/>
                <a:sym typeface="Calibri"/>
              </a:defRPr>
            </a:lvl3pPr>
            <a:lvl4pPr marL="0" marR="0" lvl="3" indent="0" algn="l" rtl="0">
              <a:spcBef>
                <a:spcPts val="0"/>
              </a:spcBef>
              <a:buNone/>
              <a:defRPr sz="1350">
                <a:solidFill>
                  <a:schemeClr val="dk1"/>
                </a:solidFill>
                <a:latin typeface="Calibri"/>
                <a:ea typeface="Calibri"/>
                <a:cs typeface="Calibri"/>
                <a:sym typeface="Calibri"/>
              </a:defRPr>
            </a:lvl4pPr>
            <a:lvl5pPr marL="0" marR="0" lvl="4" indent="0" algn="l" rtl="0">
              <a:spcBef>
                <a:spcPts val="0"/>
              </a:spcBef>
              <a:buNone/>
              <a:defRPr sz="1350">
                <a:solidFill>
                  <a:schemeClr val="dk1"/>
                </a:solidFill>
                <a:latin typeface="Calibri"/>
                <a:ea typeface="Calibri"/>
                <a:cs typeface="Calibri"/>
                <a:sym typeface="Calibri"/>
              </a:defRPr>
            </a:lvl5pPr>
            <a:lvl6pPr marL="0" marR="0" lvl="5" indent="0" algn="l" rtl="0">
              <a:spcBef>
                <a:spcPts val="0"/>
              </a:spcBef>
              <a:buNone/>
              <a:defRPr sz="1350">
                <a:solidFill>
                  <a:schemeClr val="dk1"/>
                </a:solidFill>
                <a:latin typeface="Calibri"/>
                <a:ea typeface="Calibri"/>
                <a:cs typeface="Calibri"/>
                <a:sym typeface="Calibri"/>
              </a:defRPr>
            </a:lvl6pPr>
            <a:lvl7pPr marL="0" marR="0" lvl="6" indent="0" algn="l" rtl="0">
              <a:spcBef>
                <a:spcPts val="0"/>
              </a:spcBef>
              <a:buNone/>
              <a:defRPr sz="1350">
                <a:solidFill>
                  <a:schemeClr val="dk1"/>
                </a:solidFill>
                <a:latin typeface="Calibri"/>
                <a:ea typeface="Calibri"/>
                <a:cs typeface="Calibri"/>
                <a:sym typeface="Calibri"/>
              </a:defRPr>
            </a:lvl7pPr>
            <a:lvl8pPr marL="0" marR="0" lvl="7" indent="0" algn="l" rtl="0">
              <a:spcBef>
                <a:spcPts val="0"/>
              </a:spcBef>
              <a:buNone/>
              <a:defRPr sz="1350">
                <a:solidFill>
                  <a:schemeClr val="dk1"/>
                </a:solidFill>
                <a:latin typeface="Calibri"/>
                <a:ea typeface="Calibri"/>
                <a:cs typeface="Calibri"/>
                <a:sym typeface="Calibri"/>
              </a:defRPr>
            </a:lvl8pPr>
            <a:lvl9pPr marL="0" marR="0" lvl="8" indent="0" algn="l" rtl="0">
              <a:spcBef>
                <a:spcPts val="0"/>
              </a:spcBef>
              <a:buNone/>
              <a:defRPr sz="1350">
                <a:solidFill>
                  <a:schemeClr val="dk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222541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C71CF1-76FE-447D-8460-412B5FBC4FC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BF549D-DF7D-4876-9A42-4251FBAD82A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E55E1A-6A1B-452F-81FE-B6B30A09FD3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00B09E-7184-4532-A296-3156C2D704F6}" type="datetimeFigureOut">
              <a:rPr lang="en-GB" smtClean="0"/>
              <a:t>06/07/2022</a:t>
            </a:fld>
            <a:endParaRPr lang="en-GB" dirty="0"/>
          </a:p>
        </p:txBody>
      </p:sp>
      <p:sp>
        <p:nvSpPr>
          <p:cNvPr id="5" name="Footer Placeholder 4">
            <a:extLst>
              <a:ext uri="{FF2B5EF4-FFF2-40B4-BE49-F238E27FC236}">
                <a16:creationId xmlns:a16="http://schemas.microsoft.com/office/drawing/2014/main" id="{7DA60E8F-210E-404D-9741-88C1D3E8570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173AEED-FABA-477C-8960-CCE54250AB1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7C6FD2-501C-4F23-B1EC-28B4BF9AB38F}" type="slidenum">
              <a:rPr lang="en-GB" smtClean="0"/>
              <a:t>‹#›</a:t>
            </a:fld>
            <a:endParaRPr lang="en-GB" dirty="0"/>
          </a:p>
        </p:txBody>
      </p:sp>
    </p:spTree>
    <p:extLst>
      <p:ext uri="{BB962C8B-B14F-4D97-AF65-F5344CB8AC3E}">
        <p14:creationId xmlns:p14="http://schemas.microsoft.com/office/powerpoint/2010/main" val="24205599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hyperlink" Target="https://www.theccc.org.uk/publication/2022-progress-report-to-parliame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hyperlink" Target="https://assets.publishing.service.gov.uk/government/uploads/system/uploads/attachment_data/file/1088381/energy-security-bill-factsheet-overarching.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government/publications/spring-statement-2022-documents" TargetMode="External"/><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hyperlink" Target="https://www.gov.uk/guidance/vat-on-energy-saving-materials-and-heating-equipment-notice-708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hyperlink" Target="https://www.legislation.gov.uk/uksi/2022/405/regulation/2/made" TargetMode="External"/><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s://data.nationalgrideso.com/ancillary-services/dynamic-containment-data" TargetMode="External"/><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hyperlink" Target="https://www.gov.uk/government/news/households-save-200-on-bills-with-energy-efficiency-investmen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38.xml"/><Relationship Id="rId5" Type="http://schemas.openxmlformats.org/officeDocument/2006/relationships/image" Target="../media/image17.png"/><Relationship Id="rId4" Type="http://schemas.openxmlformats.org/officeDocument/2006/relationships/hyperlink" Target="http://www.nnebooks.co.uk/REview%202021/HTML/index.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hyperlink" Target="https://url6.mailanyone.net/v1/?m=1mhZOk-0007pf-4F&amp;i=57e1b682&amp;c=iZ8p-wlIJpylWRoQgLa7mcEQzL7BTou_lCrmlDpRm0l6mBt3FqldRqQiohTCgIpZbrYTTZSpPd4GTQBId03mL8Um9ZIzhjH_w8k18n-G0aOFLoL5EUWGUamiODGlk2C0hT2P3hXsKslwTFho_r4Gd3wopeIxcBFGnT2gkz5std7YUBfaqUkjVLGD7J5E4a4gzEopmJnB1eAR2jbzZjqAAultS-XQM7CnJyw-R5_e1E414u4NVyjsTXF5z2JGcS2Q" TargetMode="External"/><Relationship Id="rId13" Type="http://schemas.openxmlformats.org/officeDocument/2006/relationships/hyperlink" Target="https://url6.mailanyone.net/v1/?m=1mhZOk-0007pf-4F&amp;i=57e1b682&amp;c=UJkfOQY9_B8cWU6pbonx-uc7IEKDdHKitSH5BL7kJychSQCk1rrUNz3FMVUe_bKizczL6h0uFntrsd5oeBW_V3Q_0dUBeLEBgp44qYEFv9gsjev9VOrFRJtn1p6iJAOiFFkISek4PEx1K4yCug-TcZB1SOSMjXcCv8v6144Q4GtYCVcY2h3h3RQRUrW2jy4qReGKipUN8Xyn7qbMnn2NrVMkwnmM_CgOPGYbJTaet6WXza9bb08PNwhcOhsewhi_8oW6SYRaC_AvFhxm8JBrsx4p8pi5VZGgvx5rp-D3Hzw" TargetMode="External"/><Relationship Id="rId3" Type="http://schemas.openxmlformats.org/officeDocument/2006/relationships/image" Target="../media/image1.tiff"/><Relationship Id="rId7" Type="http://schemas.openxmlformats.org/officeDocument/2006/relationships/hyperlink" Target="https://url6.mailanyone.net/v1/?m=1mhZOk-0007pf-4F&amp;i=57e1b682&amp;c=jww4jwfmro0J6QX64OhdXJwGcvXgGKda8YJT46JQhG0svGDEU1gMDfifhUJWmHjrlhwNEsbUF66oK-6z8DQstmED1LqQ6IGLyUw7CjZDpOh2FyRtFTcVuec5s0kfMNexlyrEpF2RzC1T4u3DWhIiG2nAq9QJSHxLm4hEDZRWkIr67527j2TPcROvbtnoBH3P4rvFjETfSe0sPx8Phh0QrUQ9vyXBzMOGBoP7082vaGKAmTCysx95taL1--V8tKgF_emhS-maTbu05sg-vBFs528MYVCN__298ub5kj57KVGvHDUcEWYtBs_sI-rntqk4LWpqU_451E2xh0nzk5syMQ" TargetMode="External"/><Relationship Id="rId12" Type="http://schemas.openxmlformats.org/officeDocument/2006/relationships/hyperlink" Target="https://url6.mailanyone.net/v1/?m=1mhZOk-0007pf-4F&amp;i=57e1b682&amp;c=YdNUXVyk37dBFztY-Qx_1Lo5tDtaMbrVjCWHwwaDfO3vTSnj0ZaFkcImAT_3rqltjdCJOqMNC4r5VFletjlga_1H8nUtugfQKJ74T1d58v56KHQSG8Ed-zfEkkdWbH-FUvPx4TxJWVYCVrmceDNRcbcX2nGzP-X8Vl7mXLQYgKuTzMdKlV88lqRN-L_Jd9v61eZ9yd_bnXVRxBThEokZAQ_pz_0fEULqb15EjHyTLOVuTpHOq9fSNgii9Urev1jM1DFcSB6f40l8zpE8KXAwBgpu1BIIlo_ZkKG-DitlRVBkgG81qLwdqEIgOKwwP6C0AcgSZQa0WrND8cMmt0O-7i-lmwkeba0uyqonQbyI6w7m_aKeT7AUd_CSfBuz9JBG" TargetMode="External"/><Relationship Id="rId17" Type="http://schemas.openxmlformats.org/officeDocument/2006/relationships/hyperlink" Target="https://www.r-e-a.net/resources/etri-2021/" TargetMode="External"/><Relationship Id="rId2" Type="http://schemas.openxmlformats.org/officeDocument/2006/relationships/notesSlide" Target="../notesSlides/notesSlide28.xml"/><Relationship Id="rId16" Type="http://schemas.openxmlformats.org/officeDocument/2006/relationships/hyperlink" Target="https://url6.mailanyone.net/v1/?m=1mhZOk-0007pf-4F&amp;i=57e1b682&amp;c=_DmxzljCcotdYiZHZTuaBwqfyp0wbtKwkofCoskVEfrEJdfAisXuEZszzqmVhOZuRZzpVD7A8zF7OCq85ehvKuJHaa79LZEEng4OPTKPE_DMailfZ4EoCmktTf4gpKiHJiIB8_o1L_8QE_SJcfZkmqovXk6rl7lNjep-VQJlKN62kZtQLrS7oX--vIhS5-sQemMxwDps-uyBQq1bIdJVAtjw-16UGWQ6g6vfly27cFjmuT9jdf7LWSyq6zFwUo9jmEBEcUNpYGsDbRUIYhE4Lw" TargetMode="External"/><Relationship Id="rId1" Type="http://schemas.openxmlformats.org/officeDocument/2006/relationships/slideLayout" Target="../slideLayouts/slideLayout38.xml"/><Relationship Id="rId6" Type="http://schemas.openxmlformats.org/officeDocument/2006/relationships/hyperlink" Target="https://url6.mailanyone.net/v1/?m=1mhZOk-0007pf-4F&amp;i=57e1b682&amp;c=ndiwuKHWFdfJuNHNeSjFF1PnYiVagR0pLW-OeogZMZxTb9IgrgoyGYLRW1dI0m1F7evZwUodQe-ccRF4FplPhFLma3rbBwO81Ea6P2ynocO44pQCvLSbjph-lD-2pg51cgBcHpFG4xU2FJ2St_Bn7keMHQ6UBtv0r5DND0L_DTi4FdqFP_aa3dZ-wvSLgey4VrqJWdR3NHM3DHE_J_Ai4oHLaHp6sJPXli9hJNv7ZCPpLy25-zSMB70jcUoZr75Wy8w6NWuWR7rtgxWqoXfB0w" TargetMode="External"/><Relationship Id="rId11" Type="http://schemas.openxmlformats.org/officeDocument/2006/relationships/hyperlink" Target="https://url6.mailanyone.net/v1/?m=1mhZOk-0007pf-4F&amp;i=57e1b682&amp;c=1DbTrD73Pjqw1pSIEvVi554JlxbLVolO_Cwh2ypzgthgtobxau2iq6dABjEF4o89q1kV_azZVKOVmNIX-FmfdTYW-nPGEkT_3cWTRkOYhYHu1TZkWDomn45mgdkTYghlOChsbQ3BDNI0xwDMbkCN2iYKAtLrlv635_ai3wHfGguUTswz01GPsyChncW3uAdSiigAI-M6CERovmV2kyt5sqdFqfJpBDNQoQ5wHi1EnBAJTEhvDY43JegTqQDt0d93wyr1oB5Vk6XbeM5fyvba-Tc23h1wxpDC-0sAG1Vxpz208US7ApM0mSPdfGZzYkgT" TargetMode="External"/><Relationship Id="rId5" Type="http://schemas.openxmlformats.org/officeDocument/2006/relationships/hyperlink" Target="https://url6.mailanyone.net/v1/?m=1mhZOk-0007pf-4F&amp;i=57e1b682&amp;c=9LRI0ET_FfLDsNfhspQ4U6EhO5bt0U_SIGgSwvbrciQ0R00R1FIdMowEQF_qc29FKRA4cuDSk5p1l5g7VETo4FPm5GeD-cMk4AOfOEO9DXbrK1bBxSbDv1npv8TcNuop81bgjnOEsRsAzAPf_lC1ShzS7QHxtZRw1DXm0YXpc4nfSg29Ui7NODtvf15zNNreK8zmwLs8DZiNxRu9X9r17UkFFn2-moAzSInTpiixYWQn24VM8h27XTDn_jgOr09ZtmduJ6Ma2SnsK0WtIvBetBXR4apKSzHMhfDRMMN72x_ImR-q8HK__6EqY3BRpBycek96sVBpJedGy7pC2MZ40g" TargetMode="External"/><Relationship Id="rId15" Type="http://schemas.openxmlformats.org/officeDocument/2006/relationships/hyperlink" Target="https://url6.mailanyone.net/v1/?m=1mhZOk-0007pf-4F&amp;i=57e1b682&amp;c=wFqFYO9ik90FApE49T3dkhtjuVfco1gc--L1hM3RC6P4jbrFoCjZj0vQbPgXNLUNquN1k9AIixTDZQWH7Qwy_bqV5Yz0OJELPKh43hTbgXiXTZOdEf3CN4Y8x1Hk0Lg6NrW3u3OsBeyC602lrsaJ-hMMuvvXNOV00JD8ICK4RGQ21IdG0ffB0dLn-iFeS0Fk0vaPdgUmFr8MNEVaja2HIbdJ3toR79XekFI7XgG-v1Rc5BHbvDyUJ6glymo1tJ5Q2KBuxYMmTNMNd3KpPQarK5XQJDYfQ8M7q5KqR4wKf60" TargetMode="External"/><Relationship Id="rId10" Type="http://schemas.openxmlformats.org/officeDocument/2006/relationships/hyperlink" Target="https://url6.mailanyone.net/v1/?m=1mhZOk-0007pf-4F&amp;i=57e1b682&amp;c=w_EMC9S1GGP0h0OHpB_pMrqBucD0nPmtgTVxnnmYnh6WjPI2ZyoGaiPy2FcpQvYQtWeiAjClM20ZIkMgI3k4Coa78hPKwFH1lkdVf5cAgmRYiLD7DwuZutmd3ot-Vq5w6dvxRkysGSMpgGqNQ7vdqWbWyAVE9gvOmMwIpBb9FnyLzTWyXPDxjjH7TauCdYE1lzHfYxyHdwFes8gaiSP7fkdWv2Sx7zJFwO7M7ySyB2i6q5T7GYQ38GOr9KzWoqbAI5geEhmNf7wl9Jzw3-6y_41sB3KMTncFL_Rx1fkBLgw" TargetMode="External"/><Relationship Id="rId4" Type="http://schemas.openxmlformats.org/officeDocument/2006/relationships/image" Target="../media/image18.png"/><Relationship Id="rId9" Type="http://schemas.openxmlformats.org/officeDocument/2006/relationships/hyperlink" Target="https://url6.mailanyone.net/v1/?m=1mhZOk-0007pf-4F&amp;i=57e1b682&amp;c=bcnRQTK7zGojlvf4GzXJHMcnzjGDYRWAnYfaxEpEu-RkhUPQ6Xb8GDise-heq8nohkuOl0PSxatkaOPwHpjnjd4TIeBT_Czj7sxyvF_joR__t_EA1Zb_PLKV4w68tJP6be7toJG3TAeaINYzTUqFmPthziPEPDWRYrv55oXEyQmPL2gver9ydBE7VWedN4-dNWHpEkezXsNqC-oX8B91s8Cv_hKUunJ1zWHqatg6PNQ6CYXrkt1bx0-Tld0I8EqH3SNmkqtO1I3NGojgu4_CqQefqV5_tq_Jnb8xEDRpjKRSTlQhx2BzNUXH1_ok9FWeKT4GstASXKXzgupWbJkFIQ" TargetMode="External"/><Relationship Id="rId14" Type="http://schemas.openxmlformats.org/officeDocument/2006/relationships/hyperlink" Target="https://url6.mailanyone.net/v1/?m=1mhZOk-0007pf-4F&amp;i=57e1b682&amp;c=VNqLNFxkkI3F8BNxTM93-Dtf2fVP8VjopVNt2P-5VbYZ6AmEK7m2ts43yKUJMeJzNUlsJ7ofq_8Akv4b50EPSWNQIROVSCUUrHx0hI1E0cP_LnexFEAkFIPdMI1dyrHfvLTZzsYaH-26CFg-wM-g--RPCCNg6Xj0xVEtSFqkwnq1owVuGaE5bcIifJoQeDF5OF4vs1_CbHbnHJcMRynjynrC85bYhWJQ4uCjAiQqI337m5UZ_Ht71vj0abXpH5NsAp0tNjfemiEmuGsqZkhXu2czpjzhK9Fm2kJuJOHT-ZVtFRWfDxoY6wBohhe__gAWTF9W50l4ZVwnPlHSKI8IC7XNoKmNP1-CN9jna4gY4RQ"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3.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30.tif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uk/government/publications/british-energy-security-strategy" TargetMode="External"/><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hyperlink" Target="https://url6.mailanyone.net/v1/?m=1nclGT-0002qi-5T&amp;i=57e1b682&amp;c=bTg2xC5c5kITY7M3NZAF3rDkdo39EeMGM4zLPGNuq0IR2DSOYqx0GB6Pd6wzemjMD0-iqWfxOJ6uc29RR6DkbVrGQM5cPab67qni-wMjbEWZvfwP-_x4arFB65XdcqrtkSSe3TfHZSHMxPtLS81-nCqNmUbcaoKt70akYCjKsp-zKUmvOWNVKhLoN6EE9boXhzPfmQ-2defoodmvKn3YoFkII4zfOHEeE_iOopqbWgcNADr5j8a6u-U8e0xUtZsd2siWNrAQha1Q2jvLHnm5hg"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r-e-a.net/resources/hydrogen-investment-package-member-brief/" TargetMode="External"/><Relationship Id="rId3" Type="http://schemas.openxmlformats.org/officeDocument/2006/relationships/hyperlink" Target="https://url6.mailanyone.net/v1/?m=1nclGT-0002qi-5T&amp;i=57e1b682&amp;c=1OX5hp8glwoUxOQ6-AugbWR6gMFDmmLVdAmp9dP2dR8aUMak6LKGXhrF0K52H5f_xUq1ylR8_m7ZL_o53q5FUfKc9zbDSR6bnhWaiGAbxvAYlhcLwDmnGrttJ7v9AwdQipXgvkMedo4iGVdk9Hb-NX49YouPuhnIXj_3AVU-cXWIV_lSkWdowUU02RdZAcbsnDmzmDE153epBZWXsnzCCVCKURvaifFdvOTYVCiIa4X9f1DLMOrm1G1F_7AS3LzvHIlIeDKLfNvmgb6cw0mfx1m97OvZJawMhtXYU1uRMWk" TargetMode="External"/><Relationship Id="rId7" Type="http://schemas.openxmlformats.org/officeDocument/2006/relationships/hyperlink" Target="https://www.r-e-a.net/governments-hydrogen-investment-package-broadly-welcomed-by-rea/"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hyperlink" Target="https://www.gov.uk/government/publications/uk-low-carbon-hydrogen-standard-emissions-reporting-and-sustainability-criteria?utm_medium=email&amp;utm_campaign=govuk-notifications-topic&amp;utm_source=73ddf283-7e93-42db-ac11-ba6dec375eb3&amp;utm_content=daily" TargetMode="External"/><Relationship Id="rId5" Type="http://schemas.openxmlformats.org/officeDocument/2006/relationships/hyperlink" Target="https://url6.mailanyone.net/v1/?m=1nclGT-0002qi-5T&amp;i=57e1b682&amp;c=8YIMxiuGmo_hvI0iCgwZdVA2K18zaAdeVCZMlG-icYPInLVGOXMh6It4mVzW8r35Oni1eC7YX1Wb4Nbej3WpS94zpm7xrLQiIBNe2oxnaO7JaTuIUHKExdD_5ws9H4zwisoO-ZVgLcFpRkycKtLcmOWAZe-aclIpBiOaJLcyU2glgt2pyaBOJs36KQqFbmjbhtrHjDokmYCLe_PAe2VslLf7dy6jqHFQXdn8HtKPsMQIaMxafKLF36tmlO8yYY1U2sb0MEHioo56UQMJvhPQ5x1i1z12rHLiDDCoXwgUAoE" TargetMode="External"/><Relationship Id="rId4" Type="http://schemas.openxmlformats.org/officeDocument/2006/relationships/hyperlink" Target="https://url6.mailanyone.net/v1/?m=1nclGT-0002qi-5T&amp;i=57e1b682&amp;c=ITlRdxF8l43A1Tkf0ISg3Q-b3tcjNob_3gVpHslnujbbuXUdU0vEpJmulsWwo4pEaofKG76DvAHlDS7B7Bu7cBm5RLJNepZCyrhldf7_xVq3OFTy-kKi6lTOW5cKkCDon3-QTOUii8Qf4M3Qu58ILenPfk3bNIju9UyrX7TAaSYX0t3irw58VD-OcSlQ-xkw5wnQhr_19L5KEQnc8ZsTxraBm4YEXQOZi8LfIz2cPsXBWePjpNM0A9XgbHC28iHKTjYIphgskji2fckOVUmNqg" TargetMode="External"/><Relationship Id="rId9" Type="http://schemas.openxmlformats.org/officeDocument/2006/relationships/hyperlink" Target="https://url6.mailanyone.net/v1/?m=1nclGT-0002qi-5T&amp;i=57e1b682&amp;c=T8hvkGg6oYDNo4y65VKEG_nYpVfoqbAreWIIk1BSn1jnq2QCd7n7uxrUrR6Xu8VB6TqyXQiNPtsPzOwZSAijrsr4QRzxuGkA5PvdhcuV1MZBKAvN1r2efyJ64rZw-fhX3cVyqXXSUOt5EPRZ9Sqij-rVIYHPwbsNI00DcNKv-uz9mX-T5SPdsYguV7dEGAU0IfC4_rJrZzA8JvZpXQeE8wxzvUacGybQRwtGWMsPJdJcENQ_QqZiXNjqy9Im18-9A5K44FYEt5ZSzan918r1LkPZKbzIBHaEbiraBZiZ-6SLQKp1n3mmjq_GvGVdEbdAaUMFepWvRJc5iP5dJSHLRirAEULO5puJeUsjGifmJ0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p:nvPr/>
        </p:nvSpPr>
        <p:spPr>
          <a:xfrm>
            <a:off x="3668" y="0"/>
            <a:ext cx="1924400" cy="6858000"/>
          </a:xfrm>
          <a:prstGeom prst="rect">
            <a:avLst/>
          </a:prstGeom>
          <a:solidFill>
            <a:srgbClr val="06926B"/>
          </a:solidFill>
          <a:ln w="12700" cap="flat" cmpd="sng">
            <a:solidFill>
              <a:srgbClr val="06926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Tx/>
              <a:buNone/>
              <a:tabLst/>
              <a:defRPr/>
            </a:pPr>
            <a:endParaRPr kumimoji="0" sz="1350" b="0" i="0" u="none" strike="noStrike" kern="0" cap="none" spc="0" normalizeH="0" baseline="0" noProof="0">
              <a:ln>
                <a:noFill/>
              </a:ln>
              <a:solidFill>
                <a:srgbClr val="74E2D5"/>
              </a:solidFill>
              <a:effectLst/>
              <a:uLnTx/>
              <a:uFillTx/>
              <a:latin typeface="Calibri"/>
              <a:ea typeface="Calibri"/>
              <a:cs typeface="Calibri"/>
              <a:sym typeface="Calibri"/>
            </a:endParaRPr>
          </a:p>
        </p:txBody>
      </p:sp>
      <p:sp>
        <p:nvSpPr>
          <p:cNvPr id="284" name="Google Shape;284;p44"/>
          <p:cNvSpPr txBox="1">
            <a:spLocks noGrp="1"/>
          </p:cNvSpPr>
          <p:nvPr>
            <p:ph type="subTitle" idx="1"/>
          </p:nvPr>
        </p:nvSpPr>
        <p:spPr>
          <a:xfrm>
            <a:off x="2220398" y="1989823"/>
            <a:ext cx="6384050" cy="1794600"/>
          </a:xfrm>
          <a:prstGeom prst="rect">
            <a:avLst/>
          </a:prstGeom>
          <a:noFill/>
          <a:ln>
            <a:noFill/>
          </a:ln>
        </p:spPr>
        <p:txBody>
          <a:bodyPr spcFirstLastPara="1" wrap="square" lIns="68569" tIns="34275" rIns="68569" bIns="34275" anchor="t" anchorCtr="0">
            <a:noAutofit/>
          </a:bodyPr>
          <a:lstStyle/>
          <a:p>
            <a:pPr marL="0" indent="0" algn="l">
              <a:spcBef>
                <a:spcPts val="0"/>
              </a:spcBef>
              <a:buSzPts val="4000"/>
            </a:pPr>
            <a:endParaRPr sz="3000" b="1" i="1" dirty="0">
              <a:solidFill>
                <a:srgbClr val="06926B"/>
              </a:solidFill>
              <a:latin typeface="Open Sans"/>
              <a:ea typeface="Open Sans"/>
              <a:cs typeface="Open Sans"/>
              <a:sym typeface="Open Sans"/>
            </a:endParaRPr>
          </a:p>
          <a:p>
            <a:pPr marL="0" indent="0" algn="l">
              <a:buClr>
                <a:srgbClr val="06926B"/>
              </a:buClr>
              <a:buSzPts val="4000"/>
            </a:pPr>
            <a:r>
              <a:rPr lang="en-GB" sz="3000" b="1" dirty="0">
                <a:solidFill>
                  <a:srgbClr val="06926B"/>
                </a:solidFill>
                <a:latin typeface="Lato"/>
                <a:ea typeface="Lato"/>
                <a:cs typeface="Lato"/>
                <a:sym typeface="Lato"/>
              </a:rPr>
              <a:t>REA Finance Forum </a:t>
            </a:r>
            <a:endParaRPr dirty="0"/>
          </a:p>
          <a:p>
            <a:pPr marL="0" indent="0" algn="l">
              <a:buClr>
                <a:srgbClr val="1E1E1E"/>
              </a:buClr>
              <a:buSzPts val="2000"/>
            </a:pPr>
            <a:endParaRPr lang="en-GB" sz="1500" i="1" dirty="0">
              <a:solidFill>
                <a:srgbClr val="1E1E1E"/>
              </a:solidFill>
              <a:latin typeface="Century Gothic"/>
              <a:ea typeface="Century Gothic"/>
              <a:cs typeface="Century Gothic"/>
              <a:sym typeface="Century Gothic"/>
            </a:endParaRPr>
          </a:p>
          <a:p>
            <a:pPr marL="0" indent="0" algn="l">
              <a:buClr>
                <a:srgbClr val="1E1E1E"/>
              </a:buClr>
              <a:buSzPts val="2000"/>
            </a:pPr>
            <a:r>
              <a:rPr lang="en-GB" sz="1500" i="1" dirty="0">
                <a:solidFill>
                  <a:srgbClr val="1E1E1E"/>
                </a:solidFill>
                <a:latin typeface="Century Gothic"/>
                <a:ea typeface="Century Gothic"/>
                <a:cs typeface="Century Gothic"/>
                <a:sym typeface="Century Gothic"/>
              </a:rPr>
              <a:t>6</a:t>
            </a:r>
            <a:r>
              <a:rPr lang="en-GB" sz="1500" i="1" baseline="30000" dirty="0">
                <a:solidFill>
                  <a:srgbClr val="1E1E1E"/>
                </a:solidFill>
                <a:latin typeface="Century Gothic"/>
                <a:ea typeface="Century Gothic"/>
                <a:cs typeface="Century Gothic"/>
                <a:sym typeface="Century Gothic"/>
              </a:rPr>
              <a:t>th</a:t>
            </a:r>
            <a:r>
              <a:rPr lang="en-GB" sz="1500" i="1" dirty="0">
                <a:solidFill>
                  <a:srgbClr val="1E1E1E"/>
                </a:solidFill>
                <a:latin typeface="Century Gothic"/>
                <a:ea typeface="Century Gothic"/>
                <a:cs typeface="Century Gothic"/>
                <a:sym typeface="Century Gothic"/>
              </a:rPr>
              <a:t> July 2022</a:t>
            </a:r>
          </a:p>
          <a:p>
            <a:pPr marL="0" indent="0" algn="l">
              <a:buClr>
                <a:srgbClr val="1E1E1E"/>
              </a:buClr>
              <a:buSzPts val="2000"/>
            </a:pPr>
            <a:br>
              <a:rPr lang="en-GB" sz="1500" i="1" dirty="0">
                <a:solidFill>
                  <a:srgbClr val="1E1E1E"/>
                </a:solidFill>
                <a:latin typeface="Century Gothic"/>
                <a:ea typeface="Century Gothic"/>
                <a:cs typeface="Century Gothic"/>
                <a:sym typeface="Century Gothic"/>
              </a:rPr>
            </a:br>
            <a:r>
              <a:rPr lang="en-GB" sz="1500" i="1" dirty="0">
                <a:solidFill>
                  <a:srgbClr val="1E1E1E"/>
                </a:solidFill>
                <a:latin typeface="Century Gothic"/>
                <a:ea typeface="Century Gothic"/>
                <a:cs typeface="Century Gothic"/>
                <a:sym typeface="Century Gothic"/>
              </a:rPr>
              <a:t>REA Online : Teams</a:t>
            </a:r>
            <a:br>
              <a:rPr lang="en-GB" dirty="0">
                <a:solidFill>
                  <a:srgbClr val="1E1E1E"/>
                </a:solidFill>
                <a:latin typeface="Century Gothic"/>
                <a:ea typeface="Century Gothic"/>
                <a:cs typeface="Century Gothic"/>
                <a:sym typeface="Century Gothic"/>
              </a:rPr>
            </a:br>
            <a:endParaRPr b="1" dirty="0">
              <a:solidFill>
                <a:srgbClr val="06926B"/>
              </a:solidFill>
              <a:latin typeface="Open Sans"/>
              <a:ea typeface="Open Sans"/>
              <a:cs typeface="Open Sans"/>
              <a:sym typeface="Open Sans"/>
            </a:endParaRPr>
          </a:p>
          <a:p>
            <a:pPr marL="0" indent="0" algn="l">
              <a:buClr>
                <a:srgbClr val="06926B"/>
              </a:buClr>
              <a:buSzPts val="4000"/>
            </a:pPr>
            <a:r>
              <a:rPr lang="en-GB" sz="3000" i="1" dirty="0">
                <a:solidFill>
                  <a:srgbClr val="06926B"/>
                </a:solidFill>
                <a:latin typeface="Open Sans"/>
                <a:ea typeface="Open Sans"/>
                <a:cs typeface="Open Sans"/>
                <a:sym typeface="Open Sans"/>
              </a:rPr>
              <a:t>                    </a:t>
            </a:r>
            <a:endParaRPr sz="3000" dirty="0">
              <a:solidFill>
                <a:srgbClr val="06926B"/>
              </a:solidFill>
              <a:latin typeface="Open Sans"/>
              <a:ea typeface="Open Sans"/>
              <a:cs typeface="Open Sans"/>
              <a:sym typeface="Open Sans"/>
            </a:endParaRPr>
          </a:p>
        </p:txBody>
      </p:sp>
      <p:sp>
        <p:nvSpPr>
          <p:cNvPr id="286" name="Google Shape;286;p44"/>
          <p:cNvSpPr/>
          <p:nvPr/>
        </p:nvSpPr>
        <p:spPr>
          <a:xfrm>
            <a:off x="1710577" y="6381328"/>
            <a:ext cx="6733313" cy="95945"/>
          </a:xfrm>
          <a:prstGeom prst="rect">
            <a:avLst/>
          </a:prstGeom>
          <a:solidFill>
            <a:srgbClr val="06926B"/>
          </a:solidFill>
          <a:ln w="12700" cap="flat" cmpd="sng">
            <a:solidFill>
              <a:srgbClr val="06926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7" name="Google Shape;287;p44"/>
          <p:cNvPicPr preferRelativeResize="0"/>
          <p:nvPr/>
        </p:nvPicPr>
        <p:blipFill rotWithShape="1">
          <a:blip r:embed="rId3">
            <a:alphaModFix/>
          </a:blip>
          <a:srcRect/>
          <a:stretch/>
        </p:blipFill>
        <p:spPr>
          <a:xfrm>
            <a:off x="8370154" y="6078261"/>
            <a:ext cx="709879" cy="702078"/>
          </a:xfrm>
          <a:prstGeom prst="rect">
            <a:avLst/>
          </a:prstGeom>
          <a:noFill/>
          <a:ln>
            <a:noFill/>
          </a:ln>
        </p:spPr>
      </p:pic>
      <p:sp>
        <p:nvSpPr>
          <p:cNvPr id="290" name="Google Shape;290;p44"/>
          <p:cNvSpPr txBox="1"/>
          <p:nvPr/>
        </p:nvSpPr>
        <p:spPr>
          <a:xfrm>
            <a:off x="145870" y="5544620"/>
            <a:ext cx="1782198" cy="30005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GB" sz="1500" b="0" i="0" u="none" strike="noStrike" kern="0" cap="none" spc="0" normalizeH="0" baseline="0" noProof="0" dirty="0">
                <a:ln>
                  <a:noFill/>
                </a:ln>
                <a:solidFill>
                  <a:srgbClr val="FFFFFF"/>
                </a:solidFill>
                <a:effectLst/>
                <a:uLnTx/>
                <a:uFillTx/>
                <a:latin typeface="Libre Franklin"/>
                <a:ea typeface="Libre Franklin"/>
                <a:cs typeface="Libre Franklin"/>
                <a:sym typeface="Libre Franklin"/>
              </a:rPr>
              <a:t>@REAssociation</a:t>
            </a:r>
            <a:endParaRPr kumimoji="0" sz="1500" b="0" i="0" u="none" strike="noStrike" kern="0" cap="none" spc="0" normalizeH="0" baseline="0" noProof="0" dirty="0">
              <a:ln>
                <a:noFill/>
              </a:ln>
              <a:solidFill>
                <a:srgbClr val="FFFFFF"/>
              </a:solidFill>
              <a:effectLst/>
              <a:uLnTx/>
              <a:uFillTx/>
              <a:latin typeface="Libre Franklin"/>
              <a:ea typeface="Libre Franklin"/>
              <a:cs typeface="Libre Franklin"/>
              <a:sym typeface="Libre Franklin"/>
            </a:endParaRPr>
          </a:p>
        </p:txBody>
      </p:sp>
      <p:pic>
        <p:nvPicPr>
          <p:cNvPr id="8" name="Picture 7">
            <a:extLst>
              <a:ext uri="{FF2B5EF4-FFF2-40B4-BE49-F238E27FC236}">
                <a16:creationId xmlns:a16="http://schemas.microsoft.com/office/drawing/2014/main" id="{A81C87B1-4AAA-D2B7-E7E5-DB33B2E681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88640"/>
            <a:ext cx="4435743" cy="971068"/>
          </a:xfrm>
          <a:prstGeom prst="rect">
            <a:avLst/>
          </a:prstGeom>
          <a:noFill/>
          <a:ln>
            <a:noFill/>
          </a:ln>
        </p:spPr>
      </p:pic>
    </p:spTree>
    <p:extLst>
      <p:ext uri="{BB962C8B-B14F-4D97-AF65-F5344CB8AC3E}">
        <p14:creationId xmlns:p14="http://schemas.microsoft.com/office/powerpoint/2010/main" val="220784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BD17AA-2CFA-68A4-82DA-09B536A579F7}"/>
              </a:ext>
            </a:extLst>
          </p:cNvPr>
          <p:cNvSpPr txBox="1"/>
          <p:nvPr/>
        </p:nvSpPr>
        <p:spPr>
          <a:xfrm>
            <a:off x="323528" y="116632"/>
            <a:ext cx="8640960" cy="769441"/>
          </a:xfrm>
          <a:prstGeom prst="rect">
            <a:avLst/>
          </a:prstGeom>
          <a:noFill/>
        </p:spPr>
        <p:txBody>
          <a:bodyPr wrap="square" rtlCol="0">
            <a:spAutoFit/>
          </a:bodyPr>
          <a:lstStyle/>
          <a:p>
            <a:r>
              <a:rPr lang="en-GB"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Climate Change Committee  (CCC) Progress Report</a:t>
            </a:r>
          </a:p>
          <a:p>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published June 2022</a:t>
            </a:r>
          </a:p>
        </p:txBody>
      </p:sp>
      <p:pic>
        <p:nvPicPr>
          <p:cNvPr id="4" name="Picture 3">
            <a:extLst>
              <a:ext uri="{FF2B5EF4-FFF2-40B4-BE49-F238E27FC236}">
                <a16:creationId xmlns:a16="http://schemas.microsoft.com/office/drawing/2014/main" id="{F9861988-9B90-7455-13D7-4EAA1215626C}"/>
              </a:ext>
            </a:extLst>
          </p:cNvPr>
          <p:cNvPicPr>
            <a:picLocks noChangeAspect="1"/>
          </p:cNvPicPr>
          <p:nvPr/>
        </p:nvPicPr>
        <p:blipFill>
          <a:blip r:embed="rId3"/>
          <a:stretch>
            <a:fillRect/>
          </a:stretch>
        </p:blipFill>
        <p:spPr>
          <a:xfrm>
            <a:off x="5580112" y="1052736"/>
            <a:ext cx="3096344" cy="4488278"/>
          </a:xfrm>
          <a:prstGeom prst="rect">
            <a:avLst/>
          </a:prstGeom>
        </p:spPr>
      </p:pic>
      <p:sp>
        <p:nvSpPr>
          <p:cNvPr id="5" name="TextBox 4">
            <a:extLst>
              <a:ext uri="{FF2B5EF4-FFF2-40B4-BE49-F238E27FC236}">
                <a16:creationId xmlns:a16="http://schemas.microsoft.com/office/drawing/2014/main" id="{97B42474-B9AC-3AE1-D13E-491148CF15CC}"/>
              </a:ext>
            </a:extLst>
          </p:cNvPr>
          <p:cNvSpPr txBox="1"/>
          <p:nvPr/>
        </p:nvSpPr>
        <p:spPr>
          <a:xfrm>
            <a:off x="299220" y="1052736"/>
            <a:ext cx="5190256" cy="4832092"/>
          </a:xfrm>
          <a:prstGeom prst="rect">
            <a:avLst/>
          </a:prstGeom>
          <a:noFill/>
        </p:spPr>
        <p:txBody>
          <a:bodyPr wrap="square" rtlCol="0">
            <a:spAutoFit/>
          </a:bodyPr>
          <a:lstStyle/>
          <a:p>
            <a:r>
              <a:rPr lang="en-GB" sz="1600" b="1" i="1" dirty="0"/>
              <a:t>“The UK Government now has a solid Net Zero strategy in place, but important policy gaps remain.”  “</a:t>
            </a:r>
            <a:r>
              <a:rPr lang="en-GB" sz="1600" b="1" i="1" u="none" strike="noStrike" baseline="0" dirty="0">
                <a:latin typeface="CenturyGothic-Bold"/>
              </a:rPr>
              <a:t>Tangible progress is lagging the policy ambition.”</a:t>
            </a:r>
          </a:p>
          <a:p>
            <a:endParaRPr lang="en-GB" sz="1600" dirty="0"/>
          </a:p>
          <a:p>
            <a:r>
              <a:rPr lang="en-GB" sz="1400" b="0" i="0" u="none" strike="noStrike" baseline="0" dirty="0">
                <a:solidFill>
                  <a:srgbClr val="000000"/>
                </a:solidFill>
                <a:latin typeface="Open Sans" panose="020B0606030504020204" pitchFamily="34" charset="0"/>
              </a:rPr>
              <a:t> The headline figures from the report are: </a:t>
            </a:r>
          </a:p>
          <a:p>
            <a:pPr marL="285750" indent="-285750">
              <a:buFont typeface="Arial" panose="020B0604020202020204" pitchFamily="34" charset="0"/>
              <a:buChar char="•"/>
            </a:pPr>
            <a:r>
              <a:rPr lang="en-GB" sz="1400" b="0" i="0" u="none" strike="noStrike" baseline="0" dirty="0">
                <a:solidFill>
                  <a:srgbClr val="000000"/>
                </a:solidFill>
                <a:latin typeface="Open Sans" panose="020B0606030504020204" pitchFamily="34" charset="0"/>
              </a:rPr>
              <a:t>The UK has world leading targets for emissions reduction, but our targets are at risk of being met due to lack of Government delivery </a:t>
            </a:r>
          </a:p>
          <a:p>
            <a:pPr marL="285750" indent="-285750">
              <a:buFont typeface="Arial" panose="020B0604020202020204" pitchFamily="34" charset="0"/>
              <a:buChar char="•"/>
            </a:pPr>
            <a:r>
              <a:rPr lang="en-GB" sz="1400" b="0" i="0" u="none" strike="noStrike" baseline="0" dirty="0">
                <a:solidFill>
                  <a:srgbClr val="000000"/>
                </a:solidFill>
                <a:latin typeface="Open Sans" panose="020B0606030504020204" pitchFamily="34" charset="0"/>
              </a:rPr>
              <a:t>Insufficient plans are in place to deliver around one third of the required reductions </a:t>
            </a:r>
          </a:p>
          <a:p>
            <a:pPr marL="285750" indent="-285750">
              <a:buFont typeface="Arial" panose="020B0604020202020204" pitchFamily="34" charset="0"/>
              <a:buChar char="•"/>
            </a:pPr>
            <a:r>
              <a:rPr lang="en-GB" sz="1400" b="0" i="0" u="none" strike="noStrike" baseline="0" dirty="0">
                <a:solidFill>
                  <a:srgbClr val="000000"/>
                </a:solidFill>
                <a:latin typeface="Open Sans" panose="020B0606030504020204" pitchFamily="34" charset="0"/>
              </a:rPr>
              <a:t>The UK’s 2021 emissions are up 4% compared to 2020 but still down 10% on pre-pandemic (2019) levels </a:t>
            </a:r>
          </a:p>
          <a:p>
            <a:pPr marL="285750" indent="-285750">
              <a:buFont typeface="Arial" panose="020B0604020202020204" pitchFamily="34" charset="0"/>
              <a:buChar char="•"/>
            </a:pPr>
            <a:r>
              <a:rPr lang="en-GB" sz="1400" b="0" i="0" u="none" strike="noStrike" baseline="0" dirty="0">
                <a:solidFill>
                  <a:srgbClr val="000000"/>
                </a:solidFill>
                <a:latin typeface="Open Sans" panose="020B0606030504020204" pitchFamily="34" charset="0"/>
              </a:rPr>
              <a:t>UK emissions in 2021 are down 47% since 1990 </a:t>
            </a:r>
          </a:p>
          <a:p>
            <a:pPr marL="285750" indent="-285750">
              <a:buFont typeface="Arial" panose="020B0604020202020204" pitchFamily="34" charset="0"/>
              <a:buChar char="•"/>
            </a:pPr>
            <a:r>
              <a:rPr lang="en-GB" sz="1400" b="0" i="0" u="none" strike="noStrike" baseline="0" dirty="0">
                <a:solidFill>
                  <a:srgbClr val="000000"/>
                </a:solidFill>
                <a:latin typeface="Open Sans" panose="020B0606030504020204" pitchFamily="34" charset="0"/>
              </a:rPr>
              <a:t>They highlight good progress in power decarbonisation and EV growth, but say much more needs to be done on heat and transport </a:t>
            </a:r>
          </a:p>
          <a:p>
            <a:pPr marL="285750" indent="-285750">
              <a:buFont typeface="Arial" panose="020B0604020202020204" pitchFamily="34" charset="0"/>
              <a:buChar char="•"/>
            </a:pPr>
            <a:r>
              <a:rPr lang="en-GB" sz="1400" b="0" i="0" u="none" strike="noStrike" baseline="0" dirty="0">
                <a:solidFill>
                  <a:srgbClr val="000000"/>
                </a:solidFill>
                <a:latin typeface="Open Sans" panose="020B0606030504020204" pitchFamily="34" charset="0"/>
              </a:rPr>
              <a:t> There are 300 recommendations for policy actions in the 619-page report </a:t>
            </a:r>
          </a:p>
          <a:p>
            <a:endParaRPr lang="en-GB" sz="1600" dirty="0"/>
          </a:p>
          <a:p>
            <a:r>
              <a:rPr lang="en-GB" sz="1600" dirty="0">
                <a:hlinkClick r:id="rId4"/>
              </a:rPr>
              <a:t>https://www.theccc.org.uk/publication/2022-progress-report-to-parliament/</a:t>
            </a:r>
            <a:r>
              <a:rPr lang="en-GB" sz="1600" dirty="0"/>
              <a:t> </a:t>
            </a:r>
          </a:p>
        </p:txBody>
      </p:sp>
    </p:spTree>
    <p:extLst>
      <p:ext uri="{BB962C8B-B14F-4D97-AF65-F5344CB8AC3E}">
        <p14:creationId xmlns:p14="http://schemas.microsoft.com/office/powerpoint/2010/main" val="311498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552140-77CA-F7EB-4EAB-A401A39BEF76}"/>
              </a:ext>
            </a:extLst>
          </p:cNvPr>
          <p:cNvPicPr>
            <a:picLocks noChangeAspect="1"/>
          </p:cNvPicPr>
          <p:nvPr/>
        </p:nvPicPr>
        <p:blipFill>
          <a:blip r:embed="rId3"/>
          <a:stretch>
            <a:fillRect/>
          </a:stretch>
        </p:blipFill>
        <p:spPr>
          <a:xfrm>
            <a:off x="6444208" y="1124744"/>
            <a:ext cx="2300609" cy="3315163"/>
          </a:xfrm>
          <a:prstGeom prst="rect">
            <a:avLst/>
          </a:prstGeom>
          <a:ln>
            <a:solidFill>
              <a:srgbClr val="921183"/>
            </a:solid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BFD44093-D36A-F40A-D283-471ED5EE8255}"/>
              </a:ext>
            </a:extLst>
          </p:cNvPr>
          <p:cNvSpPr txBox="1"/>
          <p:nvPr/>
        </p:nvSpPr>
        <p:spPr>
          <a:xfrm>
            <a:off x="6444208" y="4581128"/>
            <a:ext cx="1858120" cy="553998"/>
          </a:xfrm>
          <a:prstGeom prst="rect">
            <a:avLst/>
          </a:prstGeom>
          <a:noFill/>
        </p:spPr>
        <p:txBody>
          <a:bodyPr wrap="square">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hlinkClick r:id="rId4"/>
              </a:rPr>
              <a:t>Energy Security Bill: factsheet - overarching (publishing.service.gov.uk)</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a:extLst>
              <a:ext uri="{FF2B5EF4-FFF2-40B4-BE49-F238E27FC236}">
                <a16:creationId xmlns:a16="http://schemas.microsoft.com/office/drawing/2014/main" id="{7D492AFA-7A07-4889-4555-FCD08BBB9E10}"/>
              </a:ext>
            </a:extLst>
          </p:cNvPr>
          <p:cNvSpPr>
            <a:spLocks noGrp="1"/>
          </p:cNvSpPr>
          <p:nvPr>
            <p:ph type="title"/>
          </p:nvPr>
        </p:nvSpPr>
        <p:spPr>
          <a:xfrm>
            <a:off x="467544" y="346753"/>
            <a:ext cx="7886700" cy="471587"/>
          </a:xfrm>
        </p:spPr>
        <p:txBody>
          <a:bodyPr/>
          <a:lstStyle/>
          <a:p>
            <a:r>
              <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Security Bill -  6</a:t>
            </a:r>
            <a:r>
              <a:rPr lang="en-GB" sz="32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r>
            <a:r>
              <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July 20</a:t>
            </a:r>
          </a:p>
        </p:txBody>
      </p:sp>
      <p:sp>
        <p:nvSpPr>
          <p:cNvPr id="9" name="Rectangle 8">
            <a:extLst>
              <a:ext uri="{FF2B5EF4-FFF2-40B4-BE49-F238E27FC236}">
                <a16:creationId xmlns:a16="http://schemas.microsoft.com/office/drawing/2014/main" id="{7E760143-35E4-DAD7-2B32-2E53A988F6F1}"/>
              </a:ext>
            </a:extLst>
          </p:cNvPr>
          <p:cNvSpPr/>
          <p:nvPr/>
        </p:nvSpPr>
        <p:spPr>
          <a:xfrm>
            <a:off x="467544" y="979468"/>
            <a:ext cx="5688632" cy="5570756"/>
          </a:xfrm>
          <a:prstGeom prst="rect">
            <a:avLst/>
          </a:prstGeom>
        </p:spPr>
        <p:txBody>
          <a:bodyPr wrap="square">
            <a:spAutoFit/>
          </a:bodyPr>
          <a:lstStyle/>
          <a:p>
            <a:r>
              <a:rPr lang="en-GB" sz="1600" dirty="0">
                <a:effectLst/>
                <a:latin typeface="Open Sans" panose="020B0606030504020204" pitchFamily="34" charset="0"/>
                <a:ea typeface="Open Sans" panose="020B0606030504020204" pitchFamily="34" charset="0"/>
                <a:cs typeface="Open Sans" panose="020B0606030504020204" pitchFamily="34" charset="0"/>
              </a:rPr>
              <a:t>From a quick review </a:t>
            </a:r>
            <a:r>
              <a:rPr lang="en-GB" sz="1600" dirty="0">
                <a:latin typeface="Open Sans" panose="020B0606030504020204" pitchFamily="34" charset="0"/>
                <a:ea typeface="Open Sans" panose="020B0606030504020204" pitchFamily="34" charset="0"/>
                <a:cs typeface="Open Sans" panose="020B0606030504020204" pitchFamily="34" charset="0"/>
              </a:rPr>
              <a:t> for </a:t>
            </a:r>
            <a:r>
              <a:rPr lang="en-GB" sz="1600" dirty="0">
                <a:effectLst/>
                <a:latin typeface="Open Sans" panose="020B0606030504020204" pitchFamily="34" charset="0"/>
                <a:ea typeface="Open Sans" panose="020B0606030504020204" pitchFamily="34" charset="0"/>
                <a:cs typeface="Open Sans" panose="020B0606030504020204" pitchFamily="34" charset="0"/>
              </a:rPr>
              <a:t>areas particular relevance to  REA and it’s members – in addition to BESS statements</a:t>
            </a:r>
          </a:p>
          <a:p>
            <a:r>
              <a:rPr lang="en-GB" sz="1400" dirty="0">
                <a:effectLst/>
                <a:latin typeface="Open Sans" panose="020B0606030504020204" pitchFamily="34" charset="0"/>
                <a:ea typeface="Open Sans" panose="020B0606030504020204" pitchFamily="34" charset="0"/>
                <a:cs typeface="Open Sans" panose="020B0606030504020204" pitchFamily="34" charset="0"/>
              </a:rPr>
              <a:t>  </a:t>
            </a:r>
            <a:endParaRPr lang="en-GB" sz="1400"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400"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Flexibility/ Smart Systems/ Storage:</a:t>
            </a: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Defining Electricity Storage – as a subset of generation</a:t>
            </a: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Competition in Onshore Electricity Networks</a:t>
            </a: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Establishment of the Future System Operator</a:t>
            </a: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Regulation of Load control and energy smart appliances</a:t>
            </a: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Smart Metering</a:t>
            </a:r>
          </a:p>
          <a:p>
            <a:r>
              <a:rPr lang="en-GB" sz="1400" dirty="0">
                <a:effectLst/>
                <a:latin typeface="Open Sans" panose="020B0606030504020204" pitchFamily="34" charset="0"/>
                <a:ea typeface="Open Sans" panose="020B0606030504020204" pitchFamily="34" charset="0"/>
                <a:cs typeface="Open Sans" panose="020B0606030504020204" pitchFamily="34" charset="0"/>
              </a:rPr>
              <a:t> </a:t>
            </a:r>
          </a:p>
          <a:p>
            <a:r>
              <a:rPr lang="en-GB" sz="1400"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Hydrogen</a:t>
            </a: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Enabling the Hydrogen Village Trial – </a:t>
            </a:r>
            <a:r>
              <a:rPr lang="en-GB" sz="1200" i="1" dirty="0">
                <a:effectLst/>
                <a:latin typeface="Open Sans" panose="020B0606030504020204" pitchFamily="34" charset="0"/>
                <a:ea typeface="Open Sans" panose="020B0606030504020204" pitchFamily="34" charset="0"/>
                <a:cs typeface="Open Sans" panose="020B0606030504020204" pitchFamily="34" charset="0"/>
              </a:rPr>
              <a:t>“Bill will enable the effective and safe delivery of a hydrogen heat grid conversion trial and support protection of consumers in the trial area.”</a:t>
            </a:r>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Hydrogen and Industrial Carbon Capture Business Models</a:t>
            </a:r>
          </a:p>
          <a:p>
            <a:r>
              <a:rPr lang="en-GB" sz="1400" dirty="0">
                <a:effectLst/>
                <a:latin typeface="Open Sans" panose="020B0606030504020204" pitchFamily="34" charset="0"/>
                <a:ea typeface="Open Sans" panose="020B0606030504020204" pitchFamily="34" charset="0"/>
                <a:cs typeface="Open Sans" panose="020B0606030504020204" pitchFamily="34" charset="0"/>
              </a:rPr>
              <a:t> </a:t>
            </a:r>
          </a:p>
          <a:p>
            <a:r>
              <a:rPr lang="en-GB" sz="1400"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Heat </a:t>
            </a:r>
            <a:endParaRPr lang="en-GB" sz="1200"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Heat networks Regulation and Zoning</a:t>
            </a: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Low Carbon heat Scheme – provides the powers for introduction of a </a:t>
            </a:r>
            <a:r>
              <a:rPr lang="en-GB" sz="1200" i="1" dirty="0">
                <a:effectLst/>
                <a:latin typeface="Open Sans" panose="020B0606030504020204" pitchFamily="34" charset="0"/>
                <a:ea typeface="Open Sans" panose="020B0606030504020204" pitchFamily="34" charset="0"/>
                <a:cs typeface="Open Sans" panose="020B0606030504020204" pitchFamily="34" charset="0"/>
              </a:rPr>
              <a:t>heat obligation</a:t>
            </a:r>
          </a:p>
          <a:p>
            <a:r>
              <a:rPr lang="en-GB" sz="1400" dirty="0">
                <a:effectLst/>
                <a:latin typeface="Open Sans" panose="020B0606030504020204" pitchFamily="34" charset="0"/>
                <a:ea typeface="Open Sans" panose="020B0606030504020204" pitchFamily="34" charset="0"/>
                <a:cs typeface="Open Sans" panose="020B0606030504020204" pitchFamily="34" charset="0"/>
              </a:rPr>
              <a:t> </a:t>
            </a:r>
          </a:p>
          <a:p>
            <a:r>
              <a:rPr lang="en-GB" sz="1400"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Retail</a:t>
            </a:r>
          </a:p>
          <a:p>
            <a:pPr marL="342900" lvl="0" indent="-342900">
              <a:buFont typeface="Calibri" panose="020F0502020204030204" pitchFamily="34" charset="0"/>
              <a:buChar char="-"/>
            </a:pPr>
            <a:r>
              <a:rPr lang="en-GB" sz="1200" dirty="0">
                <a:effectLst/>
                <a:latin typeface="Open Sans" panose="020B0606030504020204" pitchFamily="34" charset="0"/>
                <a:ea typeface="Open Sans" panose="020B0606030504020204" pitchFamily="34" charset="0"/>
                <a:cs typeface="Open Sans" panose="020B0606030504020204" pitchFamily="34" charset="0"/>
              </a:rPr>
              <a:t>Default Tariff Price Cap – extending the price cap beyond 2023. </a:t>
            </a:r>
          </a:p>
          <a:p>
            <a:pPr lvl="0"/>
            <a:endParaRPr lang="en-GB" sz="1200"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pPr lvl="0"/>
            <a:r>
              <a:rPr lang="en-GB" sz="1400"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Announcement of Energy Networks Commissioner : Nick </a:t>
            </a:r>
            <a:r>
              <a:rPr lang="en-GB" sz="1400" dirty="0" err="1">
                <a:solidFill>
                  <a:srgbClr val="06926B"/>
                </a:solidFill>
                <a:effectLst/>
                <a:latin typeface="Open Sans" panose="020B0606030504020204" pitchFamily="34" charset="0"/>
                <a:ea typeface="Open Sans" panose="020B0606030504020204" pitchFamily="34" charset="0"/>
                <a:cs typeface="Open Sans" panose="020B0606030504020204" pitchFamily="34" charset="0"/>
              </a:rPr>
              <a:t>Winser</a:t>
            </a:r>
            <a:endParaRPr lang="en-GB" sz="1400"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endParaRPr>
          </a:p>
          <a:p>
            <a:pPr lvl="0">
              <a:tabLst>
                <a:tab pos="457200" algn="l"/>
              </a:tabLst>
            </a:pPr>
            <a:r>
              <a:rPr lang="en-GB" sz="1200" dirty="0">
                <a:effectLst/>
                <a:latin typeface="Open Sans" panose="020B0606030504020204" pitchFamily="34" charset="0"/>
                <a:ea typeface="Open Sans" panose="020B0606030504020204" pitchFamily="34" charset="0"/>
                <a:cs typeface="Open Sans" panose="020B0606030504020204" pitchFamily="34" charset="0"/>
              </a:rPr>
              <a:t>	</a:t>
            </a:r>
            <a:endParaRPr lang="en-GB" sz="2000"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endParaRPr lang="en-GB" sz="2000"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485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150937" y="-144264"/>
            <a:ext cx="8964488" cy="1179513"/>
          </a:xfrm>
          <a:prstGeom prst="rect">
            <a:avLst/>
          </a:prstGeom>
          <a:noFill/>
          <a:ln>
            <a:noFill/>
          </a:ln>
        </p:spPr>
        <p:txBody>
          <a:bodyPr>
            <a:noAutofit/>
          </a:bodyPr>
          <a:lstStyle/>
          <a:p>
            <a:pPr algn="l"/>
            <a:br>
              <a:rPr lang="en-GB" sz="2400" b="1" dirty="0">
                <a:solidFill>
                  <a:schemeClr val="bg1"/>
                </a:solidFill>
              </a:rPr>
            </a:br>
            <a:r>
              <a:rPr lang="en-GB" sz="2800" b="1" dirty="0">
                <a:solidFill>
                  <a:schemeClr val="bg1"/>
                </a:solidFill>
                <a:latin typeface="Century Gothic" panose="020B0502020202020204" pitchFamily="34" charset="0"/>
              </a:rPr>
              <a:t>Review of Electricity Market Arrangements</a:t>
            </a:r>
            <a:endParaRPr lang="en-GB" sz="32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323528" y="1052736"/>
            <a:ext cx="4680520" cy="5355312"/>
          </a:xfrm>
          <a:prstGeom prst="rect">
            <a:avLst/>
          </a:prstGeom>
        </p:spPr>
        <p:txBody>
          <a:bodyPr wrap="square">
            <a:spAutoFit/>
          </a:bodyPr>
          <a:lstStyle/>
          <a:p>
            <a:pPr marL="285750" indent="-285750" defTabSz="457200">
              <a:buFont typeface="Arial" panose="020B0604020202020204" pitchFamily="34" charset="0"/>
              <a:buChar char="•"/>
            </a:pPr>
            <a:r>
              <a:rPr lang="en-GB" dirty="0">
                <a:latin typeface="Franklin Gothic Book" panose="020B0503020102020204" pitchFamily="34" charset="0"/>
                <a:ea typeface="Open Sans" panose="020B0606030504020204" pitchFamily="34" charset="0"/>
                <a:cs typeface="Open Sans" panose="020B0606030504020204" pitchFamily="34" charset="0"/>
              </a:rPr>
              <a:t>Announced as part of the British Energy Security Strategy.</a:t>
            </a:r>
          </a:p>
          <a:p>
            <a:pPr marL="285750" indent="-285750" defTabSz="457200">
              <a:buFont typeface="Arial" panose="020B0604020202020204" pitchFamily="34" charset="0"/>
              <a:buChar char="•"/>
            </a:pPr>
            <a:endParaRPr lang="en-GB" dirty="0">
              <a:latin typeface="Franklin Gothic Book" panose="020B0503020102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dirty="0">
                <a:latin typeface="Franklin Gothic Book" panose="020B0503020102020204" pitchFamily="34" charset="0"/>
                <a:ea typeface="Open Sans" panose="020B0606030504020204" pitchFamily="34" charset="0"/>
                <a:cs typeface="Open Sans" panose="020B0606030504020204" pitchFamily="34" charset="0"/>
              </a:rPr>
              <a:t>Overall Objective:</a:t>
            </a:r>
          </a:p>
          <a:p>
            <a:pPr marL="285750" indent="-285750" defTabSz="457200">
              <a:buFont typeface="Arial" panose="020B0604020202020204" pitchFamily="34" charset="0"/>
              <a:buChar char="•"/>
            </a:pPr>
            <a:endParaRPr lang="en-GB" dirty="0">
              <a:latin typeface="Franklin Gothic Book" panose="020B0503020102020204" pitchFamily="34" charset="0"/>
              <a:ea typeface="Open Sans" panose="020B0606030504020204" pitchFamily="34" charset="0"/>
              <a:cs typeface="Open Sans" panose="020B0606030504020204" pitchFamily="34" charset="0"/>
            </a:endParaRPr>
          </a:p>
          <a:p>
            <a:pPr defTabSz="457200"/>
            <a:r>
              <a:rPr lang="en-GB" b="1" i="1" dirty="0">
                <a:latin typeface="Franklin Gothic Book" panose="020B0503020102020204" pitchFamily="34" charset="0"/>
                <a:ea typeface="Open Sans" panose="020B0606030504020204" pitchFamily="34" charset="0"/>
                <a:cs typeface="Open Sans" panose="020B0606030504020204" pitchFamily="34" charset="0"/>
              </a:rPr>
              <a:t>“To identify and implement the reforms needed to GB electricity market arrangements, in order to drive the necessary investment in, and efficient operation of a secure, low carbon electricity system by 2035”</a:t>
            </a:r>
          </a:p>
          <a:p>
            <a:pPr marL="285750" indent="-285750" defTabSz="457200">
              <a:buFont typeface="Arial" panose="020B0604020202020204" pitchFamily="34" charset="0"/>
              <a:buChar char="•"/>
            </a:pPr>
            <a:endParaRPr lang="en-GB" dirty="0">
              <a:latin typeface="Franklin Gothic Book" panose="020B0503020102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dirty="0">
                <a:latin typeface="Franklin Gothic Book" panose="020B0503020102020204" pitchFamily="34" charset="0"/>
                <a:ea typeface="Open Sans" panose="020B0606030504020204" pitchFamily="34" charset="0"/>
                <a:cs typeface="Open Sans" panose="020B0606030504020204" pitchFamily="34" charset="0"/>
              </a:rPr>
              <a:t>The consultation on REMA is expected in the next few weeks. </a:t>
            </a:r>
          </a:p>
          <a:p>
            <a:pPr marL="285750" indent="-285750" defTabSz="457200">
              <a:buFont typeface="Arial" panose="020B0604020202020204" pitchFamily="34" charset="0"/>
              <a:buChar char="•"/>
            </a:pPr>
            <a:endParaRPr lang="en-GB" dirty="0">
              <a:latin typeface="Franklin Gothic Book" panose="020B0503020102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dirty="0">
                <a:latin typeface="Franklin Gothic Book" panose="020B0503020102020204" pitchFamily="34" charset="0"/>
                <a:ea typeface="Open Sans" panose="020B0606030504020204" pitchFamily="34" charset="0"/>
                <a:cs typeface="Open Sans" panose="020B0606030504020204" pitchFamily="34" charset="0"/>
              </a:rPr>
              <a:t>The REA have formed a REMA task and finish group to lead on our response to government proposals </a:t>
            </a:r>
            <a:r>
              <a:rPr lang="en-GB" i="1" dirty="0">
                <a:latin typeface="Franklin Gothic Book" panose="020B0503020102020204" pitchFamily="34" charset="0"/>
                <a:ea typeface="Open Sans" panose="020B0606030504020204" pitchFamily="34" charset="0"/>
                <a:cs typeface="Open Sans" panose="020B0606030504020204" pitchFamily="34" charset="0"/>
              </a:rPr>
              <a:t>–  later agenda item. </a:t>
            </a:r>
          </a:p>
          <a:p>
            <a:pPr defTabSz="457200"/>
            <a:endParaRPr lang="en-GB" dirty="0">
              <a:latin typeface="Franklin Gothic Book" panose="020B0503020102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40E31A8-0F2E-DFE5-2AD2-DADBE3DC1925}"/>
              </a:ext>
            </a:extLst>
          </p:cNvPr>
          <p:cNvPicPr>
            <a:picLocks noChangeAspect="1"/>
          </p:cNvPicPr>
          <p:nvPr/>
        </p:nvPicPr>
        <p:blipFill>
          <a:blip r:embed="rId3"/>
          <a:stretch>
            <a:fillRect/>
          </a:stretch>
        </p:blipFill>
        <p:spPr>
          <a:xfrm>
            <a:off x="4972412" y="1340767"/>
            <a:ext cx="3966370" cy="3922879"/>
          </a:xfrm>
          <a:prstGeom prst="rect">
            <a:avLst/>
          </a:prstGeom>
        </p:spPr>
      </p:pic>
    </p:spTree>
    <p:extLst>
      <p:ext uri="{BB962C8B-B14F-4D97-AF65-F5344CB8AC3E}">
        <p14:creationId xmlns:p14="http://schemas.microsoft.com/office/powerpoint/2010/main" val="1301858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323528" y="-99392"/>
            <a:ext cx="8820472" cy="1179513"/>
          </a:xfrm>
          <a:prstGeom prst="rect">
            <a:avLst/>
          </a:prstGeom>
          <a:noFill/>
          <a:ln>
            <a:noFill/>
          </a:ln>
        </p:spPr>
        <p:txBody>
          <a:bodyPr>
            <a:noAutofit/>
          </a:bodyPr>
          <a:lstStyle/>
          <a:p>
            <a:pPr algn="l"/>
            <a:br>
              <a:rPr lang="en-GB" sz="2400" b="1" dirty="0">
                <a:solidFill>
                  <a:schemeClr val="bg1"/>
                </a:solidFill>
              </a:rPr>
            </a:br>
            <a:r>
              <a:rPr lang="en-GB" sz="2800" b="1" dirty="0">
                <a:solidFill>
                  <a:schemeClr val="bg1"/>
                </a:solidFill>
                <a:latin typeface="Century Gothic" panose="020B0502020202020204" pitchFamily="34" charset="0"/>
              </a:rPr>
              <a:t>Review of Electricity Market Arrangements (REMA)</a:t>
            </a:r>
            <a:endParaRPr lang="en-GB" sz="32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246782" y="980728"/>
            <a:ext cx="4973290" cy="5262979"/>
          </a:xfrm>
          <a:prstGeom prst="rect">
            <a:avLst/>
          </a:prstGeom>
        </p:spPr>
        <p:txBody>
          <a:bodyPr wrap="square">
            <a:spAutoFit/>
          </a:bodyPr>
          <a:lstStyle/>
          <a:p>
            <a:pPr defTabSz="457200"/>
            <a:r>
              <a:rPr lang="en-GB" sz="1600" b="1" i="1" dirty="0">
                <a:solidFill>
                  <a:srgbClr val="06926B"/>
                </a:solidFill>
                <a:latin typeface="Open Sans" panose="020B0606030504020204" pitchFamily="34" charset="0"/>
                <a:ea typeface="Open Sans" panose="020B0606030504020204" pitchFamily="34" charset="0"/>
                <a:cs typeface="Open Sans" panose="020B0606030504020204" pitchFamily="34" charset="0"/>
              </a:rPr>
              <a:t>Timeline</a:t>
            </a:r>
          </a:p>
          <a:p>
            <a:pPr marL="342900" indent="-342900" defTabSz="45720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Consultations and further stakeholder engagement sessions expected in the </a:t>
            </a:r>
            <a:r>
              <a:rPr lang="en-GB" sz="1600" b="1" dirty="0">
                <a:latin typeface="Open Sans" panose="020B0606030504020204" pitchFamily="34" charset="0"/>
                <a:ea typeface="Open Sans" panose="020B0606030504020204" pitchFamily="34" charset="0"/>
                <a:cs typeface="Open Sans" panose="020B0606030504020204" pitchFamily="34" charset="0"/>
              </a:rPr>
              <a:t>summer 2022. </a:t>
            </a:r>
          </a:p>
          <a:p>
            <a:pPr defTabSz="457200"/>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45720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Existing market mechanisms such as the CfD and capacity market auctions will continue to operate as usual.</a:t>
            </a:r>
          </a:p>
          <a:p>
            <a:pPr defTabSz="457200"/>
            <a:endParaRPr lang="en-GB" sz="1600" b="1" i="1"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pPr defTabSz="457200"/>
            <a:r>
              <a:rPr lang="en-GB" sz="1600" b="1" i="1" dirty="0">
                <a:solidFill>
                  <a:srgbClr val="06926B"/>
                </a:solidFill>
                <a:latin typeface="Open Sans" panose="020B0606030504020204" pitchFamily="34" charset="0"/>
                <a:ea typeface="Open Sans" panose="020B0606030504020204" pitchFamily="34" charset="0"/>
                <a:cs typeface="Open Sans" panose="020B0606030504020204" pitchFamily="34" charset="0"/>
              </a:rPr>
              <a:t>Intial REA Views</a:t>
            </a:r>
          </a:p>
          <a:p>
            <a:pPr marL="342900" indent="-342900" defTabSz="45720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The review is welcome but BEIS yet to show how REMA’s specific remit fits with other grid focused workstreams across Ofgem, BEIS, ENA and Ofgem. </a:t>
            </a:r>
          </a:p>
          <a:p>
            <a:pPr defTabSz="457200"/>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45720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Unclear how review also fits with establishment of Futuer Systems Operator</a:t>
            </a:r>
          </a:p>
          <a:p>
            <a:pPr marL="342900" indent="-342900" defTabSz="457200">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45720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Review will have to be conscious of existing commitments in the market (such as capacity market or CfD contracts) </a:t>
            </a:r>
          </a:p>
        </p:txBody>
      </p:sp>
      <p:pic>
        <p:nvPicPr>
          <p:cNvPr id="4" name="Picture 3" descr="A row of wind turbines&#10;&#10;Description automatically generated with low confidence">
            <a:extLst>
              <a:ext uri="{FF2B5EF4-FFF2-40B4-BE49-F238E27FC236}">
                <a16:creationId xmlns:a16="http://schemas.microsoft.com/office/drawing/2014/main" id="{733F2896-DF0B-4E49-ADE8-CAE00943A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42" r="7872"/>
          <a:stretch/>
        </p:blipFill>
        <p:spPr>
          <a:xfrm>
            <a:off x="5682572" y="1179513"/>
            <a:ext cx="3228709" cy="2897559"/>
          </a:xfrm>
          <a:prstGeom prst="rect">
            <a:avLst/>
          </a:prstGeom>
        </p:spPr>
      </p:pic>
    </p:spTree>
    <p:extLst>
      <p:ext uri="{BB962C8B-B14F-4D97-AF65-F5344CB8AC3E}">
        <p14:creationId xmlns:p14="http://schemas.microsoft.com/office/powerpoint/2010/main" val="3021882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30"/>
          <p:cNvSpPr txBox="1">
            <a:spLocks noGrp="1"/>
          </p:cNvSpPr>
          <p:nvPr>
            <p:ph type="title"/>
          </p:nvPr>
        </p:nvSpPr>
        <p:spPr>
          <a:xfrm>
            <a:off x="80503" y="836712"/>
            <a:ext cx="1944216" cy="28527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Font typeface="Century Gothic"/>
              <a:buNone/>
            </a:pPr>
            <a:r>
              <a:rPr lang="en-GB" sz="2800" b="1" dirty="0">
                <a:solidFill>
                  <a:schemeClr val="lt1"/>
                </a:solidFill>
                <a:latin typeface="Century Gothic"/>
                <a:ea typeface="Century Gothic"/>
                <a:cs typeface="Century Gothic"/>
                <a:sym typeface="Century Gothic"/>
              </a:rPr>
              <a:t>UK Emissions Trading Scheme</a:t>
            </a:r>
            <a:endParaRPr sz="2800" b="1" dirty="0">
              <a:solidFill>
                <a:schemeClr val="lt1"/>
              </a:solidFill>
              <a:latin typeface="Century Gothic"/>
              <a:ea typeface="Century Gothic"/>
              <a:cs typeface="Century Gothic"/>
              <a:sym typeface="Century Gothic"/>
            </a:endParaRPr>
          </a:p>
        </p:txBody>
      </p:sp>
      <p:sp>
        <p:nvSpPr>
          <p:cNvPr id="204" name="Google Shape;204;p30"/>
          <p:cNvSpPr txBox="1">
            <a:spLocks noGrp="1"/>
          </p:cNvSpPr>
          <p:nvPr>
            <p:ph type="body" idx="1"/>
          </p:nvPr>
        </p:nvSpPr>
        <p:spPr>
          <a:xfrm>
            <a:off x="2411760" y="188640"/>
            <a:ext cx="6264696" cy="15001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00"/>
              <a:buNone/>
            </a:pPr>
            <a:r>
              <a:rPr lang="en-GB" sz="16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REA Responded to The Call for Evidence: </a:t>
            </a:r>
          </a:p>
          <a:p>
            <a:pPr marL="0" lvl="0" indent="0" algn="l" rtl="0">
              <a:lnSpc>
                <a:spcPct val="90000"/>
              </a:lnSpc>
              <a:spcBef>
                <a:spcPts val="0"/>
              </a:spcBef>
              <a:spcAft>
                <a:spcPts val="0"/>
              </a:spcAft>
              <a:buSzPts val="2200"/>
              <a:buNone/>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rtl="0">
              <a:lnSpc>
                <a:spcPct val="90000"/>
              </a:lnSpc>
              <a:spcBef>
                <a:spcPts val="0"/>
              </a:spcBef>
              <a:spcAft>
                <a:spcPts val="0"/>
              </a:spcAft>
              <a:buSzPts val="2200"/>
              <a:buNone/>
            </a:pPr>
            <a:r>
              <a:rPr lang="en-GB" sz="16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Proposals to introduce Biomass Sustainability Governance criteria into the UK ETS. </a:t>
            </a:r>
          </a:p>
          <a:p>
            <a:pPr marL="0" lvl="0" indent="0" algn="l" rtl="0">
              <a:lnSpc>
                <a:spcPct val="90000"/>
              </a:lnSpc>
              <a:spcBef>
                <a:spcPts val="0"/>
              </a:spcBef>
              <a:spcAft>
                <a:spcPts val="0"/>
              </a:spcAft>
              <a:buSzPts val="2200"/>
              <a:buNone/>
            </a:pPr>
            <a:endParaRPr lang="en-GB" sz="16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rtl="0">
              <a:lnSpc>
                <a:spcPct val="90000"/>
              </a:lnSpc>
              <a:spcBef>
                <a:spcPts val="0"/>
              </a:spcBef>
              <a:spcAft>
                <a:spcPts val="0"/>
              </a:spcAft>
              <a:buSzPts val="2200"/>
              <a:buNone/>
            </a:pPr>
            <a:r>
              <a:rPr lang="en-GB" sz="16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The REA support proposal but suggests the need for this to be carefully designed to both be appropriate to different bioenergy markets and recognise when existing obligations, tied to current support mechanisms, fall away. </a:t>
            </a:r>
          </a:p>
          <a:p>
            <a:pPr marL="0" lvl="0" indent="0" algn="l" rtl="0">
              <a:lnSpc>
                <a:spcPct val="90000"/>
              </a:lnSpc>
              <a:spcBef>
                <a:spcPts val="0"/>
              </a:spcBef>
              <a:spcAft>
                <a:spcPts val="0"/>
              </a:spcAft>
              <a:buSzPts val="2200"/>
              <a:buNone/>
            </a:pPr>
            <a:endPar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rtl="0">
              <a:lnSpc>
                <a:spcPct val="90000"/>
              </a:lnSpc>
              <a:spcBef>
                <a:spcPts val="0"/>
              </a:spcBef>
              <a:spcAft>
                <a:spcPts val="0"/>
              </a:spcAft>
              <a:buSzPts val="2200"/>
              <a:buNone/>
            </a:pPr>
            <a:r>
              <a:rPr lang="en-GB"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Proposals to review the 20 </a:t>
            </a:r>
            <a:r>
              <a:rPr lang="en-GB" sz="16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MWth</a:t>
            </a:r>
            <a:r>
              <a:rPr lang="en-GB"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input threshold for involvement in the UK ETS.</a:t>
            </a:r>
            <a:r>
              <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lvl="0" indent="0" algn="l" rtl="0">
              <a:lnSpc>
                <a:spcPct val="90000"/>
              </a:lnSpc>
              <a:spcBef>
                <a:spcPts val="0"/>
              </a:spcBef>
              <a:spcAft>
                <a:spcPts val="0"/>
              </a:spcAft>
              <a:buSzPts val="2200"/>
              <a:buNone/>
            </a:pPr>
            <a:endParaRPr lang="en-GB"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0"/>
              </a:spcBef>
              <a:spcAft>
                <a:spcPts val="0"/>
              </a:spcAft>
              <a:buSzPts val="2200"/>
              <a:buNone/>
            </a:pPr>
            <a:r>
              <a:rPr lang="en-GB" sz="1600" i="1" dirty="0">
                <a:solidFill>
                  <a:schemeClr val="tx1"/>
                </a:solidFill>
                <a:latin typeface="Open Sans" panose="020B0606030504020204" pitchFamily="34" charset="0"/>
                <a:ea typeface="Open Sans" panose="020B0606030504020204" pitchFamily="34" charset="0"/>
                <a:cs typeface="Open Sans" panose="020B0606030504020204" pitchFamily="34" charset="0"/>
              </a:rPr>
              <a:t>The REA does not support the immediate review of this threshold for low carbon energy generation sites, in light of the number of other proposals for UK ETS expansion that should be prioritised. This may well help reduce burden on biomass heat and biomass CHP applications.  </a:t>
            </a:r>
          </a:p>
          <a:p>
            <a:pPr marL="0" lvl="0" indent="0" algn="l" rtl="0">
              <a:lnSpc>
                <a:spcPct val="90000"/>
              </a:lnSpc>
              <a:spcBef>
                <a:spcPts val="0"/>
              </a:spcBef>
              <a:spcAft>
                <a:spcPts val="0"/>
              </a:spcAft>
              <a:buSzPts val="2200"/>
              <a:buNone/>
            </a:pPr>
            <a:endParaRPr lang="en-GB" sz="16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rtl="0">
              <a:lnSpc>
                <a:spcPct val="90000"/>
              </a:lnSpc>
              <a:spcBef>
                <a:spcPts val="0"/>
              </a:spcBef>
              <a:spcAft>
                <a:spcPts val="0"/>
              </a:spcAft>
              <a:buSzPts val="2200"/>
              <a:buNone/>
            </a:pPr>
            <a:r>
              <a:rPr lang="en-GB" sz="16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The Role of Greenhouse Gas Removals (GGRs) in the UK ETS. </a:t>
            </a:r>
          </a:p>
          <a:p>
            <a:pPr marL="0" lvl="0" indent="0" algn="l" rtl="0">
              <a:lnSpc>
                <a:spcPct val="90000"/>
              </a:lnSpc>
              <a:spcBef>
                <a:spcPts val="0"/>
              </a:spcBef>
              <a:spcAft>
                <a:spcPts val="0"/>
              </a:spcAft>
              <a:buSzPts val="2200"/>
              <a:buNone/>
            </a:pPr>
            <a:endParaRPr lang="en-GB" sz="16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rtl="0">
              <a:lnSpc>
                <a:spcPct val="90000"/>
              </a:lnSpc>
              <a:spcBef>
                <a:spcPts val="0"/>
              </a:spcBef>
              <a:spcAft>
                <a:spcPts val="0"/>
              </a:spcAft>
              <a:buSzPts val="2200"/>
              <a:buNone/>
            </a:pPr>
            <a:r>
              <a:rPr lang="en-GB" sz="16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The REA are supportive of seeing the development of a GGR unit within the UK ETS to reward negative emissions from both engineered and nature-based solutions. </a:t>
            </a:r>
          </a:p>
          <a:p>
            <a:pPr marL="0" lvl="0" indent="0" algn="l" rtl="0">
              <a:lnSpc>
                <a:spcPct val="90000"/>
              </a:lnSpc>
              <a:spcBef>
                <a:spcPts val="0"/>
              </a:spcBef>
              <a:spcAft>
                <a:spcPts val="0"/>
              </a:spcAft>
              <a:buSzPts val="2200"/>
              <a:buNone/>
            </a:pPr>
            <a:endParaRPr lang="en-GB" sz="16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rtl="0">
              <a:lnSpc>
                <a:spcPct val="90000"/>
              </a:lnSpc>
              <a:spcBef>
                <a:spcPts val="0"/>
              </a:spcBef>
              <a:spcAft>
                <a:spcPts val="0"/>
              </a:spcAft>
              <a:buSzPts val="2200"/>
              <a:buNone/>
            </a:pPr>
            <a:r>
              <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Further consultations expected in the coming months</a:t>
            </a:r>
          </a:p>
        </p:txBody>
      </p:sp>
      <p:pic>
        <p:nvPicPr>
          <p:cNvPr id="3" name="Picture 2">
            <a:extLst>
              <a:ext uri="{FF2B5EF4-FFF2-40B4-BE49-F238E27FC236}">
                <a16:creationId xmlns:a16="http://schemas.microsoft.com/office/drawing/2014/main" id="{D7533209-4D36-79B5-8ED3-017B516ED6E6}"/>
              </a:ext>
            </a:extLst>
          </p:cNvPr>
          <p:cNvPicPr>
            <a:picLocks noChangeAspect="1"/>
          </p:cNvPicPr>
          <p:nvPr/>
        </p:nvPicPr>
        <p:blipFill>
          <a:blip r:embed="rId3"/>
          <a:stretch>
            <a:fillRect/>
          </a:stretch>
        </p:blipFill>
        <p:spPr>
          <a:xfrm>
            <a:off x="282913" y="2873829"/>
            <a:ext cx="1752794" cy="25924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952B0-9F6B-4CE5-8264-485D8A3BCBC8}"/>
              </a:ext>
            </a:extLst>
          </p:cNvPr>
          <p:cNvSpPr>
            <a:spLocks noGrp="1"/>
          </p:cNvSpPr>
          <p:nvPr>
            <p:ph type="title"/>
          </p:nvPr>
        </p:nvSpPr>
        <p:spPr/>
        <p:txBody>
          <a:bodyPr/>
          <a:lstStyle/>
          <a:p>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UK Green Taxonomy Proposals </a:t>
            </a:r>
          </a:p>
        </p:txBody>
      </p:sp>
      <p:sp>
        <p:nvSpPr>
          <p:cNvPr id="3" name="Content Placeholder 2">
            <a:extLst>
              <a:ext uri="{FF2B5EF4-FFF2-40B4-BE49-F238E27FC236}">
                <a16:creationId xmlns:a16="http://schemas.microsoft.com/office/drawing/2014/main" id="{D962E737-66F9-0785-9170-42F7EB344A21}"/>
              </a:ext>
            </a:extLst>
          </p:cNvPr>
          <p:cNvSpPr>
            <a:spLocks noGrp="1"/>
          </p:cNvSpPr>
          <p:nvPr>
            <p:ph idx="1"/>
          </p:nvPr>
        </p:nvSpPr>
        <p:spPr>
          <a:xfrm>
            <a:off x="605955" y="1253331"/>
            <a:ext cx="7886700" cy="4335909"/>
          </a:xfrm>
        </p:spPr>
        <p:txBody>
          <a:bodyPr/>
          <a:lstStyle/>
          <a:p>
            <a:pPr marL="0" indent="0">
              <a:buNone/>
              <a:tabLst>
                <a:tab pos="457200" algn="l"/>
              </a:tabLst>
            </a:pPr>
            <a:r>
              <a:rPr lang="en-GB" sz="2000" b="1" dirty="0">
                <a:solidFill>
                  <a:srgbClr val="06926B"/>
                </a:solidFill>
                <a:latin typeface="Open Sans" panose="020B0606030504020204" pitchFamily="34" charset="0"/>
                <a:ea typeface="Open Sans" panose="020B0606030504020204" pitchFamily="34" charset="0"/>
                <a:cs typeface="Open Sans" panose="020B0606030504020204" pitchFamily="34" charset="0"/>
              </a:rPr>
              <a:t>Update by Frank Gordon, Director of Policy, REA</a:t>
            </a:r>
            <a:endParaRPr lang="en-GB" sz="1400" b="1"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endParaRPr>
          </a:p>
          <a:p>
            <a:endParaRPr lang="en-GB" sz="2000" b="1" dirty="0">
              <a:solidFill>
                <a:srgbClr val="06926B"/>
              </a:solidFill>
            </a:endParaRPr>
          </a:p>
        </p:txBody>
      </p:sp>
    </p:spTree>
    <p:extLst>
      <p:ext uri="{BB962C8B-B14F-4D97-AF65-F5344CB8AC3E}">
        <p14:creationId xmlns:p14="http://schemas.microsoft.com/office/powerpoint/2010/main" val="1782152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354359" y="42139"/>
            <a:ext cx="8676456" cy="1179513"/>
          </a:xfrm>
          <a:prstGeom prst="rect">
            <a:avLst/>
          </a:prstGeom>
          <a:noFill/>
          <a:ln>
            <a:noFill/>
          </a:ln>
        </p:spPr>
        <p:txBody>
          <a:bodyPr>
            <a:noAutofit/>
          </a:bodyPr>
          <a:lstStyle/>
          <a:p>
            <a:pPr algn="l"/>
            <a:r>
              <a:rPr lang="en-GB" sz="2400" b="1" dirty="0">
                <a:solidFill>
                  <a:schemeClr val="bg1"/>
                </a:solidFill>
                <a:latin typeface="Century Gothic" panose="020B0502020202020204" pitchFamily="34" charset="0"/>
              </a:rPr>
              <a:t>Other changes since 1</a:t>
            </a:r>
            <a:r>
              <a:rPr lang="en-GB" sz="2400" b="1" baseline="30000" dirty="0">
                <a:solidFill>
                  <a:schemeClr val="bg1"/>
                </a:solidFill>
                <a:latin typeface="Century Gothic" panose="020B0502020202020204" pitchFamily="34" charset="0"/>
              </a:rPr>
              <a:t>st</a:t>
            </a:r>
            <a:r>
              <a:rPr lang="en-GB" sz="2400" b="1" dirty="0">
                <a:solidFill>
                  <a:schemeClr val="bg1"/>
                </a:solidFill>
                <a:latin typeface="Century Gothic" panose="020B0502020202020204" pitchFamily="34" charset="0"/>
              </a:rPr>
              <a:t> April: </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VAT Decision on Energy Saving Materials</a:t>
            </a:r>
            <a:endParaRPr lang="en-GB" sz="24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113185" y="1052736"/>
            <a:ext cx="4962871" cy="7171194"/>
          </a:xfrm>
          <a:prstGeom prst="rect">
            <a:avLst/>
          </a:prstGeom>
        </p:spPr>
        <p:txBody>
          <a:bodyPr wrap="square">
            <a:spAutoFit/>
          </a:bodyPr>
          <a:lstStyle/>
          <a:p>
            <a:pPr marL="285750" indent="-285750" defTabSz="457200">
              <a:buFont typeface="Arial" panose="020B0604020202020204" pitchFamily="34" charset="0"/>
              <a:buChar char="•"/>
            </a:pPr>
            <a:r>
              <a:rPr lang="en-GB" sz="2000" dirty="0">
                <a:latin typeface="Franklin Gothic Book" panose="020B0503020102020204" pitchFamily="34" charset="0"/>
                <a:cs typeface="Futura Medium" panose="020B0602020204020303" pitchFamily="34" charset="-79"/>
                <a:hlinkClick r:id="rId3">
                  <a:extLst>
                    <a:ext uri="{A12FA001-AC4F-418D-AE19-62706E023703}">
                      <ahyp:hlinkClr xmlns:ahyp="http://schemas.microsoft.com/office/drawing/2018/hyperlinkcolor" val="tx"/>
                    </a:ext>
                  </a:extLst>
                </a:hlinkClick>
              </a:rPr>
              <a:t>Spring Statement 2022 </a:t>
            </a:r>
            <a:r>
              <a:rPr lang="en-GB" sz="2000" dirty="0">
                <a:latin typeface="Franklin Gothic Book" panose="020B0503020102020204" pitchFamily="34" charset="0"/>
                <a:cs typeface="Futura Medium" panose="020B0602020204020303" pitchFamily="34" charset="-79"/>
              </a:rPr>
              <a:t>introduced 0% VAT on installation of energy saving materials within homes from 1st April 2022 to 31</a:t>
            </a:r>
            <a:r>
              <a:rPr lang="en-GB" sz="2000" baseline="30000" dirty="0">
                <a:latin typeface="Franklin Gothic Book" panose="020B0503020102020204" pitchFamily="34" charset="0"/>
                <a:cs typeface="Futura Medium" panose="020B0602020204020303" pitchFamily="34" charset="-79"/>
              </a:rPr>
              <a:t>st</a:t>
            </a:r>
            <a:r>
              <a:rPr lang="en-GB" sz="2000" dirty="0">
                <a:latin typeface="Franklin Gothic Book" panose="020B0503020102020204" pitchFamily="34" charset="0"/>
                <a:cs typeface="Futura Medium" panose="020B0602020204020303" pitchFamily="34" charset="-79"/>
              </a:rPr>
              <a:t> March 2027. </a:t>
            </a:r>
          </a:p>
          <a:p>
            <a:pPr defTabSz="457200"/>
            <a:endParaRPr lang="en-GB" sz="2000" dirty="0">
              <a:latin typeface="Franklin Gothic Book" panose="020B0503020102020204" pitchFamily="34" charset="0"/>
              <a:cs typeface="Futura Medium" panose="020B0602020204020303" pitchFamily="34" charset="-79"/>
            </a:endParaRPr>
          </a:p>
          <a:p>
            <a:pPr marL="285750" indent="-285750" defTabSz="457200">
              <a:buFont typeface="Arial" panose="020B0604020202020204" pitchFamily="34" charset="0"/>
              <a:buChar char="•"/>
            </a:pPr>
            <a:r>
              <a:rPr lang="en-GB" sz="2000" dirty="0">
                <a:latin typeface="Franklin Gothic Book" panose="020B0503020102020204" pitchFamily="34" charset="0"/>
                <a:cs typeface="Futura Medium" panose="020B0602020204020303" pitchFamily="34" charset="-79"/>
              </a:rPr>
              <a:t>Application now set out in </a:t>
            </a:r>
            <a:r>
              <a:rPr lang="en-GB" sz="2000" dirty="0">
                <a:latin typeface="Franklin Gothic Book" panose="020B0503020102020204" pitchFamily="34" charset="0"/>
                <a:cs typeface="Futura Medium" panose="020B0602020204020303" pitchFamily="34" charset="-79"/>
                <a:hlinkClick r:id="rId4"/>
              </a:rPr>
              <a:t>VAT Notice  708/6 . </a:t>
            </a:r>
            <a:endParaRPr lang="en-GB" sz="2000" dirty="0">
              <a:latin typeface="Franklin Gothic Book" panose="020B0503020102020204" pitchFamily="34" charset="0"/>
              <a:cs typeface="Futura Medium" panose="020B0602020204020303" pitchFamily="34" charset="-79"/>
            </a:endParaRPr>
          </a:p>
          <a:p>
            <a:pPr defTabSz="457200"/>
            <a:endParaRPr lang="en-GB" sz="2000" dirty="0">
              <a:latin typeface="Franklin Gothic Book" panose="020B0503020102020204" pitchFamily="34" charset="0"/>
              <a:cs typeface="Futura Medium" panose="020B0602020204020303" pitchFamily="34" charset="-79"/>
            </a:endParaRPr>
          </a:p>
          <a:p>
            <a:pPr marL="285750" indent="-285750" defTabSz="457200">
              <a:buFont typeface="Arial" panose="020B0604020202020204" pitchFamily="34" charset="0"/>
              <a:buChar char="•"/>
            </a:pPr>
            <a:r>
              <a:rPr lang="en-GB" sz="2000" dirty="0">
                <a:latin typeface="Franklin Gothic Book" panose="020B0503020102020204" pitchFamily="34" charset="0"/>
                <a:cs typeface="Futura Medium" panose="020B0602020204020303" pitchFamily="34" charset="-79"/>
              </a:rPr>
              <a:t>Applies to both labour and materials. </a:t>
            </a:r>
          </a:p>
          <a:p>
            <a:pPr marL="285750" indent="-285750" defTabSz="457200">
              <a:buFont typeface="Arial" panose="020B0604020202020204" pitchFamily="34" charset="0"/>
              <a:buChar char="•"/>
            </a:pPr>
            <a:endParaRPr lang="en-GB" sz="2000" dirty="0">
              <a:latin typeface="Franklin Gothic Book" panose="020B0503020102020204" pitchFamily="34" charset="0"/>
              <a:cs typeface="Futura Medium" panose="020B0602020204020303" pitchFamily="34" charset="-79"/>
            </a:endParaRPr>
          </a:p>
          <a:p>
            <a:pPr marL="285750" indent="-285750" defTabSz="457200">
              <a:buFont typeface="Arial" panose="020B0604020202020204" pitchFamily="34" charset="0"/>
              <a:buChar char="•"/>
            </a:pPr>
            <a:r>
              <a:rPr lang="en-GB" sz="2000" dirty="0">
                <a:latin typeface="Franklin Gothic Book" panose="020B0503020102020204" pitchFamily="34" charset="0"/>
                <a:cs typeface="Futura Medium" panose="020B0602020204020303" pitchFamily="34" charset="-79"/>
              </a:rPr>
              <a:t>Does not yet apply in Northern Ireland</a:t>
            </a:r>
          </a:p>
          <a:p>
            <a:pPr marL="285750" indent="-285750" defTabSz="457200">
              <a:buFont typeface="Arial" panose="020B0604020202020204" pitchFamily="34" charset="0"/>
              <a:buChar char="•"/>
            </a:pPr>
            <a:endParaRPr lang="en-GB" sz="2000" dirty="0">
              <a:latin typeface="Franklin Gothic Book" panose="020B0503020102020204" pitchFamily="34" charset="0"/>
              <a:cs typeface="Futura Medium" panose="020B0602020204020303" pitchFamily="34" charset="-79"/>
            </a:endParaRPr>
          </a:p>
          <a:p>
            <a:pPr marL="285750" indent="-285750" defTabSz="457200">
              <a:buFont typeface="Arial" panose="020B0604020202020204" pitchFamily="34" charset="0"/>
              <a:buChar char="•"/>
            </a:pPr>
            <a:r>
              <a:rPr lang="en-GB" sz="2000" u="sng" dirty="0">
                <a:solidFill>
                  <a:srgbClr val="06926B"/>
                </a:solidFill>
                <a:latin typeface="Franklin Gothic Book" panose="020B0503020102020204" pitchFamily="34" charset="0"/>
                <a:cs typeface="Futura Medium" panose="020B0602020204020303" pitchFamily="34" charset="-79"/>
              </a:rPr>
              <a:t>Major win for the REA </a:t>
            </a:r>
            <a:r>
              <a:rPr lang="en-GB" sz="2000" dirty="0">
                <a:latin typeface="Franklin Gothic Book" panose="020B0503020102020204" pitchFamily="34" charset="0"/>
                <a:cs typeface="Futura Medium" panose="020B0602020204020303" pitchFamily="34" charset="-79"/>
              </a:rPr>
              <a:t>following an extended campaign over the last two years calling for Treasury to implement this change. </a:t>
            </a:r>
          </a:p>
          <a:p>
            <a:pPr defTabSz="457200"/>
            <a:endParaRPr lang="en-GB" sz="2000" dirty="0">
              <a:latin typeface="Franklin Gothic Book" panose="020B0503020102020204" pitchFamily="34" charset="0"/>
              <a:cs typeface="Futura Medium" panose="020B0602020204020303" pitchFamily="34" charset="-79"/>
            </a:endParaRPr>
          </a:p>
          <a:p>
            <a:pPr marL="285750" indent="-285750" defTabSz="457200">
              <a:buFont typeface="Arial" panose="020B0604020202020204" pitchFamily="34" charset="0"/>
              <a:buChar char="•"/>
            </a:pPr>
            <a:endParaRPr lang="en-GB" sz="2000" dirty="0">
              <a:latin typeface="Franklin Gothic Book" panose="020B0503020102020204" pitchFamily="34" charset="0"/>
              <a:cs typeface="Futura Medium" panose="020B0602020204020303" pitchFamily="34" charset="-79"/>
            </a:endParaRPr>
          </a:p>
          <a:p>
            <a:pPr marL="285750" indent="-285750" defTabSz="457200">
              <a:buFont typeface="Arial" panose="020B0604020202020204" pitchFamily="34" charset="0"/>
              <a:buChar char="•"/>
            </a:pPr>
            <a:endParaRPr lang="en-GB" sz="2000" dirty="0">
              <a:latin typeface="Franklin Gothic Book" panose="020B0503020102020204" pitchFamily="34" charset="0"/>
              <a:cs typeface="Futura Medium" panose="020B0602020204020303" pitchFamily="34" charset="-79"/>
            </a:endParaRPr>
          </a:p>
          <a:p>
            <a:pPr marL="285750" indent="-285750" defTabSz="457200">
              <a:buFont typeface="Arial" panose="020B0604020202020204" pitchFamily="34" charset="0"/>
              <a:buChar char="•"/>
            </a:pPr>
            <a:endParaRPr lang="en-GB" sz="2000" dirty="0">
              <a:latin typeface="Franklin Gothic Book" panose="020B0503020102020204" pitchFamily="34" charset="0"/>
              <a:cs typeface="Futura Medium" panose="020B0602020204020303" pitchFamily="34" charset="-79"/>
            </a:endParaRPr>
          </a:p>
          <a:p>
            <a:pPr defTabSz="457200"/>
            <a:endParaRPr lang="en-GB" sz="2000" dirty="0">
              <a:latin typeface="Franklin Gothic Book" panose="020B0503020102020204" pitchFamily="34" charset="0"/>
              <a:cs typeface="Futura Medium" panose="020B0602020204020303" pitchFamily="34" charset="-79"/>
            </a:endParaRPr>
          </a:p>
          <a:p>
            <a:pPr marL="285750" indent="-285750" defTabSz="457200">
              <a:buFont typeface="Arial" panose="020B0604020202020204" pitchFamily="34" charset="0"/>
              <a:buChar char="•"/>
            </a:pPr>
            <a:endParaRPr lang="en-GB" sz="2000" dirty="0">
              <a:latin typeface="Franklin Gothic Book" panose="020B0503020102020204" pitchFamily="34" charset="0"/>
              <a:cs typeface="Futura Medium" panose="020B0602020204020303" pitchFamily="34" charset="-79"/>
            </a:endParaRPr>
          </a:p>
          <a:p>
            <a:pPr marL="285750" indent="-285750" defTabSz="457200">
              <a:buFont typeface="Arial" panose="020B0604020202020204" pitchFamily="34" charset="0"/>
              <a:buChar char="•"/>
            </a:pPr>
            <a:endParaRPr lang="en-GB" sz="2000" dirty="0">
              <a:latin typeface="Franklin Gothic Book" panose="020B0503020102020204" pitchFamily="34" charset="0"/>
              <a:cs typeface="Futura Medium" panose="020B0602020204020303" pitchFamily="34" charset="-79"/>
            </a:endParaRPr>
          </a:p>
        </p:txBody>
      </p:sp>
      <p:sp>
        <p:nvSpPr>
          <p:cNvPr id="3" name="Rectangle: Rounded Corners 2">
            <a:extLst>
              <a:ext uri="{FF2B5EF4-FFF2-40B4-BE49-F238E27FC236}">
                <a16:creationId xmlns:a16="http://schemas.microsoft.com/office/drawing/2014/main" id="{3737721E-5578-4CA7-A3A9-634789FC3435}"/>
              </a:ext>
            </a:extLst>
          </p:cNvPr>
          <p:cNvSpPr/>
          <p:nvPr/>
        </p:nvSpPr>
        <p:spPr>
          <a:xfrm>
            <a:off x="5364088" y="1268760"/>
            <a:ext cx="3312368" cy="4049687"/>
          </a:xfrm>
          <a:prstGeom prst="roundRect">
            <a:avLst>
              <a:gd name="adj" fmla="val 7573"/>
            </a:avLst>
          </a:prstGeom>
          <a:solidFill>
            <a:srgbClr val="06926B">
              <a:alpha val="58000"/>
            </a:srgbClr>
          </a:solidFill>
          <a:ln w="31750">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i="1" dirty="0"/>
              <a:t>List of Energy Saving Materials</a:t>
            </a:r>
            <a:r>
              <a:rPr lang="en-GB" dirty="0"/>
              <a:t>:</a:t>
            </a:r>
          </a:p>
          <a:p>
            <a:pPr marL="285750" indent="-285750">
              <a:buFont typeface="Arial" panose="020B0604020202020204" pitchFamily="34" charset="0"/>
              <a:buChar char="•"/>
            </a:pPr>
            <a:r>
              <a:rPr lang="en-GB" dirty="0"/>
              <a:t>controls for central heating and hot water systems</a:t>
            </a:r>
          </a:p>
          <a:p>
            <a:pPr marL="285750" indent="-285750">
              <a:buFont typeface="Arial" panose="020B0604020202020204" pitchFamily="34" charset="0"/>
              <a:buChar char="•"/>
            </a:pPr>
            <a:r>
              <a:rPr lang="en-GB" dirty="0"/>
              <a:t>draught stripping</a:t>
            </a:r>
          </a:p>
          <a:p>
            <a:pPr marL="285750" indent="-285750">
              <a:buFont typeface="Arial" panose="020B0604020202020204" pitchFamily="34" charset="0"/>
              <a:buChar char="•"/>
            </a:pPr>
            <a:r>
              <a:rPr lang="en-GB" dirty="0"/>
              <a:t>insulation</a:t>
            </a:r>
          </a:p>
          <a:p>
            <a:pPr marL="285750" indent="-285750">
              <a:buFont typeface="Arial" panose="020B0604020202020204" pitchFamily="34" charset="0"/>
              <a:buChar char="•"/>
            </a:pPr>
            <a:r>
              <a:rPr lang="en-GB" dirty="0"/>
              <a:t>solar panels</a:t>
            </a:r>
          </a:p>
          <a:p>
            <a:pPr marL="285750" indent="-285750">
              <a:buFont typeface="Arial" panose="020B0604020202020204" pitchFamily="34" charset="0"/>
              <a:buChar char="•"/>
            </a:pPr>
            <a:r>
              <a:rPr lang="en-GB" dirty="0"/>
              <a:t>ground source heat pumps</a:t>
            </a:r>
          </a:p>
          <a:p>
            <a:pPr marL="285750" indent="-285750">
              <a:buFont typeface="Arial" panose="020B0604020202020204" pitchFamily="34" charset="0"/>
              <a:buChar char="•"/>
            </a:pPr>
            <a:r>
              <a:rPr lang="en-GB" dirty="0"/>
              <a:t>air source heat pumps</a:t>
            </a:r>
          </a:p>
          <a:p>
            <a:pPr marL="285750" indent="-285750">
              <a:buFont typeface="Arial" panose="020B0604020202020204" pitchFamily="34" charset="0"/>
              <a:buChar char="•"/>
            </a:pPr>
            <a:r>
              <a:rPr lang="en-GB" dirty="0"/>
              <a:t>micro combined heat and power units</a:t>
            </a:r>
          </a:p>
          <a:p>
            <a:pPr marL="285750" indent="-285750">
              <a:buFont typeface="Arial" panose="020B0604020202020204" pitchFamily="34" charset="0"/>
              <a:buChar char="•"/>
            </a:pPr>
            <a:r>
              <a:rPr lang="en-GB" dirty="0"/>
              <a:t>wood-fuelled boilers</a:t>
            </a:r>
          </a:p>
          <a:p>
            <a:pPr marL="285750" indent="-285750">
              <a:buFont typeface="Arial" panose="020B0604020202020204" pitchFamily="34" charset="0"/>
              <a:buChar char="•"/>
            </a:pPr>
            <a:r>
              <a:rPr lang="en-GB" dirty="0"/>
              <a:t>wind turbines</a:t>
            </a:r>
          </a:p>
          <a:p>
            <a:pPr marL="285750" indent="-285750">
              <a:buFont typeface="Arial" panose="020B0604020202020204" pitchFamily="34" charset="0"/>
              <a:buChar char="•"/>
            </a:pPr>
            <a:r>
              <a:rPr lang="en-GB" dirty="0"/>
              <a:t>water turbines</a:t>
            </a:r>
          </a:p>
        </p:txBody>
      </p:sp>
    </p:spTree>
    <p:extLst>
      <p:ext uri="{BB962C8B-B14F-4D97-AF65-F5344CB8AC3E}">
        <p14:creationId xmlns:p14="http://schemas.microsoft.com/office/powerpoint/2010/main" val="4258469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86F2C6-9C47-444C-874D-54A2F09CCED2}"/>
              </a:ext>
            </a:extLst>
          </p:cNvPr>
          <p:cNvSpPr/>
          <p:nvPr/>
        </p:nvSpPr>
        <p:spPr>
          <a:xfrm>
            <a:off x="107504" y="1179513"/>
            <a:ext cx="8591451" cy="378565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REA disappointed that home energy storage systems </a:t>
            </a:r>
            <a:r>
              <a:rPr kumimoji="0" lang="en-GB" sz="20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not included </a:t>
            </a:r>
            <a:r>
              <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in the current list of materials that will receive 0% VAT treatment.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However, storage can be zero rated if installed as part of a larger energy efficiency project, where it is providing ‘ancillary services’. I.e. in conjunction with a zero-rated solar system.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The REA has met with both BEIS and Treasury in the last two weeks to call for storage to be added to the Energy Savings Materials list and have developed an additional briefing for circulation. REA currently pushing for an industry roundtable to discuss the issue.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 </a:t>
            </a:r>
          </a:p>
        </p:txBody>
      </p:sp>
      <p:pic>
        <p:nvPicPr>
          <p:cNvPr id="4" name="Picture 3" descr="A picture containing text, cosmetic&#10;&#10;Description automatically generated">
            <a:extLst>
              <a:ext uri="{FF2B5EF4-FFF2-40B4-BE49-F238E27FC236}">
                <a16:creationId xmlns:a16="http://schemas.microsoft.com/office/drawing/2014/main" id="{DAC45FD9-44B4-4FA8-80CE-86E4DB246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456" y="4725144"/>
            <a:ext cx="3283087" cy="1614185"/>
          </a:xfrm>
          <a:prstGeom prst="rect">
            <a:avLst/>
          </a:prstGeom>
        </p:spPr>
      </p:pic>
      <p:sp>
        <p:nvSpPr>
          <p:cNvPr id="5" name="Title 1">
            <a:extLst>
              <a:ext uri="{FF2B5EF4-FFF2-40B4-BE49-F238E27FC236}">
                <a16:creationId xmlns:a16="http://schemas.microsoft.com/office/drawing/2014/main" id="{AEDFBD15-9FFA-99C3-E015-A0CC2CE49613}"/>
              </a:ext>
            </a:extLst>
          </p:cNvPr>
          <p:cNvSpPr txBox="1">
            <a:spLocks/>
          </p:cNvSpPr>
          <p:nvPr/>
        </p:nvSpPr>
        <p:spPr>
          <a:xfrm>
            <a:off x="354359" y="42139"/>
            <a:ext cx="8676456" cy="1179513"/>
          </a:xfrm>
          <a:prstGeom prst="rect">
            <a:avLst/>
          </a:prstGeom>
          <a:noFill/>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chemeClr val="bg1"/>
                </a:solidFill>
                <a:latin typeface="Century Gothic" panose="020B0502020202020204" pitchFamily="34" charset="0"/>
              </a:rPr>
              <a:t>Other changes since 1</a:t>
            </a:r>
            <a:r>
              <a:rPr lang="en-GB" sz="2400" b="1" baseline="30000" dirty="0">
                <a:solidFill>
                  <a:schemeClr val="bg1"/>
                </a:solidFill>
                <a:latin typeface="Century Gothic" panose="020B0502020202020204" pitchFamily="34" charset="0"/>
              </a:rPr>
              <a:t>st</a:t>
            </a:r>
            <a:r>
              <a:rPr lang="en-GB" sz="2400" b="1" dirty="0">
                <a:solidFill>
                  <a:schemeClr val="bg1"/>
                </a:solidFill>
                <a:latin typeface="Century Gothic" panose="020B0502020202020204" pitchFamily="34" charset="0"/>
              </a:rPr>
              <a:t> April: </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VAT Decision on Energy Saving Materials (cont.)</a:t>
            </a:r>
            <a:endParaRPr lang="en-GB" sz="24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Tree>
    <p:extLst>
      <p:ext uri="{BB962C8B-B14F-4D97-AF65-F5344CB8AC3E}">
        <p14:creationId xmlns:p14="http://schemas.microsoft.com/office/powerpoint/2010/main" val="2513428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92206B-F179-4419-A10C-36829CA13930}"/>
              </a:ext>
            </a:extLst>
          </p:cNvPr>
          <p:cNvSpPr txBox="1"/>
          <p:nvPr/>
        </p:nvSpPr>
        <p:spPr>
          <a:xfrm>
            <a:off x="216303" y="1120676"/>
            <a:ext cx="4247914" cy="5047536"/>
          </a:xfrm>
          <a:prstGeom prst="rect">
            <a:avLst/>
          </a:prstGeom>
          <a:noFill/>
        </p:spPr>
        <p:txBody>
          <a:bodyPr wrap="square" rtlCol="0">
            <a:spAutoFit/>
          </a:bodyPr>
          <a:lstStyle/>
          <a:p>
            <a:r>
              <a:rPr lang="en-GB" sz="1400" b="1" i="1" dirty="0">
                <a:latin typeface="Open Sans" panose="020B0606030504020204" pitchFamily="34" charset="0"/>
                <a:ea typeface="Open Sans" panose="020B0606030504020204" pitchFamily="34" charset="0"/>
                <a:cs typeface="Open Sans" panose="020B0606030504020204" pitchFamily="34" charset="0"/>
              </a:rPr>
              <a:t>Autumn Statement 2021</a:t>
            </a:r>
          </a:p>
          <a:p>
            <a:r>
              <a:rPr lang="en-GB" sz="1400" i="1" dirty="0">
                <a:latin typeface="Open Sans" panose="020B0606030504020204" pitchFamily="34" charset="0"/>
                <a:ea typeface="Open Sans" panose="020B0606030504020204" pitchFamily="34" charset="0"/>
                <a:cs typeface="Open Sans" panose="020B0606030504020204" pitchFamily="34" charset="0"/>
              </a:rPr>
              <a:t>“From 2023, the government will introduce exemptions for eligible plant and machinery used in onsite renewable energy generation and storage, and a new 100% relief for eligible heat networks, to support the decarbonisation of building.”</a:t>
            </a:r>
          </a:p>
          <a:p>
            <a:endParaRPr lang="en-GB" sz="1400" i="1" dirty="0">
              <a:latin typeface="Open Sans" panose="020B0606030504020204" pitchFamily="34" charset="0"/>
              <a:ea typeface="Open Sans" panose="020B0606030504020204" pitchFamily="34" charset="0"/>
              <a:cs typeface="Open Sans" panose="020B0606030504020204" pitchFamily="34" charset="0"/>
            </a:endParaRPr>
          </a:p>
          <a:p>
            <a:r>
              <a:rPr lang="en-GB" sz="1400" b="1" i="1" dirty="0">
                <a:latin typeface="Open Sans" panose="020B0606030504020204" pitchFamily="34" charset="0"/>
                <a:ea typeface="Open Sans" panose="020B0606030504020204" pitchFamily="34" charset="0"/>
                <a:cs typeface="Open Sans" panose="020B0606030504020204" pitchFamily="34" charset="0"/>
              </a:rPr>
              <a:t>Spring Statement 2022 – </a:t>
            </a:r>
            <a:r>
              <a:rPr lang="en-GB" sz="1400" dirty="0">
                <a:latin typeface="Open Sans" panose="020B0606030504020204" pitchFamily="34" charset="0"/>
                <a:ea typeface="Open Sans" panose="020B0606030504020204" pitchFamily="34" charset="0"/>
                <a:cs typeface="Open Sans" panose="020B0606030504020204" pitchFamily="34" charset="0"/>
              </a:rPr>
              <a:t>Government announced they would bring this measure forward to be implemented as of April 2022.</a:t>
            </a:r>
          </a:p>
          <a:p>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Legislation has been</a:t>
            </a:r>
            <a:r>
              <a:rPr lang="en-GB" sz="1400" dirty="0">
                <a:latin typeface="Open Sans" panose="020B0606030504020204" pitchFamily="34" charset="0"/>
                <a:ea typeface="Open Sans" panose="020B0606030504020204" pitchFamily="34" charset="0"/>
                <a:cs typeface="Open Sans" panose="020B0606030504020204" pitchFamily="34" charset="0"/>
                <a:hlinkClick r:id="rId3"/>
              </a:rPr>
              <a:t> laid to bring this into effect</a:t>
            </a:r>
            <a:r>
              <a:rPr lang="en-GB" sz="1400" dirty="0">
                <a:latin typeface="Open Sans" panose="020B0606030504020204" pitchFamily="34" charset="0"/>
                <a:ea typeface="Open Sans" panose="020B0606030504020204" pitchFamily="34" charset="0"/>
                <a:cs typeface="Open Sans" panose="020B0606030504020204" pitchFamily="34" charset="0"/>
              </a:rPr>
              <a:t>. </a:t>
            </a:r>
          </a:p>
          <a:p>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Largest impact will be seen by those who are using generation onsite. </a:t>
            </a:r>
          </a:p>
          <a:p>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Note that measure does not mean that Business Rates will be nil, just that rating bill will be reduced. </a:t>
            </a:r>
          </a:p>
          <a:p>
            <a:pPr marL="285750" indent="-285750">
              <a:buFont typeface="Arial" panose="020B0604020202020204" pitchFamily="34" charset="0"/>
              <a:buChar char="•"/>
            </a:pPr>
            <a:endParaRPr lang="en-GB" sz="1400" i="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Measure intended to stay in place until 31</a:t>
            </a:r>
            <a:r>
              <a:rPr lang="en-GB" sz="1400" baseline="30000" dirty="0">
                <a:latin typeface="Open Sans" panose="020B0606030504020204" pitchFamily="34" charset="0"/>
                <a:ea typeface="Open Sans" panose="020B0606030504020204" pitchFamily="34" charset="0"/>
                <a:cs typeface="Open Sans" panose="020B0606030504020204" pitchFamily="34" charset="0"/>
              </a:rPr>
              <a:t>st</a:t>
            </a:r>
            <a:r>
              <a:rPr lang="en-GB" sz="1400" dirty="0">
                <a:latin typeface="Open Sans" panose="020B0606030504020204" pitchFamily="34" charset="0"/>
                <a:ea typeface="Open Sans" panose="020B0606030504020204" pitchFamily="34" charset="0"/>
                <a:cs typeface="Open Sans" panose="020B0606030504020204" pitchFamily="34" charset="0"/>
              </a:rPr>
              <a:t> March 2035</a:t>
            </a:r>
          </a:p>
        </p:txBody>
      </p:sp>
      <p:pic>
        <p:nvPicPr>
          <p:cNvPr id="8" name="Picture 7">
            <a:extLst>
              <a:ext uri="{FF2B5EF4-FFF2-40B4-BE49-F238E27FC236}">
                <a16:creationId xmlns:a16="http://schemas.microsoft.com/office/drawing/2014/main" id="{BCA60DF6-D04E-44E8-8CA4-0BDD4F07DBF3}"/>
              </a:ext>
            </a:extLst>
          </p:cNvPr>
          <p:cNvPicPr>
            <a:picLocks noChangeAspect="1"/>
          </p:cNvPicPr>
          <p:nvPr/>
        </p:nvPicPr>
        <p:blipFill>
          <a:blip r:embed="rId4"/>
          <a:stretch>
            <a:fillRect/>
          </a:stretch>
        </p:blipFill>
        <p:spPr>
          <a:xfrm>
            <a:off x="4584526" y="2003718"/>
            <a:ext cx="4247914" cy="3816424"/>
          </a:xfrm>
          <a:prstGeom prst="rect">
            <a:avLst/>
          </a:prstGeom>
          <a:ln w="15875">
            <a:solidFill>
              <a:srgbClr val="1E1E1E"/>
            </a:solidFill>
          </a:ln>
        </p:spPr>
      </p:pic>
      <p:pic>
        <p:nvPicPr>
          <p:cNvPr id="10" name="Picture 9">
            <a:extLst>
              <a:ext uri="{FF2B5EF4-FFF2-40B4-BE49-F238E27FC236}">
                <a16:creationId xmlns:a16="http://schemas.microsoft.com/office/drawing/2014/main" id="{C24FFEAC-E53C-420B-948C-DE4F45B36F79}"/>
              </a:ext>
            </a:extLst>
          </p:cNvPr>
          <p:cNvPicPr>
            <a:picLocks noChangeAspect="1"/>
          </p:cNvPicPr>
          <p:nvPr/>
        </p:nvPicPr>
        <p:blipFill rotWithShape="1">
          <a:blip r:embed="rId5"/>
          <a:srcRect l="14860" b="17667"/>
          <a:stretch/>
        </p:blipFill>
        <p:spPr>
          <a:xfrm>
            <a:off x="4572000" y="1277929"/>
            <a:ext cx="3300611" cy="627373"/>
          </a:xfrm>
          <a:prstGeom prst="rect">
            <a:avLst/>
          </a:prstGeom>
        </p:spPr>
      </p:pic>
      <p:sp>
        <p:nvSpPr>
          <p:cNvPr id="6" name="Title 1">
            <a:extLst>
              <a:ext uri="{FF2B5EF4-FFF2-40B4-BE49-F238E27FC236}">
                <a16:creationId xmlns:a16="http://schemas.microsoft.com/office/drawing/2014/main" id="{E73F5C1E-6202-BDE5-88FA-7F263E686F6D}"/>
              </a:ext>
            </a:extLst>
          </p:cNvPr>
          <p:cNvSpPr txBox="1">
            <a:spLocks/>
          </p:cNvSpPr>
          <p:nvPr/>
        </p:nvSpPr>
        <p:spPr>
          <a:xfrm>
            <a:off x="354359" y="42139"/>
            <a:ext cx="8676456" cy="1179513"/>
          </a:xfrm>
          <a:prstGeom prst="rect">
            <a:avLst/>
          </a:prstGeom>
          <a:noFill/>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chemeClr val="bg1"/>
                </a:solidFill>
                <a:latin typeface="Century Gothic" panose="020B0502020202020204" pitchFamily="34" charset="0"/>
              </a:rPr>
              <a:t>Other changes since 1</a:t>
            </a:r>
            <a:r>
              <a:rPr lang="en-GB" sz="2400" b="1" baseline="30000" dirty="0">
                <a:solidFill>
                  <a:schemeClr val="bg1"/>
                </a:solidFill>
                <a:latin typeface="Century Gothic" panose="020B0502020202020204" pitchFamily="34" charset="0"/>
              </a:rPr>
              <a:t>st</a:t>
            </a:r>
            <a:r>
              <a:rPr lang="en-GB" sz="2400" b="1" dirty="0">
                <a:solidFill>
                  <a:schemeClr val="bg1"/>
                </a:solidFill>
                <a:latin typeface="Century Gothic" panose="020B0502020202020204" pitchFamily="34" charset="0"/>
              </a:rPr>
              <a:t> April: </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Business Rates</a:t>
            </a:r>
            <a:endParaRPr lang="en-GB" sz="24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Tree>
    <p:extLst>
      <p:ext uri="{BB962C8B-B14F-4D97-AF65-F5344CB8AC3E}">
        <p14:creationId xmlns:p14="http://schemas.microsoft.com/office/powerpoint/2010/main" val="916072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9"/>
          <p:cNvSpPr txBox="1">
            <a:spLocks noGrp="1"/>
          </p:cNvSpPr>
          <p:nvPr>
            <p:ph type="title"/>
          </p:nvPr>
        </p:nvSpPr>
        <p:spPr>
          <a:xfrm>
            <a:off x="215888" y="1535411"/>
            <a:ext cx="1731600" cy="918000"/>
          </a:xfrm>
          <a:prstGeom prst="rect">
            <a:avLst/>
          </a:prstGeom>
          <a:noFill/>
          <a:ln>
            <a:noFill/>
          </a:ln>
        </p:spPr>
        <p:txBody>
          <a:bodyPr spcFirstLastPara="1" wrap="square" lIns="68569" tIns="34275" rIns="68569" bIns="34275" anchor="ctr" anchorCtr="0">
            <a:normAutofit fontScale="90000"/>
          </a:bodyPr>
          <a:lstStyle/>
          <a:p>
            <a:pPr algn="ctr">
              <a:buClr>
                <a:schemeClr val="lt1"/>
              </a:buClr>
              <a:buSzPct val="100000"/>
            </a:pPr>
            <a:r>
              <a:rPr lang="en-GB" sz="2100" b="1" dirty="0">
                <a:solidFill>
                  <a:schemeClr val="lt1"/>
                </a:solidFill>
                <a:latin typeface="Century Gothic"/>
                <a:ea typeface="Century Gothic"/>
                <a:cs typeface="Century Gothic"/>
                <a:sym typeface="Century Gothic"/>
              </a:rPr>
              <a:t>Boiler Upgrade Scheme &amp;  Buildings Standards</a:t>
            </a:r>
            <a:endParaRPr dirty="0"/>
          </a:p>
        </p:txBody>
      </p:sp>
      <p:sp>
        <p:nvSpPr>
          <p:cNvPr id="344" name="Google Shape;344;p49"/>
          <p:cNvSpPr txBox="1">
            <a:spLocks noGrp="1"/>
          </p:cNvSpPr>
          <p:nvPr>
            <p:ph type="body" idx="1"/>
          </p:nvPr>
        </p:nvSpPr>
        <p:spPr>
          <a:xfrm>
            <a:off x="367910" y="1124744"/>
            <a:ext cx="8092522" cy="5400600"/>
          </a:xfrm>
          <a:prstGeom prst="rect">
            <a:avLst/>
          </a:prstGeom>
          <a:noFill/>
          <a:ln>
            <a:noFill/>
          </a:ln>
        </p:spPr>
        <p:txBody>
          <a:bodyPr spcFirstLastPara="1" wrap="square" lIns="68569" tIns="34275" rIns="68569" bIns="34275" anchor="t" anchorCtr="0">
            <a:noAutofit/>
          </a:bodyPr>
          <a:lstStyle/>
          <a:p>
            <a:pPr marL="214313" indent="-214313">
              <a:lnSpc>
                <a:spcPct val="100000"/>
              </a:lnSpc>
              <a:spcBef>
                <a:spcPts val="450"/>
              </a:spcBef>
              <a:spcAft>
                <a:spcPts val="450"/>
              </a:spcAft>
            </a:pPr>
            <a:r>
              <a:rPr lang="en-GB" sz="1400" b="1" u="sng" dirty="0">
                <a:latin typeface="Open Sans" panose="020B0606030504020204" pitchFamily="34" charset="0"/>
                <a:ea typeface="Open Sans" panose="020B0606030504020204" pitchFamily="34" charset="0"/>
                <a:cs typeface="Open Sans" panose="020B0606030504020204" pitchFamily="34" charset="0"/>
              </a:rPr>
              <a:t>The Boiler Upgrade Scheme </a:t>
            </a:r>
            <a:r>
              <a:rPr lang="en-GB" sz="1400" dirty="0">
                <a:latin typeface="Open Sans" panose="020B0606030504020204" pitchFamily="34" charset="0"/>
                <a:ea typeface="Open Sans" panose="020B0606030504020204" pitchFamily="34" charset="0"/>
                <a:cs typeface="Open Sans" panose="020B0606030504020204" pitchFamily="34" charset="0"/>
              </a:rPr>
              <a:t>– applications live from 1 April 2022, payments available from 21 May 2022</a:t>
            </a:r>
          </a:p>
          <a:p>
            <a:pPr marL="182563" indent="0">
              <a:lnSpc>
                <a:spcPct val="100000"/>
              </a:lnSpc>
              <a:spcBef>
                <a:spcPts val="450"/>
              </a:spcBef>
              <a:spcAft>
                <a:spcPts val="450"/>
              </a:spcAft>
              <a:buNone/>
            </a:pPr>
            <a:r>
              <a:rPr lang="en-GB" sz="1400" dirty="0">
                <a:latin typeface="Open Sans" panose="020B0606030504020204" pitchFamily="34" charset="0"/>
                <a:ea typeface="Open Sans" panose="020B0606030504020204" pitchFamily="34" charset="0"/>
                <a:cs typeface="Open Sans" panose="020B0606030504020204" pitchFamily="34" charset="0"/>
              </a:rPr>
              <a:t>Provides a grant of up to £5,000 on the cost of installing a low carbon heating source in domestic properties</a:t>
            </a:r>
          </a:p>
          <a:p>
            <a:pPr marL="182563" indent="0">
              <a:lnSpc>
                <a:spcPct val="100000"/>
              </a:lnSpc>
              <a:spcBef>
                <a:spcPts val="450"/>
              </a:spcBef>
              <a:spcAft>
                <a:spcPts val="450"/>
              </a:spcAft>
              <a:buNone/>
            </a:pPr>
            <a:r>
              <a:rPr lang="en-GB" sz="1400" dirty="0">
                <a:latin typeface="Open Sans" panose="020B0606030504020204" pitchFamily="34" charset="0"/>
                <a:ea typeface="Open Sans" panose="020B0606030504020204" pitchFamily="34" charset="0"/>
                <a:cs typeface="Open Sans" panose="020B0606030504020204" pitchFamily="34" charset="0"/>
              </a:rPr>
              <a:t>Provides support for Heat Pumps and also Biomass boilers in non-urban locations</a:t>
            </a:r>
          </a:p>
          <a:p>
            <a:pPr marL="182563" indent="0">
              <a:lnSpc>
                <a:spcPct val="100000"/>
              </a:lnSpc>
              <a:spcBef>
                <a:spcPts val="450"/>
              </a:spcBef>
              <a:spcAft>
                <a:spcPts val="450"/>
              </a:spcAft>
              <a:buNone/>
            </a:pPr>
            <a:r>
              <a:rPr lang="en-GB" sz="1400" dirty="0">
                <a:latin typeface="Open Sans" panose="020B0606030504020204" pitchFamily="34" charset="0"/>
                <a:ea typeface="Open Sans" panose="020B0606030504020204" pitchFamily="34" charset="0"/>
                <a:cs typeface="Open Sans" panose="020B0606030504020204" pitchFamily="34" charset="0"/>
              </a:rPr>
              <a:t>Budget will cover around 30,000 installations per year</a:t>
            </a:r>
          </a:p>
          <a:p>
            <a:pPr marL="171450" indent="-171450">
              <a:lnSpc>
                <a:spcPct val="100000"/>
              </a:lnSpc>
              <a:spcBef>
                <a:spcPts val="450"/>
              </a:spcBef>
              <a:spcAft>
                <a:spcPts val="450"/>
              </a:spcAft>
            </a:pPr>
            <a:r>
              <a:rPr lang="en-US" sz="1400" b="1" u="sng" dirty="0">
                <a:solidFill>
                  <a:srgbClr val="000000"/>
                </a:solidFill>
                <a:latin typeface="Open Sans" panose="020B0606030504020204" pitchFamily="34" charset="0"/>
                <a:ea typeface="Open Sans" panose="020B0606030504020204" pitchFamily="34" charset="0"/>
                <a:cs typeface="Open Sans" panose="020B0606030504020204" pitchFamily="34" charset="0"/>
              </a:rPr>
              <a:t>Building Regulations, Part L Update</a:t>
            </a:r>
            <a:r>
              <a:rPr lang="en-US"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 </a:t>
            </a:r>
            <a:r>
              <a:rPr lang="en-US"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update to Part L of the Building Regulations to ensure c.30% lower emissions from new homes</a:t>
            </a:r>
            <a:br>
              <a:rPr lang="en-US" sz="1400" dirty="0">
                <a:latin typeface="Open Sans" panose="020B0606030504020204" pitchFamily="34" charset="0"/>
                <a:ea typeface="Open Sans" panose="020B0606030504020204" pitchFamily="34" charset="0"/>
                <a:cs typeface="Open Sans" panose="020B0606030504020204" pitchFamily="34" charset="0"/>
              </a:rPr>
            </a:br>
            <a:r>
              <a:rPr lang="en-US" sz="1400" dirty="0">
                <a:latin typeface="Open Sans" panose="020B0606030504020204" pitchFamily="34" charset="0"/>
                <a:ea typeface="Open Sans" panose="020B0606030504020204" pitchFamily="34" charset="0"/>
                <a:cs typeface="Open Sans" panose="020B0606030504020204" pitchFamily="34" charset="0"/>
              </a:rPr>
              <a:t>- Precursor to the Future Buildings Standard and Future Homes Standard that will mean only zero emission new homes and buildings can be built from 2025, with no new gas boilers in build houses from 2025</a:t>
            </a:r>
            <a:br>
              <a:rPr lang="en-US" sz="1400" dirty="0">
                <a:latin typeface="Open Sans" panose="020B0606030504020204" pitchFamily="34" charset="0"/>
                <a:ea typeface="Arial Unicode MS"/>
              </a:rPr>
            </a:br>
            <a:br>
              <a:rPr lang="en-US" sz="1400" dirty="0">
                <a:latin typeface="Open Sans" panose="020B0606030504020204" pitchFamily="34" charset="0"/>
                <a:ea typeface="Arial Unicode MS"/>
              </a:rPr>
            </a:br>
            <a:r>
              <a:rPr lang="en-GB" sz="1400" b="1" u="sng" dirty="0">
                <a:latin typeface="Open Sans" panose="020B0606030504020204" pitchFamily="34" charset="0"/>
                <a:ea typeface="Open Sans" panose="020B0606030504020204" pitchFamily="34" charset="0"/>
                <a:cs typeface="Open Sans" panose="020B0606030504020204" pitchFamily="34" charset="0"/>
              </a:rPr>
              <a:t>New Flexibility Markets for energy storage and DSR </a:t>
            </a:r>
            <a:r>
              <a:rPr lang="en-GB" sz="1400" dirty="0">
                <a:latin typeface="Open Sans" panose="020B0606030504020204" pitchFamily="34" charset="0"/>
                <a:ea typeface="Open Sans" panose="020B0606030504020204" pitchFamily="34" charset="0"/>
                <a:cs typeface="Open Sans" panose="020B0606030504020204" pitchFamily="34" charset="0"/>
              </a:rPr>
              <a:t>– National Grid ESO Dynamic Moderation and Dynamic Regulation markets launched on the EPEX trading platform.  First auction results </a:t>
            </a:r>
            <a:r>
              <a:rPr lang="en-GB" sz="1400" dirty="0">
                <a:latin typeface="Open Sans" panose="020B0606030504020204" pitchFamily="34" charset="0"/>
                <a:ea typeface="Open Sans" panose="020B0606030504020204" pitchFamily="34" charset="0"/>
                <a:cs typeface="Open Sans" panose="020B0606030504020204" pitchFamily="34" charset="0"/>
                <a:hlinkClick r:id="rId3"/>
              </a:rPr>
              <a:t>here</a:t>
            </a:r>
            <a:r>
              <a:rPr lang="en-GB" sz="1400" dirty="0">
                <a:latin typeface="Open Sans" panose="020B0606030504020204" pitchFamily="34" charset="0"/>
                <a:ea typeface="Open Sans" panose="020B0606030504020204" pitchFamily="34" charset="0"/>
                <a:cs typeface="Open Sans" panose="020B0606030504020204" pitchFamily="34" charset="0"/>
              </a:rPr>
              <a:t>. </a:t>
            </a:r>
          </a:p>
          <a:p>
            <a:pPr marL="214313" indent="-214313">
              <a:lnSpc>
                <a:spcPct val="100000"/>
              </a:lnSpc>
              <a:spcBef>
                <a:spcPts val="450"/>
              </a:spcBef>
              <a:spcAft>
                <a:spcPts val="450"/>
              </a:spcAft>
            </a:pPr>
            <a:r>
              <a:rPr lang="en-GB" sz="1400" b="1" u="sng" dirty="0">
                <a:latin typeface="Open Sans" panose="020B0606030504020204" pitchFamily="34" charset="0"/>
                <a:ea typeface="Open Sans" panose="020B0606030504020204" pitchFamily="34" charset="0"/>
                <a:cs typeface="Open Sans" panose="020B0606030504020204" pitchFamily="34" charset="0"/>
              </a:rPr>
              <a:t>Home Upgrade Grant </a:t>
            </a:r>
            <a:r>
              <a:rPr lang="en-GB" sz="1400" dirty="0">
                <a:latin typeface="Open Sans" panose="020B0606030504020204" pitchFamily="34" charset="0"/>
                <a:ea typeface="Open Sans" panose="020B0606030504020204" pitchFamily="34" charset="0"/>
                <a:cs typeface="Open Sans" panose="020B0606030504020204" pitchFamily="34" charset="0"/>
              </a:rPr>
              <a:t>– first phase of finding (£67m) has gone to Local Authorities for local projects to reduce energy use and install renewables – link </a:t>
            </a:r>
            <a:r>
              <a:rPr lang="en-GB" sz="1400" dirty="0">
                <a:latin typeface="Open Sans" panose="020B0606030504020204" pitchFamily="34" charset="0"/>
                <a:ea typeface="Open Sans" panose="020B0606030504020204" pitchFamily="34" charset="0"/>
                <a:cs typeface="Open Sans" panose="020B0606030504020204" pitchFamily="34" charset="0"/>
                <a:hlinkClick r:id="rId4"/>
              </a:rPr>
              <a:t>here</a:t>
            </a:r>
            <a:r>
              <a:rPr lang="en-GB" sz="1400" dirty="0">
                <a:latin typeface="Open Sans" panose="020B0606030504020204" pitchFamily="34" charset="0"/>
                <a:ea typeface="Open Sans" panose="020B0606030504020204" pitchFamily="34" charset="0"/>
                <a:cs typeface="Open Sans" panose="020B0606030504020204" pitchFamily="34" charset="0"/>
              </a:rPr>
              <a:t>. </a:t>
            </a:r>
          </a:p>
          <a:p>
            <a:pPr marL="0" lvl="1" indent="0">
              <a:lnSpc>
                <a:spcPct val="100000"/>
              </a:lnSpc>
              <a:spcBef>
                <a:spcPts val="450"/>
              </a:spcBef>
              <a:spcAft>
                <a:spcPts val="450"/>
              </a:spcAft>
              <a:buClr>
                <a:srgbClr val="000000"/>
              </a:buClr>
              <a:buSzPct val="100000"/>
              <a:buNone/>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1" indent="5357">
              <a:lnSpc>
                <a:spcPct val="100000"/>
              </a:lnSpc>
              <a:spcBef>
                <a:spcPts val="450"/>
              </a:spcBef>
              <a:spcAft>
                <a:spcPts val="450"/>
              </a:spcAft>
              <a:buClr>
                <a:srgbClr val="000000"/>
              </a:buClr>
              <a:buSzPct val="100000"/>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1" indent="5357">
              <a:lnSpc>
                <a:spcPct val="100000"/>
              </a:lnSpc>
              <a:spcBef>
                <a:spcPts val="450"/>
              </a:spcBef>
              <a:spcAft>
                <a:spcPts val="450"/>
              </a:spcAft>
              <a:buClr>
                <a:srgbClr val="000000"/>
              </a:buClr>
              <a:buSzPct val="100000"/>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1" indent="5357">
              <a:lnSpc>
                <a:spcPct val="100000"/>
              </a:lnSpc>
              <a:spcBef>
                <a:spcPts val="450"/>
              </a:spcBef>
              <a:spcAft>
                <a:spcPts val="450"/>
              </a:spcAft>
              <a:buClr>
                <a:srgbClr val="000000"/>
              </a:buClr>
              <a:buSzPct val="100000"/>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1" indent="5357">
              <a:lnSpc>
                <a:spcPct val="100000"/>
              </a:lnSpc>
              <a:spcBef>
                <a:spcPts val="450"/>
              </a:spcBef>
              <a:spcAft>
                <a:spcPts val="450"/>
              </a:spcAft>
              <a:buClr>
                <a:srgbClr val="000000"/>
              </a:buClr>
              <a:buSzPct val="100000"/>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5" name="Title 1">
            <a:extLst>
              <a:ext uri="{FF2B5EF4-FFF2-40B4-BE49-F238E27FC236}">
                <a16:creationId xmlns:a16="http://schemas.microsoft.com/office/drawing/2014/main" id="{CE227FD2-7EB5-6DB0-437B-8F09F11A5846}"/>
              </a:ext>
            </a:extLst>
          </p:cNvPr>
          <p:cNvSpPr txBox="1">
            <a:spLocks/>
          </p:cNvSpPr>
          <p:nvPr/>
        </p:nvSpPr>
        <p:spPr>
          <a:xfrm>
            <a:off x="395536" y="146934"/>
            <a:ext cx="9145016" cy="1179513"/>
          </a:xfrm>
          <a:prstGeom prst="rect">
            <a:avLst/>
          </a:prstGeom>
          <a:noFill/>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chemeClr val="bg1"/>
                </a:solidFill>
                <a:latin typeface="Century Gothic" panose="020B0502020202020204" pitchFamily="34" charset="0"/>
              </a:rPr>
              <a:t>Other changes since 1</a:t>
            </a:r>
            <a:r>
              <a:rPr lang="en-GB" sz="2400" b="1" baseline="30000" dirty="0">
                <a:solidFill>
                  <a:schemeClr val="bg1"/>
                </a:solidFill>
                <a:latin typeface="Century Gothic" panose="020B0502020202020204" pitchFamily="34" charset="0"/>
              </a:rPr>
              <a:t>st</a:t>
            </a:r>
            <a:r>
              <a:rPr lang="en-GB" sz="2400" b="1" dirty="0">
                <a:solidFill>
                  <a:schemeClr val="bg1"/>
                </a:solidFill>
                <a:latin typeface="Century Gothic" panose="020B0502020202020204" pitchFamily="34" charset="0"/>
              </a:rPr>
              <a:t> April:  </a:t>
            </a:r>
          </a:p>
          <a:p>
            <a:r>
              <a:rPr lang="en-GB" sz="2400" b="1" dirty="0">
                <a:solidFill>
                  <a:schemeClr val="bg1"/>
                </a:solidFill>
                <a:latin typeface="Century Gothic" panose="020B0502020202020204" pitchFamily="34" charset="0"/>
              </a:rPr>
              <a:t>Boiler Upgrade Scheme (BUS) launched and other areas</a:t>
            </a:r>
            <a:endParaRPr lang="en-GB" sz="24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Tree>
    <p:extLst>
      <p:ext uri="{BB962C8B-B14F-4D97-AF65-F5344CB8AC3E}">
        <p14:creationId xmlns:p14="http://schemas.microsoft.com/office/powerpoint/2010/main" val="511092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p:nvPr>
        </p:nvSpPr>
        <p:spPr>
          <a:noFill/>
          <a:ln>
            <a:noFill/>
          </a:ln>
        </p:spPr>
        <p:txBody>
          <a:bodyPr>
            <a:noAutofit/>
          </a:bodyPr>
          <a:lstStyle/>
          <a:p>
            <a:pPr algn="l"/>
            <a:r>
              <a:rPr lang="en-GB" sz="3200" b="1" dirty="0">
                <a:solidFill>
                  <a:schemeClr val="bg1"/>
                </a:solidFill>
                <a:latin typeface="Century Gothic" panose="020B0502020202020204" pitchFamily="34" charset="0"/>
                <a:ea typeface="Futura" panose="02020800000000000000" pitchFamily="18" charset="0"/>
                <a:cs typeface="Futura" panose="02020800000000000000" pitchFamily="18" charset="0"/>
              </a:rPr>
              <a:t>Agenda</a:t>
            </a:r>
          </a:p>
        </p:txBody>
      </p:sp>
      <p:sp>
        <p:nvSpPr>
          <p:cNvPr id="2" name="Rectangle 1">
            <a:extLst>
              <a:ext uri="{FF2B5EF4-FFF2-40B4-BE49-F238E27FC236}">
                <a16:creationId xmlns:a16="http://schemas.microsoft.com/office/drawing/2014/main" id="{5686F2C6-9C47-444C-874D-54A2F09CCED2}"/>
              </a:ext>
            </a:extLst>
          </p:cNvPr>
          <p:cNvSpPr/>
          <p:nvPr/>
        </p:nvSpPr>
        <p:spPr>
          <a:xfrm>
            <a:off x="467544" y="979468"/>
            <a:ext cx="8208912" cy="5524589"/>
          </a:xfrm>
          <a:prstGeom prst="rect">
            <a:avLst/>
          </a:prstGeom>
        </p:spPr>
        <p:txBody>
          <a:bodyPr wrap="square">
            <a:spAutoFit/>
          </a:bodyPr>
          <a:lstStyle/>
          <a:p>
            <a:pPr marL="342900" lvl="0" indent="-342900">
              <a:buFont typeface="+mj-lt"/>
              <a:buAutoNum type="arabicPeriod"/>
              <a:tabLst>
                <a:tab pos="457200" algn="l"/>
              </a:tabLst>
            </a:pPr>
            <a:r>
              <a:rPr lang="en-GB" sz="1600" b="1" dirty="0">
                <a:effectLst/>
                <a:latin typeface="Open Sans" panose="020B0606030504020204" pitchFamily="34" charset="0"/>
                <a:ea typeface="Open Sans" panose="020B0606030504020204" pitchFamily="34" charset="0"/>
                <a:cs typeface="Open Sans" panose="020B0606030504020204" pitchFamily="34" charset="0"/>
              </a:rPr>
              <a:t>Welcome &amp; Introduction</a:t>
            </a:r>
            <a:r>
              <a:rPr lang="en-GB" sz="1200" dirty="0">
                <a:effectLst/>
                <a:latin typeface="Open Sans" panose="020B0606030504020204" pitchFamily="34" charset="0"/>
                <a:ea typeface="Open Sans" panose="020B0606030504020204" pitchFamily="34" charset="0"/>
                <a:cs typeface="Open Sans" panose="020B0606030504020204" pitchFamily="34" charset="0"/>
              </a:rPr>
              <a:t> (Peter Dickson, Chair of REA Finance Forum)	</a:t>
            </a:r>
            <a:endParaRPr lang="en-GB" sz="1200" b="1" dirty="0">
              <a:effectLst/>
              <a:latin typeface="Open Sans" panose="020B0606030504020204" pitchFamily="34" charset="0"/>
              <a:ea typeface="Open Sans" panose="020B0606030504020204" pitchFamily="34" charset="0"/>
              <a:cs typeface="Open Sans" panose="020B0606030504020204" pitchFamily="34" charset="0"/>
            </a:endParaRPr>
          </a:p>
          <a:p>
            <a:pPr marL="457200"/>
            <a:r>
              <a:rPr lang="en-GB" sz="1200" dirty="0">
                <a:effectLst/>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startAt="2"/>
              <a:tabLst>
                <a:tab pos="457200" algn="l"/>
              </a:tabLst>
            </a:pPr>
            <a:r>
              <a:rPr lang="en-GB" sz="1600" b="1" dirty="0">
                <a:effectLst/>
                <a:latin typeface="Open Sans" panose="020B0606030504020204" pitchFamily="34" charset="0"/>
                <a:ea typeface="Open Sans" panose="020B0606030504020204" pitchFamily="34" charset="0"/>
                <a:cs typeface="Open Sans" panose="020B0606030504020204" pitchFamily="34" charset="0"/>
              </a:rPr>
              <a:t>Policy Updates affecting Energy Markets	</a:t>
            </a:r>
            <a:r>
              <a:rPr lang="en-GB" sz="1200" dirty="0">
                <a:effectLst/>
                <a:latin typeface="Open Sans" panose="020B0606030504020204" pitchFamily="34" charset="0"/>
                <a:ea typeface="Open Sans" panose="020B0606030504020204" pitchFamily="34" charset="0"/>
                <a:cs typeface="Open Sans" panose="020B0606030504020204" pitchFamily="34" charset="0"/>
              </a:rPr>
              <a:t>(REA team)</a:t>
            </a:r>
            <a:r>
              <a:rPr lang="en-GB" sz="1600" b="1" dirty="0">
                <a:effectLst/>
                <a:latin typeface="Open Sans" panose="020B0606030504020204" pitchFamily="34" charset="0"/>
                <a:ea typeface="Open Sans" panose="020B0606030504020204" pitchFamily="34" charset="0"/>
                <a:cs typeface="Open Sans" panose="020B0606030504020204" pitchFamily="34" charset="0"/>
              </a:rPr>
              <a:t>		</a:t>
            </a:r>
            <a:r>
              <a:rPr lang="en-GB" sz="1200" dirty="0">
                <a:effectLst/>
                <a:latin typeface="Open Sans" panose="020B0606030504020204" pitchFamily="34" charset="0"/>
                <a:ea typeface="Open Sans" panose="020B0606030504020204" pitchFamily="34" charset="0"/>
                <a:cs typeface="Open Sans" panose="020B0606030504020204" pitchFamily="34" charset="0"/>
              </a:rPr>
              <a:t>				</a:t>
            </a:r>
            <a:br>
              <a:rPr lang="en-GB" sz="1200" dirty="0">
                <a:effectLst/>
                <a:latin typeface="Open Sans" panose="020B0606030504020204" pitchFamily="34" charset="0"/>
                <a:ea typeface="Open Sans" panose="020B0606030504020204" pitchFamily="34" charset="0"/>
                <a:cs typeface="Open Sans" panose="020B0606030504020204" pitchFamily="34" charset="0"/>
              </a:rPr>
            </a:br>
            <a:r>
              <a:rPr lang="en-GB" sz="1200" dirty="0">
                <a:effectLst/>
                <a:latin typeface="Open Sans" panose="020B0606030504020204" pitchFamily="34" charset="0"/>
                <a:ea typeface="Open Sans" panose="020B0606030504020204" pitchFamily="34" charset="0"/>
                <a:cs typeface="Open Sans" panose="020B0606030504020204" pitchFamily="34" charset="0"/>
              </a:rPr>
              <a:t>	a. </a:t>
            </a:r>
            <a:r>
              <a:rPr lang="en-GB" sz="1200" dirty="0">
                <a:latin typeface="Open Sans" panose="020B0606030504020204" pitchFamily="34" charset="0"/>
                <a:ea typeface="Open Sans" panose="020B0606030504020204" pitchFamily="34" charset="0"/>
                <a:cs typeface="Open Sans" panose="020B0606030504020204" pitchFamily="34" charset="0"/>
              </a:rPr>
              <a:t> British Energy Security Strategy </a:t>
            </a:r>
          </a:p>
          <a:p>
            <a:pPr lvl="1">
              <a:tabLst>
                <a:tab pos="457200" algn="l"/>
              </a:tabLst>
            </a:pPr>
            <a:r>
              <a:rPr lang="en-GB" sz="1200" dirty="0">
                <a:latin typeface="Open Sans" panose="020B0606030504020204" pitchFamily="34" charset="0"/>
                <a:ea typeface="Open Sans" panose="020B0606030504020204" pitchFamily="34" charset="0"/>
                <a:cs typeface="Open Sans" panose="020B0606030504020204" pitchFamily="34" charset="0"/>
              </a:rPr>
              <a:t>     </a:t>
            </a:r>
            <a:r>
              <a:rPr lang="en-GB" sz="1200" i="1" dirty="0">
                <a:latin typeface="Open Sans" panose="020B0606030504020204" pitchFamily="34" charset="0"/>
                <a:ea typeface="Open Sans" panose="020B0606030504020204" pitchFamily="34" charset="0"/>
                <a:cs typeface="Open Sans" panose="020B0606030504020204" pitchFamily="34" charset="0"/>
              </a:rPr>
              <a:t>- Launch of Energy Security Bill – TODAY</a:t>
            </a:r>
          </a:p>
          <a:p>
            <a:pPr lvl="1">
              <a:tabLst>
                <a:tab pos="457200" algn="l"/>
              </a:tabLst>
            </a:pPr>
            <a:r>
              <a:rPr lang="en-GB" sz="1200" dirty="0">
                <a:effectLst/>
                <a:latin typeface="Open Sans" panose="020B0606030504020204" pitchFamily="34" charset="0"/>
                <a:ea typeface="Open Sans" panose="020B0606030504020204" pitchFamily="34" charset="0"/>
                <a:cs typeface="Open Sans" panose="020B0606030504020204" pitchFamily="34" charset="0"/>
              </a:rPr>
              <a:t>b.  REMA - overview</a:t>
            </a:r>
          </a:p>
          <a:p>
            <a:pPr>
              <a:tabLst>
                <a:tab pos="457200" algn="l"/>
              </a:tabLst>
            </a:pPr>
            <a:r>
              <a:rPr lang="en-GB" sz="1200" dirty="0">
                <a:latin typeface="Open Sans" panose="020B0606030504020204" pitchFamily="34" charset="0"/>
                <a:ea typeface="Open Sans" panose="020B0606030504020204" pitchFamily="34" charset="0"/>
                <a:cs typeface="Open Sans" panose="020B0606030504020204" pitchFamily="34" charset="0"/>
              </a:rPr>
              <a:t>	c.  UK Emissions Trading Scheme </a:t>
            </a:r>
          </a:p>
          <a:p>
            <a:pPr>
              <a:tabLst>
                <a:tab pos="457200" algn="l"/>
              </a:tabLst>
            </a:pPr>
            <a:r>
              <a:rPr lang="en-GB" sz="1200" b="1" dirty="0">
                <a:effectLst/>
                <a:latin typeface="Open Sans" panose="020B0606030504020204" pitchFamily="34" charset="0"/>
                <a:ea typeface="Open Sans" panose="020B0606030504020204" pitchFamily="34" charset="0"/>
                <a:cs typeface="Open Sans" panose="020B0606030504020204" pitchFamily="34" charset="0"/>
              </a:rPr>
              <a:t>	</a:t>
            </a:r>
            <a:r>
              <a:rPr lang="en-GB" sz="1200" dirty="0">
                <a:latin typeface="Open Sans" panose="020B0606030504020204" pitchFamily="34" charset="0"/>
                <a:ea typeface="Open Sans" panose="020B0606030504020204" pitchFamily="34" charset="0"/>
                <a:cs typeface="Open Sans" panose="020B0606030504020204" pitchFamily="34" charset="0"/>
              </a:rPr>
              <a:t>d</a:t>
            </a:r>
            <a:r>
              <a:rPr lang="en-GB" sz="1200" dirty="0">
                <a:effectLst/>
                <a:latin typeface="Open Sans" panose="020B0606030504020204" pitchFamily="34" charset="0"/>
                <a:ea typeface="Open Sans" panose="020B0606030504020204" pitchFamily="34" charset="0"/>
                <a:cs typeface="Open Sans" panose="020B0606030504020204" pitchFamily="34" charset="0"/>
              </a:rPr>
              <a:t>.  UK Green Taxonomy proposals - update</a:t>
            </a:r>
            <a:r>
              <a:rPr lang="en-GB" sz="1200" dirty="0">
                <a:latin typeface="Open Sans" panose="020B0606030504020204" pitchFamily="34" charset="0"/>
                <a:ea typeface="Open Sans" panose="020B0606030504020204" pitchFamily="34" charset="0"/>
                <a:cs typeface="Open Sans" panose="020B0606030504020204" pitchFamily="34" charset="0"/>
              </a:rPr>
              <a:t> </a:t>
            </a:r>
            <a:r>
              <a:rPr lang="en-GB" sz="1200" dirty="0">
                <a:effectLst/>
                <a:latin typeface="Open Sans" panose="020B0606030504020204" pitchFamily="34" charset="0"/>
                <a:ea typeface="Open Sans" panose="020B0606030504020204" pitchFamily="34" charset="0"/>
                <a:cs typeface="Open Sans" panose="020B0606030504020204" pitchFamily="34" charset="0"/>
              </a:rPr>
              <a:t>                                 </a:t>
            </a:r>
          </a:p>
          <a:p>
            <a:pPr lvl="1">
              <a:tabLst>
                <a:tab pos="914400" algn="l"/>
              </a:tabLst>
            </a:pPr>
            <a:r>
              <a:rPr lang="en-GB" sz="1200" dirty="0">
                <a:latin typeface="Open Sans" panose="020B0606030504020204" pitchFamily="34" charset="0"/>
                <a:ea typeface="Open Sans" panose="020B0606030504020204" pitchFamily="34" charset="0"/>
                <a:cs typeface="Open Sans" panose="020B0606030504020204" pitchFamily="34" charset="0"/>
              </a:rPr>
              <a:t>e</a:t>
            </a:r>
            <a:r>
              <a:rPr lang="en-GB" sz="1200" dirty="0">
                <a:effectLst/>
                <a:latin typeface="Open Sans" panose="020B0606030504020204" pitchFamily="34" charset="0"/>
                <a:ea typeface="Open Sans" panose="020B0606030504020204" pitchFamily="34" charset="0"/>
                <a:cs typeface="Open Sans" panose="020B0606030504020204" pitchFamily="34" charset="0"/>
              </a:rPr>
              <a:t>.  Reminder of other changes since 1 April 2022   </a:t>
            </a:r>
          </a:p>
          <a:p>
            <a:r>
              <a:rPr lang="en-GB" sz="800" dirty="0">
                <a:effectLst/>
                <a:latin typeface="Open Sans" panose="020B0606030504020204" pitchFamily="34" charset="0"/>
                <a:ea typeface="Open Sans" panose="020B0606030504020204" pitchFamily="34" charset="0"/>
                <a:cs typeface="Open Sans" panose="020B0606030504020204" pitchFamily="34" charset="0"/>
              </a:rPr>
              <a:t>                                                 </a:t>
            </a:r>
            <a:r>
              <a:rPr lang="en-GB" sz="1100" dirty="0">
                <a:effectLst/>
                <a:latin typeface="Open Sans" panose="020B0606030504020204" pitchFamily="34" charset="0"/>
                <a:ea typeface="Open Sans" panose="020B0606030504020204" pitchFamily="34" charset="0"/>
                <a:cs typeface="Open Sans" panose="020B0606030504020204" pitchFamily="34" charset="0"/>
              </a:rPr>
              <a:t>  </a:t>
            </a:r>
            <a:r>
              <a:rPr lang="en-GB" sz="1100" dirty="0" err="1">
                <a:effectLst/>
                <a:latin typeface="Open Sans" panose="020B0606030504020204" pitchFamily="34" charset="0"/>
                <a:ea typeface="Open Sans" panose="020B0606030504020204" pitchFamily="34" charset="0"/>
                <a:cs typeface="Open Sans" panose="020B0606030504020204" pitchFamily="34" charset="0"/>
              </a:rPr>
              <a:t>i</a:t>
            </a:r>
            <a:r>
              <a:rPr lang="en-GB" sz="1100" dirty="0">
                <a:effectLst/>
                <a:latin typeface="Open Sans" panose="020B0606030504020204" pitchFamily="34" charset="0"/>
                <a:ea typeface="Open Sans" panose="020B0606030504020204" pitchFamily="34" charset="0"/>
                <a:cs typeface="Open Sans" panose="020B0606030504020204" pitchFamily="34" charset="0"/>
              </a:rPr>
              <a:t>.     VAT reduction </a:t>
            </a:r>
          </a:p>
          <a:p>
            <a:r>
              <a:rPr lang="en-GB" sz="1100" dirty="0">
                <a:effectLst/>
                <a:latin typeface="Open Sans" panose="020B0606030504020204" pitchFamily="34" charset="0"/>
                <a:ea typeface="Open Sans" panose="020B0606030504020204" pitchFamily="34" charset="0"/>
                <a:cs typeface="Open Sans" panose="020B0606030504020204" pitchFamily="34" charset="0"/>
              </a:rPr>
              <a:t>                                      ii.     Business Rates changes </a:t>
            </a:r>
          </a:p>
          <a:p>
            <a:r>
              <a:rPr lang="en-GB" sz="1100" dirty="0">
                <a:effectLst/>
                <a:latin typeface="Open Sans" panose="020B0606030504020204" pitchFamily="34" charset="0"/>
                <a:ea typeface="Open Sans" panose="020B0606030504020204" pitchFamily="34" charset="0"/>
                <a:cs typeface="Open Sans" panose="020B0606030504020204" pitchFamily="34" charset="0"/>
              </a:rPr>
              <a:t>        	             iii.    Boiler Upgrade Scheme &amp; Building Standards</a:t>
            </a:r>
          </a:p>
          <a:p>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a:p>
            <a:pPr>
              <a:tabLst>
                <a:tab pos="457200" algn="l"/>
              </a:tabLst>
            </a:pPr>
            <a:r>
              <a:rPr lang="en-GB" sz="1600" b="1" dirty="0">
                <a:effectLst/>
                <a:latin typeface="Open Sans" panose="020B0606030504020204" pitchFamily="34" charset="0"/>
                <a:ea typeface="Open Sans" panose="020B0606030504020204" pitchFamily="34" charset="0"/>
                <a:cs typeface="Open Sans" panose="020B0606030504020204" pitchFamily="34" charset="0"/>
              </a:rPr>
              <a:t>3.   REMA  - REA’s Working Group </a:t>
            </a:r>
            <a:r>
              <a:rPr lang="en-GB" sz="1400" dirty="0">
                <a:effectLst/>
                <a:latin typeface="Open Sans" panose="020B0606030504020204" pitchFamily="34" charset="0"/>
                <a:ea typeface="Open Sans" panose="020B0606030504020204" pitchFamily="34" charset="0"/>
                <a:cs typeface="Open Sans" panose="020B0606030504020204" pitchFamily="34" charset="0"/>
              </a:rPr>
              <a:t>(</a:t>
            </a:r>
            <a:r>
              <a:rPr lang="en-GB" sz="1200" dirty="0">
                <a:effectLst/>
                <a:latin typeface="Open Sans" panose="020B0606030504020204" pitchFamily="34" charset="0"/>
                <a:ea typeface="Open Sans" panose="020B0606030504020204" pitchFamily="34" charset="0"/>
                <a:cs typeface="Open Sans" panose="020B0606030504020204" pitchFamily="34" charset="0"/>
              </a:rPr>
              <a:t>REA team) </a:t>
            </a:r>
            <a:r>
              <a:rPr lang="en-GB" sz="1600" b="1" dirty="0">
                <a:effectLst/>
                <a:latin typeface="Open Sans" panose="020B0606030504020204" pitchFamily="34" charset="0"/>
                <a:ea typeface="Open Sans" panose="020B0606030504020204" pitchFamily="34" charset="0"/>
                <a:cs typeface="Open Sans" panose="020B0606030504020204" pitchFamily="34" charset="0"/>
              </a:rPr>
              <a:t>	     	</a:t>
            </a:r>
            <a:endParaRPr lang="en-GB" sz="1200" b="1" dirty="0">
              <a:effectLst/>
              <a:latin typeface="Open Sans" panose="020B0606030504020204" pitchFamily="34" charset="0"/>
              <a:ea typeface="Open Sans" panose="020B0606030504020204" pitchFamily="34" charset="0"/>
              <a:cs typeface="Open Sans" panose="020B0606030504020204" pitchFamily="34" charset="0"/>
            </a:endParaRPr>
          </a:p>
          <a:p>
            <a:pPr lvl="1">
              <a:tabLst>
                <a:tab pos="914400" algn="l"/>
              </a:tabLst>
            </a:pPr>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startAt="4"/>
              <a:tabLst>
                <a:tab pos="457200" algn="l"/>
              </a:tabLst>
            </a:pPr>
            <a:r>
              <a:rPr lang="en-GB" sz="1600" b="1" dirty="0">
                <a:effectLst/>
                <a:latin typeface="Open Sans" panose="020B0606030504020204" pitchFamily="34" charset="0"/>
                <a:ea typeface="Open Sans" panose="020B0606030504020204" pitchFamily="34" charset="0"/>
                <a:cs typeface="Open Sans" panose="020B0606030504020204" pitchFamily="34" charset="0"/>
              </a:rPr>
              <a:t>Innovation and International support </a:t>
            </a:r>
            <a:r>
              <a:rPr lang="en-GB" sz="1200" dirty="0">
                <a:effectLst/>
                <a:latin typeface="Open Sans" panose="020B0606030504020204" pitchFamily="34" charset="0"/>
                <a:ea typeface="Open Sans" panose="020B0606030504020204" pitchFamily="34" charset="0"/>
                <a:cs typeface="Open Sans" panose="020B0606030504020204" pitchFamily="34" charset="0"/>
              </a:rPr>
              <a:t>(REA team) 		</a:t>
            </a:r>
            <a:endParaRPr lang="en-GB" sz="1200" b="1"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AutoNum type="arabicPeriod" startAt="4"/>
              <a:tabLst>
                <a:tab pos="457200" algn="l"/>
              </a:tabLst>
            </a:pPr>
            <a:endParaRPr lang="en-GB" sz="1200" b="1"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AutoNum type="arabicPeriod" startAt="4"/>
              <a:tabLst>
                <a:tab pos="457200" algn="l"/>
              </a:tabLst>
            </a:pPr>
            <a:r>
              <a:rPr lang="en-GB" sz="1600" b="1" dirty="0">
                <a:effectLst/>
                <a:latin typeface="Open Sans" panose="020B0606030504020204" pitchFamily="34" charset="0"/>
                <a:ea typeface="Open Sans" panose="020B0606030504020204" pitchFamily="34" charset="0"/>
                <a:cs typeface="Open Sans" panose="020B0606030504020204" pitchFamily="34" charset="0"/>
              </a:rPr>
              <a:t>Upcoming REA </a:t>
            </a:r>
            <a:r>
              <a:rPr lang="en-GB" sz="1600" b="1" dirty="0">
                <a:latin typeface="Open Sans" panose="020B0606030504020204" pitchFamily="34" charset="0"/>
                <a:ea typeface="Open Sans" panose="020B0606030504020204" pitchFamily="34" charset="0"/>
                <a:cs typeface="Open Sans" panose="020B0606030504020204" pitchFamily="34" charset="0"/>
              </a:rPr>
              <a:t>reports: ETRI 2022 and </a:t>
            </a:r>
            <a:r>
              <a:rPr lang="en-GB" sz="1600" b="1" dirty="0" err="1">
                <a:latin typeface="Open Sans" panose="020B0606030504020204" pitchFamily="34" charset="0"/>
                <a:ea typeface="Open Sans" panose="020B0606030504020204" pitchFamily="34" charset="0"/>
                <a:cs typeface="Open Sans" panose="020B0606030504020204" pitchFamily="34" charset="0"/>
              </a:rPr>
              <a:t>REView</a:t>
            </a:r>
            <a:r>
              <a:rPr lang="en-GB" sz="1600" b="1" dirty="0">
                <a:latin typeface="Open Sans" panose="020B0606030504020204" pitchFamily="34" charset="0"/>
                <a:ea typeface="Open Sans" panose="020B0606030504020204" pitchFamily="34" charset="0"/>
                <a:cs typeface="Open Sans" panose="020B0606030504020204" pitchFamily="34" charset="0"/>
              </a:rPr>
              <a:t> 2022 </a:t>
            </a:r>
            <a:r>
              <a:rPr lang="en-GB" sz="1200" dirty="0">
                <a:effectLst/>
                <a:latin typeface="Open Sans" panose="020B0606030504020204" pitchFamily="34" charset="0"/>
                <a:ea typeface="Open Sans" panose="020B0606030504020204" pitchFamily="34" charset="0"/>
                <a:cs typeface="Open Sans" panose="020B0606030504020204" pitchFamily="34" charset="0"/>
              </a:rPr>
              <a:t>(REA team) </a:t>
            </a:r>
            <a:r>
              <a:rPr lang="en-GB" sz="1600" b="1" dirty="0">
                <a:latin typeface="Open Sans" panose="020B0606030504020204" pitchFamily="34" charset="0"/>
                <a:ea typeface="Open Sans" panose="020B0606030504020204" pitchFamily="34" charset="0"/>
                <a:cs typeface="Open Sans" panose="020B0606030504020204" pitchFamily="34" charset="0"/>
              </a:rPr>
              <a:t>	</a:t>
            </a:r>
            <a:endParaRPr lang="en-GB" sz="12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AutoNum type="arabicPeriod" startAt="4"/>
              <a:tabLst>
                <a:tab pos="457200" algn="l"/>
              </a:tabLst>
            </a:pPr>
            <a:endParaRPr lang="en-GB" sz="1600" b="1"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AutoNum type="arabicPeriod" startAt="4"/>
              <a:tabLst>
                <a:tab pos="457200" algn="l"/>
              </a:tabLst>
            </a:pPr>
            <a:r>
              <a:rPr lang="en-GB" sz="1600" b="1" dirty="0">
                <a:effectLst/>
                <a:latin typeface="Open Sans" panose="020B0606030504020204" pitchFamily="34" charset="0"/>
                <a:ea typeface="Open Sans" panose="020B0606030504020204" pitchFamily="34" charset="0"/>
                <a:cs typeface="Open Sans" panose="020B0606030504020204" pitchFamily="34" charset="0"/>
              </a:rPr>
              <a:t>Other REA Activities &amp; General Discussion	 </a:t>
            </a:r>
            <a:r>
              <a:rPr lang="en-GB" sz="1200" dirty="0">
                <a:effectLst/>
                <a:latin typeface="Open Sans" panose="020B0606030504020204" pitchFamily="34" charset="0"/>
                <a:ea typeface="Open Sans" panose="020B0606030504020204" pitchFamily="34" charset="0"/>
                <a:cs typeface="Open Sans" panose="020B0606030504020204" pitchFamily="34" charset="0"/>
              </a:rPr>
              <a:t>(REA team &amp; ALL) </a:t>
            </a:r>
            <a:r>
              <a:rPr lang="en-GB" sz="1600" b="1" dirty="0">
                <a:effectLst/>
                <a:latin typeface="Open Sans" panose="020B0606030504020204" pitchFamily="34" charset="0"/>
                <a:ea typeface="Open Sans" panose="020B0606030504020204" pitchFamily="34" charset="0"/>
                <a:cs typeface="Open Sans" panose="020B0606030504020204" pitchFamily="34" charset="0"/>
              </a:rPr>
              <a:t>		</a:t>
            </a:r>
            <a:endParaRPr lang="en-GB" sz="1200" b="1" dirty="0">
              <a:effectLst/>
              <a:latin typeface="Open Sans" panose="020B0606030504020204" pitchFamily="34" charset="0"/>
              <a:ea typeface="Open Sans" panose="020B0606030504020204" pitchFamily="34" charset="0"/>
              <a:cs typeface="Open Sans" panose="020B0606030504020204" pitchFamily="34" charset="0"/>
            </a:endParaRPr>
          </a:p>
          <a:p>
            <a:pPr lvl="0">
              <a:tabLst>
                <a:tab pos="457200" algn="l"/>
              </a:tabLst>
            </a:pPr>
            <a:endParaRPr lang="en-GB" sz="1600" b="1"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AutoNum type="arabicPeriod" startAt="4"/>
              <a:tabLst>
                <a:tab pos="457200" algn="l"/>
              </a:tabLst>
            </a:pPr>
            <a:r>
              <a:rPr lang="en-GB" sz="1600" b="1" dirty="0">
                <a:effectLst/>
                <a:latin typeface="Open Sans" panose="020B0606030504020204" pitchFamily="34" charset="0"/>
                <a:ea typeface="Open Sans" panose="020B0606030504020204" pitchFamily="34" charset="0"/>
                <a:cs typeface="Open Sans" panose="020B0606030504020204" pitchFamily="34" charset="0"/>
              </a:rPr>
              <a:t>Closing remarks </a:t>
            </a:r>
            <a:r>
              <a:rPr lang="en-GB" sz="1200" dirty="0">
                <a:effectLst/>
                <a:latin typeface="Open Sans" panose="020B0606030504020204" pitchFamily="34" charset="0"/>
                <a:ea typeface="Open Sans" panose="020B0606030504020204" pitchFamily="34" charset="0"/>
                <a:cs typeface="Open Sans" panose="020B0606030504020204" pitchFamily="34" charset="0"/>
              </a:rPr>
              <a:t>(Peter Dickson)   		                       </a:t>
            </a:r>
          </a:p>
          <a:p>
            <a:pPr lvl="0">
              <a:tabLst>
                <a:tab pos="457200" algn="l"/>
              </a:tabLst>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lvl="0">
              <a:tabLst>
                <a:tab pos="457200" algn="l"/>
              </a:tabLst>
            </a:pPr>
            <a:r>
              <a:rPr lang="en-GB" sz="1200" dirty="0">
                <a:effectLst/>
                <a:latin typeface="Open Sans" panose="020B0606030504020204" pitchFamily="34" charset="0"/>
                <a:ea typeface="Open Sans" panose="020B0606030504020204" pitchFamily="34" charset="0"/>
                <a:cs typeface="Open Sans" panose="020B0606030504020204" pitchFamily="34" charset="0"/>
              </a:rPr>
              <a:t>End at 16.00                                                           		</a:t>
            </a:r>
            <a:endParaRPr lang="en-GB" sz="2000"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endParaRPr lang="en-GB" sz="2000"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03C0F8A6-F2C2-4C3D-B864-F9EA787174B1}"/>
              </a:ext>
            </a:extLst>
          </p:cNvPr>
          <p:cNvSpPr txBox="1"/>
          <p:nvPr/>
        </p:nvSpPr>
        <p:spPr>
          <a:xfrm>
            <a:off x="323528" y="173753"/>
            <a:ext cx="4680520" cy="584775"/>
          </a:xfrm>
          <a:prstGeom prst="rect">
            <a:avLst/>
          </a:prstGeom>
          <a:noFill/>
        </p:spPr>
        <p:txBody>
          <a:bodyPr wrap="square" rtlCol="0">
            <a:spAutoFit/>
          </a:bodyPr>
          <a:lstStyle/>
          <a:p>
            <a:r>
              <a:rPr lang="en-GB" sz="3200" b="1" dirty="0">
                <a:solidFill>
                  <a:schemeClr val="bg1"/>
                </a:solidFill>
                <a:latin typeface="Futura Bk BT"/>
                <a:ea typeface="Open Sans" panose="020B0606030504020204" pitchFamily="34" charset="0"/>
                <a:cs typeface="Open Sans" panose="020B0606030504020204" pitchFamily="34" charset="0"/>
              </a:rPr>
              <a:t>Agenda </a:t>
            </a:r>
            <a:endParaRPr lang="en-GB" b="1" dirty="0">
              <a:solidFill>
                <a:schemeClr val="bg1"/>
              </a:solidFill>
              <a:latin typeface="Futura Bk B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462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0384DA-7443-2E2D-D719-A9BDD6D756E1}"/>
              </a:ext>
            </a:extLst>
          </p:cNvPr>
          <p:cNvSpPr txBox="1"/>
          <p:nvPr/>
        </p:nvSpPr>
        <p:spPr>
          <a:xfrm>
            <a:off x="323528" y="173753"/>
            <a:ext cx="8640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 REA’s REMA </a:t>
            </a:r>
            <a:r>
              <a:rPr lang="en-GB" sz="2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r>
              <a:rPr kumimoji="0" lang="en-GB"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Task and Finish” Working Group</a:t>
            </a:r>
            <a:endParaRPr kumimoji="0" lang="en-GB"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656E6EF-2843-25D4-343F-F091840F682D}"/>
              </a:ext>
            </a:extLst>
          </p:cNvPr>
          <p:cNvSpPr txBox="1"/>
          <p:nvPr/>
        </p:nvSpPr>
        <p:spPr>
          <a:xfrm>
            <a:off x="467544" y="1203241"/>
            <a:ext cx="7776864" cy="70173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rPr>
              <a:t>Held its first meeting 5</a:t>
            </a:r>
            <a:r>
              <a:rPr kumimoji="0" lang="en-GB" sz="1800" b="1" i="0" u="none" strike="noStrike" kern="1200" cap="none" spc="0" normalizeH="0" baseline="3000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1800" b="1"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rPr>
              <a:t> July 2022 (yesterday)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rgbClr val="06926B"/>
                </a:solidFill>
                <a:latin typeface="Open Sans" panose="020B0606030504020204" pitchFamily="34" charset="0"/>
                <a:ea typeface="Open Sans" panose="020B0606030504020204" pitchFamily="34" charset="0"/>
                <a:cs typeface="Open Sans" panose="020B0606030504020204" pitchFamily="34" charset="0"/>
              </a:rPr>
              <a:t>Representatives from across REA’s Strategic Pillars/Forums</a:t>
            </a:r>
            <a:endParaRPr kumimoji="0" lang="en-GB" sz="1800" b="1"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Purpose of  the Task and Finish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primary group through which the REA establishes its policy position on the Review of Electricity Market Arrangements (REMA) to inform consultation response and advocacy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All positions will also be shared with wider REA membership for further input.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 Overall REMA Aim: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rPr>
              <a:t>To influence the outcomes of the review to see delivery of a reformed energy market that prioritises renewable energy generation and flexibility, in order to create a viable energy market able to deliver a fully decarbonised power system</a:t>
            </a: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4621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BA855-65B3-0E8C-CEDC-D38A936AD960}"/>
              </a:ext>
            </a:extLst>
          </p:cNvPr>
          <p:cNvSpPr txBox="1">
            <a:spLocks/>
          </p:cNvSpPr>
          <p:nvPr/>
        </p:nvSpPr>
        <p:spPr>
          <a:xfrm>
            <a:off x="150937" y="-144264"/>
            <a:ext cx="8964488" cy="1179513"/>
          </a:xfrm>
          <a:prstGeom prst="rect">
            <a:avLst/>
          </a:prstGeom>
          <a:noFill/>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2400" b="1" dirty="0">
                <a:solidFill>
                  <a:schemeClr val="bg1"/>
                </a:solidFill>
              </a:rPr>
            </a:br>
            <a:r>
              <a:rPr lang="en-GB" sz="2800" b="1" dirty="0">
                <a:solidFill>
                  <a:schemeClr val="bg1"/>
                </a:solidFill>
                <a:latin typeface="Century Gothic" panose="020B0502020202020204" pitchFamily="34" charset="0"/>
              </a:rPr>
              <a:t>REMA – Possible Market Designs</a:t>
            </a:r>
            <a:endParaRPr lang="en-GB" sz="32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
        <p:nvSpPr>
          <p:cNvPr id="3" name="TextBox 2">
            <a:extLst>
              <a:ext uri="{FF2B5EF4-FFF2-40B4-BE49-F238E27FC236}">
                <a16:creationId xmlns:a16="http://schemas.microsoft.com/office/drawing/2014/main" id="{9BACF973-2737-245A-8555-455797C6E7C7}"/>
              </a:ext>
            </a:extLst>
          </p:cNvPr>
          <p:cNvSpPr txBox="1"/>
          <p:nvPr/>
        </p:nvSpPr>
        <p:spPr>
          <a:xfrm>
            <a:off x="241276" y="1268760"/>
            <a:ext cx="6706988" cy="4939814"/>
          </a:xfrm>
          <a:prstGeom prst="rect">
            <a:avLst/>
          </a:prstGeom>
          <a:noFill/>
        </p:spPr>
        <p:txBody>
          <a:bodyPr wrap="square" rtlCol="0">
            <a:spAutoFit/>
          </a:bodyPr>
          <a:lstStyle/>
          <a:p>
            <a:r>
              <a:rPr lang="en-GB" sz="1500" dirty="0">
                <a:latin typeface="Open Sans" panose="020B0606030504020204" pitchFamily="34" charset="0"/>
                <a:ea typeface="Open Sans" panose="020B0606030504020204" pitchFamily="34" charset="0"/>
                <a:cs typeface="Open Sans" panose="020B0606030504020204" pitchFamily="34" charset="0"/>
              </a:rPr>
              <a:t>Primary aim of a new market design would be to decouple the cost of electricity from the cost of gas, which currently sets the marginal price. </a:t>
            </a:r>
          </a:p>
          <a:p>
            <a:endParaRPr lang="en-GB" sz="15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500" b="1" i="1" dirty="0">
                <a:latin typeface="Open Sans" panose="020B0606030504020204" pitchFamily="34" charset="0"/>
                <a:ea typeface="Open Sans" panose="020B0606030504020204" pitchFamily="34" charset="0"/>
                <a:cs typeface="Open Sans" panose="020B0606030504020204" pitchFamily="34" charset="0"/>
              </a:rPr>
              <a:t>A ‘Green Power Pool’ and ‘Fossil Wholesale Market’</a:t>
            </a:r>
          </a:p>
          <a:p>
            <a:pPr marL="285750" indent="-285750">
              <a:buFont typeface="Arial" panose="020B0604020202020204" pitchFamily="34" charset="0"/>
              <a:buChar char="•"/>
            </a:pPr>
            <a:r>
              <a:rPr lang="en-GB" sz="1500" b="1" i="1" dirty="0">
                <a:latin typeface="Open Sans" panose="020B0606030504020204" pitchFamily="34" charset="0"/>
                <a:ea typeface="Open Sans" panose="020B0606030504020204" pitchFamily="34" charset="0"/>
                <a:cs typeface="Open Sans" panose="020B0606030504020204" pitchFamily="34" charset="0"/>
              </a:rPr>
              <a:t>A prioritised ‘Must Run’ market and a ‘Firm Power’ market</a:t>
            </a:r>
          </a:p>
          <a:p>
            <a:pPr marL="285750" indent="-285750">
              <a:buFont typeface="Arial" panose="020B0604020202020204" pitchFamily="34" charset="0"/>
              <a:buChar char="•"/>
            </a:pPr>
            <a:r>
              <a:rPr lang="en-GB" sz="1500" b="1" i="1" dirty="0">
                <a:latin typeface="Open Sans" panose="020B0606030504020204" pitchFamily="34" charset="0"/>
                <a:ea typeface="Open Sans" panose="020B0606030504020204" pitchFamily="34" charset="0"/>
                <a:cs typeface="Open Sans" panose="020B0606030504020204" pitchFamily="34" charset="0"/>
              </a:rPr>
              <a:t>An ‘As Available’ market and a ‘On Demand’ Market</a:t>
            </a:r>
          </a:p>
          <a:p>
            <a:endParaRPr lang="en-GB" sz="1500" dirty="0">
              <a:latin typeface="Open Sans" panose="020B0606030504020204" pitchFamily="34" charset="0"/>
              <a:ea typeface="Open Sans" panose="020B0606030504020204" pitchFamily="34" charset="0"/>
              <a:cs typeface="Open Sans" panose="020B0606030504020204" pitchFamily="34" charset="0"/>
            </a:endParaRPr>
          </a:p>
          <a:p>
            <a:r>
              <a:rPr lang="en-GB" sz="1500" dirty="0">
                <a:latin typeface="Open Sans" panose="020B0606030504020204" pitchFamily="34" charset="0"/>
                <a:ea typeface="Open Sans" panose="020B0606030504020204" pitchFamily="34" charset="0"/>
                <a:cs typeface="Open Sans" panose="020B0606030504020204" pitchFamily="34" charset="0"/>
              </a:rPr>
              <a:t>In all cases the intial market would be prioritised, with the cost of low carbon generation set by long run costs of existing contracts, such as </a:t>
            </a:r>
            <a:r>
              <a:rPr lang="en-GB" sz="1500" dirty="0" err="1">
                <a:latin typeface="Open Sans" panose="020B0606030504020204" pitchFamily="34" charset="0"/>
                <a:ea typeface="Open Sans" panose="020B0606030504020204" pitchFamily="34" charset="0"/>
                <a:cs typeface="Open Sans" panose="020B0606030504020204" pitchFamily="34" charset="0"/>
              </a:rPr>
              <a:t>CfDs</a:t>
            </a:r>
            <a:r>
              <a:rPr lang="en-GB" sz="1500" dirty="0">
                <a:latin typeface="Open Sans" panose="020B0606030504020204" pitchFamily="34" charset="0"/>
                <a:ea typeface="Open Sans" panose="020B0606030504020204" pitchFamily="34" charset="0"/>
                <a:cs typeface="Open Sans" panose="020B0606030504020204" pitchFamily="34" charset="0"/>
              </a:rPr>
              <a:t>. The second market would then be available to meet further demand. </a:t>
            </a:r>
          </a:p>
          <a:p>
            <a:endParaRPr lang="en-GB" sz="1500" dirty="0">
              <a:latin typeface="Open Sans" panose="020B0606030504020204" pitchFamily="34" charset="0"/>
              <a:ea typeface="Open Sans" panose="020B0606030504020204" pitchFamily="34" charset="0"/>
              <a:cs typeface="Open Sans" panose="020B0606030504020204" pitchFamily="34" charset="0"/>
            </a:endParaRPr>
          </a:p>
          <a:p>
            <a:r>
              <a:rPr lang="en-GB" sz="1500" dirty="0">
                <a:latin typeface="Open Sans" panose="020B0606030504020204" pitchFamily="34" charset="0"/>
                <a:ea typeface="Open Sans" panose="020B0606030504020204" pitchFamily="34" charset="0"/>
                <a:cs typeface="Open Sans" panose="020B0606030504020204" pitchFamily="34" charset="0"/>
              </a:rPr>
              <a:t>Government also to consider how markets could be applied locally and whether a hands-on Distributed Service Operators (DSO’s), coordinating local systems and markets,  could see regional benefits. </a:t>
            </a:r>
          </a:p>
          <a:p>
            <a:endParaRPr lang="en-GB" sz="1500" dirty="0">
              <a:latin typeface="Open Sans" panose="020B0606030504020204" pitchFamily="34" charset="0"/>
              <a:ea typeface="Open Sans" panose="020B0606030504020204" pitchFamily="34" charset="0"/>
              <a:cs typeface="Open Sans" panose="020B0606030504020204" pitchFamily="34" charset="0"/>
            </a:endParaRPr>
          </a:p>
          <a:p>
            <a:r>
              <a:rPr lang="en-GB" sz="1500" dirty="0">
                <a:latin typeface="Open Sans" panose="020B0606030504020204" pitchFamily="34" charset="0"/>
                <a:ea typeface="Open Sans" panose="020B0606030504020204" pitchFamily="34" charset="0"/>
                <a:cs typeface="Open Sans" panose="020B0606030504020204" pitchFamily="34" charset="0"/>
              </a:rPr>
              <a:t>Models also need to provide benefits to consumers through the retail market – “Energy as a service”. </a:t>
            </a:r>
          </a:p>
          <a:p>
            <a:r>
              <a:rPr lang="en-GB" sz="1500" dirty="0">
                <a:latin typeface="Open Sans" panose="020B0606030504020204" pitchFamily="34" charset="0"/>
                <a:ea typeface="Open Sans" panose="020B0606030504020204" pitchFamily="34" charset="0"/>
                <a:cs typeface="Open Sans" panose="020B0606030504020204" pitchFamily="34" charset="0"/>
              </a:rPr>
              <a:t> </a:t>
            </a:r>
          </a:p>
          <a:p>
            <a:r>
              <a:rPr lang="en-GB" sz="1500" dirty="0">
                <a:latin typeface="Open Sans" panose="020B0606030504020204" pitchFamily="34" charset="0"/>
                <a:ea typeface="Open Sans" panose="020B0606030504020204" pitchFamily="34" charset="0"/>
                <a:cs typeface="Open Sans" panose="020B0606030504020204" pitchFamily="34" charset="0"/>
              </a:rPr>
              <a:t>REA currently does not have a preferred market model and will be working this through with the REMA Working Group and members. </a:t>
            </a:r>
          </a:p>
        </p:txBody>
      </p:sp>
      <p:pic>
        <p:nvPicPr>
          <p:cNvPr id="5" name="Picture 4" descr="Diagram, venn diagram&#10;&#10;Description automatically generated">
            <a:extLst>
              <a:ext uri="{FF2B5EF4-FFF2-40B4-BE49-F238E27FC236}">
                <a16:creationId xmlns:a16="http://schemas.microsoft.com/office/drawing/2014/main" id="{6C2D32EE-96FC-A1ED-6DB5-C39C6B664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981" y="1290489"/>
            <a:ext cx="2286799" cy="3230557"/>
          </a:xfrm>
          <a:prstGeom prst="rect">
            <a:avLst/>
          </a:prstGeom>
        </p:spPr>
      </p:pic>
    </p:spTree>
    <p:extLst>
      <p:ext uri="{BB962C8B-B14F-4D97-AF65-F5344CB8AC3E}">
        <p14:creationId xmlns:p14="http://schemas.microsoft.com/office/powerpoint/2010/main" val="737835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A5C971-A5C8-10AC-8E7C-B311D4AB23ED}"/>
              </a:ext>
            </a:extLst>
          </p:cNvPr>
          <p:cNvSpPr txBox="1"/>
          <p:nvPr/>
        </p:nvSpPr>
        <p:spPr>
          <a:xfrm>
            <a:off x="539552" y="188640"/>
            <a:ext cx="7992888" cy="461665"/>
          </a:xfrm>
          <a:prstGeom prst="rect">
            <a:avLst/>
          </a:prstGeom>
          <a:noFill/>
        </p:spPr>
        <p:txBody>
          <a:bodyPr wrap="square" rtlCol="0">
            <a:spAutoFit/>
          </a:bodyPr>
          <a:lstStyle/>
          <a:p>
            <a:r>
              <a:rPr lang="en-GB" sz="2400" b="1" dirty="0">
                <a:solidFill>
                  <a:schemeClr val="bg1">
                    <a:lumMod val="95000"/>
                  </a:schemeClr>
                </a:solidFill>
                <a:latin typeface="Century Gothic" panose="020B0502020202020204" pitchFamily="34" charset="0"/>
              </a:rPr>
              <a:t>REMA – Other Key “Talking” Points in System Design</a:t>
            </a:r>
            <a:endParaRPr lang="en-GB" sz="2800" b="1" dirty="0">
              <a:solidFill>
                <a:schemeClr val="bg1">
                  <a:lumMod val="9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15F38279-54CB-3F5B-D28A-9794C5E2D949}"/>
              </a:ext>
            </a:extLst>
          </p:cNvPr>
          <p:cNvSpPr txBox="1"/>
          <p:nvPr/>
        </p:nvSpPr>
        <p:spPr>
          <a:xfrm>
            <a:off x="395536" y="1124744"/>
            <a:ext cx="3960440" cy="6093976"/>
          </a:xfrm>
          <a:prstGeom prst="rect">
            <a:avLst/>
          </a:prstGeom>
          <a:noFill/>
        </p:spPr>
        <p:txBody>
          <a:bodyPr wrap="square" rtlCol="0">
            <a:spAutoFit/>
          </a:bodyPr>
          <a:lstStyle/>
          <a:p>
            <a:r>
              <a:rPr lang="en-GB" sz="1600" b="1" i="1" dirty="0">
                <a:latin typeface="Open Sans" panose="020B0606030504020204" pitchFamily="34" charset="0"/>
                <a:ea typeface="Open Sans" panose="020B0606030504020204" pitchFamily="34" charset="0"/>
                <a:cs typeface="Open Sans" panose="020B0606030504020204" pitchFamily="34" charset="0"/>
              </a:rPr>
              <a:t>Capacity Adequacy</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Need for strong strategic guidance to deal with capacity constraints</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Que Management Systems</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Capacity Market Reforms to prioritise low carbon and flexible generation.</a:t>
            </a:r>
          </a:p>
          <a:p>
            <a:pPr marL="285750" indent="-285750">
              <a:buFontTx/>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b="1" i="1" dirty="0">
                <a:latin typeface="Open Sans" panose="020B0606030504020204" pitchFamily="34" charset="0"/>
                <a:ea typeface="Open Sans" panose="020B0606030504020204" pitchFamily="34" charset="0"/>
                <a:cs typeface="Open Sans" panose="020B0606030504020204" pitchFamily="34" charset="0"/>
              </a:rPr>
              <a:t>Low Carbon Investment</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Public sector commitments to only contract low carbon power</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Government support for strategically important technologies</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Six monthly rolling CfD Schedule</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LDES Cap and Floor Mechanism</a:t>
            </a:r>
          </a:p>
          <a:p>
            <a:pPr marL="285750" indent="-285750">
              <a:buFont typeface="Arial" panose="020B0604020202020204" pitchFamily="34" charset="0"/>
              <a:buChar char="•"/>
            </a:pPr>
            <a:endParaRPr lang="en-GB" sz="1600" i="1" dirty="0">
              <a:latin typeface="Open Sans" panose="020B0606030504020204" pitchFamily="34" charset="0"/>
              <a:ea typeface="Open Sans" panose="020B0606030504020204" pitchFamily="34" charset="0"/>
              <a:cs typeface="Open Sans" panose="020B0606030504020204" pitchFamily="34" charset="0"/>
            </a:endParaRPr>
          </a:p>
          <a:p>
            <a:r>
              <a:rPr lang="en-GB" sz="1600" b="1" i="1" dirty="0">
                <a:latin typeface="Open Sans" panose="020B0606030504020204" pitchFamily="34" charset="0"/>
                <a:ea typeface="Open Sans" panose="020B0606030504020204" pitchFamily="34" charset="0"/>
                <a:cs typeface="Open Sans" panose="020B0606030504020204" pitchFamily="34" charset="0"/>
              </a:rPr>
              <a:t>Wholesale Markets</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Decoupling renewable and fossil Generation</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Energy as a service</a:t>
            </a:r>
          </a:p>
          <a:p>
            <a:pPr marL="285750" indent="-285750">
              <a:buFont typeface="Arial" panose="020B0604020202020204" pitchFamily="34" charset="0"/>
              <a:buChar char="•"/>
            </a:pPr>
            <a:endParaRPr lang="en-GB" sz="1600" i="1" dirty="0">
              <a:latin typeface="Open Sans" panose="020B0606030504020204" pitchFamily="34" charset="0"/>
              <a:ea typeface="Open Sans" panose="020B0606030504020204" pitchFamily="34" charset="0"/>
              <a:cs typeface="Open Sans" panose="020B0606030504020204" pitchFamily="34" charset="0"/>
            </a:endParaRPr>
          </a:p>
          <a:p>
            <a:endParaRPr lang="en-GB" b="1" i="1" dirty="0">
              <a:latin typeface="Open Sans" panose="020B0606030504020204" pitchFamily="34" charset="0"/>
              <a:ea typeface="Open Sans" panose="020B0606030504020204" pitchFamily="34" charset="0"/>
              <a:cs typeface="Open Sans" panose="020B0606030504020204" pitchFamily="34" charset="0"/>
            </a:endParaRPr>
          </a:p>
          <a:p>
            <a:endParaRPr lang="en-GB" i="1" dirty="0">
              <a:latin typeface="Open Sans" panose="020B0606030504020204" pitchFamily="34" charset="0"/>
              <a:ea typeface="Open Sans" panose="020B0606030504020204" pitchFamily="34" charset="0"/>
              <a:cs typeface="Open Sans" panose="020B0606030504020204" pitchFamily="34" charset="0"/>
            </a:endParaRPr>
          </a:p>
          <a:p>
            <a:endParaRPr lang="en-GB"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A645FFA-7DC5-017F-8F7D-F3EDF174DF3B}"/>
              </a:ext>
            </a:extLst>
          </p:cNvPr>
          <p:cNvSpPr txBox="1"/>
          <p:nvPr/>
        </p:nvSpPr>
        <p:spPr>
          <a:xfrm>
            <a:off x="4572000" y="1101527"/>
            <a:ext cx="3960440" cy="3046988"/>
          </a:xfrm>
          <a:prstGeom prst="rect">
            <a:avLst/>
          </a:prstGeom>
          <a:noFill/>
        </p:spPr>
        <p:txBody>
          <a:bodyPr wrap="square">
            <a:spAutoFit/>
          </a:bodyPr>
          <a:lstStyle/>
          <a:p>
            <a:r>
              <a:rPr lang="en-GB" sz="1600" b="1" i="1" dirty="0">
                <a:latin typeface="Open Sans" panose="020B0606030504020204" pitchFamily="34" charset="0"/>
                <a:ea typeface="Open Sans" panose="020B0606030504020204" pitchFamily="34" charset="0"/>
                <a:cs typeface="Open Sans" panose="020B0606030504020204" pitchFamily="34" charset="0"/>
              </a:rPr>
              <a:t>Flexibility</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Need for greater Data sharing at DNO and TNO Levels</a:t>
            </a:r>
          </a:p>
          <a:p>
            <a:pPr marL="285750" indent="-285750">
              <a:buFont typeface="Arial" panose="020B0604020202020204" pitchFamily="34" charset="0"/>
              <a:buChar char="•"/>
            </a:pP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Centralised transparent bidding market with established products </a:t>
            </a:r>
            <a:endParaRPr lang="en-GB" sz="1600" b="0" i="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Establishing a range of flexibility contracts and lengths. </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b="1" i="1" dirty="0">
                <a:latin typeface="Open Sans" panose="020B0606030504020204" pitchFamily="34" charset="0"/>
                <a:ea typeface="Open Sans" panose="020B0606030504020204" pitchFamily="34" charset="0"/>
                <a:cs typeface="Open Sans" panose="020B0606030504020204" pitchFamily="34" charset="0"/>
              </a:rPr>
              <a:t>Operability</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Role of Futuer System Operator</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DNOs to DSOs</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Ongoing Code Reviews</a:t>
            </a:r>
          </a:p>
        </p:txBody>
      </p:sp>
    </p:spTree>
    <p:extLst>
      <p:ext uri="{BB962C8B-B14F-4D97-AF65-F5344CB8AC3E}">
        <p14:creationId xmlns:p14="http://schemas.microsoft.com/office/powerpoint/2010/main" val="604196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505B32-A45D-AC65-A06E-EDFD8D461692}"/>
              </a:ext>
            </a:extLst>
          </p:cNvPr>
          <p:cNvSpPr txBox="1"/>
          <p:nvPr/>
        </p:nvSpPr>
        <p:spPr>
          <a:xfrm>
            <a:off x="251520" y="188640"/>
            <a:ext cx="6480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REA and Task and Finish Group Approach</a:t>
            </a:r>
            <a:endParaRPr kumimoji="0" lang="en-GB"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4BE7FC2-88DD-71B6-A3C4-28C726248C04}"/>
              </a:ext>
            </a:extLst>
          </p:cNvPr>
          <p:cNvSpPr txBox="1"/>
          <p:nvPr/>
        </p:nvSpPr>
        <p:spPr>
          <a:xfrm>
            <a:off x="539552" y="1484784"/>
            <a:ext cx="7272808"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Opportunities to influence REMA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Consultation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Ministerial Roundtable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Civil Servant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Published Policy Paper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REA Industry event</a:t>
            </a:r>
          </a:p>
        </p:txBody>
      </p:sp>
    </p:spTree>
    <p:extLst>
      <p:ext uri="{BB962C8B-B14F-4D97-AF65-F5344CB8AC3E}">
        <p14:creationId xmlns:p14="http://schemas.microsoft.com/office/powerpoint/2010/main" val="4268695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58C6E9-A56E-DB09-8376-7E22886F9C0D}"/>
              </a:ext>
            </a:extLst>
          </p:cNvPr>
          <p:cNvSpPr txBox="1"/>
          <p:nvPr/>
        </p:nvSpPr>
        <p:spPr>
          <a:xfrm>
            <a:off x="231390" y="188640"/>
            <a:ext cx="76529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REMA  - Timeline</a:t>
            </a:r>
          </a:p>
        </p:txBody>
      </p:sp>
      <p:pic>
        <p:nvPicPr>
          <p:cNvPr id="4" name="Picture 3">
            <a:extLst>
              <a:ext uri="{FF2B5EF4-FFF2-40B4-BE49-F238E27FC236}">
                <a16:creationId xmlns:a16="http://schemas.microsoft.com/office/drawing/2014/main" id="{BE344415-F9AD-3A3F-96B0-DC7B988EE6A1}"/>
              </a:ext>
            </a:extLst>
          </p:cNvPr>
          <p:cNvPicPr>
            <a:picLocks noChangeAspect="1"/>
          </p:cNvPicPr>
          <p:nvPr/>
        </p:nvPicPr>
        <p:blipFill>
          <a:blip r:embed="rId3"/>
          <a:stretch>
            <a:fillRect/>
          </a:stretch>
        </p:blipFill>
        <p:spPr>
          <a:xfrm>
            <a:off x="409341" y="1680483"/>
            <a:ext cx="5904656" cy="3287365"/>
          </a:xfrm>
          <a:prstGeom prst="rect">
            <a:avLst/>
          </a:prstGeom>
        </p:spPr>
      </p:pic>
      <p:sp>
        <p:nvSpPr>
          <p:cNvPr id="5" name="TextBox 4">
            <a:extLst>
              <a:ext uri="{FF2B5EF4-FFF2-40B4-BE49-F238E27FC236}">
                <a16:creationId xmlns:a16="http://schemas.microsoft.com/office/drawing/2014/main" id="{5B094209-C787-4CCA-6A2D-EF7EEA6030B2}"/>
              </a:ext>
            </a:extLst>
          </p:cNvPr>
          <p:cNvSpPr txBox="1"/>
          <p:nvPr/>
        </p:nvSpPr>
        <p:spPr>
          <a:xfrm>
            <a:off x="395536" y="980728"/>
            <a:ext cx="6840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Government Expected Timeline:</a:t>
            </a:r>
          </a:p>
        </p:txBody>
      </p:sp>
    </p:spTree>
    <p:extLst>
      <p:ext uri="{BB962C8B-B14F-4D97-AF65-F5344CB8AC3E}">
        <p14:creationId xmlns:p14="http://schemas.microsoft.com/office/powerpoint/2010/main" val="3954270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952B0-9F6B-4CE5-8264-485D8A3BCBC8}"/>
              </a:ext>
            </a:extLst>
          </p:cNvPr>
          <p:cNvSpPr>
            <a:spLocks noGrp="1"/>
          </p:cNvSpPr>
          <p:nvPr>
            <p:ph type="title"/>
          </p:nvPr>
        </p:nvSpPr>
        <p:spPr>
          <a:xfrm>
            <a:off x="395288" y="260648"/>
            <a:ext cx="7886700" cy="615603"/>
          </a:xfrm>
        </p:spPr>
        <p:txBody>
          <a:bodyPr/>
          <a:lstStyle/>
          <a:p>
            <a:r>
              <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4. REA International Support</a:t>
            </a:r>
          </a:p>
        </p:txBody>
      </p:sp>
      <p:sp>
        <p:nvSpPr>
          <p:cNvPr id="4" name="Content Placeholder 5">
            <a:extLst>
              <a:ext uri="{FF2B5EF4-FFF2-40B4-BE49-F238E27FC236}">
                <a16:creationId xmlns:a16="http://schemas.microsoft.com/office/drawing/2014/main" id="{C7502A1A-A32D-0114-B2C2-F98707C5C78D}"/>
              </a:ext>
            </a:extLst>
          </p:cNvPr>
          <p:cNvSpPr txBox="1">
            <a:spLocks noGrp="1"/>
          </p:cNvSpPr>
          <p:nvPr>
            <p:ph idx="1"/>
          </p:nvPr>
        </p:nvSpPr>
        <p:spPr bwMode="auto">
          <a:xfrm>
            <a:off x="395288" y="1252538"/>
            <a:ext cx="7886700" cy="462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0" algn="l" rtl="0" eaLnBrk="0" fontAlgn="base" hangingPunct="0">
              <a:spcBef>
                <a:spcPct val="20000"/>
              </a:spcBef>
              <a:spcAft>
                <a:spcPct val="0"/>
              </a:spcAft>
              <a:buFont typeface="Arial" pitchFamily="34" charset="0"/>
              <a:buNone/>
              <a:defRPr sz="2800" kern="1200">
                <a:solidFill>
                  <a:schemeClr val="tx1">
                    <a:tint val="75000"/>
                  </a:schemeClr>
                </a:solidFill>
                <a:latin typeface="Arial" pitchFamily="34" charset="0"/>
                <a:ea typeface="MS PGothic" pitchFamily="34" charset="-128"/>
                <a:cs typeface="Arial" pitchFamily="34" charset="0"/>
              </a:defRPr>
            </a:lvl1pPr>
            <a:lvl2pPr marL="457200" indent="0" algn="ctr" rtl="0" eaLnBrk="0" fontAlgn="base" hangingPunct="0">
              <a:spcBef>
                <a:spcPct val="20000"/>
              </a:spcBef>
              <a:spcAft>
                <a:spcPct val="0"/>
              </a:spcAft>
              <a:buFont typeface="Courier New" pitchFamily="49" charset="0"/>
              <a:buNone/>
              <a:defRPr sz="2400" kern="1200">
                <a:solidFill>
                  <a:schemeClr val="tx1">
                    <a:tint val="75000"/>
                  </a:schemeClr>
                </a:solidFill>
                <a:latin typeface="Arial" pitchFamily="34" charset="0"/>
                <a:ea typeface="MS PGothic" pitchFamily="34" charset="-128"/>
                <a:cs typeface="Arial" pitchFamily="34" charset="0"/>
              </a:defRPr>
            </a:lvl2pPr>
            <a:lvl3pPr marL="914400" indent="0" algn="ctr" rtl="0" eaLnBrk="0" fontAlgn="base" hangingPunct="0">
              <a:spcBef>
                <a:spcPct val="20000"/>
              </a:spcBef>
              <a:spcAft>
                <a:spcPct val="0"/>
              </a:spcAft>
              <a:buFont typeface="Courier New" pitchFamily="49" charset="0"/>
              <a:buNone/>
              <a:defRPr sz="2000" kern="1200">
                <a:solidFill>
                  <a:schemeClr val="tx1">
                    <a:tint val="75000"/>
                  </a:schemeClr>
                </a:solidFill>
                <a:latin typeface="Arial" pitchFamily="34" charset="0"/>
                <a:ea typeface="MS PGothic" pitchFamily="34" charset="-128"/>
                <a:cs typeface="Arial" pitchFamily="34" charset="0"/>
              </a:defRPr>
            </a:lvl3pPr>
            <a:lvl4pPr marL="1371600" indent="0" algn="ctr" rtl="0" eaLnBrk="0" fontAlgn="base" hangingPunct="0">
              <a:spcBef>
                <a:spcPct val="20000"/>
              </a:spcBef>
              <a:spcAft>
                <a:spcPct val="0"/>
              </a:spcAft>
              <a:buFont typeface="Courier New" pitchFamily="49" charset="0"/>
              <a:buNone/>
              <a:defRPr kern="1200">
                <a:solidFill>
                  <a:schemeClr val="tx1">
                    <a:tint val="75000"/>
                  </a:schemeClr>
                </a:solidFill>
                <a:latin typeface="Arial" pitchFamily="34" charset="0"/>
                <a:ea typeface="MS PGothic" pitchFamily="34" charset="-128"/>
                <a:cs typeface="Arial" pitchFamily="34" charset="0"/>
              </a:defRPr>
            </a:lvl4pPr>
            <a:lvl5pPr marL="1828800" indent="0" algn="ctr" rtl="0" eaLnBrk="0" fontAlgn="base" hangingPunct="0">
              <a:spcBef>
                <a:spcPct val="20000"/>
              </a:spcBef>
              <a:spcAft>
                <a:spcPct val="0"/>
              </a:spcAft>
              <a:buFont typeface="Courier New" pitchFamily="49" charset="0"/>
              <a:buNone/>
              <a:defRPr sz="1600" kern="1200">
                <a:solidFill>
                  <a:schemeClr val="tx1">
                    <a:tint val="75000"/>
                  </a:schemeClr>
                </a:solidFill>
                <a:latin typeface="Arial" pitchFamily="34" charset="0"/>
                <a:ea typeface="MS PGothic" pitchFamily="34" charset="-128"/>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685800">
              <a:buClr>
                <a:sysClr val="window" lastClr="FFFFFF">
                  <a:lumMod val="50000"/>
                </a:sysClr>
              </a:buClr>
              <a:buSzPct val="110000"/>
              <a:defRPr/>
            </a:pPr>
            <a:r>
              <a:rPr lang="en-GB" alt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REA enters year 2 of its programme to create an International offer focused on supporting trade </a:t>
            </a:r>
          </a:p>
          <a:p>
            <a:pPr defTabSz="685800">
              <a:buClr>
                <a:sysClr val="window" lastClr="FFFFFF">
                  <a:lumMod val="50000"/>
                </a:sysClr>
              </a:buClr>
              <a:buSzPct val="110000"/>
              <a:defRPr/>
            </a:pPr>
            <a:endParaRPr lang="en-GB" alt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defTabSz="685800">
              <a:buClr>
                <a:sysClr val="window" lastClr="FFFFFF">
                  <a:lumMod val="50000"/>
                </a:sysClr>
              </a:buClr>
              <a:buSzPct val="110000"/>
              <a:defRPr/>
            </a:pPr>
            <a:r>
              <a:rPr lang="en-GB" altLang="en-US" sz="1600" b="1" dirty="0">
                <a:solidFill>
                  <a:srgbClr val="06926B"/>
                </a:solidFill>
                <a:latin typeface="Open Sans" panose="020B0606030504020204" pitchFamily="34" charset="0"/>
                <a:ea typeface="Open Sans" panose="020B0606030504020204" pitchFamily="34" charset="0"/>
                <a:cs typeface="Open Sans" panose="020B0606030504020204" pitchFamily="34" charset="0"/>
              </a:rPr>
              <a:t>Successes in 2021 include</a:t>
            </a:r>
          </a:p>
          <a:p>
            <a:pPr marL="471488" lvl="1" indent="-128588" algn="l" defTabSz="685800">
              <a:buClr>
                <a:sysClr val="window" lastClr="FFFFFF">
                  <a:lumMod val="50000"/>
                </a:sysClr>
              </a:buClr>
              <a:buSzPct val="110000"/>
              <a:buFont typeface="Arial" panose="020B0604020202020204" pitchFamily="34" charset="0"/>
              <a:buChar char="•"/>
              <a:defRPr/>
            </a:pPr>
            <a:r>
              <a:rPr lang="en-GB"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Delivering an event setting out the benefits to companies of engaging in international trade and the support available to them – UKEF sponsorship secured</a:t>
            </a:r>
          </a:p>
          <a:p>
            <a:pPr marL="471488" lvl="1" indent="-128588" algn="l" defTabSz="685800">
              <a:buClr>
                <a:sysClr val="window" lastClr="FFFFFF">
                  <a:lumMod val="50000"/>
                </a:sysClr>
              </a:buClr>
              <a:buSzPct val="110000"/>
              <a:buFont typeface="Arial" panose="020B0604020202020204" pitchFamily="34" charset="0"/>
              <a:buChar char="•"/>
              <a:defRPr/>
            </a:pPr>
            <a:r>
              <a:rPr lang="en-GB"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Trade events delivered for Jamaica and Belarus</a:t>
            </a:r>
          </a:p>
          <a:p>
            <a:pPr marL="471488" lvl="1" indent="-128588" algn="l" defTabSz="685800">
              <a:buClr>
                <a:sysClr val="window" lastClr="FFFFFF">
                  <a:lumMod val="50000"/>
                </a:sysClr>
              </a:buClr>
              <a:buSzPct val="110000"/>
              <a:buFont typeface="Arial" panose="020B0604020202020204" pitchFamily="34" charset="0"/>
              <a:buChar char="•"/>
              <a:defRPr/>
            </a:pPr>
            <a:r>
              <a:rPr lang="en-GB"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Project management and support of ETRI 2021 report</a:t>
            </a:r>
          </a:p>
          <a:p>
            <a:pPr marL="471488" lvl="1" indent="-128588" algn="l" defTabSz="685800">
              <a:buClr>
                <a:sysClr val="window" lastClr="FFFFFF">
                  <a:lumMod val="50000"/>
                </a:sysClr>
              </a:buClr>
              <a:buSzPct val="110000"/>
              <a:buFont typeface="Arial" panose="020B0604020202020204" pitchFamily="34" charset="0"/>
              <a:buChar char="•"/>
              <a:defRPr/>
            </a:pPr>
            <a:r>
              <a:rPr lang="en-GB" alt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Developed new relationships during multiple international events</a:t>
            </a:r>
          </a:p>
          <a:p>
            <a:pPr marL="471488" lvl="1" indent="-128588" algn="l" defTabSz="685800">
              <a:buClr>
                <a:sysClr val="window" lastClr="FFFFFF">
                  <a:lumMod val="50000"/>
                </a:sysClr>
              </a:buClr>
              <a:buSzPct val="110000"/>
              <a:buFont typeface="Arial" panose="020B0604020202020204" pitchFamily="34" charset="0"/>
              <a:buChar char="•"/>
              <a:defRPr/>
            </a:pPr>
            <a:endParaRPr lang="en-GB" altLang="en-US" sz="1600" b="1"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pPr defTabSz="685800">
              <a:buClr>
                <a:sysClr val="window" lastClr="FFFFFF">
                  <a:lumMod val="50000"/>
                </a:sysClr>
              </a:buClr>
              <a:buSzPct val="110000"/>
              <a:defRPr/>
            </a:pPr>
            <a:r>
              <a:rPr lang="en-GB" altLang="en-US" sz="1600" b="1" dirty="0">
                <a:solidFill>
                  <a:srgbClr val="06926B"/>
                </a:solidFill>
                <a:latin typeface="Open Sans" panose="020B0606030504020204" pitchFamily="34" charset="0"/>
                <a:ea typeface="Open Sans" panose="020B0606030504020204" pitchFamily="34" charset="0"/>
                <a:cs typeface="Open Sans" panose="020B0606030504020204" pitchFamily="34" charset="0"/>
              </a:rPr>
              <a:t>2022 activity will include:</a:t>
            </a:r>
          </a:p>
          <a:p>
            <a:pPr marL="471488" lvl="1" indent="-128588" algn="l" defTabSz="685800">
              <a:buClr>
                <a:sysClr val="window" lastClr="FFFFFF">
                  <a:lumMod val="50000"/>
                </a:sysClr>
              </a:buClr>
              <a:buSzPct val="110000"/>
              <a:buFont typeface="Arial" panose="020B0604020202020204" pitchFamily="34" charset="0"/>
              <a:buChar char="•"/>
              <a:defRPr/>
            </a:pPr>
            <a:r>
              <a:rPr lang="en-GB" altLang="en-US" sz="1350" dirty="0">
                <a:solidFill>
                  <a:schemeClr val="tx1"/>
                </a:solidFill>
                <a:latin typeface="Open Sans" panose="020B0606030504020204" pitchFamily="34" charset="0"/>
                <a:ea typeface="Open Sans" panose="020B0606030504020204" pitchFamily="34" charset="0"/>
                <a:cs typeface="Open Sans" panose="020B0606030504020204" pitchFamily="34" charset="0"/>
              </a:rPr>
              <a:t>Promotion of the REA’s consultancy offer to overseas and UK potential markets/ customers</a:t>
            </a:r>
          </a:p>
          <a:p>
            <a:pPr marL="471488" lvl="1" indent="-128588" algn="l" defTabSz="685800">
              <a:buClr>
                <a:sysClr val="window" lastClr="FFFFFF">
                  <a:lumMod val="50000"/>
                </a:sysClr>
              </a:buClr>
              <a:buSzPct val="110000"/>
              <a:buFont typeface="Arial" panose="020B0604020202020204" pitchFamily="34" charset="0"/>
              <a:buChar char="•"/>
              <a:defRPr/>
            </a:pPr>
            <a:r>
              <a:rPr lang="en-GB" altLang="en-US" sz="1350" dirty="0">
                <a:solidFill>
                  <a:schemeClr val="tx1"/>
                </a:solidFill>
                <a:latin typeface="Open Sans" panose="020B0606030504020204" pitchFamily="34" charset="0"/>
                <a:ea typeface="Open Sans" panose="020B0606030504020204" pitchFamily="34" charset="0"/>
                <a:cs typeface="Open Sans" panose="020B0606030504020204" pitchFamily="34" charset="0"/>
              </a:rPr>
              <a:t>Develop a portfolio of consultation projects that showcase REA’s ability and wide international connections – </a:t>
            </a:r>
            <a:r>
              <a:rPr lang="en-GB" altLang="en-US" sz="135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for the benefit of REA’s members</a:t>
            </a:r>
          </a:p>
          <a:p>
            <a:pPr marL="471488" lvl="1" indent="-128588" algn="l" defTabSz="685800">
              <a:buClr>
                <a:sysClr val="window" lastClr="FFFFFF">
                  <a:lumMod val="50000"/>
                </a:sysClr>
              </a:buClr>
              <a:buSzPct val="110000"/>
              <a:buFont typeface="Arial" panose="020B0604020202020204" pitchFamily="34" charset="0"/>
              <a:buChar char="•"/>
              <a:defRPr/>
            </a:pPr>
            <a:r>
              <a:rPr lang="en-GB" altLang="en-US" sz="1350" dirty="0">
                <a:solidFill>
                  <a:schemeClr val="tx1"/>
                </a:solidFill>
                <a:latin typeface="Open Sans" panose="020B0606030504020204" pitchFamily="34" charset="0"/>
                <a:ea typeface="Open Sans" panose="020B0606030504020204" pitchFamily="34" charset="0"/>
                <a:cs typeface="Open Sans" panose="020B0606030504020204" pitchFamily="34" charset="0"/>
              </a:rPr>
              <a:t>Strengthen the relationship with DIT and UKEF. </a:t>
            </a:r>
          </a:p>
          <a:p>
            <a:pPr marL="471488" lvl="1" indent="-128588" algn="l" defTabSz="685800">
              <a:buClr>
                <a:sysClr val="window" lastClr="FFFFFF">
                  <a:lumMod val="50000"/>
                </a:sysClr>
              </a:buClr>
              <a:buSzPct val="110000"/>
              <a:buFont typeface="Arial" panose="020B0604020202020204" pitchFamily="34" charset="0"/>
              <a:buChar char="•"/>
              <a:defRPr/>
            </a:pPr>
            <a:r>
              <a:rPr lang="en-GB" altLang="en-US" sz="1350" dirty="0">
                <a:solidFill>
                  <a:schemeClr val="tx1"/>
                </a:solidFill>
                <a:latin typeface="Open Sans" panose="020B0606030504020204" pitchFamily="34" charset="0"/>
                <a:ea typeface="Open Sans" panose="020B0606030504020204" pitchFamily="34" charset="0"/>
                <a:cs typeface="Open Sans" panose="020B0606030504020204" pitchFamily="34" charset="0"/>
              </a:rPr>
              <a:t>Bidding directly, or indirectly as a consortium member, for the British Support for  infrastructure Projects. (BSIP)</a:t>
            </a:r>
          </a:p>
          <a:p>
            <a:pPr marL="471488" lvl="1" indent="-128588" algn="l" defTabSz="685800">
              <a:buClr>
                <a:sysClr val="window" lastClr="FFFFFF">
                  <a:lumMod val="50000"/>
                </a:sysClr>
              </a:buClr>
              <a:buSzPct val="110000"/>
              <a:buFont typeface="Arial" panose="020B0604020202020204" pitchFamily="34" charset="0"/>
              <a:buChar char="•"/>
              <a:defRPr/>
            </a:pPr>
            <a:r>
              <a:rPr lang="en-GB" altLang="en-US" sz="1350" dirty="0">
                <a:solidFill>
                  <a:schemeClr val="tx1"/>
                </a:solidFill>
                <a:latin typeface="Open Sans" panose="020B0606030504020204" pitchFamily="34" charset="0"/>
                <a:ea typeface="Open Sans" panose="020B0606030504020204" pitchFamily="34" charset="0"/>
                <a:cs typeface="Open Sans" panose="020B0606030504020204" pitchFamily="34" charset="0"/>
              </a:rPr>
              <a:t>Participate in COP 27 and possible becoming a leading/funding member for </a:t>
            </a:r>
            <a:r>
              <a:rPr lang="en-GB" alt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Commonwealth Sustainable Energy Council. </a:t>
            </a:r>
          </a:p>
          <a:p>
            <a:pPr marL="471488" lvl="1" indent="-128588" algn="l" defTabSz="685800">
              <a:buClr>
                <a:sysClr val="window" lastClr="FFFFFF">
                  <a:lumMod val="50000"/>
                </a:sysClr>
              </a:buClr>
              <a:buSzPct val="110000"/>
              <a:buFont typeface="Arial" panose="020B0604020202020204" pitchFamily="34" charset="0"/>
              <a:buChar char="•"/>
              <a:defRPr/>
            </a:pPr>
            <a:endParaRPr lang="en-GB" altLang="en-US" sz="13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71488" lvl="1" indent="-128588" algn="l" defTabSz="685800">
              <a:buClr>
                <a:sysClr val="window" lastClr="FFFFFF">
                  <a:lumMod val="50000"/>
                </a:sysClr>
              </a:buClr>
              <a:buSzPct val="110000"/>
              <a:buFont typeface="Arial" panose="020B0604020202020204" pitchFamily="34" charset="0"/>
              <a:buChar char="•"/>
              <a:defRPr/>
            </a:pPr>
            <a:endParaRPr lang="en-GB" alt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28588" indent="-128588" defTabSz="685800">
              <a:buClr>
                <a:sysClr val="window" lastClr="FFFFFF">
                  <a:lumMod val="50000"/>
                </a:sysClr>
              </a:buClr>
              <a:buSzPct val="110000"/>
              <a:buFont typeface="Arial" panose="020B0604020202020204" pitchFamily="34" charset="0"/>
              <a:buChar char="•"/>
              <a:defRPr/>
            </a:pPr>
            <a:endParaRPr lang="en-US" alt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6484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767904" cy="6858000"/>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D5B8547-58BD-2B4D-8E56-2400CFE27588}"/>
              </a:ext>
            </a:extLst>
          </p:cNvPr>
          <p:cNvSpPr/>
          <p:nvPr/>
        </p:nvSpPr>
        <p:spPr>
          <a:xfrm>
            <a:off x="1767904" y="6464846"/>
            <a:ext cx="6666218" cy="92815"/>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90436785-8209-E248-AA2C-BF9EF4205CA0}"/>
              </a:ext>
            </a:extLst>
          </p:cNvPr>
          <p:cNvPicPr>
            <a:picLocks noChangeAspect="1"/>
          </p:cNvPicPr>
          <p:nvPr/>
        </p:nvPicPr>
        <p:blipFill>
          <a:blip r:embed="rId3"/>
          <a:stretch>
            <a:fillRect/>
          </a:stretch>
        </p:blipFill>
        <p:spPr>
          <a:xfrm>
            <a:off x="8434121" y="5968027"/>
            <a:ext cx="709879" cy="702078"/>
          </a:xfrm>
          <a:prstGeom prst="rect">
            <a:avLst/>
          </a:prstGeom>
        </p:spPr>
      </p:pic>
      <p:sp>
        <p:nvSpPr>
          <p:cNvPr id="19" name="Title 1">
            <a:extLst>
              <a:ext uri="{FF2B5EF4-FFF2-40B4-BE49-F238E27FC236}">
                <a16:creationId xmlns:a16="http://schemas.microsoft.com/office/drawing/2014/main" id="{529A349C-9BC5-3344-9A51-83B66E668A6E}"/>
              </a:ext>
            </a:extLst>
          </p:cNvPr>
          <p:cNvSpPr>
            <a:spLocks noGrp="1"/>
          </p:cNvSpPr>
          <p:nvPr>
            <p:ph type="ctrTitle"/>
          </p:nvPr>
        </p:nvSpPr>
        <p:spPr>
          <a:xfrm>
            <a:off x="123644" y="177099"/>
            <a:ext cx="1767903" cy="1034003"/>
          </a:xfrm>
          <a:noFill/>
          <a:ln>
            <a:noFill/>
          </a:ln>
        </p:spPr>
        <p:txBody>
          <a:bodyPr>
            <a:noAutofit/>
          </a:bodyPr>
          <a:lstStyle/>
          <a:p>
            <a:pPr algn="l"/>
            <a:r>
              <a:rPr lang="en-GB"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REview 2022</a:t>
            </a:r>
          </a:p>
        </p:txBody>
      </p:sp>
      <p:sp>
        <p:nvSpPr>
          <p:cNvPr id="12" name="TextBox 11">
            <a:extLst>
              <a:ext uri="{FF2B5EF4-FFF2-40B4-BE49-F238E27FC236}">
                <a16:creationId xmlns:a16="http://schemas.microsoft.com/office/drawing/2014/main" id="{B4673E26-CC72-4DDD-A5F1-E60404BA4C78}"/>
              </a:ext>
            </a:extLst>
          </p:cNvPr>
          <p:cNvSpPr txBox="1"/>
          <p:nvPr/>
        </p:nvSpPr>
        <p:spPr>
          <a:xfrm>
            <a:off x="2051720" y="1661994"/>
            <a:ext cx="6872257" cy="4866717"/>
          </a:xfrm>
          <a:prstGeom prst="rect">
            <a:avLst/>
          </a:prstGeom>
          <a:noFill/>
        </p:spPr>
        <p:txBody>
          <a:bodyPr wrap="square">
            <a:spAutoFit/>
          </a:bodyPr>
          <a:lstStyle/>
          <a:p>
            <a:r>
              <a:rPr lang="en-GB" sz="1400" dirty="0">
                <a:solidFill>
                  <a:srgbClr val="06926B"/>
                </a:solidFill>
                <a:latin typeface="Open Sans" panose="020B0606030504020204" pitchFamily="34" charset="0"/>
                <a:ea typeface="Open Sans" panose="020B0606030504020204" pitchFamily="34" charset="0"/>
                <a:cs typeface="Open Sans" panose="020B0606030504020204" pitchFamily="34" charset="0"/>
              </a:rPr>
              <a:t>REview 2022 REA’s State of the Industry Report REview is the definitive </a:t>
            </a:r>
            <a:r>
              <a:rPr lang="en-GB" sz="1400" i="1" dirty="0">
                <a:solidFill>
                  <a:srgbClr val="06926B"/>
                </a:solidFill>
                <a:latin typeface="Open Sans" panose="020B0606030504020204" pitchFamily="34" charset="0"/>
                <a:ea typeface="Open Sans" panose="020B0606030504020204" pitchFamily="34" charset="0"/>
                <a:cs typeface="Open Sans" panose="020B0606030504020204" pitchFamily="34" charset="0"/>
              </a:rPr>
              <a:t>go to </a:t>
            </a:r>
            <a:r>
              <a:rPr lang="en-GB" sz="1400" dirty="0">
                <a:solidFill>
                  <a:srgbClr val="06926B"/>
                </a:solidFill>
                <a:latin typeface="Open Sans" panose="020B0606030504020204" pitchFamily="34" charset="0"/>
                <a:ea typeface="Open Sans" panose="020B0606030504020204" pitchFamily="34" charset="0"/>
                <a:cs typeface="Open Sans" panose="020B0606030504020204" pitchFamily="34" charset="0"/>
              </a:rPr>
              <a:t>place for industry facts and figures, providing an important foundation for discussions with policy makers. It sets out the standing and progress of the UK renewable energy, energy storage and EV sectors and features interesting editorial on factors affecting the sector as well as highlighting opportunities within it. </a:t>
            </a:r>
          </a:p>
          <a:p>
            <a:endParaRPr lang="en-GB" sz="1400"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r>
              <a:rPr lang="en-GB" sz="1400" b="1" dirty="0">
                <a:latin typeface="Open Sans" panose="020B0606030504020204" pitchFamily="34" charset="0"/>
                <a:ea typeface="Open Sans" panose="020B0606030504020204" pitchFamily="34" charset="0"/>
                <a:cs typeface="Open Sans" panose="020B0606030504020204" pitchFamily="34" charset="0"/>
              </a:rPr>
              <a:t>Includes: </a:t>
            </a:r>
          </a:p>
          <a:p>
            <a:r>
              <a:rPr lang="en-GB" sz="1400" dirty="0">
                <a:solidFill>
                  <a:srgbClr val="06926B"/>
                </a:solidFill>
                <a:latin typeface="Open Sans" panose="020B0606030504020204" pitchFamily="34" charset="0"/>
                <a:ea typeface="Open Sans" panose="020B0606030504020204" pitchFamily="34" charset="0"/>
                <a:cs typeface="Open Sans" panose="020B0606030504020204" pitchFamily="34" charset="0"/>
              </a:rPr>
              <a:t>Deployment</a:t>
            </a:r>
            <a:r>
              <a:rPr lang="en-GB" sz="1400" dirty="0">
                <a:latin typeface="Open Sans" panose="020B0606030504020204" pitchFamily="34" charset="0"/>
                <a:ea typeface="Open Sans" panose="020B0606030504020204" pitchFamily="34" charset="0"/>
                <a:cs typeface="Open Sans" panose="020B0606030504020204" pitchFamily="34" charset="0"/>
              </a:rPr>
              <a:t>  </a:t>
            </a:r>
            <a:r>
              <a:rPr lang="en-GB" sz="1200" dirty="0">
                <a:latin typeface="Open Sans" panose="020B0606030504020204" pitchFamily="34" charset="0"/>
                <a:ea typeface="Open Sans" panose="020B0606030504020204" pitchFamily="34" charset="0"/>
                <a:cs typeface="Open Sans" panose="020B0606030504020204" pitchFamily="34" charset="0"/>
              </a:rPr>
              <a:t>The data and broad analysis is presented by technology under the REA’s pillars - HEAT, POWER, TRANSPORT and CIRCULAR BIORESOURCES.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400" dirty="0">
                <a:solidFill>
                  <a:srgbClr val="06926B"/>
                </a:solidFill>
                <a:latin typeface="Open Sans" panose="020B0606030504020204" pitchFamily="34" charset="0"/>
                <a:ea typeface="Open Sans" panose="020B0606030504020204" pitchFamily="34" charset="0"/>
                <a:cs typeface="Open Sans" panose="020B0606030504020204" pitchFamily="34" charset="0"/>
              </a:rPr>
              <a:t>Jobs</a:t>
            </a:r>
            <a:r>
              <a:rPr lang="en-GB" sz="1200" dirty="0">
                <a:latin typeface="Open Sans" panose="020B0606030504020204" pitchFamily="34" charset="0"/>
                <a:ea typeface="Open Sans" panose="020B0606030504020204" pitchFamily="34" charset="0"/>
                <a:cs typeface="Open Sans" panose="020B0606030504020204" pitchFamily="34" charset="0"/>
              </a:rPr>
              <a:t> This will be a detailed breakdown of jobs by sector and by region, including the relevant supply chains and projected job growth. Regional sponsorship is available.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400" dirty="0">
                <a:solidFill>
                  <a:srgbClr val="06926B"/>
                </a:solidFill>
                <a:latin typeface="Open Sans" panose="020B0606030504020204" pitchFamily="34" charset="0"/>
                <a:ea typeface="Open Sans" panose="020B0606030504020204" pitchFamily="34" charset="0"/>
                <a:cs typeface="Open Sans" panose="020B0606030504020204" pitchFamily="34" charset="0"/>
              </a:rPr>
              <a:t>Investment</a:t>
            </a:r>
            <a:r>
              <a:rPr lang="en-GB" sz="1400" dirty="0">
                <a:latin typeface="Open Sans" panose="020B0606030504020204" pitchFamily="34" charset="0"/>
                <a:ea typeface="Open Sans" panose="020B0606030504020204" pitchFamily="34" charset="0"/>
                <a:cs typeface="Open Sans" panose="020B0606030504020204" pitchFamily="34" charset="0"/>
              </a:rPr>
              <a:t> </a:t>
            </a:r>
            <a:r>
              <a:rPr lang="en-GB" sz="1200" dirty="0">
                <a:latin typeface="Open Sans" panose="020B0606030504020204" pitchFamily="34" charset="0"/>
                <a:ea typeface="Open Sans" panose="020B0606030504020204" pitchFamily="34" charset="0"/>
                <a:cs typeface="Open Sans" panose="020B0606030504020204" pitchFamily="34" charset="0"/>
              </a:rPr>
              <a:t>A section taking an authoritative look at total investment into the renewable energy and clean tech sectors and the pipeline for future investment. </a:t>
            </a:r>
          </a:p>
          <a:p>
            <a:endParaRPr lang="en-GB" sz="1200"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r>
              <a:rPr lang="en-GB" sz="1400" dirty="0">
                <a:solidFill>
                  <a:srgbClr val="06926B"/>
                </a:solidFill>
                <a:latin typeface="Open Sans" panose="020B0606030504020204" pitchFamily="34" charset="0"/>
                <a:ea typeface="Open Sans" panose="020B0606030504020204" pitchFamily="34" charset="0"/>
                <a:cs typeface="Open Sans" panose="020B0606030504020204" pitchFamily="34" charset="0"/>
              </a:rPr>
              <a:t>Editorial from sponsors</a:t>
            </a:r>
            <a:r>
              <a:rPr lang="en-GB" sz="1400" dirty="0">
                <a:latin typeface="Open Sans" panose="020B0606030504020204" pitchFamily="34" charset="0"/>
                <a:ea typeface="Open Sans" panose="020B0606030504020204" pitchFamily="34" charset="0"/>
                <a:cs typeface="Open Sans" panose="020B0606030504020204" pitchFamily="34" charset="0"/>
              </a:rPr>
              <a:t> Our sponsors  contribute editorially with a two page introduction piece in terms of your general look at the UK’s renewable energy and clean tech market. </a:t>
            </a:r>
          </a:p>
          <a:p>
            <a:endParaRPr lang="en-GB" sz="1400" dirty="0">
              <a:latin typeface="Open Sans" panose="020B0606030504020204" pitchFamily="34" charset="0"/>
              <a:ea typeface="Open Sans" panose="020B0606030504020204" pitchFamily="34" charset="0"/>
              <a:cs typeface="Open Sans" panose="020B0606030504020204" pitchFamily="34" charset="0"/>
            </a:endParaRPr>
          </a:p>
          <a:p>
            <a:endParaRPr lang="en-GB" sz="1400" b="1" dirty="0">
              <a:latin typeface="Open Sans" panose="020B0606030504020204" pitchFamily="34" charset="0"/>
              <a:ea typeface="Open Sans" panose="020B0606030504020204" pitchFamily="34" charset="0"/>
              <a:cs typeface="Open Sans" panose="020B0606030504020204" pitchFamily="34" charset="0"/>
            </a:endParaRPr>
          </a:p>
          <a:p>
            <a:r>
              <a:rPr lang="en-GB" sz="1400" b="1" dirty="0">
                <a:latin typeface="Open Sans" panose="020B0606030504020204" pitchFamily="34" charset="0"/>
                <a:ea typeface="Open Sans" panose="020B0606030504020204" pitchFamily="34" charset="0"/>
                <a:cs typeface="Open Sans" panose="020B0606030504020204" pitchFamily="34" charset="0"/>
              </a:rPr>
              <a:t>REview21</a:t>
            </a:r>
            <a:r>
              <a:rPr lang="en-GB" sz="1400" dirty="0">
                <a:latin typeface="Open Sans" panose="020B0606030504020204" pitchFamily="34" charset="0"/>
                <a:ea typeface="Open Sans" panose="020B0606030504020204" pitchFamily="34" charset="0"/>
                <a:cs typeface="Open Sans" panose="020B0606030504020204" pitchFamily="34" charset="0"/>
              </a:rPr>
              <a:t> can be accessed here </a:t>
            </a:r>
            <a:r>
              <a:rPr lang="en-GB" sz="1400" dirty="0">
                <a:hlinkClick r:id="rId4"/>
              </a:rPr>
              <a:t>REview 2021 (nnebooks.co.uk)</a:t>
            </a:r>
            <a:endParaRPr lang="en-GB" sz="14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7000"/>
              </a:lnSpc>
              <a:spcBef>
                <a:spcPts val="0"/>
              </a:spcBef>
              <a:spcAft>
                <a:spcPts val="600"/>
              </a:spcAft>
              <a:buClrTx/>
              <a:buSzTx/>
              <a:buFontTx/>
              <a:buNone/>
              <a:tabLst/>
              <a:defRPr/>
            </a:pPr>
            <a:endParaRPr kumimoji="0" lang="en-GB" sz="1400" b="1"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4541F38E-4264-4BF5-AD47-892E1E3B8CF7}"/>
              </a:ext>
            </a:extLst>
          </p:cNvPr>
          <p:cNvSpPr txBox="1"/>
          <p:nvPr/>
        </p:nvSpPr>
        <p:spPr>
          <a:xfrm>
            <a:off x="63799" y="3184253"/>
            <a:ext cx="1767903"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3F3F2"/>
                </a:solidFill>
                <a:effectLst/>
                <a:uLnTx/>
                <a:uFillTx/>
                <a:latin typeface="Open Sans" panose="020B0606030504020204" pitchFamily="34" charset="0"/>
                <a:ea typeface="Open Sans" panose="020B0606030504020204" pitchFamily="34" charset="0"/>
                <a:cs typeface="Open Sans" panose="020B0606030504020204" pitchFamily="34" charset="0"/>
              </a:rPr>
              <a:t>REA’s Annual </a:t>
            </a:r>
            <a:r>
              <a:rPr kumimoji="0" lang="en-GB" sz="1500" b="1" i="0" u="none" strike="noStrike" kern="1200" cap="none" spc="0" normalizeH="0" baseline="0" noProof="0" dirty="0" err="1">
                <a:ln>
                  <a:noFill/>
                </a:ln>
                <a:solidFill>
                  <a:srgbClr val="F3F3F2"/>
                </a:solidFill>
                <a:effectLst/>
                <a:uLnTx/>
                <a:uFillTx/>
                <a:latin typeface="Open Sans" panose="020B0606030504020204" pitchFamily="34" charset="0"/>
                <a:ea typeface="Open Sans" panose="020B0606030504020204" pitchFamily="34" charset="0"/>
                <a:cs typeface="Open Sans" panose="020B0606030504020204" pitchFamily="34" charset="0"/>
              </a:rPr>
              <a:t>Authoratative</a:t>
            </a:r>
            <a:r>
              <a:rPr kumimoji="0" lang="en-GB" sz="1500" b="1" i="0" u="none" strike="noStrike" kern="1200" cap="none" spc="0" normalizeH="0" baseline="0" noProof="0" dirty="0">
                <a:ln>
                  <a:noFill/>
                </a:ln>
                <a:solidFill>
                  <a:srgbClr val="F3F3F2"/>
                </a:solidFill>
                <a:effectLst/>
                <a:uLnTx/>
                <a:uFillTx/>
                <a:latin typeface="Open Sans" panose="020B0606030504020204" pitchFamily="34" charset="0"/>
                <a:ea typeface="Open Sans" panose="020B0606030504020204" pitchFamily="34" charset="0"/>
                <a:cs typeface="Open Sans" panose="020B0606030504020204" pitchFamily="34" charset="0"/>
              </a:rPr>
              <a:t> Report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500" b="1" dirty="0">
              <a:solidFill>
                <a:srgbClr val="F3F3F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3F3F2"/>
                </a:solidFill>
                <a:effectLst/>
                <a:uLnTx/>
                <a:uFillTx/>
                <a:latin typeface="Open Sans" panose="020B0606030504020204" pitchFamily="34" charset="0"/>
                <a:ea typeface="Open Sans" panose="020B0606030504020204" pitchFamily="34" charset="0"/>
                <a:cs typeface="Open Sans" panose="020B0606030504020204" pitchFamily="34" charset="0"/>
              </a:rPr>
              <a:t>NOW in its eighth edition</a:t>
            </a:r>
          </a:p>
        </p:txBody>
      </p:sp>
      <p:pic>
        <p:nvPicPr>
          <p:cNvPr id="7" name="Picture 6">
            <a:extLst>
              <a:ext uri="{FF2B5EF4-FFF2-40B4-BE49-F238E27FC236}">
                <a16:creationId xmlns:a16="http://schemas.microsoft.com/office/drawing/2014/main" id="{C10480DD-75D2-6AB2-BCAB-EBD7E4B0ABB3}"/>
              </a:ext>
            </a:extLst>
          </p:cNvPr>
          <p:cNvPicPr>
            <a:picLocks noChangeAspect="1"/>
          </p:cNvPicPr>
          <p:nvPr/>
        </p:nvPicPr>
        <p:blipFill>
          <a:blip r:embed="rId5"/>
          <a:stretch>
            <a:fillRect/>
          </a:stretch>
        </p:blipFill>
        <p:spPr>
          <a:xfrm>
            <a:off x="2771800" y="99676"/>
            <a:ext cx="5249008" cy="1562318"/>
          </a:xfrm>
          <a:prstGeom prst="rect">
            <a:avLst/>
          </a:prstGeom>
        </p:spPr>
      </p:pic>
    </p:spTree>
    <p:extLst>
      <p:ext uri="{BB962C8B-B14F-4D97-AF65-F5344CB8AC3E}">
        <p14:creationId xmlns:p14="http://schemas.microsoft.com/office/powerpoint/2010/main" val="2157761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767904" cy="6858000"/>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3000"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5D5B8547-58BD-2B4D-8E56-2400CFE27588}"/>
              </a:ext>
            </a:extLst>
          </p:cNvPr>
          <p:cNvSpPr/>
          <p:nvPr/>
        </p:nvSpPr>
        <p:spPr>
          <a:xfrm>
            <a:off x="1767904" y="6381328"/>
            <a:ext cx="6666218" cy="92815"/>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pic>
        <p:nvPicPr>
          <p:cNvPr id="16" name="Picture 15">
            <a:extLst>
              <a:ext uri="{FF2B5EF4-FFF2-40B4-BE49-F238E27FC236}">
                <a16:creationId xmlns:a16="http://schemas.microsoft.com/office/drawing/2014/main" id="{90436785-8209-E248-AA2C-BF9EF4205CA0}"/>
              </a:ext>
            </a:extLst>
          </p:cNvPr>
          <p:cNvPicPr>
            <a:picLocks noChangeAspect="1"/>
          </p:cNvPicPr>
          <p:nvPr/>
        </p:nvPicPr>
        <p:blipFill>
          <a:blip r:embed="rId3"/>
          <a:stretch>
            <a:fillRect/>
          </a:stretch>
        </p:blipFill>
        <p:spPr>
          <a:xfrm>
            <a:off x="8434121" y="5798953"/>
            <a:ext cx="709879" cy="702078"/>
          </a:xfrm>
          <a:prstGeom prst="rect">
            <a:avLst/>
          </a:prstGeom>
        </p:spPr>
      </p:pic>
      <p:sp>
        <p:nvSpPr>
          <p:cNvPr id="19" name="Title 1">
            <a:extLst>
              <a:ext uri="{FF2B5EF4-FFF2-40B4-BE49-F238E27FC236}">
                <a16:creationId xmlns:a16="http://schemas.microsoft.com/office/drawing/2014/main" id="{529A349C-9BC5-3344-9A51-83B66E668A6E}"/>
              </a:ext>
            </a:extLst>
          </p:cNvPr>
          <p:cNvSpPr>
            <a:spLocks noGrp="1"/>
          </p:cNvSpPr>
          <p:nvPr>
            <p:ph type="ctrTitle"/>
          </p:nvPr>
        </p:nvSpPr>
        <p:spPr>
          <a:xfrm>
            <a:off x="81115" y="1276643"/>
            <a:ext cx="1767903" cy="1034003"/>
          </a:xfrm>
          <a:noFill/>
          <a:ln>
            <a:noFill/>
          </a:ln>
        </p:spPr>
        <p:txBody>
          <a:bodyPr>
            <a:noAutofit/>
          </a:bodyPr>
          <a:lstStyle/>
          <a:p>
            <a:pPr algn="l"/>
            <a:r>
              <a:rPr lang="en-GB"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Transition Readiness Index </a:t>
            </a:r>
            <a:br>
              <a:rPr lang="en-GB"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GB"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key REA Report</a:t>
            </a:r>
          </a:p>
        </p:txBody>
      </p:sp>
      <p:sp>
        <p:nvSpPr>
          <p:cNvPr id="9" name="TextBox 8">
            <a:extLst>
              <a:ext uri="{FF2B5EF4-FFF2-40B4-BE49-F238E27FC236}">
                <a16:creationId xmlns:a16="http://schemas.microsoft.com/office/drawing/2014/main" id="{78575D89-C2C6-4B51-B1D0-4E410B7C2691}"/>
              </a:ext>
            </a:extLst>
          </p:cNvPr>
          <p:cNvSpPr txBox="1"/>
          <p:nvPr/>
        </p:nvSpPr>
        <p:spPr>
          <a:xfrm>
            <a:off x="1870246" y="81150"/>
            <a:ext cx="7157567" cy="5664179"/>
          </a:xfrm>
          <a:prstGeom prst="rect">
            <a:avLst/>
          </a:prstGeom>
          <a:noFill/>
        </p:spPr>
        <p:txBody>
          <a:bodyPr wrap="square">
            <a:spAutoFit/>
          </a:bodyPr>
          <a:lstStyle/>
          <a:p>
            <a:pPr defTabSz="685800">
              <a:lnSpc>
                <a:spcPct val="107000"/>
              </a:lnSpc>
              <a:spcAft>
                <a:spcPts val="600"/>
              </a:spcAft>
            </a:pPr>
            <a:r>
              <a:rPr lang="en-GB" b="1" dirty="0">
                <a:solidFill>
                  <a:srgbClr val="06926B"/>
                </a:solidFill>
                <a:latin typeface="Open Sans" panose="020B0606030504020204" pitchFamily="34" charset="0"/>
                <a:ea typeface="Open Sans" panose="020B0606030504020204" pitchFamily="34" charset="0"/>
                <a:cs typeface="Open Sans" panose="020B0606030504020204" pitchFamily="34" charset="0"/>
              </a:rPr>
              <a:t>The 2022 study aims to build on the first 2 versions of ETRI with an updated scoring of the studied 12 countries to measure progress in the last 12 months. </a:t>
            </a:r>
          </a:p>
          <a:p>
            <a:pPr defTabSz="685800">
              <a:lnSpc>
                <a:spcPct val="107000"/>
              </a:lnSpc>
              <a:spcAft>
                <a:spcPts val="600"/>
              </a:spcAft>
            </a:pPr>
            <a:endParaRPr lang="en-GB" b="1"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pPr defTabSz="685800">
              <a:lnSpc>
                <a:spcPct val="107000"/>
              </a:lnSpc>
              <a:spcAft>
                <a:spcPts val="600"/>
              </a:spcAft>
            </a:pPr>
            <a:r>
              <a:rPr lang="en-GB" sz="1500" b="1" dirty="0">
                <a:solidFill>
                  <a:srgbClr val="06926B"/>
                </a:solidFill>
                <a:latin typeface="Open Sans" panose="020B0606030504020204" pitchFamily="34" charset="0"/>
                <a:ea typeface="Open Sans" panose="020B0606030504020204" pitchFamily="34" charset="0"/>
                <a:cs typeface="Open Sans" panose="020B0606030504020204" pitchFamily="34" charset="0"/>
              </a:rPr>
              <a:t>We are adding a few enhancements, namely:</a:t>
            </a:r>
          </a:p>
          <a:p>
            <a:pPr marL="257175" indent="-257175" defTabSz="685800">
              <a:lnSpc>
                <a:spcPct val="107000"/>
              </a:lnSpc>
              <a:spcAft>
                <a:spcPts val="600"/>
              </a:spcAft>
              <a:buFont typeface="Arial" panose="020B0604020202020204" pitchFamily="34" charset="0"/>
              <a:buChar char="•"/>
            </a:pPr>
            <a:r>
              <a:rPr lang="en-GB" sz="1500" b="1" dirty="0">
                <a:latin typeface="Open Sans" panose="020B0606030504020204" pitchFamily="34" charset="0"/>
                <a:ea typeface="Open Sans" panose="020B0606030504020204" pitchFamily="34" charset="0"/>
                <a:cs typeface="Open Sans" panose="020B0606030504020204" pitchFamily="34" charset="0"/>
              </a:rPr>
              <a:t>Deeper analysis </a:t>
            </a:r>
            <a:r>
              <a:rPr lang="en-GB" sz="1500" dirty="0">
                <a:latin typeface="Open Sans" panose="020B0606030504020204" pitchFamily="34" charset="0"/>
                <a:ea typeface="Open Sans" panose="020B0606030504020204" pitchFamily="34" charset="0"/>
                <a:cs typeface="Open Sans" panose="020B0606030504020204" pitchFamily="34" charset="0"/>
              </a:rPr>
              <a:t>of market characteristics and a greater focus on quantifying distributed energy resources and flexibility markets</a:t>
            </a:r>
          </a:p>
          <a:p>
            <a:pPr marL="257175" indent="-257175" defTabSz="685800">
              <a:lnSpc>
                <a:spcPct val="107000"/>
              </a:lnSpc>
              <a:spcAft>
                <a:spcPts val="600"/>
              </a:spcAft>
              <a:buFont typeface="Arial" panose="020B0604020202020204" pitchFamily="34" charset="0"/>
              <a:buChar char="•"/>
            </a:pPr>
            <a:r>
              <a:rPr lang="en-GB" sz="1500" b="1" dirty="0">
                <a:latin typeface="Open Sans" panose="020B0606030504020204" pitchFamily="34" charset="0"/>
                <a:ea typeface="Open Sans" panose="020B0606030504020204" pitchFamily="34" charset="0"/>
                <a:cs typeface="Open Sans" panose="020B0606030504020204" pitchFamily="34" charset="0"/>
              </a:rPr>
              <a:t>Expanding</a:t>
            </a:r>
            <a:r>
              <a:rPr lang="en-GB" sz="1500" dirty="0">
                <a:latin typeface="Open Sans" panose="020B0606030504020204" pitchFamily="34" charset="0"/>
                <a:ea typeface="Open Sans" panose="020B0606030504020204" pitchFamily="34" charset="0"/>
                <a:cs typeface="Open Sans" panose="020B0606030504020204" pitchFamily="34" charset="0"/>
              </a:rPr>
              <a:t> the numbers of survey participants </a:t>
            </a:r>
          </a:p>
          <a:p>
            <a:pPr marL="257175" indent="-257175" defTabSz="685800">
              <a:lnSpc>
                <a:spcPct val="107000"/>
              </a:lnSpc>
              <a:spcAft>
                <a:spcPts val="600"/>
              </a:spcAft>
              <a:buFont typeface="Arial" panose="020B0604020202020204" pitchFamily="34" charset="0"/>
              <a:buChar char="•"/>
            </a:pPr>
            <a:r>
              <a:rPr lang="en-GB" sz="1500" b="1" dirty="0">
                <a:latin typeface="Open Sans" panose="020B0606030504020204" pitchFamily="34" charset="0"/>
                <a:ea typeface="Open Sans" panose="020B0606030504020204" pitchFamily="34" charset="0"/>
                <a:cs typeface="Open Sans" panose="020B0606030504020204" pitchFamily="34" charset="0"/>
              </a:rPr>
              <a:t>Deep dives </a:t>
            </a:r>
            <a:r>
              <a:rPr lang="en-GB" sz="1500" dirty="0">
                <a:latin typeface="Open Sans" panose="020B0606030504020204" pitchFamily="34" charset="0"/>
                <a:ea typeface="Open Sans" panose="020B0606030504020204" pitchFamily="34" charset="0"/>
                <a:cs typeface="Open Sans" panose="020B0606030504020204" pitchFamily="34" charset="0"/>
              </a:rPr>
              <a:t>- a greater focus on market, regulation, or policy characteristics in individual countries to highlight best practices. Focus on what's important to stakeholders and policymakers. This may include, for example, a deep dive into the Nordic flexibility markets. </a:t>
            </a:r>
          </a:p>
          <a:p>
            <a:pPr marL="257175" indent="-257175" defTabSz="685800">
              <a:lnSpc>
                <a:spcPct val="107000"/>
              </a:lnSpc>
              <a:spcAft>
                <a:spcPts val="600"/>
              </a:spcAft>
              <a:buFont typeface="Arial" panose="020B0604020202020204" pitchFamily="34" charset="0"/>
              <a:buChar char="•"/>
            </a:pPr>
            <a:r>
              <a:rPr lang="en-GB" sz="1500" b="1" dirty="0">
                <a:latin typeface="Open Sans" panose="020B0606030504020204" pitchFamily="34" charset="0"/>
                <a:ea typeface="Open Sans" panose="020B0606030504020204" pitchFamily="34" charset="0"/>
                <a:cs typeface="Open Sans" panose="020B0606030504020204" pitchFamily="34" charset="0"/>
              </a:rPr>
              <a:t>More focused policy recommendations </a:t>
            </a:r>
            <a:r>
              <a:rPr lang="en-GB" sz="1500" dirty="0">
                <a:latin typeface="Open Sans" panose="020B0606030504020204" pitchFamily="34" charset="0"/>
                <a:ea typeface="Open Sans" panose="020B0606030504020204" pitchFamily="34" charset="0"/>
                <a:cs typeface="Open Sans" panose="020B0606030504020204" pitchFamily="34" charset="0"/>
              </a:rPr>
              <a:t>for each country, based on comparison of policy and market characteristics.</a:t>
            </a:r>
          </a:p>
          <a:p>
            <a:pPr marL="257175" indent="-257175" defTabSz="685800">
              <a:lnSpc>
                <a:spcPct val="107000"/>
              </a:lnSpc>
              <a:spcAft>
                <a:spcPts val="600"/>
              </a:spcAft>
              <a:buFont typeface="Arial" panose="020B0604020202020204" pitchFamily="34" charset="0"/>
              <a:buChar char="•"/>
            </a:pPr>
            <a:r>
              <a:rPr lang="en-GB" sz="1500" b="1" dirty="0">
                <a:latin typeface="Open Sans" panose="020B0606030504020204" pitchFamily="34" charset="0"/>
                <a:ea typeface="Open Sans" panose="020B0606030504020204" pitchFamily="34" charset="0"/>
                <a:cs typeface="Open Sans" panose="020B0606030504020204" pitchFamily="34" charset="0"/>
              </a:rPr>
              <a:t>Compare </a:t>
            </a:r>
            <a:r>
              <a:rPr lang="en-GB" sz="1500" dirty="0">
                <a:latin typeface="Open Sans" panose="020B0606030504020204" pitchFamily="34" charset="0"/>
                <a:ea typeface="Open Sans" panose="020B0606030504020204" pitchFamily="34" charset="0"/>
                <a:cs typeface="Open Sans" panose="020B0606030504020204" pitchFamily="34" charset="0"/>
              </a:rPr>
              <a:t>the new finding with results from past ETRIs, show changes of policy and its effect in the past 4 years. </a:t>
            </a:r>
          </a:p>
          <a:p>
            <a:pPr marL="257175" indent="-257175" defTabSz="685800">
              <a:lnSpc>
                <a:spcPct val="107000"/>
              </a:lnSpc>
              <a:spcAft>
                <a:spcPts val="600"/>
              </a:spcAft>
              <a:buFont typeface="Arial" panose="020B0604020202020204" pitchFamily="34" charset="0"/>
              <a:buChar char="•"/>
            </a:pPr>
            <a:r>
              <a:rPr lang="en-GB" sz="1500" b="1" dirty="0">
                <a:latin typeface="Open Sans" panose="020B0606030504020204" pitchFamily="34" charset="0"/>
                <a:ea typeface="Open Sans" panose="020B0606030504020204" pitchFamily="34" charset="0"/>
                <a:cs typeface="Open Sans" panose="020B0606030504020204" pitchFamily="34" charset="0"/>
              </a:rPr>
              <a:t>Address current energy crisis </a:t>
            </a:r>
            <a:r>
              <a:rPr lang="en-GB" sz="1500" dirty="0">
                <a:latin typeface="Open Sans" panose="020B0606030504020204" pitchFamily="34" charset="0"/>
                <a:ea typeface="Open Sans" panose="020B0606030504020204" pitchFamily="34" charset="0"/>
                <a:cs typeface="Open Sans" panose="020B0606030504020204" pitchFamily="34" charset="0"/>
              </a:rPr>
              <a:t>and the impact of UK energy security strategy on flexibility market, looking forward to likely future developments. </a:t>
            </a:r>
          </a:p>
          <a:p>
            <a:pPr marL="257175" indent="-257175" defTabSz="685800">
              <a:lnSpc>
                <a:spcPct val="107000"/>
              </a:lnSpc>
              <a:spcAft>
                <a:spcPts val="600"/>
              </a:spcAft>
              <a:buFont typeface="Arial" panose="020B0604020202020204" pitchFamily="34" charset="0"/>
              <a:buChar char="•"/>
            </a:pPr>
            <a:endParaRPr lang="en-GB" sz="150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CDA9045B-9C6F-4850-B818-608F8EA8A06F}"/>
              </a:ext>
            </a:extLst>
          </p:cNvPr>
          <p:cNvSpPr txBox="1"/>
          <p:nvPr/>
        </p:nvSpPr>
        <p:spPr>
          <a:xfrm>
            <a:off x="26702" y="3139360"/>
            <a:ext cx="1767903" cy="584775"/>
          </a:xfrm>
          <a:prstGeom prst="rect">
            <a:avLst/>
          </a:prstGeom>
          <a:noFill/>
        </p:spPr>
        <p:txBody>
          <a:bodyPr wrap="square" rtlCol="0">
            <a:spAutoFit/>
          </a:bodyPr>
          <a:lstStyle/>
          <a:p>
            <a:pPr defTabSz="685800"/>
            <a:r>
              <a:rPr lang="en-GB" sz="1600" b="1" i="1" dirty="0">
                <a:solidFill>
                  <a:srgbClr val="F3F3F2"/>
                </a:solidFill>
                <a:latin typeface="Open Sans" panose="020B0606030504020204" pitchFamily="34" charset="0"/>
                <a:ea typeface="Open Sans" panose="020B0606030504020204" pitchFamily="34" charset="0"/>
                <a:cs typeface="Open Sans" panose="020B0606030504020204" pitchFamily="34" charset="0"/>
              </a:rPr>
              <a:t>What’s planned for ETRI 2022</a:t>
            </a:r>
          </a:p>
        </p:txBody>
      </p:sp>
      <p:pic>
        <p:nvPicPr>
          <p:cNvPr id="8" name="Picture 7" descr="A screenshot of a computer&#10;&#10;Description automatically generated with medium confidence">
            <a:extLst>
              <a:ext uri="{FF2B5EF4-FFF2-40B4-BE49-F238E27FC236}">
                <a16:creationId xmlns:a16="http://schemas.microsoft.com/office/drawing/2014/main" id="{5EC09EAF-D76B-62D7-0AAD-2246C1AD7324}"/>
              </a:ext>
            </a:extLst>
          </p:cNvPr>
          <p:cNvPicPr>
            <a:picLocks noChangeAspect="1"/>
          </p:cNvPicPr>
          <p:nvPr/>
        </p:nvPicPr>
        <p:blipFill rotWithShape="1">
          <a:blip r:embed="rId4">
            <a:extLst>
              <a:ext uri="{28A0092B-C50C-407E-A947-70E740481C1C}">
                <a14:useLocalDpi xmlns:a14="http://schemas.microsoft.com/office/drawing/2010/main" val="0"/>
              </a:ext>
            </a:extLst>
          </a:blip>
          <a:srcRect l="4435" t="22905" r="7166" b="57851"/>
          <a:stretch/>
        </p:blipFill>
        <p:spPr>
          <a:xfrm>
            <a:off x="81115" y="5769265"/>
            <a:ext cx="5138957" cy="1042687"/>
          </a:xfrm>
          <a:prstGeom prst="rect">
            <a:avLst/>
          </a:prstGeom>
        </p:spPr>
      </p:pic>
    </p:spTree>
    <p:extLst>
      <p:ext uri="{BB962C8B-B14F-4D97-AF65-F5344CB8AC3E}">
        <p14:creationId xmlns:p14="http://schemas.microsoft.com/office/powerpoint/2010/main" val="251595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767904" cy="6858000"/>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3000"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5D5B8547-58BD-2B4D-8E56-2400CFE27588}"/>
              </a:ext>
            </a:extLst>
          </p:cNvPr>
          <p:cNvSpPr/>
          <p:nvPr/>
        </p:nvSpPr>
        <p:spPr>
          <a:xfrm>
            <a:off x="1767904" y="6464846"/>
            <a:ext cx="6666218" cy="92815"/>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pic>
        <p:nvPicPr>
          <p:cNvPr id="16" name="Picture 15">
            <a:extLst>
              <a:ext uri="{FF2B5EF4-FFF2-40B4-BE49-F238E27FC236}">
                <a16:creationId xmlns:a16="http://schemas.microsoft.com/office/drawing/2014/main" id="{90436785-8209-E248-AA2C-BF9EF4205CA0}"/>
              </a:ext>
            </a:extLst>
          </p:cNvPr>
          <p:cNvPicPr>
            <a:picLocks noChangeAspect="1"/>
          </p:cNvPicPr>
          <p:nvPr/>
        </p:nvPicPr>
        <p:blipFill>
          <a:blip r:embed="rId3"/>
          <a:stretch>
            <a:fillRect/>
          </a:stretch>
        </p:blipFill>
        <p:spPr>
          <a:xfrm>
            <a:off x="8434121" y="5968027"/>
            <a:ext cx="709879" cy="702078"/>
          </a:xfrm>
          <a:prstGeom prst="rect">
            <a:avLst/>
          </a:prstGeom>
        </p:spPr>
      </p:pic>
      <p:sp>
        <p:nvSpPr>
          <p:cNvPr id="19" name="Title 1">
            <a:extLst>
              <a:ext uri="{FF2B5EF4-FFF2-40B4-BE49-F238E27FC236}">
                <a16:creationId xmlns:a16="http://schemas.microsoft.com/office/drawing/2014/main" id="{529A349C-9BC5-3344-9A51-83B66E668A6E}"/>
              </a:ext>
            </a:extLst>
          </p:cNvPr>
          <p:cNvSpPr>
            <a:spLocks noGrp="1"/>
          </p:cNvSpPr>
          <p:nvPr>
            <p:ph type="ctrTitle"/>
          </p:nvPr>
        </p:nvSpPr>
        <p:spPr>
          <a:xfrm>
            <a:off x="63799" y="857250"/>
            <a:ext cx="1767903" cy="1034003"/>
          </a:xfrm>
          <a:noFill/>
          <a:ln>
            <a:noFill/>
          </a:ln>
        </p:spPr>
        <p:txBody>
          <a:bodyPr>
            <a:noAutofit/>
          </a:bodyPr>
          <a:lstStyle/>
          <a:p>
            <a:pPr algn="l"/>
            <a:r>
              <a:rPr lang="en-GB"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Transition Readiness Index</a:t>
            </a:r>
          </a:p>
        </p:txBody>
      </p:sp>
      <p:pic>
        <p:nvPicPr>
          <p:cNvPr id="6" name="Picture 5" descr="A screenshot of a computer&#10;&#10;Description automatically generated with medium confidence">
            <a:extLst>
              <a:ext uri="{FF2B5EF4-FFF2-40B4-BE49-F238E27FC236}">
                <a16:creationId xmlns:a16="http://schemas.microsoft.com/office/drawing/2014/main" id="{D63461B4-1FE5-4CC3-AAAE-CE09D136C676}"/>
              </a:ext>
            </a:extLst>
          </p:cNvPr>
          <p:cNvPicPr>
            <a:picLocks noChangeAspect="1"/>
          </p:cNvPicPr>
          <p:nvPr/>
        </p:nvPicPr>
        <p:blipFill rotWithShape="1">
          <a:blip r:embed="rId4">
            <a:extLst>
              <a:ext uri="{28A0092B-C50C-407E-A947-70E740481C1C}">
                <a14:useLocalDpi xmlns:a14="http://schemas.microsoft.com/office/drawing/2010/main" val="0"/>
              </a:ext>
            </a:extLst>
          </a:blip>
          <a:srcRect l="4435" t="22905" r="7166" b="57851"/>
          <a:stretch/>
        </p:blipFill>
        <p:spPr>
          <a:xfrm>
            <a:off x="2264022" y="300339"/>
            <a:ext cx="6525039" cy="1323921"/>
          </a:xfrm>
          <a:prstGeom prst="rect">
            <a:avLst/>
          </a:prstGeom>
        </p:spPr>
      </p:pic>
      <p:sp>
        <p:nvSpPr>
          <p:cNvPr id="12" name="TextBox 11">
            <a:extLst>
              <a:ext uri="{FF2B5EF4-FFF2-40B4-BE49-F238E27FC236}">
                <a16:creationId xmlns:a16="http://schemas.microsoft.com/office/drawing/2014/main" id="{B4673E26-CC72-4DDD-A5F1-E60404BA4C78}"/>
              </a:ext>
            </a:extLst>
          </p:cNvPr>
          <p:cNvSpPr txBox="1"/>
          <p:nvPr/>
        </p:nvSpPr>
        <p:spPr>
          <a:xfrm>
            <a:off x="2227328" y="2490231"/>
            <a:ext cx="6872257" cy="3674276"/>
          </a:xfrm>
          <a:prstGeom prst="rect">
            <a:avLst/>
          </a:prstGeom>
          <a:noFill/>
        </p:spPr>
        <p:txBody>
          <a:bodyPr wrap="square">
            <a:spAutoFit/>
          </a:bodyPr>
          <a:lstStyle/>
          <a:p>
            <a:pPr marL="257175" indent="-257175" defTabSz="685800">
              <a:buFont typeface="+mj-lt"/>
              <a:buAutoNum type="arabicPeriod"/>
            </a:pPr>
            <a:r>
              <a:rPr lang="en-GB" sz="1500" dirty="0">
                <a:solidFill>
                  <a:prstClr val="black"/>
                </a:solidFill>
                <a:latin typeface="Calibri" panose="020F0502020204030204" pitchFamily="34" charset="0"/>
                <a:ea typeface="Times New Roman" panose="02020603050405020304" pitchFamily="18" charset="0"/>
              </a:rPr>
              <a:t>Over 300 visits for our ETRI 2021 webpage. (Until April 2022)</a:t>
            </a:r>
            <a:endParaRPr lang="en-GB" sz="1500" dirty="0">
              <a:solidFill>
                <a:prstClr val="black"/>
              </a:solidFill>
              <a:latin typeface="Calibri" panose="020F0502020204030204" pitchFamily="34" charset="0"/>
              <a:ea typeface="DengXian" panose="02010600030101010101" pitchFamily="2" charset="-122"/>
            </a:endParaRPr>
          </a:p>
          <a:p>
            <a:pPr marL="257175" indent="-257175" defTabSz="685800">
              <a:buFont typeface="+mj-lt"/>
              <a:buAutoNum type="arabicPeriod"/>
            </a:pPr>
            <a:r>
              <a:rPr lang="en-GB" sz="1500" dirty="0">
                <a:solidFill>
                  <a:prstClr val="black"/>
                </a:solidFill>
                <a:latin typeface="Calibri" panose="020F0502020204030204" pitchFamily="34" charset="0"/>
                <a:ea typeface="Times New Roman" panose="02020603050405020304" pitchFamily="18" charset="0"/>
              </a:rPr>
              <a:t>Over 1400 Impressions among our 5 LinkedIn posts. </a:t>
            </a:r>
            <a:endParaRPr lang="en-GB" sz="1500" dirty="0">
              <a:solidFill>
                <a:prstClr val="black"/>
              </a:solidFill>
              <a:latin typeface="Calibri" panose="020F0502020204030204" pitchFamily="34" charset="0"/>
              <a:ea typeface="DengXian" panose="02010600030101010101" pitchFamily="2" charset="-122"/>
            </a:endParaRPr>
          </a:p>
          <a:p>
            <a:pPr marL="257175" indent="-257175" defTabSz="685800">
              <a:buFont typeface="+mj-lt"/>
              <a:buAutoNum type="arabicPeriod"/>
            </a:pPr>
            <a:r>
              <a:rPr lang="en-GB" sz="1500" dirty="0">
                <a:solidFill>
                  <a:prstClr val="black"/>
                </a:solidFill>
                <a:latin typeface="Calibri" panose="020F0502020204030204" pitchFamily="34" charset="0"/>
                <a:ea typeface="Times New Roman" panose="02020603050405020304" pitchFamily="18" charset="0"/>
              </a:rPr>
              <a:t>Various UK government briefing and COP 26</a:t>
            </a:r>
            <a:endParaRPr lang="en-GB" sz="1500" dirty="0">
              <a:solidFill>
                <a:prstClr val="black"/>
              </a:solidFill>
              <a:latin typeface="Calibri" panose="020F0502020204030204" pitchFamily="34" charset="0"/>
              <a:ea typeface="DengXian" panose="02010600030101010101" pitchFamily="2" charset="-122"/>
            </a:endParaRPr>
          </a:p>
          <a:p>
            <a:pPr marL="257175" indent="-257175" defTabSz="685800">
              <a:buFont typeface="+mj-lt"/>
              <a:buAutoNum type="arabicPeriod"/>
            </a:pPr>
            <a:r>
              <a:rPr lang="en-GB" sz="1500" dirty="0">
                <a:solidFill>
                  <a:prstClr val="black"/>
                </a:solidFill>
                <a:latin typeface="Calibri" panose="020F0502020204030204" pitchFamily="34" charset="0"/>
                <a:ea typeface="Times New Roman" panose="02020603050405020304" pitchFamily="18" charset="0"/>
              </a:rPr>
              <a:t>Abundant international coverage in trade media across Europe. </a:t>
            </a:r>
            <a:endParaRPr lang="en-GB" sz="150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hlinkClick r:id="rId5"/>
              </a:rPr>
              <a:t>Advertiser.ie - Ireland’s Electric Vehicle charging infrastructure ranks low in EU</a:t>
            </a:r>
            <a:endParaRPr lang="en-GB" sz="105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hlinkClick r:id="rId6"/>
              </a:rPr>
              <a:t>'UK risks missing decarbonisation goals' - reNews - Renewable Energy News</a:t>
            </a:r>
            <a:endParaRPr lang="en-GB" sz="105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hlinkClick r:id="rId7"/>
              </a:rPr>
              <a:t>Urgent action required on grid flexibility to meet net zero, REA warns | Current News (current-news.co.uk)</a:t>
            </a:r>
            <a:endParaRPr lang="en-GB" sz="105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hlinkClick r:id="rId8"/>
              </a:rPr>
              <a:t>Ireland lagging behind on EV charging infrastructure (irishexaminer.com)</a:t>
            </a:r>
            <a:endParaRPr lang="en-GB" sz="105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hlinkClick r:id="rId9"/>
              </a:rPr>
              <a:t>UK second worst market in Europe for flexibility according to new report | Current News (current-news.co.uk)</a:t>
            </a:r>
            <a:endParaRPr lang="en-GB" sz="105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hlinkClick r:id="rId10"/>
              </a:rPr>
              <a:t>Ireland lags behind Europe on EV charging infrastructure – report (siliconrepublic.com)</a:t>
            </a:r>
            <a:endParaRPr lang="en-GB" sz="105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rPr>
              <a:t>Urgent action required on grid flexibility to meet net zero, REA warns | Current News (current-news.co.uk)</a:t>
            </a:r>
          </a:p>
          <a:p>
            <a:pPr marL="557213" indent="-214313" defTabSz="685800">
              <a:buFont typeface="Arial" panose="020B0604020202020204" pitchFamily="34" charset="0"/>
              <a:buChar char="•"/>
            </a:pPr>
            <a:r>
              <a:rPr lang="en-GB" sz="1050" dirty="0">
                <a:solidFill>
                  <a:prstClr val="black"/>
                </a:solidFill>
                <a:latin typeface="Calibri" panose="020F0502020204030204" pitchFamily="34" charset="0"/>
                <a:ea typeface="DengXian" panose="02010600030101010101" pitchFamily="2" charset="-122"/>
              </a:rPr>
              <a:t>Germen </a:t>
            </a:r>
            <a:r>
              <a:rPr lang="en-GB" sz="1050" u="sng" dirty="0" err="1">
                <a:solidFill>
                  <a:srgbClr val="0000FF"/>
                </a:solidFill>
                <a:latin typeface="Calibri" panose="020F0502020204030204" pitchFamily="34" charset="0"/>
                <a:ea typeface="DengXian" panose="02010600030101010101" pitchFamily="2" charset="-122"/>
                <a:hlinkClick r:id="rId11"/>
              </a:rPr>
              <a:t>Netcongestie</a:t>
            </a:r>
            <a:r>
              <a:rPr lang="en-GB" sz="1050" u="sng" dirty="0">
                <a:solidFill>
                  <a:srgbClr val="0000FF"/>
                </a:solidFill>
                <a:latin typeface="Calibri" panose="020F0502020204030204" pitchFamily="34" charset="0"/>
                <a:ea typeface="DengXian" panose="02010600030101010101" pitchFamily="2" charset="-122"/>
                <a:hlinkClick r:id="rId11"/>
              </a:rPr>
              <a:t> vertraagt Nederlandse energietransitie - Persberichten.com</a:t>
            </a:r>
            <a:endParaRPr lang="en-GB" sz="105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rPr>
              <a:t>Bei Energiewende nur Mittelmaß | SOLARIFY</a:t>
            </a:r>
            <a:endParaRPr lang="en-GB" sz="105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hlinkClick r:id="rId12"/>
              </a:rPr>
              <a:t>Eaton: 2. Energy Transition Readiness Index – Deutschland bei Energiewende europaweit nur Mittelmaß – pv magazine Deutschland (pv-magazine.de)</a:t>
            </a:r>
            <a:endParaRPr lang="en-GB" sz="1050" u="sng" dirty="0">
              <a:solidFill>
                <a:srgbClr val="0000FF"/>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dirty="0">
                <a:solidFill>
                  <a:prstClr val="black"/>
                </a:solidFill>
                <a:latin typeface="Calibri" panose="020F0502020204030204" pitchFamily="34" charset="0"/>
                <a:ea typeface="DengXian" panose="02010600030101010101" pitchFamily="2" charset="-122"/>
              </a:rPr>
              <a:t>Italian </a:t>
            </a:r>
            <a:r>
              <a:rPr lang="en-GB" sz="1050" u="sng" dirty="0">
                <a:solidFill>
                  <a:srgbClr val="0000FF"/>
                </a:solidFill>
                <a:latin typeface="Calibri" panose="020F0502020204030204" pitchFamily="34" charset="0"/>
                <a:ea typeface="DengXian" panose="02010600030101010101" pitchFamily="2" charset="-122"/>
                <a:hlinkClick r:id="rId13"/>
              </a:rPr>
              <a:t>L’Italia rischia di non raggiungere gli obiettivi europei di decarbonizzazione (energiamercato.it)</a:t>
            </a:r>
            <a:endParaRPr lang="en-GB" sz="1050" u="sng" dirty="0">
              <a:solidFill>
                <a:srgbClr val="0000FF"/>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a:solidFill>
                  <a:srgbClr val="0000FF"/>
                </a:solidFill>
                <a:latin typeface="Calibri" panose="020F0502020204030204" pitchFamily="34" charset="0"/>
                <a:ea typeface="DengXian" panose="02010600030101010101" pitchFamily="2" charset="-122"/>
                <a:hlinkClick r:id="rId14"/>
              </a:rPr>
              <a:t>Studio Eaton: Italia può non raggiungere obiettivi decarbonizzazione UE (rinnovabilierisparmio.it)</a:t>
            </a:r>
            <a:endParaRPr lang="en-GB" sz="1050" dirty="0">
              <a:solidFill>
                <a:prstClr val="black"/>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u="sng" dirty="0" err="1">
                <a:solidFill>
                  <a:srgbClr val="0000FF"/>
                </a:solidFill>
                <a:latin typeface="Calibri" panose="020F0502020204030204" pitchFamily="34" charset="0"/>
                <a:ea typeface="DengXian" panose="02010600030101010101" pitchFamily="2" charset="-122"/>
                <a:hlinkClick r:id="rId15"/>
              </a:rPr>
              <a:t>Obiettivi</a:t>
            </a:r>
            <a:r>
              <a:rPr lang="en-GB" sz="1050" u="sng" dirty="0">
                <a:solidFill>
                  <a:srgbClr val="0000FF"/>
                </a:solidFill>
                <a:latin typeface="Calibri" panose="020F0502020204030204" pitchFamily="34" charset="0"/>
                <a:ea typeface="DengXian" panose="02010600030101010101" pitchFamily="2" charset="-122"/>
                <a:hlinkClick r:id="rId15"/>
              </a:rPr>
              <a:t> Esg: a che punto sono i Paesi del G20? (greenplanner.it)</a:t>
            </a:r>
            <a:endParaRPr lang="en-GB" sz="1050" u="sng" dirty="0">
              <a:solidFill>
                <a:srgbClr val="0000FF"/>
              </a:solidFill>
              <a:latin typeface="Calibri" panose="020F0502020204030204" pitchFamily="34" charset="0"/>
              <a:ea typeface="DengXian" panose="02010600030101010101" pitchFamily="2" charset="-122"/>
            </a:endParaRPr>
          </a:p>
          <a:p>
            <a:pPr marL="557213" indent="-214313" defTabSz="685800">
              <a:buFont typeface="Arial" panose="020B0604020202020204" pitchFamily="34" charset="0"/>
              <a:buChar char="•"/>
            </a:pPr>
            <a:r>
              <a:rPr lang="en-GB" sz="1050" dirty="0">
                <a:solidFill>
                  <a:prstClr val="black"/>
                </a:solidFill>
                <a:latin typeface="Calibri" panose="020F0502020204030204" pitchFamily="34" charset="0"/>
                <a:ea typeface="DengXian" panose="02010600030101010101" pitchFamily="2" charset="-122"/>
              </a:rPr>
              <a:t>Polish </a:t>
            </a:r>
            <a:r>
              <a:rPr lang="en-GB" sz="1050" u="sng" dirty="0">
                <a:solidFill>
                  <a:srgbClr val="0000FF"/>
                </a:solidFill>
                <a:latin typeface="Calibri" panose="020F0502020204030204" pitchFamily="34" charset="0"/>
                <a:ea typeface="DengXian" panose="02010600030101010101" pitchFamily="2" charset="-122"/>
                <a:hlinkClick r:id="rId16"/>
              </a:rPr>
              <a:t>Europejskie gospodarki nie są gotowe na OZE (ceo.com.pl)</a:t>
            </a:r>
            <a:endParaRPr lang="en-GB" sz="1050" dirty="0">
              <a:solidFill>
                <a:prstClr val="black"/>
              </a:solidFill>
              <a:latin typeface="Calibri" panose="020F0502020204030204" pitchFamily="34" charset="0"/>
              <a:ea typeface="DengXian" panose="02010600030101010101" pitchFamily="2" charset="-122"/>
            </a:endParaRPr>
          </a:p>
          <a:p>
            <a:pPr defTabSz="685800">
              <a:lnSpc>
                <a:spcPct val="107000"/>
              </a:lnSpc>
              <a:spcAft>
                <a:spcPts val="600"/>
              </a:spcAft>
            </a:pPr>
            <a:endParaRPr lang="en-GB" sz="1500" b="1"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4541F38E-4264-4BF5-AD47-892E1E3B8CF7}"/>
              </a:ext>
            </a:extLst>
          </p:cNvPr>
          <p:cNvSpPr txBox="1"/>
          <p:nvPr/>
        </p:nvSpPr>
        <p:spPr>
          <a:xfrm>
            <a:off x="63799" y="3184253"/>
            <a:ext cx="1767903" cy="553998"/>
          </a:xfrm>
          <a:prstGeom prst="rect">
            <a:avLst/>
          </a:prstGeom>
          <a:noFill/>
        </p:spPr>
        <p:txBody>
          <a:bodyPr wrap="square" rtlCol="0">
            <a:spAutoFit/>
          </a:bodyPr>
          <a:lstStyle/>
          <a:p>
            <a:pPr defTabSz="685800"/>
            <a:r>
              <a:rPr lang="en-GB" sz="1500" b="1" dirty="0">
                <a:solidFill>
                  <a:srgbClr val="F3F3F2"/>
                </a:solidFill>
                <a:latin typeface="Open Sans" panose="020B0606030504020204" pitchFamily="34" charset="0"/>
                <a:ea typeface="Open Sans" panose="020B0606030504020204" pitchFamily="34" charset="0"/>
                <a:cs typeface="Open Sans" panose="020B0606030504020204" pitchFamily="34" charset="0"/>
              </a:rPr>
              <a:t>Performance of ETRI 2021 </a:t>
            </a:r>
          </a:p>
        </p:txBody>
      </p:sp>
      <p:sp>
        <p:nvSpPr>
          <p:cNvPr id="10" name="TextBox 9">
            <a:extLst>
              <a:ext uri="{FF2B5EF4-FFF2-40B4-BE49-F238E27FC236}">
                <a16:creationId xmlns:a16="http://schemas.microsoft.com/office/drawing/2014/main" id="{43101B3E-01BE-280D-1C73-28A1B1371029}"/>
              </a:ext>
            </a:extLst>
          </p:cNvPr>
          <p:cNvSpPr txBox="1"/>
          <p:nvPr/>
        </p:nvSpPr>
        <p:spPr>
          <a:xfrm>
            <a:off x="2508724" y="1720535"/>
            <a:ext cx="6095724" cy="584775"/>
          </a:xfrm>
          <a:prstGeom prst="rect">
            <a:avLst/>
          </a:prstGeom>
          <a:noFill/>
        </p:spPr>
        <p:txBody>
          <a:bodyPr wrap="square">
            <a:spAutoFit/>
          </a:bodyPr>
          <a:lstStyle/>
          <a:p>
            <a:r>
              <a:rPr lang="en-GB" sz="1600" b="1" dirty="0">
                <a:solidFill>
                  <a:srgbClr val="06926B"/>
                </a:solidFill>
                <a:hlinkClick r:id="rId17">
                  <a:extLst>
                    <a:ext uri="{A12FA001-AC4F-418D-AE19-62706E023703}">
                      <ahyp:hlinkClr xmlns:ahyp="http://schemas.microsoft.com/office/drawing/2018/hyperlinkcolor" val="tx"/>
                    </a:ext>
                  </a:extLst>
                </a:hlinkClick>
              </a:rPr>
              <a:t>In case you missed </a:t>
            </a:r>
            <a:r>
              <a:rPr lang="en-GB" sz="1600" b="1" dirty="0" err="1">
                <a:solidFill>
                  <a:srgbClr val="06926B"/>
                </a:solidFill>
                <a:hlinkClick r:id="rId17">
                  <a:extLst>
                    <a:ext uri="{A12FA001-AC4F-418D-AE19-62706E023703}">
                      <ahyp:hlinkClr xmlns:ahyp="http://schemas.microsoft.com/office/drawing/2018/hyperlinkcolor" val="tx"/>
                    </a:ext>
                  </a:extLst>
                </a:hlinkClick>
              </a:rPr>
              <a:t>thie</a:t>
            </a:r>
            <a:r>
              <a:rPr lang="en-GB" sz="1600" b="1" dirty="0">
                <a:solidFill>
                  <a:srgbClr val="06926B"/>
                </a:solidFill>
                <a:hlinkClick r:id="rId17">
                  <a:extLst>
                    <a:ext uri="{A12FA001-AC4F-418D-AE19-62706E023703}">
                      <ahyp:hlinkClr xmlns:ahyp="http://schemas.microsoft.com/office/drawing/2018/hyperlinkcolor" val="tx"/>
                    </a:ext>
                  </a:extLst>
                </a:hlinkClick>
              </a:rPr>
              <a:t> report, here is the link </a:t>
            </a:r>
            <a:r>
              <a:rPr lang="en-GB" sz="1600" dirty="0">
                <a:solidFill>
                  <a:srgbClr val="0563C1"/>
                </a:solidFill>
                <a:hlinkClick r:id="rId17">
                  <a:extLst>
                    <a:ext uri="{A12FA001-AC4F-418D-AE19-62706E023703}">
                      <ahyp:hlinkClr xmlns:ahyp="http://schemas.microsoft.com/office/drawing/2018/hyperlinkcolor" val="tx"/>
                    </a:ext>
                  </a:extLst>
                </a:hlinkClick>
              </a:rPr>
              <a:t>:</a:t>
            </a:r>
            <a:br>
              <a:rPr lang="en-GB" sz="1600" dirty="0">
                <a:solidFill>
                  <a:srgbClr val="0563C1"/>
                </a:solidFill>
                <a:hlinkClick r:id="rId17">
                  <a:extLst>
                    <a:ext uri="{A12FA001-AC4F-418D-AE19-62706E023703}">
                      <ahyp:hlinkClr xmlns:ahyp="http://schemas.microsoft.com/office/drawing/2018/hyperlinkcolor" val="tx"/>
                    </a:ext>
                  </a:extLst>
                </a:hlinkClick>
              </a:rPr>
            </a:br>
            <a:r>
              <a:rPr lang="en-GB" sz="1600" dirty="0">
                <a:solidFill>
                  <a:srgbClr val="0563C1"/>
                </a:solidFill>
                <a:hlinkClick r:id="rId17">
                  <a:extLst>
                    <a:ext uri="{A12FA001-AC4F-418D-AE19-62706E023703}">
                      <ahyp:hlinkClr xmlns:ahyp="http://schemas.microsoft.com/office/drawing/2018/hyperlinkcolor" val="tx"/>
                    </a:ext>
                  </a:extLst>
                </a:hlinkClick>
              </a:rPr>
              <a:t> Energy Transition Readiness Index 2021 - REA (r-e-a.net)</a:t>
            </a:r>
            <a:endParaRPr lang="en-GB" sz="1600" dirty="0"/>
          </a:p>
        </p:txBody>
      </p:sp>
    </p:spTree>
    <p:extLst>
      <p:ext uri="{BB962C8B-B14F-4D97-AF65-F5344CB8AC3E}">
        <p14:creationId xmlns:p14="http://schemas.microsoft.com/office/powerpoint/2010/main" val="835021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p:nvPr/>
        </p:nvSpPr>
        <p:spPr>
          <a:xfrm>
            <a:off x="3668" y="855845"/>
            <a:ext cx="1924400" cy="5143500"/>
          </a:xfrm>
          <a:prstGeom prst="rect">
            <a:avLst/>
          </a:prstGeom>
          <a:solidFill>
            <a:srgbClr val="06926B"/>
          </a:solidFill>
          <a:ln w="12700" cap="flat" cmpd="sng">
            <a:solidFill>
              <a:srgbClr val="06926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kern="0">
              <a:solidFill>
                <a:srgbClr val="74E2D5"/>
              </a:solidFill>
              <a:latin typeface="Calibri"/>
              <a:ea typeface="Calibri"/>
              <a:cs typeface="Calibri"/>
              <a:sym typeface="Calibri"/>
            </a:endParaRPr>
          </a:p>
        </p:txBody>
      </p:sp>
      <p:sp>
        <p:nvSpPr>
          <p:cNvPr id="284" name="Google Shape;284;p44"/>
          <p:cNvSpPr txBox="1">
            <a:spLocks noGrp="1"/>
          </p:cNvSpPr>
          <p:nvPr>
            <p:ph type="subTitle" idx="1"/>
          </p:nvPr>
        </p:nvSpPr>
        <p:spPr>
          <a:xfrm>
            <a:off x="2411760" y="2276872"/>
            <a:ext cx="6336704" cy="1794600"/>
          </a:xfrm>
          <a:prstGeom prst="rect">
            <a:avLst/>
          </a:prstGeom>
          <a:noFill/>
          <a:ln>
            <a:noFill/>
          </a:ln>
        </p:spPr>
        <p:txBody>
          <a:bodyPr spcFirstLastPara="1" wrap="square" lIns="68569" tIns="34275" rIns="68569" bIns="34275" anchor="t" anchorCtr="0">
            <a:noAutofit/>
          </a:bodyPr>
          <a:lstStyle/>
          <a:p>
            <a:pPr marL="0" indent="0" algn="l">
              <a:spcBef>
                <a:spcPts val="0"/>
              </a:spcBef>
              <a:buSzPts val="4000"/>
            </a:pPr>
            <a:endParaRPr sz="3000" b="1" i="1"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indent="0" algn="l">
              <a:buClr>
                <a:srgbClr val="06926B"/>
              </a:buClr>
              <a:buSzPts val="4000"/>
            </a:pPr>
            <a:r>
              <a:rPr lang="en-GB" sz="3000" b="1"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Lato"/>
              </a:rPr>
              <a:t>REA Engagement &amp; Next Steps</a:t>
            </a:r>
            <a:endParaRPr dirty="0">
              <a:latin typeface="Open Sans" panose="020B0606030504020204" pitchFamily="34" charset="0"/>
              <a:ea typeface="Open Sans" panose="020B0606030504020204" pitchFamily="34" charset="0"/>
              <a:cs typeface="Open Sans" panose="020B0606030504020204" pitchFamily="34" charset="0"/>
            </a:endParaRPr>
          </a:p>
          <a:p>
            <a:pPr marL="0" indent="0" algn="l">
              <a:buClr>
                <a:srgbClr val="1E1E1E"/>
              </a:buClr>
              <a:buSzPts val="2000"/>
            </a:pPr>
            <a:br>
              <a:rPr lang="en-GB" dirty="0">
                <a:solidFill>
                  <a:srgbClr val="1E1E1E"/>
                </a:solidFill>
                <a:latin typeface="Open Sans" panose="020B0606030504020204" pitchFamily="34" charset="0"/>
                <a:ea typeface="Open Sans" panose="020B0606030504020204" pitchFamily="34" charset="0"/>
                <a:cs typeface="Open Sans" panose="020B0606030504020204" pitchFamily="34" charset="0"/>
                <a:sym typeface="Century Gothic"/>
              </a:rPr>
            </a:br>
            <a:endParaRPr b="1"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indent="0" algn="l">
              <a:buClr>
                <a:srgbClr val="06926B"/>
              </a:buClr>
              <a:buSzPts val="4000"/>
            </a:pPr>
            <a:r>
              <a:rPr lang="en-GB" sz="3000" i="1"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Open Sans"/>
              </a:rPr>
              <a:t>                    </a:t>
            </a:r>
            <a:endParaRPr sz="3000"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90" name="Google Shape;290;p44"/>
          <p:cNvSpPr txBox="1"/>
          <p:nvPr/>
        </p:nvSpPr>
        <p:spPr>
          <a:xfrm>
            <a:off x="145870" y="5544620"/>
            <a:ext cx="1782198" cy="30005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GB" sz="1500" kern="0" dirty="0">
                <a:solidFill>
                  <a:srgbClr val="FFFFFF"/>
                </a:solidFill>
                <a:latin typeface="Libre Franklin"/>
                <a:ea typeface="Libre Franklin"/>
                <a:cs typeface="Libre Franklin"/>
                <a:sym typeface="Libre Franklin"/>
              </a:rPr>
              <a:t>@REAssociation</a:t>
            </a:r>
            <a:endParaRPr sz="1500" kern="0" dirty="0">
              <a:solidFill>
                <a:srgbClr val="FFFFFF"/>
              </a:solidFill>
              <a:latin typeface="Libre Franklin"/>
              <a:ea typeface="Libre Franklin"/>
              <a:cs typeface="Libre Franklin"/>
              <a:sym typeface="Libre Franklin"/>
            </a:endParaRPr>
          </a:p>
        </p:txBody>
      </p:sp>
      <p:pic>
        <p:nvPicPr>
          <p:cNvPr id="6" name="Picture 5">
            <a:extLst>
              <a:ext uri="{FF2B5EF4-FFF2-40B4-BE49-F238E27FC236}">
                <a16:creationId xmlns:a16="http://schemas.microsoft.com/office/drawing/2014/main" id="{4513547D-1010-31F6-286F-EF4E5F719C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88640"/>
            <a:ext cx="4435743" cy="971068"/>
          </a:xfrm>
          <a:prstGeom prst="rect">
            <a:avLst/>
          </a:prstGeom>
          <a:noFill/>
          <a:ln>
            <a:noFill/>
          </a:ln>
        </p:spPr>
      </p:pic>
    </p:spTree>
    <p:extLst>
      <p:ext uri="{BB962C8B-B14F-4D97-AF65-F5344CB8AC3E}">
        <p14:creationId xmlns:p14="http://schemas.microsoft.com/office/powerpoint/2010/main" val="3894794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952B0-9F6B-4CE5-8264-485D8A3BCBC8}"/>
              </a:ext>
            </a:extLst>
          </p:cNvPr>
          <p:cNvSpPr>
            <a:spLocks noGrp="1"/>
          </p:cNvSpPr>
          <p:nvPr>
            <p:ph type="title"/>
          </p:nvPr>
        </p:nvSpPr>
        <p:spPr/>
        <p:txBody>
          <a:bodyPr/>
          <a:lstStyle/>
          <a:p>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Policy Updates</a:t>
            </a:r>
          </a:p>
        </p:txBody>
      </p:sp>
      <p:sp>
        <p:nvSpPr>
          <p:cNvPr id="3" name="Content Placeholder 2">
            <a:extLst>
              <a:ext uri="{FF2B5EF4-FFF2-40B4-BE49-F238E27FC236}">
                <a16:creationId xmlns:a16="http://schemas.microsoft.com/office/drawing/2014/main" id="{D962E737-66F9-0785-9170-42F7EB344A21}"/>
              </a:ext>
            </a:extLst>
          </p:cNvPr>
          <p:cNvSpPr>
            <a:spLocks noGrp="1"/>
          </p:cNvSpPr>
          <p:nvPr>
            <p:ph idx="1"/>
          </p:nvPr>
        </p:nvSpPr>
        <p:spPr>
          <a:xfrm>
            <a:off x="605955" y="1253331"/>
            <a:ext cx="7886700" cy="4351338"/>
          </a:xfrm>
        </p:spPr>
        <p:txBody>
          <a:bodyPr/>
          <a:lstStyle/>
          <a:p>
            <a:pPr marL="457200" indent="-457200">
              <a:buFont typeface="+mj-lt"/>
              <a:buAutoNum type="alphaLcPeriod"/>
              <a:tabLst>
                <a:tab pos="457200" algn="l"/>
              </a:tabLst>
            </a:pPr>
            <a:r>
              <a:rPr lang="en-GB" sz="2000" b="1" dirty="0">
                <a:solidFill>
                  <a:srgbClr val="06926B"/>
                </a:solidFill>
                <a:latin typeface="Open Sans" panose="020B0606030504020204" pitchFamily="34" charset="0"/>
                <a:ea typeface="Open Sans" panose="020B0606030504020204" pitchFamily="34" charset="0"/>
                <a:cs typeface="Open Sans" panose="020B0606030504020204" pitchFamily="34" charset="0"/>
              </a:rPr>
              <a:t>British Energy Security Strategy – key areas</a:t>
            </a:r>
          </a:p>
          <a:p>
            <a:pPr marL="457200" lvl="1" indent="0">
              <a:buNone/>
              <a:tabLst>
                <a:tab pos="457200" algn="l"/>
              </a:tabLst>
            </a:pPr>
            <a:r>
              <a:rPr lang="en-GB" sz="1600" b="1" i="1" dirty="0">
                <a:solidFill>
                  <a:srgbClr val="06926B"/>
                </a:solidFill>
                <a:latin typeface="Open Sans" panose="020B0606030504020204" pitchFamily="34" charset="0"/>
                <a:ea typeface="Open Sans" panose="020B0606030504020204" pitchFamily="34" charset="0"/>
                <a:cs typeface="Open Sans" panose="020B0606030504020204" pitchFamily="34" charset="0"/>
              </a:rPr>
              <a:t>- Launch of Energy Security Bill – TODAY</a:t>
            </a:r>
            <a:br>
              <a:rPr lang="en-GB" sz="1600" b="1" dirty="0">
                <a:solidFill>
                  <a:srgbClr val="06926B"/>
                </a:solidFill>
                <a:latin typeface="Open Sans" panose="020B0606030504020204" pitchFamily="34" charset="0"/>
                <a:ea typeface="Open Sans" panose="020B0606030504020204" pitchFamily="34" charset="0"/>
                <a:cs typeface="Open Sans" panose="020B0606030504020204" pitchFamily="34" charset="0"/>
              </a:rPr>
            </a:br>
            <a:endParaRPr lang="en-GB" sz="1600" b="1"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lphaLcPeriod"/>
              <a:tabLst>
                <a:tab pos="457200" algn="l"/>
              </a:tabLst>
            </a:pPr>
            <a:r>
              <a:rPr lang="en-GB" sz="2000" b="1"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REMA  overview</a:t>
            </a:r>
          </a:p>
          <a:p>
            <a:pPr marL="457200" indent="-457200">
              <a:buFont typeface="+mj-lt"/>
              <a:buAutoNum type="alphaLcPeriod"/>
              <a:tabLst>
                <a:tab pos="457200" algn="l"/>
              </a:tabLst>
            </a:pPr>
            <a:endParaRPr lang="en-GB" sz="2000" b="1"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lphaLcPeriod"/>
              <a:tabLst>
                <a:tab pos="457200" algn="l"/>
              </a:tabLst>
            </a:pPr>
            <a:r>
              <a:rPr lang="en-GB" sz="2000" b="1" dirty="0">
                <a:solidFill>
                  <a:srgbClr val="06926B"/>
                </a:solidFill>
                <a:latin typeface="Open Sans" panose="020B0606030504020204" pitchFamily="34" charset="0"/>
                <a:ea typeface="Open Sans" panose="020B0606030504020204" pitchFamily="34" charset="0"/>
                <a:cs typeface="Open Sans" panose="020B0606030504020204" pitchFamily="34" charset="0"/>
              </a:rPr>
              <a:t>UK Emissions Trading Scheme</a:t>
            </a:r>
            <a:br>
              <a:rPr lang="en-GB" sz="2000" b="1" dirty="0">
                <a:solidFill>
                  <a:srgbClr val="06926B"/>
                </a:solidFill>
                <a:latin typeface="Open Sans" panose="020B0606030504020204" pitchFamily="34" charset="0"/>
                <a:ea typeface="Open Sans" panose="020B0606030504020204" pitchFamily="34" charset="0"/>
                <a:cs typeface="Open Sans" panose="020B0606030504020204" pitchFamily="34" charset="0"/>
              </a:rPr>
            </a:br>
            <a:endParaRPr lang="en-GB" sz="2000" b="1"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lphaLcPeriod"/>
              <a:tabLst>
                <a:tab pos="457200" algn="l"/>
              </a:tabLst>
            </a:pPr>
            <a:r>
              <a:rPr lang="en-GB" sz="2000" b="1" dirty="0">
                <a:solidFill>
                  <a:srgbClr val="06926B"/>
                </a:solidFill>
                <a:latin typeface="Open Sans" panose="020B0606030504020204" pitchFamily="34" charset="0"/>
                <a:ea typeface="Open Sans" panose="020B0606030504020204" pitchFamily="34" charset="0"/>
                <a:cs typeface="Open Sans" panose="020B0606030504020204" pitchFamily="34" charset="0"/>
              </a:rPr>
              <a:t> </a:t>
            </a:r>
            <a:r>
              <a:rPr lang="en-GB" sz="2000" b="1"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UK Green Taxonomy proposals - update</a:t>
            </a:r>
            <a:r>
              <a:rPr lang="en-GB" sz="2000" b="1" dirty="0">
                <a:solidFill>
                  <a:srgbClr val="06926B"/>
                </a:solidFill>
                <a:latin typeface="Open Sans" panose="020B0606030504020204" pitchFamily="34" charset="0"/>
                <a:ea typeface="Open Sans" panose="020B0606030504020204" pitchFamily="34" charset="0"/>
                <a:cs typeface="Open Sans" panose="020B0606030504020204" pitchFamily="34" charset="0"/>
              </a:rPr>
              <a:t> </a:t>
            </a:r>
            <a:r>
              <a:rPr lang="en-GB" sz="2000" b="1"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   </a:t>
            </a:r>
            <a:br>
              <a:rPr lang="en-GB" sz="2000" b="1" dirty="0">
                <a:solidFill>
                  <a:srgbClr val="06926B"/>
                </a:solidFill>
                <a:latin typeface="Open Sans" panose="020B0606030504020204" pitchFamily="34" charset="0"/>
                <a:ea typeface="Open Sans" panose="020B0606030504020204" pitchFamily="34" charset="0"/>
                <a:cs typeface="Open Sans" panose="020B0606030504020204" pitchFamily="34" charset="0"/>
              </a:rPr>
            </a:br>
            <a:endParaRPr lang="en-GB" sz="2000" b="1" dirty="0">
              <a:solidFill>
                <a:srgbClr val="06926B"/>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lphaLcPeriod"/>
              <a:tabLst>
                <a:tab pos="457200" algn="l"/>
              </a:tabLst>
            </a:pPr>
            <a:r>
              <a:rPr lang="en-GB" sz="2000" b="1"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Reminder of other changes since 1 April 2022   </a:t>
            </a:r>
          </a:p>
          <a:p>
            <a:pPr marL="914400" lvl="1" indent="-457200">
              <a:buFont typeface="+mj-lt"/>
              <a:buAutoNum type="romanUcPeriod"/>
              <a:tabLst>
                <a:tab pos="457200" algn="l"/>
              </a:tabLst>
            </a:pPr>
            <a:r>
              <a:rPr lang="en-GB" sz="1400" b="1"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VAT reduction </a:t>
            </a:r>
          </a:p>
          <a:p>
            <a:pPr marL="914400" lvl="1" indent="-457200">
              <a:buFont typeface="+mj-lt"/>
              <a:buAutoNum type="romanUcPeriod"/>
              <a:tabLst>
                <a:tab pos="457200" algn="l"/>
              </a:tabLst>
            </a:pPr>
            <a:r>
              <a:rPr lang="en-GB" sz="1400" b="1"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Business Rates changes </a:t>
            </a:r>
          </a:p>
          <a:p>
            <a:pPr marL="914400" lvl="1" indent="-457200">
              <a:buFont typeface="+mj-lt"/>
              <a:buAutoNum type="romanUcPeriod"/>
              <a:tabLst>
                <a:tab pos="457200" algn="l"/>
              </a:tabLst>
            </a:pPr>
            <a:r>
              <a:rPr lang="en-GB" sz="1400" b="1" dirty="0">
                <a:solidFill>
                  <a:srgbClr val="06926B"/>
                </a:solidFill>
                <a:effectLst/>
                <a:latin typeface="Open Sans" panose="020B0606030504020204" pitchFamily="34" charset="0"/>
                <a:ea typeface="Open Sans" panose="020B0606030504020204" pitchFamily="34" charset="0"/>
                <a:cs typeface="Open Sans" panose="020B0606030504020204" pitchFamily="34" charset="0"/>
              </a:rPr>
              <a:t>Boiler Upgrade Scheme &amp; Building Standards</a:t>
            </a:r>
          </a:p>
          <a:p>
            <a:endParaRPr lang="en-GB" sz="2000" b="1" dirty="0">
              <a:solidFill>
                <a:srgbClr val="06926B"/>
              </a:solidFill>
            </a:endParaRPr>
          </a:p>
        </p:txBody>
      </p:sp>
    </p:spTree>
    <p:extLst>
      <p:ext uri="{BB962C8B-B14F-4D97-AF65-F5344CB8AC3E}">
        <p14:creationId xmlns:p14="http://schemas.microsoft.com/office/powerpoint/2010/main" val="3940979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352489" y="-19274"/>
            <a:ext cx="8964488" cy="1179513"/>
          </a:xfrm>
          <a:prstGeom prst="rect">
            <a:avLst/>
          </a:prstGeom>
          <a:noFill/>
          <a:ln>
            <a:noFill/>
          </a:ln>
        </p:spPr>
        <p:txBody>
          <a:bodyPr>
            <a:noAutofit/>
          </a:bodyPr>
          <a:lstStyle/>
          <a:p>
            <a:pPr algn="l"/>
            <a:br>
              <a:rPr lang="en-GB" sz="2400" b="1" dirty="0">
                <a:solidFill>
                  <a:schemeClr val="bg1"/>
                </a:solidFill>
              </a:rPr>
            </a:br>
            <a:r>
              <a:rPr lang="en-GB" sz="2800" b="1" dirty="0">
                <a:solidFill>
                  <a:schemeClr val="bg1"/>
                </a:solidFill>
                <a:latin typeface="Century Gothic" panose="020B0502020202020204" pitchFamily="34" charset="0"/>
              </a:rPr>
              <a:t>REA media campaigns (H1 2022)</a:t>
            </a:r>
            <a:endParaRPr lang="en-GB" sz="32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323529" y="1052736"/>
            <a:ext cx="4248472" cy="5355312"/>
          </a:xfrm>
          <a:prstGeom prst="rect">
            <a:avLst/>
          </a:prstGeom>
        </p:spPr>
        <p:txBody>
          <a:bodyPr wrap="square">
            <a:spAutoFit/>
          </a:bodyPr>
          <a:lstStyle/>
          <a:p>
            <a:pPr marL="285750" indent="-285750" defTabSz="4572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Since the start of the year, the REA media campaigns have largely centred around energy security and the cost of living;</a:t>
            </a: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 REA’s ‘6-point plan’, culminating in an industry-wide letter, received wide-spread coverage, including in the Times;</a:t>
            </a: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Media coverage was also secured in the Guardian, the </a:t>
            </a:r>
            <a:r>
              <a:rPr lang="en-GB" dirty="0" err="1">
                <a:latin typeface="Open Sans" panose="020B0606030504020204" pitchFamily="34" charset="0"/>
                <a:ea typeface="Open Sans" panose="020B0606030504020204" pitchFamily="34" charset="0"/>
                <a:cs typeface="Open Sans" panose="020B0606030504020204" pitchFamily="34" charset="0"/>
              </a:rPr>
              <a:t>i</a:t>
            </a:r>
            <a:r>
              <a:rPr lang="en-GB" dirty="0">
                <a:latin typeface="Open Sans" panose="020B0606030504020204" pitchFamily="34" charset="0"/>
                <a:ea typeface="Open Sans" panose="020B0606030504020204" pitchFamily="34" charset="0"/>
                <a:cs typeface="Open Sans" panose="020B0606030504020204" pitchFamily="34" charset="0"/>
              </a:rPr>
              <a:t> and the Daily Mail, in addition to a variety of trade publications;</a:t>
            </a: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Further appearances on radio and podcasts, including Ed Miliband and Geoff Lloyd’s ‘Reasons to be Cheerful’.</a:t>
            </a:r>
          </a:p>
        </p:txBody>
      </p:sp>
      <p:pic>
        <p:nvPicPr>
          <p:cNvPr id="1026" name="Picture 2" descr="RxArt — the-guardian-logo">
            <a:extLst>
              <a:ext uri="{FF2B5EF4-FFF2-40B4-BE49-F238E27FC236}">
                <a16:creationId xmlns:a16="http://schemas.microsoft.com/office/drawing/2014/main" id="{B31491FC-9FC3-472B-A4BF-A8CFC9B8FF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034683"/>
            <a:ext cx="2259593" cy="12336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AF87786-82F5-4422-AA54-6B1E7B761F13}"/>
              </a:ext>
            </a:extLst>
          </p:cNvPr>
          <p:cNvPicPr>
            <a:picLocks noChangeAspect="1"/>
          </p:cNvPicPr>
          <p:nvPr/>
        </p:nvPicPr>
        <p:blipFill>
          <a:blip r:embed="rId4"/>
          <a:stretch>
            <a:fillRect/>
          </a:stretch>
        </p:blipFill>
        <p:spPr>
          <a:xfrm>
            <a:off x="5001554" y="2060848"/>
            <a:ext cx="3948109" cy="642937"/>
          </a:xfrm>
          <a:prstGeom prst="rect">
            <a:avLst/>
          </a:prstGeom>
        </p:spPr>
      </p:pic>
      <p:pic>
        <p:nvPicPr>
          <p:cNvPr id="7" name="Picture 6">
            <a:extLst>
              <a:ext uri="{FF2B5EF4-FFF2-40B4-BE49-F238E27FC236}">
                <a16:creationId xmlns:a16="http://schemas.microsoft.com/office/drawing/2014/main" id="{A4BB89C8-5E75-451C-8508-180E4740FE9D}"/>
              </a:ext>
            </a:extLst>
          </p:cNvPr>
          <p:cNvPicPr>
            <a:picLocks noChangeAspect="1"/>
          </p:cNvPicPr>
          <p:nvPr/>
        </p:nvPicPr>
        <p:blipFill>
          <a:blip r:embed="rId5"/>
          <a:stretch>
            <a:fillRect/>
          </a:stretch>
        </p:blipFill>
        <p:spPr>
          <a:xfrm>
            <a:off x="5049178" y="3481236"/>
            <a:ext cx="3852860" cy="690562"/>
          </a:xfrm>
          <a:prstGeom prst="rect">
            <a:avLst/>
          </a:prstGeom>
        </p:spPr>
      </p:pic>
      <p:pic>
        <p:nvPicPr>
          <p:cNvPr id="1028" name="Picture 4" descr="The Times Logo | evolution history and meaning">
            <a:extLst>
              <a:ext uri="{FF2B5EF4-FFF2-40B4-BE49-F238E27FC236}">
                <a16:creationId xmlns:a16="http://schemas.microsoft.com/office/drawing/2014/main" id="{6595C3DB-05A4-4966-BF7F-5C3414D0B9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2420888"/>
            <a:ext cx="2636256" cy="1482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14BA1F-CE42-47D6-A19A-8775978F1304}"/>
              </a:ext>
            </a:extLst>
          </p:cNvPr>
          <p:cNvPicPr>
            <a:picLocks noChangeAspect="1"/>
          </p:cNvPicPr>
          <p:nvPr/>
        </p:nvPicPr>
        <p:blipFill>
          <a:blip r:embed="rId7"/>
          <a:stretch>
            <a:fillRect/>
          </a:stretch>
        </p:blipFill>
        <p:spPr>
          <a:xfrm>
            <a:off x="4788024" y="4271850"/>
            <a:ext cx="2025771" cy="2015667"/>
          </a:xfrm>
          <a:prstGeom prst="rect">
            <a:avLst/>
          </a:prstGeom>
        </p:spPr>
      </p:pic>
    </p:spTree>
    <p:extLst>
      <p:ext uri="{BB962C8B-B14F-4D97-AF65-F5344CB8AC3E}">
        <p14:creationId xmlns:p14="http://schemas.microsoft.com/office/powerpoint/2010/main" val="3914405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277293" y="34135"/>
            <a:ext cx="8964488" cy="1179513"/>
          </a:xfrm>
          <a:prstGeom prst="rect">
            <a:avLst/>
          </a:prstGeom>
          <a:noFill/>
          <a:ln>
            <a:noFill/>
          </a:ln>
        </p:spPr>
        <p:txBody>
          <a:bodyPr>
            <a:noAutofit/>
          </a:bodyPr>
          <a:lstStyle/>
          <a:p>
            <a:pPr algn="l"/>
            <a:br>
              <a:rPr lang="en-GB" sz="2400" b="1" dirty="0">
                <a:solidFill>
                  <a:schemeClr val="bg1"/>
                </a:solidFill>
              </a:rPr>
            </a:br>
            <a:r>
              <a:rPr lang="en-GB" sz="2800" b="1" dirty="0">
                <a:solidFill>
                  <a:schemeClr val="bg1"/>
                </a:solidFill>
                <a:latin typeface="Century Gothic" panose="020B0502020202020204" pitchFamily="34" charset="0"/>
              </a:rPr>
              <a:t>Engagement with Government ( H1 2022)</a:t>
            </a:r>
            <a:endParaRPr lang="en-GB" sz="32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35496" y="1052736"/>
            <a:ext cx="4724041" cy="5262979"/>
          </a:xfrm>
          <a:prstGeom prst="rect">
            <a:avLst/>
          </a:prstGeom>
        </p:spPr>
        <p:txBody>
          <a:bodyPr wrap="square">
            <a:spAutoFit/>
          </a:bodyPr>
          <a:lstStyle/>
          <a:p>
            <a:pPr marL="285750" indent="-285750" defTabSz="457200">
              <a:buFont typeface="Arial" panose="020B0604020202020204" pitchFamily="34" charset="0"/>
              <a:buChar char="•"/>
            </a:pPr>
            <a:r>
              <a:rPr lang="en-GB" sz="1600" b="1" dirty="0">
                <a:latin typeface="Open Sans" panose="020B0606030504020204" pitchFamily="34" charset="0"/>
                <a:ea typeface="Open Sans" panose="020B0606030504020204" pitchFamily="34" charset="0"/>
                <a:cs typeface="Open Sans" panose="020B0606030504020204" pitchFamily="34" charset="0"/>
              </a:rPr>
              <a:t>Meetings secured with Kwasi Kwarteng &amp; Greg Hands (BEIS) and Trudy Harrison (DfT)</a:t>
            </a:r>
            <a:r>
              <a:rPr lang="en-GB" sz="1600" dirty="0">
                <a:latin typeface="Open Sans" panose="020B0606030504020204" pitchFamily="34" charset="0"/>
                <a:ea typeface="Open Sans" panose="020B0606030504020204" pitchFamily="34" charset="0"/>
                <a:cs typeface="Open Sans" panose="020B0606030504020204" pitchFamily="34" charset="0"/>
              </a:rPr>
              <a:t>;</a:t>
            </a:r>
          </a:p>
          <a:p>
            <a:pPr marL="285750" indent="-285750" defTabSz="457200">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REA communicating directly with Ministers on a number of issues, including VAT., deep geothermal, red diesel, contactless payments for EV charging, and Biomass Fuel Quality Standards (Treasury, BEIS, DfT, DEFRA);</a:t>
            </a:r>
          </a:p>
          <a:p>
            <a:pPr marL="285750" indent="-285750" defTabSz="457200">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REA’s red diesel campaign also saw engagement with MPs across the country, with James Sunderland and Jerome Mayhew meeting with REA members;</a:t>
            </a:r>
          </a:p>
          <a:p>
            <a:pPr marL="285750" indent="-285750" defTabSz="457200">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Minister/BEIS/ REA REMA round table for October </a:t>
            </a:r>
          </a:p>
          <a:p>
            <a:pPr marL="285750" indent="-285750" defTabSz="457200">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sz="1600" b="1" i="1" dirty="0">
                <a:latin typeface="Open Sans" panose="020B0606030504020204" pitchFamily="34" charset="0"/>
                <a:ea typeface="Open Sans" panose="020B0606030504020204" pitchFamily="34" charset="0"/>
                <a:cs typeface="Open Sans" panose="020B0606030504020204" pitchFamily="34" charset="0"/>
              </a:rPr>
              <a:t>REA preparing for Party Conferences 2022 – REview2022 REA’s Annual Report</a:t>
            </a:r>
          </a:p>
        </p:txBody>
      </p:sp>
      <p:pic>
        <p:nvPicPr>
          <p:cNvPr id="2050" name="Picture 2" descr="Image">
            <a:extLst>
              <a:ext uri="{FF2B5EF4-FFF2-40B4-BE49-F238E27FC236}">
                <a16:creationId xmlns:a16="http://schemas.microsoft.com/office/drawing/2014/main" id="{2D08B368-3BFB-41C2-95F2-56554088D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052737"/>
            <a:ext cx="3888432" cy="22885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standing in front of a building&#10;&#10;Description automatically generated with low confidence">
            <a:extLst>
              <a:ext uri="{FF2B5EF4-FFF2-40B4-BE49-F238E27FC236}">
                <a16:creationId xmlns:a16="http://schemas.microsoft.com/office/drawing/2014/main" id="{9A7D2E9E-50DE-49F6-9FDC-3F59F61AA4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81" r="4095" b="26022"/>
          <a:stretch/>
        </p:blipFill>
        <p:spPr>
          <a:xfrm>
            <a:off x="4992273" y="3429000"/>
            <a:ext cx="3888431" cy="2288504"/>
          </a:xfrm>
          <a:prstGeom prst="rect">
            <a:avLst/>
          </a:prstGeom>
        </p:spPr>
      </p:pic>
    </p:spTree>
    <p:extLst>
      <p:ext uri="{BB962C8B-B14F-4D97-AF65-F5344CB8AC3E}">
        <p14:creationId xmlns:p14="http://schemas.microsoft.com/office/powerpoint/2010/main" val="902286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4202B20-49E8-4447-8DE1-8FB9DC8FCCFC}"/>
              </a:ext>
            </a:extLst>
          </p:cNvPr>
          <p:cNvPicPr>
            <a:picLocks noChangeAspect="1"/>
          </p:cNvPicPr>
          <p:nvPr/>
        </p:nvPicPr>
        <p:blipFill>
          <a:blip r:embed="rId3"/>
          <a:stretch>
            <a:fillRect/>
          </a:stretch>
        </p:blipFill>
        <p:spPr>
          <a:xfrm>
            <a:off x="6148734" y="3429000"/>
            <a:ext cx="2503635" cy="2614762"/>
          </a:xfrm>
          <a:prstGeom prst="rect">
            <a:avLst/>
          </a:prstGeom>
        </p:spPr>
      </p:pic>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0" y="0"/>
            <a:ext cx="8964488" cy="1179513"/>
          </a:xfrm>
          <a:prstGeom prst="rect">
            <a:avLst/>
          </a:prstGeom>
          <a:noFill/>
          <a:ln>
            <a:noFill/>
          </a:ln>
        </p:spPr>
        <p:txBody>
          <a:bodyPr>
            <a:noAutofit/>
          </a:bodyPr>
          <a:lstStyle/>
          <a:p>
            <a:pPr algn="l"/>
            <a:br>
              <a:rPr lang="en-GB" sz="2400" b="1">
                <a:solidFill>
                  <a:schemeClr val="bg1"/>
                </a:solidFill>
              </a:rPr>
            </a:br>
            <a:r>
              <a:rPr lang="en-GB" sz="2800" b="1">
                <a:solidFill>
                  <a:schemeClr val="bg1"/>
                </a:solidFill>
                <a:latin typeface="Century Gothic" panose="020B0502020202020204" pitchFamily="34" charset="0"/>
              </a:rPr>
              <a:t>Growing REA’s social media presence (Q1 2022)</a:t>
            </a:r>
            <a:endParaRPr lang="en-GB" sz="32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323528" y="1052736"/>
            <a:ext cx="8640959" cy="3416320"/>
          </a:xfrm>
          <a:prstGeom prst="rect">
            <a:avLst/>
          </a:prstGeom>
        </p:spPr>
        <p:txBody>
          <a:bodyPr wrap="square">
            <a:spAutoFit/>
          </a:bodyPr>
          <a:lstStyle/>
          <a:p>
            <a:pPr marL="285750" indent="-285750" defTabSz="4572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Twitter and LinkedIn continue to play an important and growing role in the REA’s communications strategies, with around 19k and 17k followers respectively;</a:t>
            </a: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REA’s Twitter channel had over 90k impressions over Q1, with the respective LinkedIn site receiving nearly 50k. Followers have also continued to increase – just under 100 have been added on Twitter and nearly 300 on LinkedIn;</a:t>
            </a: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defTabSz="4572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44260E85-E0C6-4F9A-9690-934C1A6BAC47}"/>
              </a:ext>
            </a:extLst>
          </p:cNvPr>
          <p:cNvPicPr>
            <a:picLocks noChangeAspect="1"/>
          </p:cNvPicPr>
          <p:nvPr/>
        </p:nvPicPr>
        <p:blipFill>
          <a:blip r:embed="rId4"/>
          <a:stretch>
            <a:fillRect/>
          </a:stretch>
        </p:blipFill>
        <p:spPr>
          <a:xfrm>
            <a:off x="464011" y="3309084"/>
            <a:ext cx="2503635" cy="2928228"/>
          </a:xfrm>
          <a:prstGeom prst="rect">
            <a:avLst/>
          </a:prstGeom>
        </p:spPr>
      </p:pic>
      <p:pic>
        <p:nvPicPr>
          <p:cNvPr id="22" name="Picture 21">
            <a:extLst>
              <a:ext uri="{FF2B5EF4-FFF2-40B4-BE49-F238E27FC236}">
                <a16:creationId xmlns:a16="http://schemas.microsoft.com/office/drawing/2014/main" id="{ADA6E547-B6EB-44A1-BE1B-B2CD89B235F3}"/>
              </a:ext>
            </a:extLst>
          </p:cNvPr>
          <p:cNvPicPr>
            <a:picLocks noChangeAspect="1"/>
          </p:cNvPicPr>
          <p:nvPr/>
        </p:nvPicPr>
        <p:blipFill>
          <a:blip r:embed="rId5"/>
          <a:stretch>
            <a:fillRect/>
          </a:stretch>
        </p:blipFill>
        <p:spPr>
          <a:xfrm>
            <a:off x="3306372" y="3356992"/>
            <a:ext cx="2503635" cy="2736213"/>
          </a:xfrm>
          <a:prstGeom prst="rect">
            <a:avLst/>
          </a:prstGeom>
        </p:spPr>
      </p:pic>
    </p:spTree>
    <p:extLst>
      <p:ext uri="{BB962C8B-B14F-4D97-AF65-F5344CB8AC3E}">
        <p14:creationId xmlns:p14="http://schemas.microsoft.com/office/powerpoint/2010/main" val="2038987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251520" y="298673"/>
            <a:ext cx="8207375" cy="754063"/>
          </a:xfrm>
          <a:prstGeom prst="rect">
            <a:avLst/>
          </a:prstGeom>
          <a:noFill/>
          <a:ln>
            <a:noFill/>
          </a:ln>
        </p:spPr>
        <p:txBody>
          <a:bodyPr>
            <a:noAutofit/>
          </a:bodyPr>
          <a:lstStyle/>
          <a:p>
            <a:pPr algn="l"/>
            <a:r>
              <a:rPr lang="en-GB" sz="2800" b="1" dirty="0">
                <a:solidFill>
                  <a:schemeClr val="bg1"/>
                </a:solidFill>
                <a:latin typeface="Century Gothic" panose="020B0502020202020204" pitchFamily="34" charset="0"/>
              </a:rPr>
              <a:t>REA Actions – Policy / Internal</a:t>
            </a:r>
            <a:endParaRPr lang="en-GB" sz="3200" b="1" dirty="0">
              <a:solidFill>
                <a:schemeClr val="bg1"/>
              </a:solidFill>
              <a:latin typeface="Century Gothic" panose="020B0502020202020204" pitchFamily="34" charset="0"/>
              <a:ea typeface="Futura" panose="02020800000000000000" pitchFamily="18" charset="0"/>
              <a:cs typeface="Futura" panose="02020800000000000000" pitchFamily="18"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196985" y="1074509"/>
            <a:ext cx="7981528" cy="5016758"/>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t>The REA will continue to work with civil servants </a:t>
            </a:r>
          </a:p>
          <a:p>
            <a:pPr marR="0" lvl="0" algn="l" defTabSz="457200" rtl="0" eaLnBrk="1" fontAlgn="auto" latinLnBrk="0" hangingPunct="1">
              <a:lnSpc>
                <a:spcPct val="100000"/>
              </a:lnSpc>
              <a:spcBef>
                <a:spcPts val="0"/>
              </a:spcBef>
              <a:spcAft>
                <a:spcPts val="0"/>
              </a:spcAft>
              <a:buClrTx/>
              <a:buSzTx/>
              <a:tabLst/>
              <a:defRPr/>
            </a:pPr>
            <a:r>
              <a:rPr lang="en-GB" sz="2000" dirty="0">
                <a:latin typeface="Franklin Gothic Book" panose="020B0503020102020204" pitchFamily="34" charset="0"/>
                <a:cs typeface="Futura Medium" panose="020B0602020204020303" pitchFamily="34" charset="-79"/>
              </a:rPr>
              <a:t>	</a:t>
            </a:r>
            <a:r>
              <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t>(</a:t>
            </a:r>
            <a:r>
              <a:rPr kumimoji="0" lang="en-GB" sz="2000" b="0" i="0" u="none" strike="noStrike" kern="1200" cap="none" spc="0" normalizeH="0" baseline="0" noProof="0" dirty="0" err="1">
                <a:ln>
                  <a:noFill/>
                </a:ln>
                <a:effectLst/>
                <a:uLnTx/>
                <a:uFillTx/>
                <a:latin typeface="Franklin Gothic Book" panose="020B0503020102020204" pitchFamily="34" charset="0"/>
                <a:ea typeface="+mn-ea"/>
                <a:cs typeface="Futura Medium" panose="020B0602020204020303" pitchFamily="34" charset="-79"/>
              </a:rPr>
              <a:t>eg</a:t>
            </a:r>
            <a:r>
              <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t> recent Treasury meeting to secure the addition of energy storage 	devices to the VAT exemption, Hydrogen Expert Groups).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latin typeface="Franklin Gothic Book" panose="020B0503020102020204" pitchFamily="34" charset="0"/>
              <a:cs typeface="Futura Medium" panose="020B0602020204020303" pitchFamily="34"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6926B"/>
                </a:solidFill>
                <a:effectLst/>
                <a:uLnTx/>
                <a:uFillTx/>
                <a:latin typeface="Franklin Gothic Book" panose="020B0503020102020204" pitchFamily="34" charset="0"/>
                <a:ea typeface="+mn-ea"/>
                <a:cs typeface="Futura Medium" panose="020B0602020204020303" pitchFamily="34" charset="-79"/>
              </a:rPr>
              <a:t>Member survey on current market conditions</a:t>
            </a:r>
          </a:p>
          <a:p>
            <a:pPr marR="0" lvl="0" algn="l" defTabSz="457200" rtl="0" eaLnBrk="1" fontAlgn="auto" latinLnBrk="0" hangingPunct="1">
              <a:lnSpc>
                <a:spcPct val="100000"/>
              </a:lnSpc>
              <a:spcBef>
                <a:spcPts val="0"/>
              </a:spcBef>
              <a:spcAft>
                <a:spcPts val="0"/>
              </a:spcAft>
              <a:buClrTx/>
              <a:buSzTx/>
              <a:tabLst/>
              <a:defRPr/>
            </a:pPr>
            <a:endParaRPr lang="en-GB" sz="2000" dirty="0">
              <a:latin typeface="Franklin Gothic Book" panose="020B0503020102020204" pitchFamily="34" charset="0"/>
              <a:cs typeface="Futura Medium" panose="020B0602020204020303" pitchFamily="34"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t>Full range of complimentary events tying into policy objectives</a:t>
            </a:r>
            <a:br>
              <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br>
            <a:endParaRPr lang="en-GB" sz="2000" dirty="0">
              <a:latin typeface="Franklin Gothic Book" panose="020B0503020102020204" pitchFamily="34" charset="0"/>
              <a:cs typeface="Futura Medium" panose="020B0602020204020303" pitchFamily="34" charset="-79"/>
            </a:endParaRPr>
          </a:p>
          <a:p>
            <a:pPr marL="742950" lvl="1" indent="-285750" defTabSz="457200">
              <a:buFont typeface="Arial" panose="020B0604020202020204" pitchFamily="34" charset="0"/>
              <a:buChar char="•"/>
              <a:defRPr/>
            </a:pPr>
            <a:r>
              <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t>Finance Forum members </a:t>
            </a:r>
            <a:r>
              <a:rPr kumimoji="0" lang="en-GB" sz="2000" b="0" i="1"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t> In-person </a:t>
            </a:r>
            <a:r>
              <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t>meeting planned </a:t>
            </a:r>
            <a:r>
              <a:rPr kumimoji="0" lang="en-GB" sz="2000" b="0" i="0" u="none" strike="noStrike" kern="1200" cap="none" spc="0" normalizeH="0" baseline="0" noProof="0" dirty="0" err="1">
                <a:ln>
                  <a:noFill/>
                </a:ln>
                <a:effectLst/>
                <a:uLnTx/>
                <a:uFillTx/>
                <a:latin typeface="Franklin Gothic Book" panose="020B0503020102020204" pitchFamily="34" charset="0"/>
                <a:ea typeface="+mn-ea"/>
                <a:cs typeface="Futura Medium" panose="020B0602020204020303" pitchFamily="34" charset="-79"/>
              </a:rPr>
              <a:t>fo</a:t>
            </a:r>
            <a:r>
              <a:rPr lang="en-GB" sz="2000" dirty="0">
                <a:latin typeface="Franklin Gothic Book" panose="020B0503020102020204" pitchFamily="34" charset="0"/>
                <a:cs typeface="Futura Medium" panose="020B0602020204020303" pitchFamily="34" charset="-79"/>
              </a:rPr>
              <a:t>r October 2022</a:t>
            </a:r>
          </a:p>
          <a:p>
            <a:pPr marL="742950" lvl="1" indent="-285750" defTabSz="457200">
              <a:buFont typeface="Arial" panose="020B0604020202020204" pitchFamily="34" charset="0"/>
              <a:buChar char="•"/>
              <a:defRPr/>
            </a:pPr>
            <a:r>
              <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t>Other  REA Forum planned “In-Person” events </a:t>
            </a:r>
            <a:endParaRPr lang="en-GB" sz="2000" dirty="0">
              <a:latin typeface="Franklin Gothic Book" panose="020B0503020102020204" pitchFamily="34" charset="0"/>
              <a:cs typeface="Futura Medium" panose="020B0602020204020303" pitchFamily="34" charset="-79"/>
            </a:endParaRPr>
          </a:p>
          <a:p>
            <a:pPr marL="742950" lvl="1" indent="-285750" defTabSz="457200">
              <a:buFont typeface="Arial" panose="020B0604020202020204" pitchFamily="34" charset="0"/>
              <a:buChar char="•"/>
              <a:defRPr/>
            </a:pPr>
            <a:r>
              <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rPr>
              <a:t>Launch events planned for REA reports</a:t>
            </a:r>
          </a:p>
          <a:p>
            <a:pPr marL="742950" lvl="1" indent="-285750" defTabSz="457200">
              <a:buFont typeface="Arial" panose="020B0604020202020204" pitchFamily="34" charset="0"/>
              <a:buChar char="•"/>
              <a:defRPr/>
            </a:pPr>
            <a:r>
              <a:rPr lang="en-GB" sz="2000" dirty="0">
                <a:latin typeface="Franklin Gothic Book" panose="020B0503020102020204" pitchFamily="34" charset="0"/>
                <a:cs typeface="Futura Medium" panose="020B0602020204020303" pitchFamily="34" charset="-79"/>
              </a:rPr>
              <a:t>Round tables for specific REA campaigns (REMA)</a:t>
            </a:r>
          </a:p>
          <a:p>
            <a:pPr marL="742950" lvl="1" indent="-285750" defTabSz="457200">
              <a:buFont typeface="Arial" panose="020B0604020202020204" pitchFamily="34" charset="0"/>
              <a:buChar char="•"/>
              <a:defRPr/>
            </a:pPr>
            <a:r>
              <a:rPr lang="en-GB" sz="2000" dirty="0">
                <a:latin typeface="Franklin Gothic Book" panose="020B0503020102020204" pitchFamily="34" charset="0"/>
                <a:cs typeface="Futura Medium" panose="020B0602020204020303" pitchFamily="34" charset="-79"/>
              </a:rPr>
              <a:t>Topical Webinars</a:t>
            </a:r>
          </a:p>
          <a:p>
            <a:pPr lvl="1" defTabSz="457200">
              <a:defRPr/>
            </a:pPr>
            <a:endParaRPr kumimoji="0" lang="en-GB" sz="2000" b="0" i="0" u="none" strike="noStrike" kern="1200" cap="none" spc="0" normalizeH="0" baseline="0" noProof="0" dirty="0">
              <a:ln>
                <a:noFill/>
              </a:ln>
              <a:effectLst/>
              <a:uLnTx/>
              <a:uFillTx/>
              <a:latin typeface="Franklin Gothic Book" panose="020B0503020102020204" pitchFamily="34" charset="0"/>
              <a:ea typeface="+mn-ea"/>
              <a:cs typeface="Futura Medium" panose="020B0602020204020303" pitchFamily="34" charset="-79"/>
            </a:endParaRPr>
          </a:p>
        </p:txBody>
      </p:sp>
    </p:spTree>
    <p:extLst>
      <p:ext uri="{BB962C8B-B14F-4D97-AF65-F5344CB8AC3E}">
        <p14:creationId xmlns:p14="http://schemas.microsoft.com/office/powerpoint/2010/main" val="3494486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28"/>
            <a:ext cx="1767904" cy="6867128"/>
          </a:xfrm>
          <a:prstGeom prst="rect">
            <a:avLst/>
          </a:prstGeom>
          <a:solidFill>
            <a:srgbClr val="06926B"/>
          </a:solidFill>
          <a:ln>
            <a:solidFill>
              <a:srgbClr val="069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schemeClr val="bg1"/>
              </a:solidFill>
            </a:endParaRPr>
          </a:p>
        </p:txBody>
      </p:sp>
      <p:sp>
        <p:nvSpPr>
          <p:cNvPr id="19" name="Title 1">
            <a:extLst>
              <a:ext uri="{FF2B5EF4-FFF2-40B4-BE49-F238E27FC236}">
                <a16:creationId xmlns:a16="http://schemas.microsoft.com/office/drawing/2014/main" id="{529A349C-9BC5-3344-9A51-83B66E668A6E}"/>
              </a:ext>
            </a:extLst>
          </p:cNvPr>
          <p:cNvSpPr>
            <a:spLocks noGrp="1"/>
          </p:cNvSpPr>
          <p:nvPr>
            <p:ph type="ctrTitle"/>
          </p:nvPr>
        </p:nvSpPr>
        <p:spPr>
          <a:xfrm>
            <a:off x="179512" y="3933056"/>
            <a:ext cx="1994783" cy="884672"/>
          </a:xfrm>
          <a:noFill/>
          <a:ln>
            <a:noFill/>
          </a:ln>
        </p:spPr>
        <p:txBody>
          <a:bodyPr>
            <a:noAutofit/>
          </a:bodyPr>
          <a:lstStyle/>
          <a:p>
            <a:pPr algn="l"/>
            <a:r>
              <a:rPr lang="en-GB" sz="2800" b="1" dirty="0">
                <a:solidFill>
                  <a:schemeClr val="bg1"/>
                </a:solidFill>
                <a:latin typeface="Futura Bk BT"/>
                <a:ea typeface="Futura" panose="02020800000000000000" pitchFamily="18" charset="0"/>
                <a:cs typeface="Futura" panose="02020800000000000000" pitchFamily="18" charset="0"/>
              </a:rPr>
              <a:t>REA Public Events </a:t>
            </a:r>
            <a:br>
              <a:rPr lang="en-GB" sz="2800" b="1" dirty="0">
                <a:solidFill>
                  <a:schemeClr val="bg1"/>
                </a:solidFill>
                <a:latin typeface="Futura Bk BT"/>
                <a:ea typeface="Futura" panose="02020800000000000000" pitchFamily="18" charset="0"/>
                <a:cs typeface="Futura" panose="02020800000000000000" pitchFamily="18" charset="0"/>
              </a:rPr>
            </a:br>
            <a:r>
              <a:rPr lang="en-GB" sz="2800" b="1" dirty="0">
                <a:solidFill>
                  <a:schemeClr val="bg1"/>
                </a:solidFill>
                <a:latin typeface="Futura Bk BT"/>
                <a:ea typeface="Futura" panose="02020800000000000000" pitchFamily="18" charset="0"/>
                <a:cs typeface="Futura" panose="02020800000000000000" pitchFamily="18" charset="0"/>
              </a:rPr>
              <a:t>2022 –</a:t>
            </a:r>
            <a:br>
              <a:rPr lang="en-GB" sz="2800" b="1" dirty="0">
                <a:solidFill>
                  <a:schemeClr val="bg1"/>
                </a:solidFill>
                <a:latin typeface="Futura Bk BT"/>
                <a:ea typeface="Futura" panose="02020800000000000000" pitchFamily="18" charset="0"/>
                <a:cs typeface="Futura" panose="02020800000000000000" pitchFamily="18" charset="0"/>
              </a:rPr>
            </a:br>
            <a:r>
              <a:rPr lang="en-GB" sz="2800" b="1" dirty="0">
                <a:solidFill>
                  <a:schemeClr val="bg1"/>
                </a:solidFill>
                <a:latin typeface="Futura Bk BT"/>
                <a:ea typeface="Futura" panose="02020800000000000000" pitchFamily="18" charset="0"/>
                <a:cs typeface="Futura" panose="02020800000000000000" pitchFamily="18" charset="0"/>
              </a:rPr>
              <a:t>  Examples</a:t>
            </a:r>
            <a:br>
              <a:rPr lang="en-GB" sz="2800" dirty="0">
                <a:solidFill>
                  <a:schemeClr val="bg1"/>
                </a:solidFill>
                <a:latin typeface="Futura Bk BT"/>
                <a:ea typeface="Futura" panose="02020800000000000000" pitchFamily="18" charset="0"/>
                <a:cs typeface="Futura" panose="02020800000000000000" pitchFamily="18" charset="0"/>
              </a:rPr>
            </a:br>
            <a:br>
              <a:rPr lang="en-GB" sz="2800" dirty="0">
                <a:solidFill>
                  <a:schemeClr val="bg1"/>
                </a:solidFill>
                <a:latin typeface="Futura Bk BT"/>
                <a:ea typeface="Futura" panose="02020800000000000000" pitchFamily="18" charset="0"/>
                <a:cs typeface="Futura" panose="02020800000000000000" pitchFamily="18" charset="0"/>
              </a:rPr>
            </a:br>
            <a:br>
              <a:rPr lang="en-GB" sz="2800" dirty="0">
                <a:solidFill>
                  <a:schemeClr val="bg1"/>
                </a:solidFill>
                <a:latin typeface="Futura Bk BT"/>
                <a:ea typeface="Futura" panose="02020800000000000000" pitchFamily="18" charset="0"/>
                <a:cs typeface="Futura" panose="02020800000000000000" pitchFamily="18" charset="0"/>
              </a:rPr>
            </a:br>
            <a:endParaRPr lang="en-GB" sz="2800" b="1" i="1" dirty="0">
              <a:solidFill>
                <a:schemeClr val="bg1"/>
              </a:solidFill>
              <a:latin typeface="Futura Bk BT"/>
              <a:ea typeface="Futura" panose="02020800000000000000" pitchFamily="18" charset="0"/>
              <a:cs typeface="Futura" panose="02020800000000000000" pitchFamily="18" charset="0"/>
            </a:endParaRPr>
          </a:p>
        </p:txBody>
      </p:sp>
      <p:pic>
        <p:nvPicPr>
          <p:cNvPr id="6" name="Picture 5">
            <a:extLst>
              <a:ext uri="{FF2B5EF4-FFF2-40B4-BE49-F238E27FC236}">
                <a16:creationId xmlns:a16="http://schemas.microsoft.com/office/drawing/2014/main" id="{28A2523D-2531-684C-B5E0-7EC1BA566E3B}"/>
              </a:ext>
            </a:extLst>
          </p:cNvPr>
          <p:cNvPicPr>
            <a:picLocks noChangeAspect="1"/>
          </p:cNvPicPr>
          <p:nvPr/>
        </p:nvPicPr>
        <p:blipFill rotWithShape="1">
          <a:blip r:embed="rId3"/>
          <a:srcRect l="390" t="19630" r="-390" b="21828"/>
          <a:stretch/>
        </p:blipFill>
        <p:spPr>
          <a:xfrm>
            <a:off x="2164435" y="1067993"/>
            <a:ext cx="6622979" cy="1857470"/>
          </a:xfrm>
          <a:prstGeom prst="rect">
            <a:avLst/>
          </a:prstGeom>
        </p:spPr>
      </p:pic>
      <p:pic>
        <p:nvPicPr>
          <p:cNvPr id="7" name="Picture 6">
            <a:extLst>
              <a:ext uri="{FF2B5EF4-FFF2-40B4-BE49-F238E27FC236}">
                <a16:creationId xmlns:a16="http://schemas.microsoft.com/office/drawing/2014/main" id="{EB4936D1-9B92-2543-97E1-CC7DED8D8D66}"/>
              </a:ext>
            </a:extLst>
          </p:cNvPr>
          <p:cNvPicPr>
            <a:picLocks noChangeAspect="1"/>
          </p:cNvPicPr>
          <p:nvPr/>
        </p:nvPicPr>
        <p:blipFill>
          <a:blip r:embed="rId4"/>
          <a:stretch>
            <a:fillRect/>
          </a:stretch>
        </p:blipFill>
        <p:spPr>
          <a:xfrm>
            <a:off x="2164435" y="3455262"/>
            <a:ext cx="6620522" cy="1552972"/>
          </a:xfrm>
          <a:prstGeom prst="rect">
            <a:avLst/>
          </a:prstGeom>
        </p:spPr>
      </p:pic>
    </p:spTree>
    <p:extLst>
      <p:ext uri="{BB962C8B-B14F-4D97-AF65-F5344CB8AC3E}">
        <p14:creationId xmlns:p14="http://schemas.microsoft.com/office/powerpoint/2010/main" val="1100076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p:nvPr/>
        </p:nvSpPr>
        <p:spPr>
          <a:xfrm>
            <a:off x="3668" y="855845"/>
            <a:ext cx="1924400" cy="5143500"/>
          </a:xfrm>
          <a:prstGeom prst="rect">
            <a:avLst/>
          </a:prstGeom>
          <a:solidFill>
            <a:srgbClr val="06926B"/>
          </a:solidFill>
          <a:ln w="12700" cap="flat" cmpd="sng">
            <a:solidFill>
              <a:srgbClr val="06926B"/>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1800"/>
              <a:buFontTx/>
              <a:buNone/>
              <a:tabLst/>
              <a:defRPr/>
            </a:pPr>
            <a:endParaRPr kumimoji="0" sz="1350" b="0" i="0" u="none" strike="noStrike" kern="0" cap="none" spc="0" normalizeH="0" baseline="0" noProof="0">
              <a:ln>
                <a:noFill/>
              </a:ln>
              <a:solidFill>
                <a:srgbClr val="74E2D5"/>
              </a:solidFill>
              <a:effectLst/>
              <a:uLnTx/>
              <a:uFillTx/>
              <a:latin typeface="Calibri"/>
              <a:ea typeface="Calibri"/>
              <a:cs typeface="Calibri"/>
              <a:sym typeface="Calibri"/>
            </a:endParaRPr>
          </a:p>
        </p:txBody>
      </p:sp>
      <p:sp>
        <p:nvSpPr>
          <p:cNvPr id="284" name="Google Shape;284;p44"/>
          <p:cNvSpPr txBox="1">
            <a:spLocks noGrp="1"/>
          </p:cNvSpPr>
          <p:nvPr>
            <p:ph type="subTitle" idx="1"/>
          </p:nvPr>
        </p:nvSpPr>
        <p:spPr>
          <a:xfrm>
            <a:off x="2411760" y="2276872"/>
            <a:ext cx="6336704" cy="1794600"/>
          </a:xfrm>
          <a:prstGeom prst="rect">
            <a:avLst/>
          </a:prstGeom>
          <a:noFill/>
          <a:ln>
            <a:noFill/>
          </a:ln>
        </p:spPr>
        <p:txBody>
          <a:bodyPr spcFirstLastPara="1" wrap="square" lIns="68569" tIns="34275" rIns="68569" bIns="34275" anchor="t" anchorCtr="0">
            <a:noAutofit/>
          </a:bodyPr>
          <a:lstStyle/>
          <a:p>
            <a:pPr marL="0" indent="0" algn="l">
              <a:spcBef>
                <a:spcPts val="0"/>
              </a:spcBef>
              <a:buSzPts val="4000"/>
            </a:pPr>
            <a:endParaRPr sz="3000" b="1" i="1"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indent="0" algn="l">
              <a:buClr>
                <a:srgbClr val="06926B"/>
              </a:buClr>
              <a:buSzPts val="4000"/>
            </a:pPr>
            <a:r>
              <a:rPr lang="en-GB" sz="3000" b="1"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Lato"/>
              </a:rPr>
              <a:t>Thank you for your attendance</a:t>
            </a:r>
            <a:endParaRPr dirty="0">
              <a:latin typeface="Open Sans" panose="020B0606030504020204" pitchFamily="34" charset="0"/>
              <a:ea typeface="Open Sans" panose="020B0606030504020204" pitchFamily="34" charset="0"/>
              <a:cs typeface="Open Sans" panose="020B0606030504020204" pitchFamily="34" charset="0"/>
            </a:endParaRPr>
          </a:p>
          <a:p>
            <a:pPr marL="0" indent="0" algn="l">
              <a:buClr>
                <a:srgbClr val="1E1E1E"/>
              </a:buClr>
              <a:buSzPts val="2000"/>
            </a:pPr>
            <a:br>
              <a:rPr lang="en-GB" dirty="0">
                <a:solidFill>
                  <a:srgbClr val="1E1E1E"/>
                </a:solidFill>
                <a:latin typeface="Open Sans" panose="020B0606030504020204" pitchFamily="34" charset="0"/>
                <a:ea typeface="Open Sans" panose="020B0606030504020204" pitchFamily="34" charset="0"/>
                <a:cs typeface="Open Sans" panose="020B0606030504020204" pitchFamily="34" charset="0"/>
                <a:sym typeface="Century Gothic"/>
              </a:rPr>
            </a:br>
            <a:endParaRPr b="1"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indent="0" algn="l">
              <a:buClr>
                <a:srgbClr val="06926B"/>
              </a:buClr>
              <a:buSzPts val="4000"/>
            </a:pPr>
            <a:r>
              <a:rPr lang="en-GB" sz="3000" i="1"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Open Sans"/>
              </a:rPr>
              <a:t>                    </a:t>
            </a:r>
            <a:endParaRPr sz="3000" dirty="0">
              <a:solidFill>
                <a:srgbClr val="06926B"/>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90" name="Google Shape;290;p44"/>
          <p:cNvSpPr txBox="1"/>
          <p:nvPr/>
        </p:nvSpPr>
        <p:spPr>
          <a:xfrm>
            <a:off x="145870" y="5544620"/>
            <a:ext cx="1782198" cy="30005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GB" sz="1500" b="0" i="0" u="none" strike="noStrike" kern="0" cap="none" spc="0" normalizeH="0" baseline="0" noProof="0" dirty="0">
                <a:ln>
                  <a:noFill/>
                </a:ln>
                <a:solidFill>
                  <a:srgbClr val="FFFFFF"/>
                </a:solidFill>
                <a:effectLst/>
                <a:uLnTx/>
                <a:uFillTx/>
                <a:latin typeface="Libre Franklin"/>
                <a:ea typeface="Libre Franklin"/>
                <a:cs typeface="Libre Franklin"/>
                <a:sym typeface="Libre Franklin"/>
              </a:rPr>
              <a:t>@REAssociation</a:t>
            </a:r>
            <a:endParaRPr kumimoji="0" sz="1500" b="0" i="0" u="none" strike="noStrike" kern="0" cap="none" spc="0" normalizeH="0" baseline="0" noProof="0" dirty="0">
              <a:ln>
                <a:noFill/>
              </a:ln>
              <a:solidFill>
                <a:srgbClr val="FFFFFF"/>
              </a:solidFill>
              <a:effectLst/>
              <a:uLnTx/>
              <a:uFillTx/>
              <a:latin typeface="Libre Franklin"/>
              <a:ea typeface="Libre Franklin"/>
              <a:cs typeface="Libre Franklin"/>
              <a:sym typeface="Libre Franklin"/>
            </a:endParaRPr>
          </a:p>
        </p:txBody>
      </p:sp>
      <p:pic>
        <p:nvPicPr>
          <p:cNvPr id="6" name="Picture 5">
            <a:extLst>
              <a:ext uri="{FF2B5EF4-FFF2-40B4-BE49-F238E27FC236}">
                <a16:creationId xmlns:a16="http://schemas.microsoft.com/office/drawing/2014/main" id="{4513547D-1010-31F6-286F-EF4E5F719C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88640"/>
            <a:ext cx="4435743" cy="971068"/>
          </a:xfrm>
          <a:prstGeom prst="rect">
            <a:avLst/>
          </a:prstGeom>
          <a:noFill/>
          <a:ln>
            <a:noFill/>
          </a:ln>
        </p:spPr>
      </p:pic>
    </p:spTree>
    <p:extLst>
      <p:ext uri="{BB962C8B-B14F-4D97-AF65-F5344CB8AC3E}">
        <p14:creationId xmlns:p14="http://schemas.microsoft.com/office/powerpoint/2010/main" val="1783058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251520" y="-55085"/>
            <a:ext cx="7666038" cy="1179513"/>
          </a:xfrm>
          <a:prstGeom prst="rect">
            <a:avLst/>
          </a:prstGeom>
          <a:noFill/>
          <a:ln>
            <a:noFill/>
          </a:ln>
        </p:spPr>
        <p:txBody>
          <a:bodyPr>
            <a:noAutofit/>
          </a:bodyPr>
          <a:lstStyle/>
          <a:p>
            <a:pPr algn="l"/>
            <a:b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British Energy Security Strategy</a:t>
            </a:r>
            <a:endPar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168928" y="1194394"/>
            <a:ext cx="6195719" cy="1631216"/>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rPr>
              <a:t>The government published the </a:t>
            </a:r>
            <a:r>
              <a:rPr kumimoji="0" lang="en-GB" sz="2000" b="0"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British Energy Security Strategy</a:t>
            </a:r>
            <a:r>
              <a:rPr kumimoji="0" lang="en-GB" sz="2000" b="0"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rPr>
              <a:t> on April 7 in response to the energy crisis and the Ukraine situation.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Diagram&#10;&#10;Description automatically generated">
            <a:extLst>
              <a:ext uri="{FF2B5EF4-FFF2-40B4-BE49-F238E27FC236}">
                <a16:creationId xmlns:a16="http://schemas.microsoft.com/office/drawing/2014/main" id="{208C2CB7-5398-4F9A-8A92-18CDE3BFBB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647" y="1886238"/>
            <a:ext cx="2431635" cy="3174270"/>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B94FD435-76F1-8345-A665-CD6FE4D0E99B}"/>
              </a:ext>
            </a:extLst>
          </p:cNvPr>
          <p:cNvSpPr/>
          <p:nvPr/>
        </p:nvSpPr>
        <p:spPr>
          <a:xfrm>
            <a:off x="143810" y="2317778"/>
            <a:ext cx="5907688" cy="1015663"/>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The Government billed the strategy as a “major acceleration” of cleaner and more affordable energy, but it has been widely criticised.</a:t>
            </a:r>
          </a:p>
        </p:txBody>
      </p:sp>
      <p:sp>
        <p:nvSpPr>
          <p:cNvPr id="9" name="Rectangle 8">
            <a:extLst>
              <a:ext uri="{FF2B5EF4-FFF2-40B4-BE49-F238E27FC236}">
                <a16:creationId xmlns:a16="http://schemas.microsoft.com/office/drawing/2014/main" id="{C503EDDD-069D-41AE-B8F4-633307DA4C83}"/>
              </a:ext>
            </a:extLst>
          </p:cNvPr>
          <p:cNvSpPr/>
          <p:nvPr/>
        </p:nvSpPr>
        <p:spPr>
          <a:xfrm>
            <a:off x="168928" y="3473373"/>
            <a:ext cx="5907688" cy="255454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Most measures on nuclear, hydrogen and offshore wind, some positive moves on grids and networks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Commitment to ‘aggressively expand geothermal and marine technologies’ – but no details as yet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rPr>
              <a:t>Included commitment to a </a:t>
            </a:r>
            <a:r>
              <a:rPr kumimoji="0" lang="en-GB" sz="2000" b="0" i="1" u="none" strike="noStrike" kern="1200" cap="none" spc="0" normalizeH="0" baseline="0" noProof="0" dirty="0">
                <a:ln>
                  <a:noFill/>
                </a:ln>
                <a:solidFill>
                  <a:srgbClr val="06926B"/>
                </a:solidFill>
                <a:effectLst/>
                <a:uLnTx/>
                <a:uFillTx/>
                <a:latin typeface="Franklin Gothic Book" panose="020B0503020102020204" pitchFamily="34" charset="0"/>
                <a:ea typeface="+mn-ea"/>
                <a:cs typeface="Futura Medium" panose="020B0602020204020303" pitchFamily="34" charset="-79"/>
              </a:rPr>
              <a:t>Review of Electricity Market Arrangements</a:t>
            </a:r>
          </a:p>
        </p:txBody>
      </p:sp>
    </p:spTree>
    <p:extLst>
      <p:ext uri="{BB962C8B-B14F-4D97-AF65-F5344CB8AC3E}">
        <p14:creationId xmlns:p14="http://schemas.microsoft.com/office/powerpoint/2010/main" val="98911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162718" y="260648"/>
            <a:ext cx="8818563" cy="667316"/>
          </a:xfrm>
          <a:prstGeom prst="rect">
            <a:avLst/>
          </a:prstGeom>
          <a:noFill/>
          <a:ln>
            <a:noFill/>
          </a:ln>
        </p:spPr>
        <p:txBody>
          <a:bodyPr>
            <a:noAutofit/>
          </a:bodyPr>
          <a:lstStyle/>
          <a:p>
            <a:pPr algn="l"/>
            <a:r>
              <a:rPr lang="en-GB"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British Energy Security Strategy (Cont.)</a:t>
            </a:r>
            <a:endPar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179512" y="1000974"/>
            <a:ext cx="7848872" cy="59093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Nuclear and Oil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is renewed government focus on nuclear with ambitions to deliver 24 GW by 2050. The government suggests this could equate to delivering a reactor a year, rather than a reactor a decade.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Collaborate internationally on technology for smaller nuclear sites (SMRs and AMRs).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Autumn licensing round for North Sea Oil and Gas exploration. Aim to be off Russian oil and gas by end-2022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Solar and Wind</a:t>
            </a:r>
            <a:endPar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“Ambition to support” around 70 GW solar by 2035  (6 fold increase)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Deliver up to 50 GW offshore wind by 2030, including 5 GW from floating offshore wind;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Strengthen Renewable National Policy Statements to support net-zero and energy security;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Proposals focus on reviews of planning permission process to expediate applications.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85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0" y="333658"/>
            <a:ext cx="8818563" cy="667316"/>
          </a:xfrm>
          <a:prstGeom prst="rect">
            <a:avLst/>
          </a:prstGeom>
          <a:noFill/>
          <a:ln>
            <a:noFill/>
          </a:ln>
        </p:spPr>
        <p:txBody>
          <a:bodyPr>
            <a:noAutofit/>
          </a:bodyPr>
          <a:lstStyle/>
          <a:p>
            <a:pPr algn="l"/>
            <a:r>
              <a:rPr lang="en-GB"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British Energy Security Strategy (Cont.)</a:t>
            </a:r>
            <a:endPar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179512" y="1000974"/>
            <a:ext cx="7128792" cy="92333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Futura Medium" panose="020B0602020204020303" pitchFamily="34" charset="-79"/>
            </a:endParaRPr>
          </a:p>
        </p:txBody>
      </p:sp>
      <p:sp>
        <p:nvSpPr>
          <p:cNvPr id="3" name="TextBox 2">
            <a:extLst>
              <a:ext uri="{FF2B5EF4-FFF2-40B4-BE49-F238E27FC236}">
                <a16:creationId xmlns:a16="http://schemas.microsoft.com/office/drawing/2014/main" id="{39ED54C9-7D01-F75F-E5CF-A808013E7D9D}"/>
              </a:ext>
            </a:extLst>
          </p:cNvPr>
          <p:cNvSpPr txBox="1"/>
          <p:nvPr/>
        </p:nvSpPr>
        <p:spPr>
          <a:xfrm>
            <a:off x="179512" y="1124744"/>
            <a:ext cx="7992888"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 Renewables and Energy 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Ambition to ‘aggressively scale up geothermal and marine technologies, although lack of detail on commitments.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lack of new funding or programmes for addressing poor levels of energy efficiency in the UK.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Double innovation funding to £20mn for the development and piloting of new green finance products for consumers;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Network, Storage and Flexibility</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BESS did recognise the need to address grid capacity constraints, both at the transmission and distribution levels, to facilitate greater flexibility and energy security.  </a:t>
            </a:r>
            <a:r>
              <a:rPr kumimoji="0" lang="en-GB" sz="1800" b="1" i="1" u="none" strike="noStrike" kern="1200" cap="none" spc="0" normalizeH="0" baseline="0" noProof="0" dirty="0">
                <a:ln>
                  <a:noFill/>
                </a:ln>
                <a:solidFill>
                  <a:srgbClr val="06926B"/>
                </a:solidFill>
                <a:effectLst/>
                <a:uLnTx/>
                <a:uFillTx/>
                <a:latin typeface="Open Sans" panose="020B0606030504020204" pitchFamily="34" charset="0"/>
                <a:ea typeface="Open Sans" panose="020B0606030504020204" pitchFamily="34" charset="0"/>
                <a:cs typeface="Open Sans" panose="020B0606030504020204" pitchFamily="34" charset="0"/>
              </a:rPr>
              <a:t>A key REA ask for several years.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Confirming the move to a publicly owned Future System Operator (FSO);</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Appointing an Electricity Networks Commissioner;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Setting out a blueprint for the system in the Holistic Network Design (HND) and Centralised Strategic Network Plan (CSNP);</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comprehensive Review of Electricity Market Arrangements (REMA).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6362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A76D3080-8AB7-4DB6-9EB5-B89E1ACD1062}"/>
              </a:ext>
            </a:extLst>
          </p:cNvPr>
          <p:cNvPicPr>
            <a:picLocks noChangeAspect="1"/>
          </p:cNvPicPr>
          <p:nvPr/>
        </p:nvPicPr>
        <p:blipFill rotWithShape="1">
          <a:blip r:embed="rId3"/>
          <a:srcRect l="6579" t="15803" r="21595" b="14538"/>
          <a:stretch/>
        </p:blipFill>
        <p:spPr bwMode="auto">
          <a:xfrm>
            <a:off x="367190" y="1040874"/>
            <a:ext cx="8409622" cy="4702701"/>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9F526CC-753B-412D-9DB6-3FD62BDC4523}"/>
              </a:ext>
            </a:extLst>
          </p:cNvPr>
          <p:cNvSpPr txBox="1"/>
          <p:nvPr/>
        </p:nvSpPr>
        <p:spPr>
          <a:xfrm>
            <a:off x="2828925" y="5701709"/>
            <a:ext cx="5452110" cy="253916"/>
          </a:xfrm>
          <a:prstGeom prst="rect">
            <a:avLst/>
          </a:prstGeom>
          <a:noFill/>
        </p:spPr>
        <p:txBody>
          <a:bodyPr wrap="square" rtlCol="0">
            <a:spAutoFit/>
          </a:bodyPr>
          <a:lstStyle/>
          <a:p>
            <a:pPr defTabSz="685800">
              <a:buClr>
                <a:srgbClr val="000000"/>
              </a:buClr>
            </a:pPr>
            <a:r>
              <a:rPr lang="en-GB" sz="1050" i="1" kern="0" dirty="0">
                <a:solidFill>
                  <a:srgbClr val="000000"/>
                </a:solidFill>
                <a:latin typeface="Arial"/>
                <a:cs typeface="Arial"/>
                <a:sym typeface="Arial"/>
              </a:rPr>
              <a:t>Snapshot from BEIS presentation on 21/04/2022, </a:t>
            </a:r>
            <a:r>
              <a:rPr lang="en-GB" sz="1050" b="1" u="sng" kern="0" dirty="0">
                <a:solidFill>
                  <a:srgbClr val="0563C1"/>
                </a:solidFill>
                <a:latin typeface="Open Sans" panose="020B0606030504020204" pitchFamily="34" charset="0"/>
                <a:ea typeface="Open Sans" panose="020B0606030504020204" pitchFamily="34" charset="0"/>
                <a:cs typeface="Open Sans" panose="020B0606030504020204" pitchFamily="34" charset="0"/>
                <a:sym typeface="Arial"/>
                <a:hlinkClick r:id="rId4"/>
              </a:rPr>
              <a:t>British Energy Security Strategy</a:t>
            </a:r>
            <a:endParaRPr lang="en-GB" sz="1050" i="1" kern="0" dirty="0">
              <a:solidFill>
                <a:srgbClr val="000000"/>
              </a:solidFill>
              <a:latin typeface="Arial"/>
              <a:cs typeface="Arial"/>
              <a:sym typeface="Arial"/>
            </a:endParaRPr>
          </a:p>
        </p:txBody>
      </p:sp>
      <p:sp>
        <p:nvSpPr>
          <p:cNvPr id="4" name="Title 1">
            <a:extLst>
              <a:ext uri="{FF2B5EF4-FFF2-40B4-BE49-F238E27FC236}">
                <a16:creationId xmlns:a16="http://schemas.microsoft.com/office/drawing/2014/main" id="{191A740A-4415-DE59-6ABB-D60D6F802E3A}"/>
              </a:ext>
            </a:extLst>
          </p:cNvPr>
          <p:cNvSpPr txBox="1">
            <a:spLocks/>
          </p:cNvSpPr>
          <p:nvPr/>
        </p:nvSpPr>
        <p:spPr>
          <a:xfrm>
            <a:off x="367189" y="239067"/>
            <a:ext cx="8165251" cy="1179513"/>
          </a:xfrm>
          <a:prstGeom prst="rect">
            <a:avLst/>
          </a:prstGeom>
          <a:noFill/>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British Energy Security Strategy (Cont.)</a:t>
            </a:r>
            <a:endPar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6812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9"/>
          <p:cNvSpPr txBox="1">
            <a:spLocks noGrp="1"/>
          </p:cNvSpPr>
          <p:nvPr>
            <p:ph type="title"/>
          </p:nvPr>
        </p:nvSpPr>
        <p:spPr>
          <a:xfrm>
            <a:off x="-34621" y="620688"/>
            <a:ext cx="2030108" cy="918000"/>
          </a:xfrm>
          <a:prstGeom prst="rect">
            <a:avLst/>
          </a:prstGeom>
          <a:noFill/>
          <a:ln>
            <a:noFill/>
          </a:ln>
        </p:spPr>
        <p:txBody>
          <a:bodyPr spcFirstLastPara="1" wrap="square" lIns="68569" tIns="34275" rIns="68569" bIns="34275" anchor="ctr" anchorCtr="0">
            <a:normAutofit fontScale="90000"/>
          </a:bodyPr>
          <a:lstStyle/>
          <a:p>
            <a:pPr algn="ctr">
              <a:buClr>
                <a:schemeClr val="lt1"/>
              </a:buClr>
              <a:buSzPct val="100000"/>
            </a:pPr>
            <a:r>
              <a:rPr lang="en-GB" sz="21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entury Gothic"/>
              </a:rPr>
              <a:t>Hydrogen Investment Package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44" name="Google Shape;344;p49"/>
          <p:cNvSpPr txBox="1">
            <a:spLocks noGrp="1"/>
          </p:cNvSpPr>
          <p:nvPr>
            <p:ph type="body" idx="1"/>
          </p:nvPr>
        </p:nvSpPr>
        <p:spPr>
          <a:xfrm>
            <a:off x="2411760" y="522932"/>
            <a:ext cx="6130356" cy="4490244"/>
          </a:xfrm>
          <a:prstGeom prst="rect">
            <a:avLst/>
          </a:prstGeom>
          <a:noFill/>
          <a:ln>
            <a:noFill/>
          </a:ln>
        </p:spPr>
        <p:txBody>
          <a:bodyPr spcFirstLastPara="1" wrap="square" lIns="68569" tIns="34275" rIns="68569" bIns="34275" anchor="t" anchorCtr="0">
            <a:noAutofit/>
          </a:bodyPr>
          <a:lstStyle/>
          <a:p>
            <a:pPr marL="214313" lvl="1" indent="-214313">
              <a:lnSpc>
                <a:spcPct val="110000"/>
              </a:lnSpc>
              <a:spcBef>
                <a:spcPts val="450"/>
              </a:spcBef>
              <a:spcAft>
                <a:spcPts val="450"/>
              </a:spcAft>
              <a:buClr>
                <a:srgbClr val="000000"/>
              </a:buClr>
              <a:buSzPct val="100000"/>
              <a:buFont typeface="Arial" panose="020B0604020202020204" pitchFamily="34" charset="0"/>
              <a:buChar char="•"/>
            </a:pPr>
            <a:r>
              <a:rPr lang="en-GB" sz="1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Hydrogen Investment Package </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released by BEIS on </a:t>
            </a:r>
            <a:r>
              <a:rPr lang="en-GB" sz="1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8</a:t>
            </a:r>
            <a:r>
              <a:rPr lang="en-GB" sz="1400" b="1" baseline="30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th</a:t>
            </a:r>
            <a:r>
              <a:rPr lang="en-GB" sz="1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April</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including three </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government consultation responses to:</a:t>
            </a:r>
          </a:p>
          <a:p>
            <a:pPr marL="557213" lvl="2" indent="-214313">
              <a:lnSpc>
                <a:spcPct val="110000"/>
              </a:lnSpc>
              <a:spcBef>
                <a:spcPts val="450"/>
              </a:spcBef>
              <a:spcAft>
                <a:spcPts val="450"/>
              </a:spcAft>
              <a:buClr>
                <a:srgbClr val="000000"/>
              </a:buClr>
              <a:buSzPct val="100000"/>
              <a:buFont typeface="Wingdings" panose="05000000000000000000" pitchFamily="2" charset="2"/>
              <a:buChar char="ü"/>
            </a:pPr>
            <a:r>
              <a:rPr lang="en-GB" sz="1400" u="sng"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3"/>
              </a:rPr>
              <a:t>Hydrogen Business Model</a:t>
            </a:r>
            <a:r>
              <a:rPr lang="en-GB" sz="1400" u="sng" dirty="0">
                <a:solidFill>
                  <a:srgbClr val="0563C1"/>
                </a:solidFill>
                <a:latin typeface="Open Sans" panose="020B0606030504020204" pitchFamily="34" charset="0"/>
                <a:ea typeface="Open Sans" panose="020B0606030504020204" pitchFamily="34" charset="0"/>
                <a:cs typeface="Open Sans" panose="020B0606030504020204" pitchFamily="34" charset="0"/>
              </a:rPr>
              <a:t> </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and indicative </a:t>
            </a:r>
            <a:r>
              <a:rPr lang="en-GB" sz="1400" u="sng"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3"/>
              </a:rPr>
              <a:t>Heads of Terms for the Business Model</a:t>
            </a:r>
            <a:r>
              <a:rPr lang="en-GB" sz="1400" b="1" u="sng" dirty="0">
                <a:solidFill>
                  <a:srgbClr val="4472C4"/>
                </a:solidFill>
                <a:latin typeface="Open Sans" panose="020B0606030504020204" pitchFamily="34" charset="0"/>
                <a:ea typeface="Open Sans" panose="020B0606030504020204" pitchFamily="34" charset="0"/>
                <a:cs typeface="Open Sans" panose="020B0606030504020204" pitchFamily="34" charset="0"/>
              </a:rPr>
              <a:t>,</a:t>
            </a:r>
            <a:r>
              <a:rPr lang="en-GB"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with </a:t>
            </a:r>
            <a:r>
              <a:rPr lang="en-GB"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£100 million </a:t>
            </a:r>
            <a:r>
              <a:rPr lang="en-GB"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for electrolytic projects to cover the difference in cost between the cost of production (strike price) and the sale price for hydrogen (reference price);</a:t>
            </a:r>
          </a:p>
          <a:p>
            <a:pPr marL="557213" lvl="2" indent="-214313">
              <a:lnSpc>
                <a:spcPct val="110000"/>
              </a:lnSpc>
              <a:spcBef>
                <a:spcPts val="450"/>
              </a:spcBef>
              <a:spcAft>
                <a:spcPts val="450"/>
              </a:spcAft>
              <a:buClr>
                <a:srgbClr val="000000"/>
              </a:buClr>
              <a:buSzPct val="100000"/>
              <a:buFont typeface="Wingdings" panose="05000000000000000000" pitchFamily="2" charset="2"/>
              <a:buChar char="ü"/>
            </a:pPr>
            <a:r>
              <a:rPr lang="en-GB" sz="1400" b="1" u="sng"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£240 million </a:t>
            </a:r>
            <a:r>
              <a:rPr lang="en-GB" sz="1400" u="sng"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4"/>
              </a:rPr>
              <a:t>Net Zero Hydrogen Fund</a:t>
            </a:r>
            <a:r>
              <a:rPr lang="en-GB" sz="1400" u="sng" dirty="0">
                <a:solidFill>
                  <a:srgbClr val="0563C1"/>
                </a:solidFill>
                <a:latin typeface="Open Sans" panose="020B0606030504020204" pitchFamily="34" charset="0"/>
                <a:ea typeface="Open Sans" panose="020B0606030504020204" pitchFamily="34" charset="0"/>
                <a:cs typeface="Open Sans" panose="020B0606030504020204" pitchFamily="34" charset="0"/>
              </a:rPr>
              <a:t> </a:t>
            </a:r>
            <a:r>
              <a:rPr lang="en-GB" sz="1400" dirty="0">
                <a:solidFill>
                  <a:srgbClr val="0563C1"/>
                </a:solidFill>
                <a:latin typeface="Open Sans" panose="020B0606030504020204" pitchFamily="34" charset="0"/>
                <a:ea typeface="Open Sans" panose="020B0606030504020204" pitchFamily="34" charset="0"/>
                <a:cs typeface="Open Sans" panose="020B0606030504020204" pitchFamily="34" charset="0"/>
              </a:rPr>
              <a:t> - </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opening on </a:t>
            </a:r>
            <a:r>
              <a:rPr lang="en-GB"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25</a:t>
            </a:r>
            <a:r>
              <a:rPr lang="en-GB" sz="1400" b="1" baseline="30000" dirty="0">
                <a:solidFill>
                  <a:srgbClr val="000000"/>
                </a:solidFill>
                <a:latin typeface="Open Sans" panose="020B0606030504020204" pitchFamily="34" charset="0"/>
                <a:ea typeface="Open Sans" panose="020B0606030504020204" pitchFamily="34" charset="0"/>
                <a:cs typeface="Open Sans" panose="020B0606030504020204" pitchFamily="34" charset="0"/>
              </a:rPr>
              <a:t>th</a:t>
            </a:r>
            <a:r>
              <a:rPr lang="en-GB"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April</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and </a:t>
            </a:r>
          </a:p>
          <a:p>
            <a:pPr marL="557213" lvl="2" indent="-214313">
              <a:lnSpc>
                <a:spcPct val="110000"/>
              </a:lnSpc>
              <a:spcBef>
                <a:spcPts val="450"/>
              </a:spcBef>
              <a:spcAft>
                <a:spcPts val="450"/>
              </a:spcAft>
              <a:buClr>
                <a:srgbClr val="000000"/>
              </a:buClr>
              <a:buSzPct val="100000"/>
              <a:buFont typeface="Wingdings" panose="05000000000000000000" pitchFamily="2" charset="2"/>
              <a:buChar char="ü"/>
            </a:pPr>
            <a:r>
              <a:rPr lang="en-GB" sz="1400" u="sng" dirty="0">
                <a:solidFill>
                  <a:srgbClr val="0563C1"/>
                </a:solidFill>
                <a:latin typeface="Open Sans" panose="020B0606030504020204" pitchFamily="34" charset="0"/>
                <a:ea typeface="Open Sans" panose="020B0606030504020204" pitchFamily="34" charset="0"/>
                <a:cs typeface="Open Sans" panose="020B0606030504020204" pitchFamily="34" charset="0"/>
                <a:hlinkClick r:id="rId5"/>
              </a:rPr>
              <a:t>Low Carbon Hydrogen Standard</a:t>
            </a:r>
            <a:r>
              <a:rPr lang="en-GB"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(plus </a:t>
            </a:r>
            <a:r>
              <a:rPr lang="en-GB"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6"/>
              </a:rPr>
              <a:t>guidance, annexes, data annex and Hydrogen Emission Calculator</a:t>
            </a:r>
            <a:r>
              <a:rPr lang="en-GB"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setting out the GHG emission methodology and threshold)</a:t>
            </a:r>
          </a:p>
          <a:p>
            <a:pPr marL="214313" lvl="2" indent="-214313">
              <a:lnSpc>
                <a:spcPct val="110000"/>
              </a:lnSpc>
              <a:spcBef>
                <a:spcPts val="450"/>
              </a:spcBef>
              <a:spcAft>
                <a:spcPts val="450"/>
              </a:spcAft>
              <a:buClr>
                <a:srgbClr val="000000"/>
              </a:buClr>
              <a:buSzPct val="100000"/>
              <a:buFont typeface="Arial" panose="020B0604020202020204" pitchFamily="34" charset="0"/>
              <a:buChar char="•"/>
            </a:pP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Our press release welcoming the package </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hlinkClick r:id="rId7"/>
              </a:rPr>
              <a:t>here</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Our member briefing </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hlinkClick r:id="rId8"/>
              </a:rPr>
              <a:t>here</a:t>
            </a:r>
            <a:r>
              <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a:t>
            </a:r>
          </a:p>
          <a:p>
            <a:pPr marL="214313" lvl="2" indent="-214313">
              <a:lnSpc>
                <a:spcPct val="110000"/>
              </a:lnSpc>
              <a:spcBef>
                <a:spcPts val="450"/>
              </a:spcBef>
              <a:spcAft>
                <a:spcPts val="450"/>
              </a:spcAft>
              <a:buClr>
                <a:srgbClr val="000000"/>
              </a:buClr>
              <a:buSzPct val="100000"/>
              <a:buFont typeface="Arial" panose="020B0604020202020204" pitchFamily="34" charset="0"/>
              <a:buChar char="•"/>
            </a:pPr>
            <a:r>
              <a:rPr lang="en-GB" sz="1400" b="1" dirty="0">
                <a:latin typeface="Open Sans" panose="020B0606030504020204" pitchFamily="34" charset="0"/>
                <a:ea typeface="Open Sans" panose="020B0606030504020204" pitchFamily="34" charset="0"/>
                <a:cs typeface="Open Sans" panose="020B0606030504020204" pitchFamily="34" charset="0"/>
              </a:rPr>
              <a:t>Joint allocation round for electrolytic projects for the Hydrogen Business Model and Net Zero Hydrogen Fund</a:t>
            </a:r>
            <a:r>
              <a:rPr lang="en-GB" sz="1400" dirty="0">
                <a:latin typeface="Open Sans" panose="020B0606030504020204" pitchFamily="34" charset="0"/>
                <a:ea typeface="Open Sans" panose="020B0606030504020204" pitchFamily="34" charset="0"/>
                <a:cs typeface="Open Sans" panose="020B0606030504020204" pitchFamily="34" charset="0"/>
              </a:rPr>
              <a:t> - </a:t>
            </a:r>
            <a:r>
              <a:rPr lang="en-GB" sz="1400" dirty="0">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Market Engagement </a:t>
            </a:r>
            <a:r>
              <a:rPr lang="en-GB" sz="1400" dirty="0">
                <a:latin typeface="Open Sans" panose="020B0606030504020204" pitchFamily="34" charset="0"/>
                <a:ea typeface="Open Sans" panose="020B0606030504020204" pitchFamily="34" charset="0"/>
                <a:cs typeface="Open Sans" panose="020B0606030504020204" pitchFamily="34" charset="0"/>
              </a:rPr>
              <a:t> opened for consultation (</a:t>
            </a:r>
            <a:r>
              <a:rPr lang="en-GB"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now  closed 6</a:t>
            </a:r>
            <a:r>
              <a:rPr lang="en-GB" sz="1400" b="1" baseline="30000" dirty="0">
                <a:solidFill>
                  <a:srgbClr val="FF0000"/>
                </a:solidFill>
                <a:latin typeface="Open Sans" panose="020B0606030504020204" pitchFamily="34" charset="0"/>
                <a:ea typeface="Open Sans" panose="020B0606030504020204" pitchFamily="34" charset="0"/>
                <a:cs typeface="Open Sans" panose="020B0606030504020204" pitchFamily="34" charset="0"/>
              </a:rPr>
              <a:t>th</a:t>
            </a:r>
            <a:r>
              <a:rPr lang="en-GB" sz="1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May</a:t>
            </a:r>
            <a:r>
              <a:rPr lang="en-GB" sz="1400" dirty="0">
                <a:latin typeface="Open Sans" panose="020B0606030504020204" pitchFamily="34" charset="0"/>
                <a:ea typeface="Open Sans" panose="020B0606030504020204" pitchFamily="34" charset="0"/>
                <a:cs typeface="Open Sans" panose="020B0606030504020204" pitchFamily="34" charset="0"/>
              </a:rPr>
              <a:t>) ahead of applications in the summer. </a:t>
            </a:r>
          </a:p>
          <a:p>
            <a:pPr marL="0" lvl="1" indent="0">
              <a:lnSpc>
                <a:spcPct val="110000"/>
              </a:lnSpc>
              <a:spcBef>
                <a:spcPts val="450"/>
              </a:spcBef>
              <a:spcAft>
                <a:spcPts val="450"/>
              </a:spcAft>
              <a:buClr>
                <a:srgbClr val="000000"/>
              </a:buClr>
              <a:buSzPct val="100000"/>
              <a:buNone/>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1" indent="5357">
              <a:lnSpc>
                <a:spcPct val="110000"/>
              </a:lnSpc>
              <a:spcBef>
                <a:spcPts val="450"/>
              </a:spcBef>
              <a:spcAft>
                <a:spcPts val="450"/>
              </a:spcAft>
              <a:buClr>
                <a:srgbClr val="000000"/>
              </a:buClr>
              <a:buSzPct val="100000"/>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1" indent="5357">
              <a:lnSpc>
                <a:spcPct val="110000"/>
              </a:lnSpc>
              <a:spcBef>
                <a:spcPts val="450"/>
              </a:spcBef>
              <a:spcAft>
                <a:spcPts val="450"/>
              </a:spcAft>
              <a:buClr>
                <a:srgbClr val="000000"/>
              </a:buClr>
              <a:buSzPct val="100000"/>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1" indent="5357">
              <a:lnSpc>
                <a:spcPct val="110000"/>
              </a:lnSpc>
              <a:spcBef>
                <a:spcPts val="450"/>
              </a:spcBef>
              <a:spcAft>
                <a:spcPts val="450"/>
              </a:spcAft>
              <a:buClr>
                <a:srgbClr val="000000"/>
              </a:buClr>
              <a:buSzPct val="100000"/>
            </a:pPr>
            <a:endParaRPr lang="en-GB"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45" name="Google Shape;345;p49"/>
          <p:cNvSpPr txBox="1"/>
          <p:nvPr/>
        </p:nvSpPr>
        <p:spPr>
          <a:xfrm>
            <a:off x="190586" y="5203135"/>
            <a:ext cx="1782225" cy="30005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GB" sz="1500" kern="0">
                <a:solidFill>
                  <a:srgbClr val="FFFFFF"/>
                </a:solidFill>
                <a:latin typeface="Libre Franklin"/>
                <a:ea typeface="Libre Franklin"/>
                <a:cs typeface="Libre Franklin"/>
                <a:sym typeface="Libre Franklin"/>
              </a:rPr>
              <a:t>@REAssociation</a:t>
            </a:r>
            <a:endParaRPr sz="1500" kern="0">
              <a:solidFill>
                <a:srgbClr val="FFFFFF"/>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3746031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A349C-9BC5-3344-9A51-83B66E668A6E}"/>
              </a:ext>
            </a:extLst>
          </p:cNvPr>
          <p:cNvSpPr>
            <a:spLocks noGrp="1"/>
          </p:cNvSpPr>
          <p:nvPr>
            <p:ph type="ctrTitle" idx="4294967295"/>
          </p:nvPr>
        </p:nvSpPr>
        <p:spPr>
          <a:xfrm>
            <a:off x="0" y="0"/>
            <a:ext cx="8207375" cy="1179513"/>
          </a:xfrm>
          <a:prstGeom prst="rect">
            <a:avLst/>
          </a:prstGeom>
          <a:noFill/>
          <a:ln>
            <a:noFill/>
          </a:ln>
        </p:spPr>
        <p:txBody>
          <a:bodyPr>
            <a:noAutofit/>
          </a:bodyPr>
          <a:lstStyle/>
          <a:p>
            <a:pPr algn="l"/>
            <a:b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British Energy Security Strategy – REA View </a:t>
            </a:r>
            <a:endPar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5686F2C6-9C47-444C-874D-54A2F09CCED2}"/>
              </a:ext>
            </a:extLst>
          </p:cNvPr>
          <p:cNvSpPr/>
          <p:nvPr/>
        </p:nvSpPr>
        <p:spPr>
          <a:xfrm>
            <a:off x="190873" y="1484784"/>
            <a:ext cx="7981528" cy="4093428"/>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REA welcomed commitments regarding solar, hydrogen and offshore wind, but the Energy Security Strategy locks the country into more expensive, longer to build, non-renewable power sources.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Government needed to turbocharge support for technologies which could tackle the cost of living crisis, and not just focus solely on developments which won’t come to fruition for another 5, 10, 15 years.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Refusal to expand Energy Company Obligation scheme will condemn people to continued financial hardship for the foreseeable future.</a:t>
            </a:r>
          </a:p>
        </p:txBody>
      </p:sp>
    </p:spTree>
    <p:extLst>
      <p:ext uri="{BB962C8B-B14F-4D97-AF65-F5344CB8AC3E}">
        <p14:creationId xmlns:p14="http://schemas.microsoft.com/office/powerpoint/2010/main" val="228273068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Custom Design">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REA 2020 PPT slide templates</Template>
  <TotalTime>929</TotalTime>
  <Words>4089</Words>
  <Application>Microsoft Office PowerPoint</Application>
  <PresentationFormat>On-screen Show (4:3)</PresentationFormat>
  <Paragraphs>494</Paragraphs>
  <Slides>35</Slides>
  <Notes>35</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35</vt:i4>
      </vt:variant>
    </vt:vector>
  </HeadingPairs>
  <TitlesOfParts>
    <vt:vector size="53" baseType="lpstr">
      <vt:lpstr>Arial</vt:lpstr>
      <vt:lpstr>Calibri</vt:lpstr>
      <vt:lpstr>Calibri Light</vt:lpstr>
      <vt:lpstr>Century Gothic</vt:lpstr>
      <vt:lpstr>CenturyGothic-Bold</vt:lpstr>
      <vt:lpstr>Franklin Gothic Book</vt:lpstr>
      <vt:lpstr>Futura Bk BT</vt:lpstr>
      <vt:lpstr>Futura PT Medium</vt:lpstr>
      <vt:lpstr>Lato</vt:lpstr>
      <vt:lpstr>Libre Franklin</vt:lpstr>
      <vt:lpstr>Open Sans</vt:lpstr>
      <vt:lpstr>Poppins Medium</vt:lpstr>
      <vt:lpstr>Wingdings</vt:lpstr>
      <vt:lpstr>Custom Design</vt:lpstr>
      <vt:lpstr>2_Office Theme</vt:lpstr>
      <vt:lpstr>4_Custom Design</vt:lpstr>
      <vt:lpstr>2_Custom Design</vt:lpstr>
      <vt:lpstr>Office Theme</vt:lpstr>
      <vt:lpstr>PowerPoint Presentation</vt:lpstr>
      <vt:lpstr>Agenda</vt:lpstr>
      <vt:lpstr>2.  Policy Updates</vt:lpstr>
      <vt:lpstr> British Energy Security Strategy</vt:lpstr>
      <vt:lpstr> British Energy Security Strategy (Cont.)</vt:lpstr>
      <vt:lpstr> British Energy Security Strategy (Cont.)</vt:lpstr>
      <vt:lpstr>PowerPoint Presentation</vt:lpstr>
      <vt:lpstr>Hydrogen Investment Package</vt:lpstr>
      <vt:lpstr> British Energy Security Strategy – REA View </vt:lpstr>
      <vt:lpstr>PowerPoint Presentation</vt:lpstr>
      <vt:lpstr>Energy Security Bill -  6th July 20</vt:lpstr>
      <vt:lpstr> Review of Electricity Market Arrangements</vt:lpstr>
      <vt:lpstr> Review of Electricity Market Arrangements (REMA)</vt:lpstr>
      <vt:lpstr>UK Emissions Trading Scheme</vt:lpstr>
      <vt:lpstr>UK Green Taxonomy Proposals </vt:lpstr>
      <vt:lpstr>Other changes since 1st April:  VAT Decision on Energy Saving Materials</vt:lpstr>
      <vt:lpstr>PowerPoint Presentation</vt:lpstr>
      <vt:lpstr>PowerPoint Presentation</vt:lpstr>
      <vt:lpstr>Boiler Upgrade Scheme &amp;  Buildings Standards</vt:lpstr>
      <vt:lpstr>PowerPoint Presentation</vt:lpstr>
      <vt:lpstr>PowerPoint Presentation</vt:lpstr>
      <vt:lpstr>PowerPoint Presentation</vt:lpstr>
      <vt:lpstr>PowerPoint Presentation</vt:lpstr>
      <vt:lpstr>PowerPoint Presentation</vt:lpstr>
      <vt:lpstr>4. REA International Support</vt:lpstr>
      <vt:lpstr>REview 2022</vt:lpstr>
      <vt:lpstr>Energy Transition Readiness Index   a key REA Report</vt:lpstr>
      <vt:lpstr>Energy Transition Readiness Index</vt:lpstr>
      <vt:lpstr>PowerPoint Presentation</vt:lpstr>
      <vt:lpstr> REA media campaigns (H1 2022)</vt:lpstr>
      <vt:lpstr> Engagement with Government ( H1 2022)</vt:lpstr>
      <vt:lpstr> Growing REA’s social media presence (Q1 2022)</vt:lpstr>
      <vt:lpstr>REA Actions – Policy / Internal</vt:lpstr>
      <vt:lpstr>REA Public Events  2022 –   Examples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Century Gothic - 40</dc:title>
  <dc:creator>Callum Coleman</dc:creator>
  <cp:lastModifiedBy>Nina Skorupska</cp:lastModifiedBy>
  <cp:revision>46</cp:revision>
  <cp:lastPrinted>2022-07-06T12:14:54Z</cp:lastPrinted>
  <dcterms:created xsi:type="dcterms:W3CDTF">2022-04-19T10:51:46Z</dcterms:created>
  <dcterms:modified xsi:type="dcterms:W3CDTF">2022-07-06T12:15:03Z</dcterms:modified>
</cp:coreProperties>
</file>