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70" r:id="rId2"/>
    <p:sldMasterId id="2147483772" r:id="rId3"/>
    <p:sldMasterId id="2147483648" r:id="rId4"/>
    <p:sldMasterId id="2147483664" r:id="rId5"/>
  </p:sldMasterIdLst>
  <p:notesMasterIdLst>
    <p:notesMasterId r:id="rId32"/>
  </p:notesMasterIdLst>
  <p:sldIdLst>
    <p:sldId id="323" r:id="rId6"/>
    <p:sldId id="325" r:id="rId7"/>
    <p:sldId id="324" r:id="rId8"/>
    <p:sldId id="326" r:id="rId9"/>
    <p:sldId id="327" r:id="rId10"/>
    <p:sldId id="328" r:id="rId11"/>
    <p:sldId id="329" r:id="rId12"/>
    <p:sldId id="330" r:id="rId13"/>
    <p:sldId id="335" r:id="rId14"/>
    <p:sldId id="331" r:id="rId15"/>
    <p:sldId id="318" r:id="rId16"/>
    <p:sldId id="281" r:id="rId17"/>
    <p:sldId id="319" r:id="rId18"/>
    <p:sldId id="332" r:id="rId19"/>
    <p:sldId id="333" r:id="rId20"/>
    <p:sldId id="283" r:id="rId21"/>
    <p:sldId id="315" r:id="rId22"/>
    <p:sldId id="317" r:id="rId23"/>
    <p:sldId id="334" r:id="rId24"/>
    <p:sldId id="336" r:id="rId25"/>
    <p:sldId id="337" r:id="rId26"/>
    <p:sldId id="322" r:id="rId27"/>
    <p:sldId id="321" r:id="rId28"/>
    <p:sldId id="320" r:id="rId29"/>
    <p:sldId id="314"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C6D3DF-F651-D97F-C86E-C41E532B8241}" name="Mark Sommerfeld" initials="MS" userId="S::msommerfeld@r-e-a.net::9f01a5fe-053d-4242-9e13-5ba42a91132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692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75" autoAdjust="0"/>
    <p:restoredTop sz="93792" autoAdjust="0"/>
  </p:normalViewPr>
  <p:slideViewPr>
    <p:cSldViewPr snapToGrid="0">
      <p:cViewPr varScale="1">
        <p:scale>
          <a:sx n="112" d="100"/>
          <a:sy n="112" d="100"/>
        </p:scale>
        <p:origin x="108" y="108"/>
      </p:cViewPr>
      <p:guideLst/>
    </p:cSldViewPr>
  </p:slideViewPr>
  <p:notesTextViewPr>
    <p:cViewPr>
      <p:scale>
        <a:sx n="1" d="1"/>
        <a:sy n="1" d="1"/>
      </p:scale>
      <p:origin x="0" y="0"/>
    </p:cViewPr>
  </p:notesTextViewPr>
  <p:sorterViewPr>
    <p:cViewPr>
      <p:scale>
        <a:sx n="100" d="100"/>
        <a:sy n="100" d="100"/>
      </p:scale>
      <p:origin x="0" y="-549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DDC9A-2263-4070-BD5B-AC9FAEBCF5BC}" type="datetimeFigureOut">
              <a:rPr lang="en-GB" smtClean="0"/>
              <a:t>25/08/2022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4F40-CECF-4C17-B7A3-83F7840D9272}" type="slidenum">
              <a:rPr lang="en-GB" smtClean="0"/>
              <a:t>‹#›</a:t>
            </a:fld>
            <a:endParaRPr lang="en-GB"/>
          </a:p>
        </p:txBody>
      </p:sp>
    </p:spTree>
    <p:extLst>
      <p:ext uri="{BB962C8B-B14F-4D97-AF65-F5344CB8AC3E}">
        <p14:creationId xmlns:p14="http://schemas.microsoft.com/office/powerpoint/2010/main" val="256550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57219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Internal Only</a:t>
            </a:r>
          </a:p>
        </p:txBody>
      </p:sp>
      <p:sp>
        <p:nvSpPr>
          <p:cNvPr id="5" name="Footer Placeholder 4"/>
          <p:cNvSpPr>
            <a:spLocks noGrp="1"/>
          </p:cNvSpPr>
          <p:nvPr>
            <p:ph type="ftr" sz="quarter" idx="4"/>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Internal Only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4BAB18-C6E3-45B8-B403-2C8B1775D8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9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Futura PT Medium"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22A82CE-0665-4D3A-B377-A0F849C869B2}" type="datetime1">
              <a:rPr lang="en-GB" smtClean="0"/>
              <a:t>25/08/2022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541598"/>
            <a:ext cx="2844800" cy="365125"/>
          </a:xfrm>
          <a:prstGeom prst="rect">
            <a:avLst/>
          </a:prstGeom>
        </p:spPr>
        <p:txBody>
          <a:bodyPr/>
          <a:lstStyle/>
          <a:p>
            <a:fld id="{AD52E4B4-D2E5-4A28-89D9-407F6794EC8B}" type="slidenum">
              <a:rPr lang="en-GB" smtClean="0"/>
              <a:t>‹#›</a:t>
            </a:fld>
            <a:endParaRPr lang="en-GB"/>
          </a:p>
        </p:txBody>
      </p:sp>
    </p:spTree>
    <p:extLst>
      <p:ext uri="{BB962C8B-B14F-4D97-AF65-F5344CB8AC3E}">
        <p14:creationId xmlns:p14="http://schemas.microsoft.com/office/powerpoint/2010/main" val="50799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706D7FC-0396-4ABB-AA42-1FF9BA664489}" type="datetime1">
              <a:rPr lang="en-GB" smtClean="0"/>
              <a:t>25/08/2022</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538913"/>
            <a:ext cx="2844800" cy="365125"/>
          </a:xfrm>
          <a:prstGeom prst="rect">
            <a:avLst/>
          </a:prstGeom>
        </p:spPr>
        <p:txBody>
          <a:bodyPr/>
          <a:lstStyle/>
          <a:p>
            <a:fld id="{D3AF4771-3F24-4635-9371-CC08E23CF69B}" type="slidenum">
              <a:rPr lang="en-GB" smtClean="0"/>
              <a:t>‹#›</a:t>
            </a:fld>
            <a:endParaRPr lang="en-GB"/>
          </a:p>
        </p:txBody>
      </p:sp>
    </p:spTree>
    <p:extLst>
      <p:ext uri="{BB962C8B-B14F-4D97-AF65-F5344CB8AC3E}">
        <p14:creationId xmlns:p14="http://schemas.microsoft.com/office/powerpoint/2010/main" val="140512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Futura PT Medium"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22A82CE-0665-4D3A-B377-A0F849C869B2}" type="datetime1">
              <a:rPr lang="en-GB" smtClean="0"/>
              <a:t>25/08/2022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450790" y="6495795"/>
            <a:ext cx="2844800" cy="365125"/>
          </a:xfrm>
          <a:prstGeom prst="rect">
            <a:avLst/>
          </a:prstGeom>
        </p:spPr>
        <p:txBody>
          <a:bodyPr/>
          <a:lstStyle/>
          <a:p>
            <a:fld id="{AD52E4B4-D2E5-4A28-89D9-407F6794EC8B}" type="slidenum">
              <a:rPr lang="en-GB" smtClean="0"/>
              <a:t>‹#›</a:t>
            </a:fld>
            <a:endParaRPr lang="en-GB"/>
          </a:p>
        </p:txBody>
      </p:sp>
    </p:spTree>
    <p:extLst>
      <p:ext uri="{BB962C8B-B14F-4D97-AF65-F5344CB8AC3E}">
        <p14:creationId xmlns:p14="http://schemas.microsoft.com/office/powerpoint/2010/main" val="50799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AC3F03-CF5F-4A4C-951B-D9298C7AEF35}" type="datetime1">
              <a:rPr lang="en-GB" smtClean="0"/>
              <a:t>25/08/2022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06635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3766" y="288000"/>
            <a:ext cx="7996469"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here, please do not move the position of this box</a:t>
            </a:r>
            <a:endParaRPr lang="en-GB"/>
          </a:p>
        </p:txBody>
      </p:sp>
      <p:sp>
        <p:nvSpPr>
          <p:cNvPr id="4" name="Slide Number Placeholder 5">
            <a:extLst>
              <a:ext uri="{FF2B5EF4-FFF2-40B4-BE49-F238E27FC236}">
                <a16:creationId xmlns:a16="http://schemas.microsoft.com/office/drawing/2014/main" id="{49EB0159-7AC8-4246-BB9E-B60FC531E7A2}"/>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0"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8156370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tiff"/></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3023659"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74E2D5"/>
              </a:solidFill>
            </a:endParaRPr>
          </a:p>
        </p:txBody>
      </p:sp>
      <p:sp>
        <p:nvSpPr>
          <p:cNvPr id="8" name="Subtitle 2"/>
          <p:cNvSpPr txBox="1">
            <a:spLocks/>
          </p:cNvSpPr>
          <p:nvPr userDrawn="1"/>
        </p:nvSpPr>
        <p:spPr>
          <a:xfrm>
            <a:off x="3408995" y="2751444"/>
            <a:ext cx="7871581" cy="103759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br>
              <a:rPr lang="en-GB" sz="2800" b="1" i="1" dirty="0">
                <a:solidFill>
                  <a:srgbClr val="4E5053"/>
                </a:solidFill>
                <a:latin typeface="Open Sans" panose="020B0606030504020204" pitchFamily="34" charset="0"/>
                <a:ea typeface="Open Sans" panose="020B0606030504020204" pitchFamily="34" charset="0"/>
                <a:cs typeface="Open Sans" panose="020B0606030504020204" pitchFamily="34" charset="0"/>
              </a:rPr>
            </a:br>
            <a:endParaRPr lang="en-GB" sz="28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1"/>
          <p:cNvSpPr txBox="1">
            <a:spLocks/>
          </p:cNvSpPr>
          <p:nvPr userDrawn="1"/>
        </p:nvSpPr>
        <p:spPr>
          <a:xfrm>
            <a:off x="119675" y="2492896"/>
            <a:ext cx="2784309" cy="1179562"/>
          </a:xfrm>
          <a:prstGeom prst="rect">
            <a:avLst/>
          </a:prstGeom>
          <a:no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pic>
        <p:nvPicPr>
          <p:cNvPr id="10" name="Picture 9">
            <a:extLst>
              <a:ext uri="{FF2B5EF4-FFF2-40B4-BE49-F238E27FC236}">
                <a16:creationId xmlns:a16="http://schemas.microsoft.com/office/drawing/2014/main" id="{6EACE93A-1919-6C40-8FAF-AAAA665C857D}"/>
              </a:ext>
            </a:extLst>
          </p:cNvPr>
          <p:cNvPicPr>
            <a:picLocks noChangeAspect="1"/>
          </p:cNvPicPr>
          <p:nvPr userDrawn="1"/>
        </p:nvPicPr>
        <p:blipFill>
          <a:blip r:embed="rId3"/>
          <a:stretch>
            <a:fillRect/>
          </a:stretch>
        </p:blipFill>
        <p:spPr>
          <a:xfrm>
            <a:off x="3311691" y="116632"/>
            <a:ext cx="5786127" cy="1166890"/>
          </a:xfrm>
          <a:prstGeom prst="rect">
            <a:avLst/>
          </a:prstGeom>
        </p:spPr>
      </p:pic>
      <p:grpSp>
        <p:nvGrpSpPr>
          <p:cNvPr id="11" name="Group 10">
            <a:extLst>
              <a:ext uri="{FF2B5EF4-FFF2-40B4-BE49-F238E27FC236}">
                <a16:creationId xmlns:a16="http://schemas.microsoft.com/office/drawing/2014/main" id="{785937F8-B135-994F-B15E-B685A661F00F}"/>
              </a:ext>
            </a:extLst>
          </p:cNvPr>
          <p:cNvGrpSpPr/>
          <p:nvPr userDrawn="1"/>
        </p:nvGrpSpPr>
        <p:grpSpPr>
          <a:xfrm>
            <a:off x="3019735" y="5877272"/>
            <a:ext cx="8941356" cy="936104"/>
            <a:chOff x="2268715" y="5877272"/>
            <a:chExt cx="6699607" cy="936104"/>
          </a:xfrm>
        </p:grpSpPr>
        <p:sp>
          <p:nvSpPr>
            <p:cNvPr id="12" name="Rectangle 11">
              <a:extLst>
                <a:ext uri="{FF2B5EF4-FFF2-40B4-BE49-F238E27FC236}">
                  <a16:creationId xmlns:a16="http://schemas.microsoft.com/office/drawing/2014/main" id="{1564A627-F2CD-B046-BEF5-6CC75BC8D081}"/>
                </a:ext>
              </a:extLst>
            </p:cNvPr>
            <p:cNvSpPr/>
            <p:nvPr/>
          </p:nvSpPr>
          <p:spPr>
            <a:xfrm>
              <a:off x="2268715" y="6343742"/>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a:extLst>
                <a:ext uri="{FF2B5EF4-FFF2-40B4-BE49-F238E27FC236}">
                  <a16:creationId xmlns:a16="http://schemas.microsoft.com/office/drawing/2014/main" id="{E6B2A55F-0C62-F44F-817F-967034FCCC3E}"/>
                </a:ext>
              </a:extLst>
            </p:cNvPr>
            <p:cNvPicPr>
              <a:picLocks noChangeAspect="1"/>
            </p:cNvPicPr>
            <p:nvPr/>
          </p:nvPicPr>
          <p:blipFill>
            <a:blip r:embed="rId4"/>
            <a:stretch>
              <a:fillRect/>
            </a:stretch>
          </p:blipFill>
          <p:spPr>
            <a:xfrm>
              <a:off x="8161999" y="5877272"/>
              <a:ext cx="806323" cy="936104"/>
            </a:xfrm>
            <a:prstGeom prst="rect">
              <a:avLst/>
            </a:prstGeom>
          </p:spPr>
        </p:pic>
      </p:grpSp>
      <p:sp>
        <p:nvSpPr>
          <p:cNvPr id="14" name="Slide Number Placeholder 5">
            <a:extLst>
              <a:ext uri="{FF2B5EF4-FFF2-40B4-BE49-F238E27FC236}">
                <a16:creationId xmlns:a16="http://schemas.microsoft.com/office/drawing/2014/main" id="{DCBC7BCD-2A35-4F81-804C-E00585B78890}"/>
              </a:ext>
            </a:extLst>
          </p:cNvPr>
          <p:cNvSpPr>
            <a:spLocks noGrp="1"/>
          </p:cNvSpPr>
          <p:nvPr>
            <p:ph type="sldNum" sz="quarter" idx="4"/>
          </p:nvPr>
        </p:nvSpPr>
        <p:spPr>
          <a:xfrm>
            <a:off x="8737600" y="6415153"/>
            <a:ext cx="2844800" cy="365125"/>
          </a:xfrm>
          <a:prstGeom prst="rect">
            <a:avLst/>
          </a:prstGeom>
        </p:spPr>
        <p:txBody>
          <a:bodyPr/>
          <a:lstStyle/>
          <a:p>
            <a:fld id="{03F16C78-6B84-4E88-9311-E49845197891}" type="slidenum">
              <a:rPr lang="en-GB" smtClean="0"/>
              <a:t>‹#›</a:t>
            </a:fld>
            <a:endParaRPr lang="en-GB"/>
          </a:p>
        </p:txBody>
      </p:sp>
    </p:spTree>
    <p:extLst>
      <p:ext uri="{BB962C8B-B14F-4D97-AF65-F5344CB8AC3E}">
        <p14:creationId xmlns:p14="http://schemas.microsoft.com/office/powerpoint/2010/main" val="3192366529"/>
      </p:ext>
    </p:extLst>
  </p:cSld>
  <p:clrMap bg1="lt1" tx1="dk1" bg2="lt2" tx2="dk2" accent1="accent1" accent2="accent2" accent3="accent3" accent4="accent4" accent5="accent5" accent6="accent6" hlink="hlink" folHlink="folHlink"/>
  <p:sldLayoutIdLst>
    <p:sldLayoutId id="214748373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199" y="1"/>
            <a:ext cx="12192000" cy="912697"/>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bg1"/>
              </a:solidFill>
            </a:endParaRPr>
          </a:p>
        </p:txBody>
      </p:sp>
      <p:sp>
        <p:nvSpPr>
          <p:cNvPr id="8" name="Rectangle 7">
            <a:extLst>
              <a:ext uri="{FF2B5EF4-FFF2-40B4-BE49-F238E27FC236}">
                <a16:creationId xmlns:a16="http://schemas.microsoft.com/office/drawing/2014/main" id="{5D5B8547-58BD-2B4D-8E56-2400CFE27588}"/>
              </a:ext>
            </a:extLst>
          </p:cNvPr>
          <p:cNvSpPr/>
          <p:nvPr userDrawn="1"/>
        </p:nvSpPr>
        <p:spPr>
          <a:xfrm flipV="1">
            <a:off x="47330" y="6427048"/>
            <a:ext cx="10849205"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a:extLst>
              <a:ext uri="{FF2B5EF4-FFF2-40B4-BE49-F238E27FC236}">
                <a16:creationId xmlns:a16="http://schemas.microsoft.com/office/drawing/2014/main" id="{90436785-8209-E248-AA2C-BF9EF4205CA0}"/>
              </a:ext>
            </a:extLst>
          </p:cNvPr>
          <p:cNvPicPr>
            <a:picLocks noChangeAspect="1"/>
          </p:cNvPicPr>
          <p:nvPr userDrawn="1"/>
        </p:nvPicPr>
        <p:blipFill>
          <a:blip r:embed="rId3"/>
          <a:stretch>
            <a:fillRect/>
          </a:stretch>
        </p:blipFill>
        <p:spPr>
          <a:xfrm>
            <a:off x="11136560" y="5877272"/>
            <a:ext cx="1008113" cy="936104"/>
          </a:xfrm>
          <a:prstGeom prst="rect">
            <a:avLst/>
          </a:prstGeom>
        </p:spPr>
      </p:pic>
      <p:sp>
        <p:nvSpPr>
          <p:cNvPr id="6" name="Slide Number Placeholder 5">
            <a:extLst>
              <a:ext uri="{FF2B5EF4-FFF2-40B4-BE49-F238E27FC236}">
                <a16:creationId xmlns:a16="http://schemas.microsoft.com/office/drawing/2014/main" id="{A78F8E4E-C9F6-402D-8314-1858D9B4527A}"/>
              </a:ext>
            </a:extLst>
          </p:cNvPr>
          <p:cNvSpPr>
            <a:spLocks noGrp="1"/>
          </p:cNvSpPr>
          <p:nvPr>
            <p:ph type="sldNum" sz="quarter" idx="4"/>
          </p:nvPr>
        </p:nvSpPr>
        <p:spPr>
          <a:xfrm>
            <a:off x="8784299" y="6492876"/>
            <a:ext cx="2844800" cy="365125"/>
          </a:xfrm>
          <a:prstGeom prst="rect">
            <a:avLst/>
          </a:prstGeom>
        </p:spPr>
        <p:txBody>
          <a:bodyPr/>
          <a:lstStyle/>
          <a:p>
            <a:fld id="{03F16C78-6B84-4E88-9311-E49845197891}" type="slidenum">
              <a:rPr lang="en-GB" smtClean="0"/>
              <a:t>‹#›</a:t>
            </a:fld>
            <a:endParaRPr lang="en-GB"/>
          </a:p>
        </p:txBody>
      </p:sp>
      <p:sp>
        <p:nvSpPr>
          <p:cNvPr id="11" name="TextBox 10">
            <a:extLst>
              <a:ext uri="{FF2B5EF4-FFF2-40B4-BE49-F238E27FC236}">
                <a16:creationId xmlns:a16="http://schemas.microsoft.com/office/drawing/2014/main" id="{E30D1E4A-3962-A70D-3C84-7B45C4471CC8}"/>
              </a:ext>
            </a:extLst>
          </p:cNvPr>
          <p:cNvSpPr txBox="1"/>
          <p:nvPr userDrawn="1"/>
        </p:nvSpPr>
        <p:spPr>
          <a:xfrm>
            <a:off x="270953" y="242513"/>
            <a:ext cx="11141330" cy="461665"/>
          </a:xfrm>
          <a:prstGeom prst="rect">
            <a:avLst/>
          </a:prstGeom>
          <a:noFill/>
        </p:spPr>
        <p:txBody>
          <a:bodyPr wrap="square" rtlCol="0">
            <a:spAutoFit/>
          </a:bodyPr>
          <a:lstStyle/>
          <a:p>
            <a:endParaRPr lang="en-GB" sz="2400" b="1" i="1" dirty="0">
              <a:solidFill>
                <a:schemeClr val="bg1"/>
              </a:solidFill>
              <a:latin typeface="Futura PT Medium" pitchFamily="34" charset="0"/>
            </a:endParaRPr>
          </a:p>
        </p:txBody>
      </p:sp>
    </p:spTree>
    <p:extLst>
      <p:ext uri="{BB962C8B-B14F-4D97-AF65-F5344CB8AC3E}">
        <p14:creationId xmlns:p14="http://schemas.microsoft.com/office/powerpoint/2010/main" val="3948279292"/>
      </p:ext>
    </p:extLst>
  </p:cSld>
  <p:clrMap bg1="lt1" tx1="dk1" bg2="lt2" tx2="dk2" accent1="accent1" accent2="accent2" accent3="accent3" accent4="accent4" accent5="accent5" accent6="accent6" hlink="hlink" folHlink="folHlink"/>
  <p:sldLayoutIdLst>
    <p:sldLayoutId id="214748377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3023659"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74E2D5"/>
              </a:solidFill>
            </a:endParaRPr>
          </a:p>
        </p:txBody>
      </p:sp>
      <p:sp>
        <p:nvSpPr>
          <p:cNvPr id="8" name="Subtitle 2"/>
          <p:cNvSpPr txBox="1">
            <a:spLocks/>
          </p:cNvSpPr>
          <p:nvPr userDrawn="1"/>
        </p:nvSpPr>
        <p:spPr>
          <a:xfrm>
            <a:off x="3408995" y="2751444"/>
            <a:ext cx="7871581" cy="103759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br>
              <a:rPr lang="en-GB" sz="2800" b="1" i="1" dirty="0">
                <a:solidFill>
                  <a:srgbClr val="4E5053"/>
                </a:solidFill>
                <a:latin typeface="Open Sans" panose="020B0606030504020204" pitchFamily="34" charset="0"/>
                <a:ea typeface="Open Sans" panose="020B0606030504020204" pitchFamily="34" charset="0"/>
                <a:cs typeface="Open Sans" panose="020B0606030504020204" pitchFamily="34" charset="0"/>
              </a:rPr>
            </a:br>
            <a:endParaRPr lang="en-GB" sz="2800"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1"/>
          <p:cNvSpPr txBox="1">
            <a:spLocks/>
          </p:cNvSpPr>
          <p:nvPr userDrawn="1"/>
        </p:nvSpPr>
        <p:spPr>
          <a:xfrm>
            <a:off x="119675" y="2492896"/>
            <a:ext cx="2784309" cy="1179562"/>
          </a:xfrm>
          <a:prstGeom prst="rect">
            <a:avLst/>
          </a:prstGeom>
          <a:no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pic>
        <p:nvPicPr>
          <p:cNvPr id="10" name="Picture 9">
            <a:extLst>
              <a:ext uri="{FF2B5EF4-FFF2-40B4-BE49-F238E27FC236}">
                <a16:creationId xmlns:a16="http://schemas.microsoft.com/office/drawing/2014/main" id="{6EACE93A-1919-6C40-8FAF-AAAA665C857D}"/>
              </a:ext>
            </a:extLst>
          </p:cNvPr>
          <p:cNvPicPr>
            <a:picLocks noChangeAspect="1"/>
          </p:cNvPicPr>
          <p:nvPr userDrawn="1"/>
        </p:nvPicPr>
        <p:blipFill>
          <a:blip r:embed="rId3"/>
          <a:stretch>
            <a:fillRect/>
          </a:stretch>
        </p:blipFill>
        <p:spPr>
          <a:xfrm>
            <a:off x="3311691" y="116632"/>
            <a:ext cx="5712634" cy="1224136"/>
          </a:xfrm>
          <a:prstGeom prst="rect">
            <a:avLst/>
          </a:prstGeom>
        </p:spPr>
      </p:pic>
      <p:sp>
        <p:nvSpPr>
          <p:cNvPr id="12" name="Rectangle 11">
            <a:extLst>
              <a:ext uri="{FF2B5EF4-FFF2-40B4-BE49-F238E27FC236}">
                <a16:creationId xmlns:a16="http://schemas.microsoft.com/office/drawing/2014/main" id="{1564A627-F2CD-B046-BEF5-6CC75BC8D081}"/>
              </a:ext>
            </a:extLst>
          </p:cNvPr>
          <p:cNvSpPr/>
          <p:nvPr/>
        </p:nvSpPr>
        <p:spPr>
          <a:xfrm>
            <a:off x="3036182" y="6388366"/>
            <a:ext cx="8116824"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a:extLst>
              <a:ext uri="{FF2B5EF4-FFF2-40B4-BE49-F238E27FC236}">
                <a16:creationId xmlns:a16="http://schemas.microsoft.com/office/drawing/2014/main" id="{E6B2A55F-0C62-F44F-817F-967034FCCC3E}"/>
              </a:ext>
            </a:extLst>
          </p:cNvPr>
          <p:cNvPicPr>
            <a:picLocks noChangeAspect="1"/>
          </p:cNvPicPr>
          <p:nvPr/>
        </p:nvPicPr>
        <p:blipFill>
          <a:blip r:embed="rId4"/>
          <a:stretch>
            <a:fillRect/>
          </a:stretch>
        </p:blipFill>
        <p:spPr>
          <a:xfrm>
            <a:off x="11185193" y="5943173"/>
            <a:ext cx="936104" cy="936104"/>
          </a:xfrm>
          <a:prstGeom prst="rect">
            <a:avLst/>
          </a:prstGeom>
        </p:spPr>
      </p:pic>
      <p:sp>
        <p:nvSpPr>
          <p:cNvPr id="14" name="Slide Number Placeholder 5">
            <a:extLst>
              <a:ext uri="{FF2B5EF4-FFF2-40B4-BE49-F238E27FC236}">
                <a16:creationId xmlns:a16="http://schemas.microsoft.com/office/drawing/2014/main" id="{DCBC7BCD-2A35-4F81-804C-E00585B78890}"/>
              </a:ext>
            </a:extLst>
          </p:cNvPr>
          <p:cNvSpPr>
            <a:spLocks noGrp="1"/>
          </p:cNvSpPr>
          <p:nvPr userDrawn="1">
            <p:ph type="sldNum" sz="quarter" idx="4"/>
          </p:nvPr>
        </p:nvSpPr>
        <p:spPr>
          <a:xfrm>
            <a:off x="8907718" y="6543858"/>
            <a:ext cx="2844800" cy="365125"/>
          </a:xfrm>
          <a:prstGeom prst="rect">
            <a:avLst/>
          </a:prstGeom>
        </p:spPr>
        <p:txBody>
          <a:bodyPr/>
          <a:lstStyle/>
          <a:p>
            <a:fld id="{03F16C78-6B84-4E88-9311-E49845197891}" type="slidenum">
              <a:rPr lang="en-GB" smtClean="0"/>
              <a:t>‹#›</a:t>
            </a:fld>
            <a:endParaRPr lang="en-GB"/>
          </a:p>
        </p:txBody>
      </p:sp>
    </p:spTree>
    <p:extLst>
      <p:ext uri="{BB962C8B-B14F-4D97-AF65-F5344CB8AC3E}">
        <p14:creationId xmlns:p14="http://schemas.microsoft.com/office/powerpoint/2010/main" val="3192366529"/>
      </p:ext>
    </p:extLst>
  </p:cSld>
  <p:clrMap bg1="lt1" tx1="dk1" bg2="lt2" tx2="dk2" accent1="accent1" accent2="accent2" accent3="accent3" accent4="accent4" accent5="accent5" accent6="accent6" hlink="hlink" folHlink="folHlink"/>
  <p:sldLayoutIdLst>
    <p:sldLayoutId id="214748377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0D2B3-854D-0842-B844-CC9EC2FC684C}" type="datetime1">
              <a:rPr lang="en-GB" smtClean="0"/>
              <a:t>25/08/2022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16114-E419-4BE5-A56B-B688C1E0E0DB}" type="slidenum">
              <a:rPr lang="en-GB" smtClean="0"/>
              <a:t>‹#›</a:t>
            </a:fld>
            <a:endParaRPr lang="en-GB"/>
          </a:p>
        </p:txBody>
      </p:sp>
    </p:spTree>
    <p:extLst>
      <p:ext uri="{BB962C8B-B14F-4D97-AF65-F5344CB8AC3E}">
        <p14:creationId xmlns:p14="http://schemas.microsoft.com/office/powerpoint/2010/main" val="3259826458"/>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B28446E-A796-DF46-B6B8-5B91A3893FB7}"/>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3" name="TextBox 2">
            <a:extLst>
              <a:ext uri="{FF2B5EF4-FFF2-40B4-BE49-F238E27FC236}">
                <a16:creationId xmlns:a16="http://schemas.microsoft.com/office/drawing/2014/main" id="{2DA5B4F7-877D-4231-BC5C-AE3674AD36B7}"/>
              </a:ext>
            </a:extLst>
          </p:cNvPr>
          <p:cNvSpPr txBox="1"/>
          <p:nvPr>
            <p:extLst>
              <p:ext uri="{1162E1C5-73C7-4A58-AE30-91384D911F3F}">
                <p184:classification xmlns:p184="http://schemas.microsoft.com/office/powerpoint/2018/4/main" val="ftr"/>
              </p:ext>
            </p:extLst>
          </p:nvPr>
        </p:nvSpPr>
        <p:spPr>
          <a:xfrm>
            <a:off x="5526088" y="6705600"/>
            <a:ext cx="1168400" cy="152400"/>
          </a:xfrm>
          <a:prstGeom prst="rect">
            <a:avLst/>
          </a:prstGeom>
        </p:spPr>
        <p:txBody>
          <a:bodyPr horzOverflow="overflow" lIns="0" tIns="0" rIns="0" bIns="0">
            <a:spAutoFit/>
          </a:bodyPr>
          <a:lstStyle/>
          <a:p>
            <a:pPr algn="ctr"/>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OFFICIAL-InternalOnly</a:t>
            </a:r>
          </a:p>
        </p:txBody>
      </p:sp>
    </p:spTree>
    <p:extLst>
      <p:ext uri="{BB962C8B-B14F-4D97-AF65-F5344CB8AC3E}">
        <p14:creationId xmlns:p14="http://schemas.microsoft.com/office/powerpoint/2010/main" val="1746970526"/>
      </p:ext>
    </p:extLst>
  </p:cSld>
  <p:clrMap bg1="lt1" tx1="dk1" bg2="lt2" tx2="dk2" accent1="accent1" accent2="accent2" accent3="accent3" accent4="accent4" accent5="accent5" accent6="accent6" hlink="hlink" folHlink="folHlink"/>
  <p:sldLayoutIdLst>
    <p:sldLayoutId id="2147483666" r:id="rId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ower@r-e-a.net" TargetMode="External"/><Relationship Id="rId2" Type="http://schemas.openxmlformats.org/officeDocument/2006/relationships/hyperlink" Target="mailto:gjoseph@r-e-a.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pocock@r-e-a.net" TargetMode="External"/><Relationship Id="rId2" Type="http://schemas.openxmlformats.org/officeDocument/2006/relationships/hyperlink" Target="mailto:fgordon@r-e-a.net" TargetMode="External"/><Relationship Id="rId1" Type="http://schemas.openxmlformats.org/officeDocument/2006/relationships/slideLayout" Target="../slideLayouts/slideLayout3.xml"/><Relationship Id="rId6" Type="http://schemas.openxmlformats.org/officeDocument/2006/relationships/hyperlink" Target="mailto:imorris@r-e-a.net" TargetMode="External"/><Relationship Id="rId5" Type="http://schemas.openxmlformats.org/officeDocument/2006/relationships/hyperlink" Target="mailto:ccoleman@r-e-a.net" TargetMode="External"/><Relationship Id="rId4" Type="http://schemas.openxmlformats.org/officeDocument/2006/relationships/hyperlink" Target="mailto:msommerfeld@r-e-a.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power@r-e-a.n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22EE-8A67-1907-57E1-68533BE4B168}"/>
              </a:ext>
            </a:extLst>
          </p:cNvPr>
          <p:cNvSpPr>
            <a:spLocks noGrp="1"/>
          </p:cNvSpPr>
          <p:nvPr>
            <p:ph type="ctrTitle"/>
          </p:nvPr>
        </p:nvSpPr>
        <p:spPr>
          <a:xfrm>
            <a:off x="3343275" y="1958975"/>
            <a:ext cx="8058150" cy="1470025"/>
          </a:xfrm>
        </p:spPr>
        <p:txBody>
          <a:bodyPr/>
          <a:lstStyle/>
          <a:p>
            <a:pPr algn="l"/>
            <a:r>
              <a:rPr lang="en-GB" sz="4000" b="1" dirty="0"/>
              <a:t>REA Members Townhall:</a:t>
            </a:r>
            <a:br>
              <a:rPr lang="en-GB" sz="4000" dirty="0"/>
            </a:br>
            <a:r>
              <a:rPr lang="en-GB" sz="4000" i="1" dirty="0"/>
              <a:t>Review of Electricity Market Arrangements (REMA)</a:t>
            </a:r>
            <a:br>
              <a:rPr lang="en-GB" dirty="0"/>
            </a:br>
            <a:endParaRPr lang="en-GB" dirty="0"/>
          </a:p>
        </p:txBody>
      </p:sp>
      <p:sp>
        <p:nvSpPr>
          <p:cNvPr id="3" name="Subtitle 2">
            <a:extLst>
              <a:ext uri="{FF2B5EF4-FFF2-40B4-BE49-F238E27FC236}">
                <a16:creationId xmlns:a16="http://schemas.microsoft.com/office/drawing/2014/main" id="{46C84BEB-F46B-508F-4B9F-85D982ECAC79}"/>
              </a:ext>
            </a:extLst>
          </p:cNvPr>
          <p:cNvSpPr>
            <a:spLocks noGrp="1"/>
          </p:cNvSpPr>
          <p:nvPr>
            <p:ph type="subTitle" idx="1"/>
          </p:nvPr>
        </p:nvSpPr>
        <p:spPr>
          <a:xfrm>
            <a:off x="3448050" y="4543425"/>
            <a:ext cx="6096000" cy="1752600"/>
          </a:xfrm>
        </p:spPr>
        <p:txBody>
          <a:bodyPr/>
          <a:lstStyle/>
          <a:p>
            <a:pPr algn="l"/>
            <a:r>
              <a:rPr lang="en-GB" sz="2000" dirty="0"/>
              <a:t>25</a:t>
            </a:r>
            <a:r>
              <a:rPr lang="en-GB" sz="2000" baseline="30000" dirty="0"/>
              <a:t>th</a:t>
            </a:r>
            <a:r>
              <a:rPr lang="en-GB" sz="2000" dirty="0"/>
              <a:t> August 2022</a:t>
            </a:r>
          </a:p>
          <a:p>
            <a:pPr algn="l"/>
            <a:r>
              <a:rPr lang="en-GB" sz="2000" dirty="0"/>
              <a:t>Kindly hosted by CMS, </a:t>
            </a:r>
          </a:p>
          <a:p>
            <a:pPr algn="l"/>
            <a:r>
              <a:rPr lang="en-GB" sz="1600" i="1" dirty="0"/>
              <a:t>Cannon Place, 78 Cannon Street, London, EC4N 6AF</a:t>
            </a:r>
          </a:p>
        </p:txBody>
      </p:sp>
      <p:sp>
        <p:nvSpPr>
          <p:cNvPr id="4" name="Slide Number Placeholder 3">
            <a:extLst>
              <a:ext uri="{FF2B5EF4-FFF2-40B4-BE49-F238E27FC236}">
                <a16:creationId xmlns:a16="http://schemas.microsoft.com/office/drawing/2014/main" id="{FFADD996-CF5F-C7EB-475B-3285177346EE}"/>
              </a:ext>
            </a:extLst>
          </p:cNvPr>
          <p:cNvSpPr>
            <a:spLocks noGrp="1"/>
          </p:cNvSpPr>
          <p:nvPr>
            <p:ph type="sldNum" sz="quarter" idx="12"/>
          </p:nvPr>
        </p:nvSpPr>
        <p:spPr/>
        <p:txBody>
          <a:bodyPr/>
          <a:lstStyle/>
          <a:p>
            <a:fld id="{AD52E4B4-D2E5-4A28-89D9-407F6794EC8B}" type="slidenum">
              <a:rPr lang="en-GB" smtClean="0"/>
              <a:t>1</a:t>
            </a:fld>
            <a:endParaRPr lang="en-GB"/>
          </a:p>
        </p:txBody>
      </p:sp>
    </p:spTree>
    <p:extLst>
      <p:ext uri="{BB962C8B-B14F-4D97-AF65-F5344CB8AC3E}">
        <p14:creationId xmlns:p14="http://schemas.microsoft.com/office/powerpoint/2010/main" val="1657466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4C40-6E68-A07A-3525-0639A36D8E10}"/>
              </a:ext>
            </a:extLst>
          </p:cNvPr>
          <p:cNvSpPr>
            <a:spLocks noGrp="1"/>
          </p:cNvSpPr>
          <p:nvPr>
            <p:ph type="ctrTitle"/>
          </p:nvPr>
        </p:nvSpPr>
        <p:spPr>
          <a:xfrm>
            <a:off x="3370520" y="2130426"/>
            <a:ext cx="7907079" cy="1470025"/>
          </a:xfrm>
        </p:spPr>
        <p:txBody>
          <a:bodyPr/>
          <a:lstStyle/>
          <a:p>
            <a:pPr algn="l"/>
            <a:r>
              <a:rPr lang="en-GB" sz="4000" b="1" dirty="0"/>
              <a:t>Discussion 1: Wholesale Market Reforms and Options for Regional Pricing</a:t>
            </a:r>
            <a:br>
              <a:rPr lang="en-GB" dirty="0"/>
            </a:br>
            <a:r>
              <a:rPr lang="en-GB" dirty="0"/>
              <a:t> </a:t>
            </a:r>
          </a:p>
        </p:txBody>
      </p:sp>
      <p:sp>
        <p:nvSpPr>
          <p:cNvPr id="4" name="Slide Number Placeholder 3">
            <a:extLst>
              <a:ext uri="{FF2B5EF4-FFF2-40B4-BE49-F238E27FC236}">
                <a16:creationId xmlns:a16="http://schemas.microsoft.com/office/drawing/2014/main" id="{6732A7AA-E92B-C87A-9D88-A73B5B98FA18}"/>
              </a:ext>
            </a:extLst>
          </p:cNvPr>
          <p:cNvSpPr>
            <a:spLocks noGrp="1"/>
          </p:cNvSpPr>
          <p:nvPr>
            <p:ph type="sldNum" sz="quarter" idx="12"/>
          </p:nvPr>
        </p:nvSpPr>
        <p:spPr/>
        <p:txBody>
          <a:bodyPr/>
          <a:lstStyle/>
          <a:p>
            <a:fld id="{AD52E4B4-D2E5-4A28-89D9-407F6794EC8B}" type="slidenum">
              <a:rPr lang="en-GB" smtClean="0"/>
              <a:t>10</a:t>
            </a:fld>
            <a:endParaRPr lang="en-GB"/>
          </a:p>
        </p:txBody>
      </p:sp>
    </p:spTree>
    <p:extLst>
      <p:ext uri="{BB962C8B-B14F-4D97-AF65-F5344CB8AC3E}">
        <p14:creationId xmlns:p14="http://schemas.microsoft.com/office/powerpoint/2010/main" val="372286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373A2-3A2C-10C3-7D72-1AB41860595B}"/>
              </a:ext>
            </a:extLst>
          </p:cNvPr>
          <p:cNvSpPr>
            <a:spLocks noGrp="1"/>
          </p:cNvSpPr>
          <p:nvPr>
            <p:ph type="sldNum" sz="quarter" idx="12"/>
          </p:nvPr>
        </p:nvSpPr>
        <p:spPr/>
        <p:txBody>
          <a:bodyPr/>
          <a:lstStyle/>
          <a:p>
            <a:fld id="{AD52E4B4-D2E5-4A28-89D9-407F6794EC8B}" type="slidenum">
              <a:rPr lang="en-GB" smtClean="0"/>
              <a:t>11</a:t>
            </a:fld>
            <a:endParaRPr lang="en-GB"/>
          </a:p>
        </p:txBody>
      </p:sp>
      <p:sp>
        <p:nvSpPr>
          <p:cNvPr id="6" name="TextBox 5">
            <a:extLst>
              <a:ext uri="{FF2B5EF4-FFF2-40B4-BE49-F238E27FC236}">
                <a16:creationId xmlns:a16="http://schemas.microsoft.com/office/drawing/2014/main" id="{BD21B66A-F7D7-346E-C079-60F6FBDF0023}"/>
              </a:ext>
            </a:extLst>
          </p:cNvPr>
          <p:cNvSpPr txBox="1"/>
          <p:nvPr/>
        </p:nvSpPr>
        <p:spPr>
          <a:xfrm>
            <a:off x="211254" y="287531"/>
            <a:ext cx="11141330" cy="584775"/>
          </a:xfrm>
          <a:prstGeom prst="rect">
            <a:avLst/>
          </a:prstGeom>
          <a:noFill/>
        </p:spPr>
        <p:txBody>
          <a:bodyPr wrap="square" rtlCol="0">
            <a:spAutoFit/>
          </a:bodyPr>
          <a:lstStyle/>
          <a:p>
            <a:r>
              <a:rPr lang="en-GB" sz="3200" b="1" i="1" dirty="0">
                <a:solidFill>
                  <a:schemeClr val="bg1"/>
                </a:solidFill>
                <a:latin typeface="Franklin Gothic Book" panose="020B0503020102020204" pitchFamily="34" charset="0"/>
              </a:rPr>
              <a:t>Wholesale Market Reform: Proposals</a:t>
            </a:r>
          </a:p>
        </p:txBody>
      </p:sp>
      <p:sp>
        <p:nvSpPr>
          <p:cNvPr id="3" name="TextBox 2">
            <a:extLst>
              <a:ext uri="{FF2B5EF4-FFF2-40B4-BE49-F238E27FC236}">
                <a16:creationId xmlns:a16="http://schemas.microsoft.com/office/drawing/2014/main" id="{97152551-CD2A-4883-BACA-C7822A191750}"/>
              </a:ext>
            </a:extLst>
          </p:cNvPr>
          <p:cNvSpPr txBox="1"/>
          <p:nvPr/>
        </p:nvSpPr>
        <p:spPr>
          <a:xfrm>
            <a:off x="409575" y="1154007"/>
            <a:ext cx="10163175" cy="5047536"/>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Split Market</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Splitting generation into separate markets of variable, ‘as available’ and firm, ‘on demand’ power</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Consumers able to participate in both but the greater their flexibility, the more they purchase from the variable market. Consumers in the firm market pay a premium</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b="1" dirty="0">
                <a:latin typeface="Open Sans" panose="020B0606030504020204" pitchFamily="34" charset="0"/>
                <a:ea typeface="Open Sans" panose="020B0606030504020204" pitchFamily="34" charset="0"/>
                <a:cs typeface="Open Sans" panose="020B0606030504020204" pitchFamily="34" charset="0"/>
              </a:rPr>
              <a:t>Status quo reform</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With incremental reforms such as those to gate closure</a:t>
            </a:r>
          </a:p>
          <a:p>
            <a:endParaRPr lang="en-GB" sz="1400" b="1" dirty="0">
              <a:latin typeface="Open Sans" panose="020B0606030504020204" pitchFamily="34" charset="0"/>
              <a:ea typeface="Open Sans" panose="020B0606030504020204" pitchFamily="34" charset="0"/>
              <a:cs typeface="Open Sans" panose="020B0606030504020204" pitchFamily="34" charset="0"/>
            </a:endParaRPr>
          </a:p>
          <a:p>
            <a:r>
              <a:rPr lang="en-GB" sz="1400" b="1" dirty="0">
                <a:latin typeface="Open Sans" panose="020B0606030504020204" pitchFamily="34" charset="0"/>
                <a:ea typeface="Open Sans" panose="020B0606030504020204" pitchFamily="34" charset="0"/>
                <a:cs typeface="Open Sans" panose="020B0606030504020204" pitchFamily="34" charset="0"/>
              </a:rPr>
              <a:t>Green Power Pool</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The SO would run a renewable power pool alongside the existing market with voluntary participation</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b="1" dirty="0">
                <a:latin typeface="Open Sans" panose="020B0606030504020204" pitchFamily="34" charset="0"/>
                <a:ea typeface="Open Sans" panose="020B0606030504020204" pitchFamily="34" charset="0"/>
                <a:cs typeface="Open Sans" panose="020B0606030504020204" pitchFamily="34" charset="0"/>
              </a:rPr>
              <a:t>Locational pricing</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Zonal pricing – clearly defined zones with boundaries drawn where transmission constraints occur. Suppliers pay the difference between the price where electricity was generated to where it was supplied, where there is a difference.</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Nodal pricing – each location in the transmission network has a value. Could be applied to both demand and supply, or just generation, with consumer opt-in. Central dispatch.</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Local markets options – 1) separate markets (pool, balancing, ancillary) at each connection between transmission and distribution networks. DNOs responsible for balancing local markets. 2) locational imbalance pricing, with suppliers facing regional based imbalance charges between demand and supply points</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b="1" dirty="0">
                <a:latin typeface="Open Sans" panose="020B0606030504020204" pitchFamily="34" charset="0"/>
                <a:ea typeface="Open Sans" panose="020B0606030504020204" pitchFamily="34" charset="0"/>
                <a:cs typeface="Open Sans" panose="020B0606030504020204" pitchFamily="34" charset="0"/>
              </a:rPr>
              <a:t>Pay as bid</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Participants receive the prices of their bids/offers rather than the bid of the highest price supplier selected to provide supply (decoupling gas from electricity price)</a:t>
            </a:r>
          </a:p>
        </p:txBody>
      </p:sp>
    </p:spTree>
    <p:extLst>
      <p:ext uri="{BB962C8B-B14F-4D97-AF65-F5344CB8AC3E}">
        <p14:creationId xmlns:p14="http://schemas.microsoft.com/office/powerpoint/2010/main" val="638380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373A2-3A2C-10C3-7D72-1AB41860595B}"/>
              </a:ext>
            </a:extLst>
          </p:cNvPr>
          <p:cNvSpPr>
            <a:spLocks noGrp="1"/>
          </p:cNvSpPr>
          <p:nvPr>
            <p:ph type="sldNum" sz="quarter" idx="12"/>
          </p:nvPr>
        </p:nvSpPr>
        <p:spPr/>
        <p:txBody>
          <a:bodyPr/>
          <a:lstStyle/>
          <a:p>
            <a:fld id="{AD52E4B4-D2E5-4A28-89D9-407F6794EC8B}" type="slidenum">
              <a:rPr lang="en-GB" smtClean="0"/>
              <a:t>12</a:t>
            </a:fld>
            <a:endParaRPr lang="en-GB"/>
          </a:p>
        </p:txBody>
      </p:sp>
      <p:sp>
        <p:nvSpPr>
          <p:cNvPr id="6" name="TextBox 5">
            <a:extLst>
              <a:ext uri="{FF2B5EF4-FFF2-40B4-BE49-F238E27FC236}">
                <a16:creationId xmlns:a16="http://schemas.microsoft.com/office/drawing/2014/main" id="{BD21B66A-F7D7-346E-C079-60F6FBDF0023}"/>
              </a:ext>
            </a:extLst>
          </p:cNvPr>
          <p:cNvSpPr txBox="1"/>
          <p:nvPr/>
        </p:nvSpPr>
        <p:spPr>
          <a:xfrm>
            <a:off x="211254" y="287531"/>
            <a:ext cx="11141330" cy="584775"/>
          </a:xfrm>
          <a:prstGeom prst="rect">
            <a:avLst/>
          </a:prstGeom>
          <a:noFill/>
        </p:spPr>
        <p:txBody>
          <a:bodyPr wrap="square" rtlCol="0">
            <a:spAutoFit/>
          </a:bodyPr>
          <a:lstStyle/>
          <a:p>
            <a:r>
              <a:rPr lang="en-GB" sz="3200" b="1" i="1" dirty="0">
                <a:solidFill>
                  <a:schemeClr val="bg1"/>
                </a:solidFill>
                <a:latin typeface="Franklin Gothic Book" panose="020B0503020102020204" pitchFamily="34" charset="0"/>
              </a:rPr>
              <a:t>Wholesale Market Reform: REA Initial Positions</a:t>
            </a:r>
          </a:p>
        </p:txBody>
      </p:sp>
      <p:sp>
        <p:nvSpPr>
          <p:cNvPr id="2" name="TextBox 1">
            <a:extLst>
              <a:ext uri="{FF2B5EF4-FFF2-40B4-BE49-F238E27FC236}">
                <a16:creationId xmlns:a16="http://schemas.microsoft.com/office/drawing/2014/main" id="{D886A2D7-7F32-6AFD-7A51-871C06881E3F}"/>
              </a:ext>
            </a:extLst>
          </p:cNvPr>
          <p:cNvSpPr txBox="1"/>
          <p:nvPr/>
        </p:nvSpPr>
        <p:spPr>
          <a:xfrm>
            <a:off x="257021" y="1089957"/>
            <a:ext cx="11325379" cy="4770537"/>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We welcome further exploration of the split market option, with careful design to prevent an investment hiatus </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The Green Power Pool’s voluntary nature may mean that generators are not sufficiently incentivised to participate</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Shortening gate closure time could be help to provide effective price signals </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We would like to see a proposed timetable for delivery of the chosen options to demonstrate how it will enable Net Zero 2035</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We need to see more analysis on the proposed benefits of nodal and/or zonal pricing. There are significant concerns in industry about investment deterrence, increased complexity for smaller participants, access rights and interaction with other areas such as Queue Management reform. May not have the desired effect of incentivising generation at demand location.</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Neither of the local markets options has ever been implemented before, we think this is likely to mean they would take longer to design and implement and may deter investors</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We support the decoupling of the gas price from electricity price. Additional incentives to support flexibility may be necessary</a:t>
            </a:r>
            <a:endParaRPr lang="en-GB" dirty="0"/>
          </a:p>
        </p:txBody>
      </p:sp>
    </p:spTree>
    <p:extLst>
      <p:ext uri="{BB962C8B-B14F-4D97-AF65-F5344CB8AC3E}">
        <p14:creationId xmlns:p14="http://schemas.microsoft.com/office/powerpoint/2010/main" val="1169869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373A2-3A2C-10C3-7D72-1AB41860595B}"/>
              </a:ext>
            </a:extLst>
          </p:cNvPr>
          <p:cNvSpPr>
            <a:spLocks noGrp="1"/>
          </p:cNvSpPr>
          <p:nvPr>
            <p:ph type="sldNum" sz="quarter" idx="12"/>
          </p:nvPr>
        </p:nvSpPr>
        <p:spPr/>
        <p:txBody>
          <a:bodyPr/>
          <a:lstStyle/>
          <a:p>
            <a:fld id="{AD52E4B4-D2E5-4A28-89D9-407F6794EC8B}" type="slidenum">
              <a:rPr lang="en-GB" smtClean="0"/>
              <a:t>13</a:t>
            </a:fld>
            <a:endParaRPr lang="en-GB"/>
          </a:p>
        </p:txBody>
      </p:sp>
      <p:sp>
        <p:nvSpPr>
          <p:cNvPr id="6" name="TextBox 5">
            <a:extLst>
              <a:ext uri="{FF2B5EF4-FFF2-40B4-BE49-F238E27FC236}">
                <a16:creationId xmlns:a16="http://schemas.microsoft.com/office/drawing/2014/main" id="{BD21B66A-F7D7-346E-C079-60F6FBDF0023}"/>
              </a:ext>
            </a:extLst>
          </p:cNvPr>
          <p:cNvSpPr txBox="1"/>
          <p:nvPr/>
        </p:nvSpPr>
        <p:spPr>
          <a:xfrm>
            <a:off x="211254" y="287531"/>
            <a:ext cx="11141330" cy="584775"/>
          </a:xfrm>
          <a:prstGeom prst="rect">
            <a:avLst/>
          </a:prstGeom>
          <a:noFill/>
        </p:spPr>
        <p:txBody>
          <a:bodyPr wrap="square" rtlCol="0">
            <a:spAutoFit/>
          </a:bodyPr>
          <a:lstStyle/>
          <a:p>
            <a:r>
              <a:rPr lang="en-GB" sz="3200" b="1" i="1" dirty="0">
                <a:solidFill>
                  <a:schemeClr val="bg1"/>
                </a:solidFill>
                <a:latin typeface="Franklin Gothic Book" panose="020B0503020102020204" pitchFamily="34" charset="0"/>
              </a:rPr>
              <a:t>Wholesale Market Reform: Discussion</a:t>
            </a:r>
          </a:p>
        </p:txBody>
      </p:sp>
      <p:sp>
        <p:nvSpPr>
          <p:cNvPr id="2" name="TextBox 1">
            <a:extLst>
              <a:ext uri="{FF2B5EF4-FFF2-40B4-BE49-F238E27FC236}">
                <a16:creationId xmlns:a16="http://schemas.microsoft.com/office/drawing/2014/main" id="{08EBF86E-E469-1F50-28BB-9E49401B2208}"/>
              </a:ext>
            </a:extLst>
          </p:cNvPr>
          <p:cNvSpPr txBox="1"/>
          <p:nvPr/>
        </p:nvSpPr>
        <p:spPr>
          <a:xfrm>
            <a:off x="363013" y="1232930"/>
            <a:ext cx="4170888" cy="4308872"/>
          </a:xfrm>
          <a:prstGeom prst="rect">
            <a:avLst/>
          </a:prstGeom>
          <a:noFill/>
        </p:spPr>
        <p:txBody>
          <a:bodyPr wrap="square" rtlCol="0">
            <a:spAutoFit/>
          </a:bodyPr>
          <a:lstStyle/>
          <a:p>
            <a:pPr marL="342900" indent="-342900">
              <a:buFont typeface="+mj-lt"/>
              <a:buAutoNum type="arabicPeriod"/>
            </a:pPr>
            <a:r>
              <a:rPr lang="en-GB" sz="1600" b="1" dirty="0">
                <a:latin typeface="Open Sans" panose="020B0606030504020204" pitchFamily="34" charset="0"/>
                <a:ea typeface="Open Sans" panose="020B0606030504020204" pitchFamily="34" charset="0"/>
                <a:cs typeface="Open Sans" panose="020B0606030504020204" pitchFamily="34" charset="0"/>
              </a:rPr>
              <a:t>Should there be a split market for generation, with separate markets of variable and firm power?</a:t>
            </a:r>
          </a:p>
          <a:p>
            <a:pPr marL="342900" indent="-342900">
              <a:buFont typeface="+mj-lt"/>
              <a:buAutoNum type="arabicPeriod"/>
            </a:pPr>
            <a:endParaRPr lang="en-GB" sz="16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b="1" dirty="0">
                <a:latin typeface="Open Sans" panose="020B0606030504020204" pitchFamily="34" charset="0"/>
                <a:ea typeface="Open Sans" panose="020B0606030504020204" pitchFamily="34" charset="0"/>
                <a:cs typeface="Open Sans" panose="020B0606030504020204" pitchFamily="34" charset="0"/>
              </a:rPr>
              <a:t>Should locational price signals be introduced? How could the challenges of nodal pricing be mitigated? What is the balance between potential benefits and problems with locational pricing?</a:t>
            </a:r>
          </a:p>
          <a:p>
            <a:pPr marL="342900" indent="-342900">
              <a:buFont typeface="+mj-lt"/>
              <a:buAutoNum type="arabicPeriod"/>
            </a:pPr>
            <a:endParaRPr lang="en-GB" sz="16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b="1" dirty="0">
                <a:latin typeface="Open Sans" panose="020B0606030504020204" pitchFamily="34" charset="0"/>
                <a:ea typeface="Open Sans" panose="020B0606030504020204" pitchFamily="34" charset="0"/>
                <a:cs typeface="Open Sans" panose="020B0606030504020204" pitchFamily="34" charset="0"/>
              </a:rPr>
              <a:t>Could the Green Power Pool work?</a:t>
            </a:r>
          </a:p>
          <a:p>
            <a:pPr marL="342900" indent="-342900">
              <a:buFont typeface="+mj-lt"/>
              <a:buAutoNum type="arabicPeriod"/>
            </a:pPr>
            <a:endParaRPr lang="en-GB" sz="16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b="1" dirty="0">
                <a:latin typeface="Open Sans" panose="020B0606030504020204" pitchFamily="34" charset="0"/>
                <a:ea typeface="Open Sans" panose="020B0606030504020204" pitchFamily="34" charset="0"/>
                <a:cs typeface="Open Sans" panose="020B0606030504020204" pitchFamily="34" charset="0"/>
              </a:rPr>
              <a:t>Would a ‘pay as bid system’ be sufficient to lower prices and meet decarbonisation objectives? </a:t>
            </a:r>
          </a:p>
          <a:p>
            <a:endParaRPr lang="en-GB" dirty="0"/>
          </a:p>
        </p:txBody>
      </p:sp>
      <p:pic>
        <p:nvPicPr>
          <p:cNvPr id="3" name="Picture 2">
            <a:extLst>
              <a:ext uri="{FF2B5EF4-FFF2-40B4-BE49-F238E27FC236}">
                <a16:creationId xmlns:a16="http://schemas.microsoft.com/office/drawing/2014/main" id="{7AB6CCE0-BFB6-0900-1955-49B6C7102B79}"/>
              </a:ext>
            </a:extLst>
          </p:cNvPr>
          <p:cNvPicPr>
            <a:picLocks noChangeAspect="1"/>
          </p:cNvPicPr>
          <p:nvPr/>
        </p:nvPicPr>
        <p:blipFill rotWithShape="1">
          <a:blip r:embed="rId2"/>
          <a:srcRect l="22969" t="31389" r="24062" b="14166"/>
          <a:stretch/>
        </p:blipFill>
        <p:spPr>
          <a:xfrm>
            <a:off x="4869656" y="1232930"/>
            <a:ext cx="7322344" cy="4253470"/>
          </a:xfrm>
          <a:prstGeom prst="rect">
            <a:avLst/>
          </a:prstGeom>
        </p:spPr>
      </p:pic>
    </p:spTree>
    <p:extLst>
      <p:ext uri="{BB962C8B-B14F-4D97-AF65-F5344CB8AC3E}">
        <p14:creationId xmlns:p14="http://schemas.microsoft.com/office/powerpoint/2010/main" val="2280419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CE0E-24AE-884C-9C7D-94D4573721CC}"/>
              </a:ext>
            </a:extLst>
          </p:cNvPr>
          <p:cNvSpPr>
            <a:spLocks noGrp="1"/>
          </p:cNvSpPr>
          <p:nvPr>
            <p:ph type="ctrTitle"/>
          </p:nvPr>
        </p:nvSpPr>
        <p:spPr>
          <a:xfrm>
            <a:off x="3444950" y="2693987"/>
            <a:ext cx="7705060" cy="1470025"/>
          </a:xfrm>
        </p:spPr>
        <p:txBody>
          <a:bodyPr/>
          <a:lstStyle/>
          <a:p>
            <a:pPr algn="l"/>
            <a:r>
              <a:rPr lang="en-GB" b="1" dirty="0"/>
              <a:t>Break</a:t>
            </a:r>
          </a:p>
        </p:txBody>
      </p:sp>
      <p:sp>
        <p:nvSpPr>
          <p:cNvPr id="4" name="Slide Number Placeholder 3">
            <a:extLst>
              <a:ext uri="{FF2B5EF4-FFF2-40B4-BE49-F238E27FC236}">
                <a16:creationId xmlns:a16="http://schemas.microsoft.com/office/drawing/2014/main" id="{60D0F7B0-F141-5865-2C8C-5EE8B0DD6D80}"/>
              </a:ext>
            </a:extLst>
          </p:cNvPr>
          <p:cNvSpPr>
            <a:spLocks noGrp="1"/>
          </p:cNvSpPr>
          <p:nvPr>
            <p:ph type="sldNum" sz="quarter" idx="12"/>
          </p:nvPr>
        </p:nvSpPr>
        <p:spPr/>
        <p:txBody>
          <a:bodyPr/>
          <a:lstStyle/>
          <a:p>
            <a:fld id="{AD52E4B4-D2E5-4A28-89D9-407F6794EC8B}" type="slidenum">
              <a:rPr lang="en-GB" smtClean="0"/>
              <a:t>14</a:t>
            </a:fld>
            <a:endParaRPr lang="en-GB"/>
          </a:p>
        </p:txBody>
      </p:sp>
    </p:spTree>
    <p:extLst>
      <p:ext uri="{BB962C8B-B14F-4D97-AF65-F5344CB8AC3E}">
        <p14:creationId xmlns:p14="http://schemas.microsoft.com/office/powerpoint/2010/main" val="40094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4C40-6E68-A07A-3525-0639A36D8E10}"/>
              </a:ext>
            </a:extLst>
          </p:cNvPr>
          <p:cNvSpPr>
            <a:spLocks noGrp="1"/>
          </p:cNvSpPr>
          <p:nvPr>
            <p:ph type="ctrTitle"/>
          </p:nvPr>
        </p:nvSpPr>
        <p:spPr>
          <a:xfrm>
            <a:off x="3466213" y="2300548"/>
            <a:ext cx="7907079" cy="1470025"/>
          </a:xfrm>
        </p:spPr>
        <p:txBody>
          <a:bodyPr/>
          <a:lstStyle/>
          <a:p>
            <a:pPr algn="l"/>
            <a:r>
              <a:rPr lang="en-GB" sz="3600" b="1" dirty="0"/>
              <a:t>Discussion 2: </a:t>
            </a:r>
            <a:br>
              <a:rPr lang="en-GB" sz="3600" b="1" dirty="0"/>
            </a:br>
            <a:r>
              <a:rPr lang="en-GB" sz="3600" b="1" dirty="0"/>
              <a:t>REMA Focus Areas</a:t>
            </a:r>
            <a:br>
              <a:rPr lang="en-GB" sz="3600" b="1" dirty="0"/>
            </a:br>
            <a:br>
              <a:rPr lang="en-GB" sz="3600" b="1" dirty="0"/>
            </a:br>
            <a:r>
              <a:rPr lang="en-GB" sz="2000" dirty="0"/>
              <a:t>•	Low Carbon Investment</a:t>
            </a:r>
            <a:br>
              <a:rPr lang="en-GB" sz="2000" dirty="0"/>
            </a:br>
            <a:r>
              <a:rPr lang="en-GB" sz="2000" dirty="0"/>
              <a:t>•	Flexibility and Capacity Adequacy</a:t>
            </a:r>
            <a:br>
              <a:rPr lang="en-GB" sz="2000" dirty="0"/>
            </a:br>
            <a:r>
              <a:rPr lang="en-GB" sz="2000" dirty="0"/>
              <a:t>•	Operability</a:t>
            </a:r>
            <a:br>
              <a:rPr lang="en-GB" dirty="0"/>
            </a:br>
            <a:br>
              <a:rPr lang="en-GB" b="1" dirty="0"/>
            </a:br>
            <a:br>
              <a:rPr lang="en-GB" b="1" dirty="0"/>
            </a:br>
            <a:br>
              <a:rPr lang="en-GB" dirty="0"/>
            </a:br>
            <a:r>
              <a:rPr lang="en-GB" dirty="0"/>
              <a:t> </a:t>
            </a:r>
          </a:p>
        </p:txBody>
      </p:sp>
      <p:sp>
        <p:nvSpPr>
          <p:cNvPr id="4" name="Slide Number Placeholder 3">
            <a:extLst>
              <a:ext uri="{FF2B5EF4-FFF2-40B4-BE49-F238E27FC236}">
                <a16:creationId xmlns:a16="http://schemas.microsoft.com/office/drawing/2014/main" id="{6732A7AA-E92B-C87A-9D88-A73B5B98FA18}"/>
              </a:ext>
            </a:extLst>
          </p:cNvPr>
          <p:cNvSpPr>
            <a:spLocks noGrp="1"/>
          </p:cNvSpPr>
          <p:nvPr>
            <p:ph type="sldNum" sz="quarter" idx="12"/>
          </p:nvPr>
        </p:nvSpPr>
        <p:spPr/>
        <p:txBody>
          <a:bodyPr/>
          <a:lstStyle/>
          <a:p>
            <a:fld id="{AD52E4B4-D2E5-4A28-89D9-407F6794EC8B}" type="slidenum">
              <a:rPr lang="en-GB" smtClean="0"/>
              <a:t>15</a:t>
            </a:fld>
            <a:endParaRPr lang="en-GB" dirty="0"/>
          </a:p>
        </p:txBody>
      </p:sp>
    </p:spTree>
    <p:extLst>
      <p:ext uri="{BB962C8B-B14F-4D97-AF65-F5344CB8AC3E}">
        <p14:creationId xmlns:p14="http://schemas.microsoft.com/office/powerpoint/2010/main" val="232194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373A2-3A2C-10C3-7D72-1AB41860595B}"/>
              </a:ext>
            </a:extLst>
          </p:cNvPr>
          <p:cNvSpPr>
            <a:spLocks noGrp="1"/>
          </p:cNvSpPr>
          <p:nvPr>
            <p:ph type="sldNum" sz="quarter" idx="12"/>
          </p:nvPr>
        </p:nvSpPr>
        <p:spPr/>
        <p:txBody>
          <a:bodyPr/>
          <a:lstStyle/>
          <a:p>
            <a:fld id="{AD52E4B4-D2E5-4A28-89D9-407F6794EC8B}" type="slidenum">
              <a:rPr lang="en-GB" smtClean="0"/>
              <a:t>16</a:t>
            </a:fld>
            <a:endParaRPr lang="en-GB"/>
          </a:p>
        </p:txBody>
      </p:sp>
      <p:sp>
        <p:nvSpPr>
          <p:cNvPr id="6" name="TextBox 5">
            <a:extLst>
              <a:ext uri="{FF2B5EF4-FFF2-40B4-BE49-F238E27FC236}">
                <a16:creationId xmlns:a16="http://schemas.microsoft.com/office/drawing/2014/main" id="{BD21B66A-F7D7-346E-C079-60F6FBDF0023}"/>
              </a:ext>
            </a:extLst>
          </p:cNvPr>
          <p:cNvSpPr txBox="1"/>
          <p:nvPr/>
        </p:nvSpPr>
        <p:spPr>
          <a:xfrm>
            <a:off x="211254" y="287531"/>
            <a:ext cx="11141330" cy="584775"/>
          </a:xfrm>
          <a:prstGeom prst="rect">
            <a:avLst/>
          </a:prstGeom>
          <a:noFill/>
        </p:spPr>
        <p:txBody>
          <a:bodyPr wrap="square" rtlCol="0">
            <a:spAutoFit/>
          </a:bodyPr>
          <a:lstStyle/>
          <a:p>
            <a:r>
              <a:rPr lang="en-GB" sz="3200" b="1" i="1" dirty="0">
                <a:solidFill>
                  <a:schemeClr val="bg1"/>
                </a:solidFill>
                <a:latin typeface="Franklin Gothic Book" panose="020B0503020102020204" pitchFamily="34" charset="0"/>
                <a:ea typeface="Open Sans" panose="020B0606030504020204" pitchFamily="34" charset="0"/>
                <a:cs typeface="Open Sans" panose="020B0606030504020204" pitchFamily="34" charset="0"/>
              </a:rPr>
              <a:t>Low Carbon Investment: Proposals</a:t>
            </a:r>
          </a:p>
        </p:txBody>
      </p:sp>
      <p:sp>
        <p:nvSpPr>
          <p:cNvPr id="2" name="TextBox 1">
            <a:extLst>
              <a:ext uri="{FF2B5EF4-FFF2-40B4-BE49-F238E27FC236}">
                <a16:creationId xmlns:a16="http://schemas.microsoft.com/office/drawing/2014/main" id="{1711EB9E-07B1-D279-744B-3C3CBF55D0AF}"/>
              </a:ext>
            </a:extLst>
          </p:cNvPr>
          <p:cNvSpPr txBox="1"/>
          <p:nvPr/>
        </p:nvSpPr>
        <p:spPr>
          <a:xfrm>
            <a:off x="315387" y="1684540"/>
            <a:ext cx="4918464" cy="738664"/>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Supplier obligation</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Govt set an obligated trajectory of carbon intensity of electricity that suppliers can sell to customers. </a:t>
            </a:r>
          </a:p>
        </p:txBody>
      </p:sp>
      <p:sp>
        <p:nvSpPr>
          <p:cNvPr id="3" name="TextBox 2">
            <a:extLst>
              <a:ext uri="{FF2B5EF4-FFF2-40B4-BE49-F238E27FC236}">
                <a16:creationId xmlns:a16="http://schemas.microsoft.com/office/drawing/2014/main" id="{3B627155-A28A-CE2F-2371-86F6DF9BBBE1}"/>
              </a:ext>
            </a:extLst>
          </p:cNvPr>
          <p:cNvSpPr txBox="1"/>
          <p:nvPr/>
        </p:nvSpPr>
        <p:spPr>
          <a:xfrm>
            <a:off x="211254" y="1109146"/>
            <a:ext cx="11512660" cy="338554"/>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BEIS are considering the following options to increase low carbon power deployment: </a:t>
            </a:r>
          </a:p>
        </p:txBody>
      </p:sp>
      <p:sp>
        <p:nvSpPr>
          <p:cNvPr id="5" name="TextBox 4">
            <a:extLst>
              <a:ext uri="{FF2B5EF4-FFF2-40B4-BE49-F238E27FC236}">
                <a16:creationId xmlns:a16="http://schemas.microsoft.com/office/drawing/2014/main" id="{454270F0-612A-7606-A9BB-32979B59E6F2}"/>
              </a:ext>
            </a:extLst>
          </p:cNvPr>
          <p:cNvSpPr txBox="1"/>
          <p:nvPr/>
        </p:nvSpPr>
        <p:spPr>
          <a:xfrm>
            <a:off x="315387" y="2660044"/>
            <a:ext cx="4918464" cy="2954655"/>
          </a:xfrm>
          <a:prstGeom prst="rect">
            <a:avLst/>
          </a:prstGeom>
          <a:noFill/>
        </p:spPr>
        <p:txBody>
          <a:bodyPr wrap="square" rtlCol="0">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CfD Variations </a:t>
            </a:r>
          </a:p>
          <a:p>
            <a:r>
              <a:rPr lang="en-GB" sz="1400" dirty="0">
                <a:latin typeface="Open Sans" panose="020B0606030504020204" pitchFamily="34" charset="0"/>
                <a:ea typeface="Open Sans" panose="020B0606030504020204" pitchFamily="34" charset="0"/>
                <a:cs typeface="Open Sans" panose="020B0606030504020204" pitchFamily="34" charset="0"/>
              </a:rPr>
              <a:t>Develop the CfD so that generators are more exposed to price signals. Options:</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A </a:t>
            </a:r>
            <a:r>
              <a:rPr lang="en-GB" sz="1400" i="1" u="sng" dirty="0">
                <a:latin typeface="Open Sans" panose="020B0606030504020204" pitchFamily="34" charset="0"/>
                <a:ea typeface="Open Sans" panose="020B0606030504020204" pitchFamily="34" charset="0"/>
                <a:cs typeface="Open Sans" panose="020B0606030504020204" pitchFamily="34" charset="0"/>
              </a:rPr>
              <a:t>strike range.</a:t>
            </a: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Changes to the </a:t>
            </a:r>
            <a:r>
              <a:rPr lang="en-GB" sz="1400" i="1" u="sng" dirty="0">
                <a:latin typeface="Open Sans" panose="020B0606030504020204" pitchFamily="34" charset="0"/>
                <a:ea typeface="Open Sans" panose="020B0606030504020204" pitchFamily="34" charset="0"/>
                <a:cs typeface="Open Sans" panose="020B0606030504020204" pitchFamily="34" charset="0"/>
              </a:rPr>
              <a:t>reference price methodology.</a:t>
            </a:r>
            <a:endParaRPr lang="en-GB" sz="1400" i="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Plants </a:t>
            </a:r>
            <a:r>
              <a:rPr lang="en-GB" sz="1400" i="1" u="sng" dirty="0">
                <a:latin typeface="Open Sans" panose="020B0606030504020204" pitchFamily="34" charset="0"/>
                <a:ea typeface="Open Sans" panose="020B0606030504020204" pitchFamily="34" charset="0"/>
                <a:cs typeface="Open Sans" panose="020B0606030504020204" pitchFamily="34" charset="0"/>
              </a:rPr>
              <a:t>paid on potential to generate </a:t>
            </a:r>
            <a:r>
              <a:rPr lang="en-GB" sz="1400" dirty="0">
                <a:latin typeface="Open Sans" panose="020B0606030504020204" pitchFamily="34" charset="0"/>
                <a:ea typeface="Open Sans" panose="020B0606030504020204" pitchFamily="34" charset="0"/>
                <a:cs typeface="Open Sans" panose="020B0606030504020204" pitchFamily="34" charset="0"/>
              </a:rPr>
              <a:t>rather then output. </a:t>
            </a:r>
          </a:p>
          <a:p>
            <a:pPr marL="285750" indent="-2857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8" name="TextBox 7">
            <a:extLst>
              <a:ext uri="{FF2B5EF4-FFF2-40B4-BE49-F238E27FC236}">
                <a16:creationId xmlns:a16="http://schemas.microsoft.com/office/drawing/2014/main" id="{1BCF3F61-48A5-9CCB-C7E6-A41F9983A3D4}"/>
              </a:ext>
            </a:extLst>
          </p:cNvPr>
          <p:cNvSpPr txBox="1"/>
          <p:nvPr/>
        </p:nvSpPr>
        <p:spPr>
          <a:xfrm>
            <a:off x="315387" y="4579303"/>
            <a:ext cx="4918464" cy="1169551"/>
          </a:xfrm>
          <a:prstGeom prst="rect">
            <a:avLst/>
          </a:prstGeom>
          <a:noFill/>
        </p:spPr>
        <p:txBody>
          <a:bodyPr wrap="square">
            <a:spAutoFi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Revenue Cap &amp; Floor</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Intended for all assets, possibly designed on £/MW basis. </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Would support flexibility and provide investor confidence. </a:t>
            </a:r>
          </a:p>
        </p:txBody>
      </p:sp>
      <p:pic>
        <p:nvPicPr>
          <p:cNvPr id="1026" name="Picture 2">
            <a:extLst>
              <a:ext uri="{FF2B5EF4-FFF2-40B4-BE49-F238E27FC236}">
                <a16:creationId xmlns:a16="http://schemas.microsoft.com/office/drawing/2014/main" id="{2135382B-0703-1831-062E-C7EF67694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831" y="2233439"/>
            <a:ext cx="4385537" cy="328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12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373A2-3A2C-10C3-7D72-1AB41860595B}"/>
              </a:ext>
            </a:extLst>
          </p:cNvPr>
          <p:cNvSpPr>
            <a:spLocks noGrp="1"/>
          </p:cNvSpPr>
          <p:nvPr>
            <p:ph type="sldNum" sz="quarter" idx="12"/>
          </p:nvPr>
        </p:nvSpPr>
        <p:spPr/>
        <p:txBody>
          <a:bodyPr/>
          <a:lstStyle/>
          <a:p>
            <a:fld id="{AD52E4B4-D2E5-4A28-89D9-407F6794EC8B}" type="slidenum">
              <a:rPr lang="en-GB" smtClean="0"/>
              <a:t>17</a:t>
            </a:fld>
            <a:endParaRPr lang="en-GB"/>
          </a:p>
        </p:txBody>
      </p:sp>
      <p:sp>
        <p:nvSpPr>
          <p:cNvPr id="6" name="TextBox 5">
            <a:extLst>
              <a:ext uri="{FF2B5EF4-FFF2-40B4-BE49-F238E27FC236}">
                <a16:creationId xmlns:a16="http://schemas.microsoft.com/office/drawing/2014/main" id="{BD21B66A-F7D7-346E-C079-60F6FBDF0023}"/>
              </a:ext>
            </a:extLst>
          </p:cNvPr>
          <p:cNvSpPr txBox="1"/>
          <p:nvPr/>
        </p:nvSpPr>
        <p:spPr>
          <a:xfrm>
            <a:off x="211254" y="287531"/>
            <a:ext cx="11141330" cy="584775"/>
          </a:xfrm>
          <a:prstGeom prst="rect">
            <a:avLst/>
          </a:prstGeom>
          <a:noFill/>
        </p:spPr>
        <p:txBody>
          <a:bodyPr wrap="square" rtlCol="0">
            <a:spAutoFit/>
          </a:bodyPr>
          <a:lstStyle/>
          <a:p>
            <a:r>
              <a:rPr lang="en-GB" sz="3200" b="1" i="1" dirty="0">
                <a:solidFill>
                  <a:schemeClr val="bg1"/>
                </a:solidFill>
                <a:latin typeface="Franklin Gothic Book" panose="020B0503020102020204" pitchFamily="34" charset="0"/>
                <a:ea typeface="Open Sans" panose="020B0606030504020204" pitchFamily="34" charset="0"/>
                <a:cs typeface="Open Sans" panose="020B0606030504020204" pitchFamily="34" charset="0"/>
              </a:rPr>
              <a:t>Low Carbon Investment: REA Initial Positions</a:t>
            </a:r>
          </a:p>
        </p:txBody>
      </p:sp>
      <p:sp>
        <p:nvSpPr>
          <p:cNvPr id="3" name="TextBox 2">
            <a:extLst>
              <a:ext uri="{FF2B5EF4-FFF2-40B4-BE49-F238E27FC236}">
                <a16:creationId xmlns:a16="http://schemas.microsoft.com/office/drawing/2014/main" id="{3B627155-A28A-CE2F-2371-86F6DF9BBBE1}"/>
              </a:ext>
            </a:extLst>
          </p:cNvPr>
          <p:cNvSpPr txBox="1"/>
          <p:nvPr/>
        </p:nvSpPr>
        <p:spPr>
          <a:xfrm>
            <a:off x="211254" y="1109146"/>
            <a:ext cx="11512660" cy="584775"/>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Our initial positions have been formed from the REA strategy, previous work with members, and meetings with the REA REMA task &amp; finish group. </a:t>
            </a:r>
          </a:p>
        </p:txBody>
      </p:sp>
      <p:sp>
        <p:nvSpPr>
          <p:cNvPr id="5" name="TextBox 4">
            <a:extLst>
              <a:ext uri="{FF2B5EF4-FFF2-40B4-BE49-F238E27FC236}">
                <a16:creationId xmlns:a16="http://schemas.microsoft.com/office/drawing/2014/main" id="{454270F0-612A-7606-A9BB-32979B59E6F2}"/>
              </a:ext>
            </a:extLst>
          </p:cNvPr>
          <p:cNvSpPr txBox="1"/>
          <p:nvPr/>
        </p:nvSpPr>
        <p:spPr>
          <a:xfrm>
            <a:off x="315386" y="1766271"/>
            <a:ext cx="5946077" cy="5755422"/>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We recognise the role of the </a:t>
            </a:r>
            <a:r>
              <a:rPr lang="en-GB" sz="1400" dirty="0" err="1">
                <a:latin typeface="Open Sans" panose="020B0606030504020204" pitchFamily="34" charset="0"/>
                <a:ea typeface="Open Sans" panose="020B0606030504020204" pitchFamily="34" charset="0"/>
                <a:cs typeface="Open Sans" panose="020B0606030504020204" pitchFamily="34" charset="0"/>
              </a:rPr>
              <a:t>CfD</a:t>
            </a:r>
            <a:r>
              <a:rPr lang="en-GB" sz="1400" dirty="0">
                <a:latin typeface="Open Sans" panose="020B0606030504020204" pitchFamily="34" charset="0"/>
                <a:ea typeface="Open Sans" panose="020B0606030504020204" pitchFamily="34" charset="0"/>
                <a:cs typeface="Open Sans" panose="020B0606030504020204" pitchFamily="34" charset="0"/>
              </a:rPr>
              <a:t> in maintaining investor and developer confidence, and support more frequent auctions. We note some variations have benefits, such as scaling </a:t>
            </a:r>
            <a:r>
              <a:rPr lang="en-GB" sz="1400" dirty="0" err="1">
                <a:latin typeface="Open Sans" panose="020B0606030504020204" pitchFamily="34" charset="0"/>
                <a:ea typeface="Open Sans" panose="020B0606030504020204" pitchFamily="34" charset="0"/>
                <a:cs typeface="Open Sans" panose="020B0606030504020204" pitchFamily="34" charset="0"/>
              </a:rPr>
              <a:t>CfD</a:t>
            </a:r>
            <a:r>
              <a:rPr lang="en-GB" sz="1400" dirty="0">
                <a:latin typeface="Open Sans" panose="020B0606030504020204" pitchFamily="34" charset="0"/>
                <a:ea typeface="Open Sans" panose="020B0606030504020204" pitchFamily="34" charset="0"/>
                <a:cs typeface="Open Sans" panose="020B0606030504020204" pitchFamily="34" charset="0"/>
              </a:rPr>
              <a:t> pricing to match demand. </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We believe a supplier obligation may be useful but it is difficult to assess before the conclusion of retail market reforms. We also have concerns over how this may favour mature technologies. </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In relation to the cap and floor, we would like to see detailed plans on how generation plants and storage facilities would be incentivised to offer maximum value to the system. </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The risk with the Equivalent Firm Power Auction is its untested nature, and with the Dutch Subsidy Scheme that it would rely on CCCS.</a:t>
            </a:r>
          </a:p>
          <a:p>
            <a:pPr marL="285750" indent="-2857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pic>
        <p:nvPicPr>
          <p:cNvPr id="2052" name="Picture 4">
            <a:extLst>
              <a:ext uri="{FF2B5EF4-FFF2-40B4-BE49-F238E27FC236}">
                <a16:creationId xmlns:a16="http://schemas.microsoft.com/office/drawing/2014/main" id="{9492BDE5-AAC0-4036-4FB0-3FC507FFF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311" y="2281645"/>
            <a:ext cx="5347303" cy="317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2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373A2-3A2C-10C3-7D72-1AB41860595B}"/>
              </a:ext>
            </a:extLst>
          </p:cNvPr>
          <p:cNvSpPr>
            <a:spLocks noGrp="1"/>
          </p:cNvSpPr>
          <p:nvPr>
            <p:ph type="sldNum" sz="quarter" idx="12"/>
          </p:nvPr>
        </p:nvSpPr>
        <p:spPr/>
        <p:txBody>
          <a:bodyPr/>
          <a:lstStyle/>
          <a:p>
            <a:fld id="{AD52E4B4-D2E5-4A28-89D9-407F6794EC8B}" type="slidenum">
              <a:rPr lang="en-GB" smtClean="0"/>
              <a:t>18</a:t>
            </a:fld>
            <a:endParaRPr lang="en-GB"/>
          </a:p>
        </p:txBody>
      </p:sp>
      <p:sp>
        <p:nvSpPr>
          <p:cNvPr id="6" name="TextBox 5">
            <a:extLst>
              <a:ext uri="{FF2B5EF4-FFF2-40B4-BE49-F238E27FC236}">
                <a16:creationId xmlns:a16="http://schemas.microsoft.com/office/drawing/2014/main" id="{BD21B66A-F7D7-346E-C079-60F6FBDF0023}"/>
              </a:ext>
            </a:extLst>
          </p:cNvPr>
          <p:cNvSpPr txBox="1"/>
          <p:nvPr/>
        </p:nvSpPr>
        <p:spPr>
          <a:xfrm>
            <a:off x="211254" y="287531"/>
            <a:ext cx="11141330" cy="584775"/>
          </a:xfrm>
          <a:prstGeom prst="rect">
            <a:avLst/>
          </a:prstGeom>
          <a:noFill/>
        </p:spPr>
        <p:txBody>
          <a:bodyPr wrap="square" rtlCol="0">
            <a:spAutoFit/>
          </a:bodyPr>
          <a:lstStyle/>
          <a:p>
            <a:r>
              <a:rPr lang="en-GB" sz="3200" b="1" i="1" dirty="0">
                <a:solidFill>
                  <a:schemeClr val="bg1"/>
                </a:solidFill>
                <a:latin typeface="Franklin Gothic Book" panose="020B0503020102020204" pitchFamily="34" charset="0"/>
                <a:ea typeface="Open Sans" panose="020B0606030504020204" pitchFamily="34" charset="0"/>
                <a:cs typeface="Open Sans" panose="020B0606030504020204" pitchFamily="34" charset="0"/>
              </a:rPr>
              <a:t>Low Carbon Investment: Discussion </a:t>
            </a:r>
          </a:p>
        </p:txBody>
      </p:sp>
      <p:sp>
        <p:nvSpPr>
          <p:cNvPr id="5" name="TextBox 4">
            <a:extLst>
              <a:ext uri="{FF2B5EF4-FFF2-40B4-BE49-F238E27FC236}">
                <a16:creationId xmlns:a16="http://schemas.microsoft.com/office/drawing/2014/main" id="{454270F0-612A-7606-A9BB-32979B59E6F2}"/>
              </a:ext>
            </a:extLst>
          </p:cNvPr>
          <p:cNvSpPr txBox="1"/>
          <p:nvPr/>
        </p:nvSpPr>
        <p:spPr>
          <a:xfrm>
            <a:off x="384482" y="1325740"/>
            <a:ext cx="4101793" cy="5109091"/>
          </a:xfrm>
          <a:prstGeom prst="rect">
            <a:avLst/>
          </a:prstGeom>
          <a:noFill/>
        </p:spPr>
        <p:txBody>
          <a:bodyPr wrap="square" rtlCol="0">
            <a:spAutoFit/>
          </a:bodyPr>
          <a:lstStyle/>
          <a:p>
            <a:pPr marL="342900" indent="-342900">
              <a:buAutoNum type="arabicPeriod"/>
            </a:pPr>
            <a:r>
              <a:rPr lang="en-GB" sz="1400" b="1" dirty="0">
                <a:latin typeface="Open Sans" panose="020B0606030504020204" pitchFamily="34" charset="0"/>
                <a:ea typeface="Open Sans" panose="020B0606030504020204" pitchFamily="34" charset="0"/>
                <a:cs typeface="Open Sans" panose="020B0606030504020204" pitchFamily="34" charset="0"/>
              </a:rPr>
              <a:t>Should the </a:t>
            </a:r>
            <a:r>
              <a:rPr lang="en-GB" sz="1400" b="1" dirty="0" err="1">
                <a:latin typeface="Open Sans" panose="020B0606030504020204" pitchFamily="34" charset="0"/>
                <a:ea typeface="Open Sans" panose="020B0606030504020204" pitchFamily="34" charset="0"/>
                <a:cs typeface="Open Sans" panose="020B0606030504020204" pitchFamily="34" charset="0"/>
              </a:rPr>
              <a:t>CfD</a:t>
            </a:r>
            <a:r>
              <a:rPr lang="en-GB" sz="1400" b="1" dirty="0">
                <a:latin typeface="Open Sans" panose="020B0606030504020204" pitchFamily="34" charset="0"/>
                <a:ea typeface="Open Sans" panose="020B0606030504020204" pitchFamily="34" charset="0"/>
                <a:cs typeface="Open Sans" panose="020B0606030504020204" pitchFamily="34" charset="0"/>
              </a:rPr>
              <a:t> be reformed as is set out in REMA?</a:t>
            </a:r>
          </a:p>
          <a:p>
            <a:pPr marL="342900" indent="-342900">
              <a:buAutoNum type="arabicPeriod"/>
            </a:pP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GB" sz="1400" b="1" dirty="0">
                <a:latin typeface="Open Sans" panose="020B0606030504020204" pitchFamily="34" charset="0"/>
                <a:ea typeface="Open Sans" panose="020B0606030504020204" pitchFamily="34" charset="0"/>
                <a:cs typeface="Open Sans" panose="020B0606030504020204" pitchFamily="34" charset="0"/>
              </a:rPr>
              <a:t>Should a revenue cap &amp; floor be introduced for all renewable generation assets? </a:t>
            </a:r>
          </a:p>
          <a:p>
            <a:pPr marL="342900" indent="-342900">
              <a:buFont typeface="+mj-lt"/>
              <a:buAutoNum type="arabicPeriod"/>
            </a:pP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GB" sz="1400" b="1" dirty="0">
                <a:latin typeface="Open Sans" panose="020B0606030504020204" pitchFamily="34" charset="0"/>
                <a:ea typeface="Open Sans" panose="020B0606030504020204" pitchFamily="34" charset="0"/>
                <a:cs typeface="Open Sans" panose="020B0606030504020204" pitchFamily="34" charset="0"/>
              </a:rPr>
              <a:t>Would a supplier obligation mechanism deliver sufficient investment in low carbon technologies?  </a:t>
            </a:r>
          </a:p>
          <a:p>
            <a:pPr marL="342900" indent="-342900">
              <a:buAutoNum type="arabicPeriod"/>
            </a:pP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GB" sz="1400" b="1" dirty="0">
                <a:latin typeface="Open Sans" panose="020B0606030504020204" pitchFamily="34" charset="0"/>
                <a:ea typeface="Open Sans" panose="020B0606030504020204" pitchFamily="34" charset="0"/>
                <a:cs typeface="Open Sans" panose="020B0606030504020204" pitchFamily="34" charset="0"/>
              </a:rPr>
              <a:t>How can investor confidence in renewables be maintained during a period of market reform?</a:t>
            </a: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pic>
        <p:nvPicPr>
          <p:cNvPr id="2" name="Picture 1">
            <a:extLst>
              <a:ext uri="{FF2B5EF4-FFF2-40B4-BE49-F238E27FC236}">
                <a16:creationId xmlns:a16="http://schemas.microsoft.com/office/drawing/2014/main" id="{B7EC031B-1E9F-E82A-7896-284BC9D80365}"/>
              </a:ext>
            </a:extLst>
          </p:cNvPr>
          <p:cNvPicPr>
            <a:picLocks noChangeAspect="1"/>
          </p:cNvPicPr>
          <p:nvPr/>
        </p:nvPicPr>
        <p:blipFill rotWithShape="1">
          <a:blip r:embed="rId2"/>
          <a:srcRect l="23437" t="34166" r="24765" b="10833"/>
          <a:stretch/>
        </p:blipFill>
        <p:spPr>
          <a:xfrm>
            <a:off x="4769172" y="1325740"/>
            <a:ext cx="7253002" cy="4332110"/>
          </a:xfrm>
          <a:prstGeom prst="rect">
            <a:avLst/>
          </a:prstGeom>
        </p:spPr>
      </p:pic>
    </p:spTree>
    <p:extLst>
      <p:ext uri="{BB962C8B-B14F-4D97-AF65-F5344CB8AC3E}">
        <p14:creationId xmlns:p14="http://schemas.microsoft.com/office/powerpoint/2010/main" val="346053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69968-E5C5-C633-B1A7-85BBC56585CE}"/>
              </a:ext>
            </a:extLst>
          </p:cNvPr>
          <p:cNvSpPr>
            <a:spLocks noGrp="1"/>
          </p:cNvSpPr>
          <p:nvPr>
            <p:ph type="title"/>
          </p:nvPr>
        </p:nvSpPr>
        <p:spPr>
          <a:xfrm>
            <a:off x="248093" y="168313"/>
            <a:ext cx="10972800" cy="1143000"/>
          </a:xfrm>
        </p:spPr>
        <p:txBody>
          <a:bodyPr/>
          <a:lstStyle/>
          <a:p>
            <a:pPr algn="l"/>
            <a:r>
              <a:rPr lang="en-GB" sz="3200" b="1" i="1" dirty="0">
                <a:solidFill>
                  <a:schemeClr val="bg1">
                    <a:lumMod val="95000"/>
                  </a:schemeClr>
                </a:solidFill>
              </a:rPr>
              <a:t>Flexibility and Capacity Adequacy</a:t>
            </a:r>
          </a:p>
        </p:txBody>
      </p:sp>
      <p:sp>
        <p:nvSpPr>
          <p:cNvPr id="3" name="Slide Number Placeholder 2">
            <a:extLst>
              <a:ext uri="{FF2B5EF4-FFF2-40B4-BE49-F238E27FC236}">
                <a16:creationId xmlns:a16="http://schemas.microsoft.com/office/drawing/2014/main" id="{E43F309B-A23E-FF93-5A45-02D5D74B8317}"/>
              </a:ext>
            </a:extLst>
          </p:cNvPr>
          <p:cNvSpPr>
            <a:spLocks noGrp="1"/>
          </p:cNvSpPr>
          <p:nvPr>
            <p:ph type="sldNum" sz="quarter" idx="12"/>
          </p:nvPr>
        </p:nvSpPr>
        <p:spPr/>
        <p:txBody>
          <a:bodyPr/>
          <a:lstStyle/>
          <a:p>
            <a:fld id="{D3AF4771-3F24-4635-9371-CC08E23CF69B}" type="slidenum">
              <a:rPr lang="en-GB" smtClean="0"/>
              <a:t>19</a:t>
            </a:fld>
            <a:endParaRPr lang="en-GB"/>
          </a:p>
        </p:txBody>
      </p:sp>
      <p:sp>
        <p:nvSpPr>
          <p:cNvPr id="5" name="TextBox 4">
            <a:extLst>
              <a:ext uri="{FF2B5EF4-FFF2-40B4-BE49-F238E27FC236}">
                <a16:creationId xmlns:a16="http://schemas.microsoft.com/office/drawing/2014/main" id="{AD7560A6-7C3A-06BF-C3EF-893D2BAD08F0}"/>
              </a:ext>
            </a:extLst>
          </p:cNvPr>
          <p:cNvSpPr txBox="1"/>
          <p:nvPr/>
        </p:nvSpPr>
        <p:spPr>
          <a:xfrm>
            <a:off x="248093" y="918163"/>
            <a:ext cx="5357369" cy="5539978"/>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Flexibility</a:t>
            </a:r>
          </a:p>
          <a:p>
            <a:pPr algn="l"/>
            <a:endParaRPr lang="en-GB" sz="1800" b="0" i="0" u="none" strike="noStrike" baseline="0" dirty="0">
              <a:solidFill>
                <a:srgbClr val="000000"/>
              </a:solidFill>
              <a:latin typeface="Open Sans" panose="020B0606030504020204" pitchFamily="34" charset="0"/>
            </a:endParaRPr>
          </a:p>
          <a:p>
            <a:r>
              <a:rPr lang="en-GB" sz="1500" b="0" i="0" u="none" strike="noStrike" baseline="0" dirty="0">
                <a:latin typeface="Open Sans" panose="020B0606030504020204" pitchFamily="34" charset="0"/>
              </a:rPr>
              <a:t>BEIS outline the following options for increasing flexibility:</a:t>
            </a:r>
          </a:p>
          <a:p>
            <a:endParaRPr lang="en-GB" sz="1500" dirty="0">
              <a:latin typeface="Open Sans" panose="020B0606030504020204" pitchFamily="34" charset="0"/>
            </a:endParaRPr>
          </a:p>
          <a:p>
            <a:r>
              <a:rPr lang="en-GB" sz="1500" b="1" dirty="0">
                <a:latin typeface="Open Sans" panose="020B0606030504020204" pitchFamily="34" charset="0"/>
              </a:rPr>
              <a:t>Supplier Obligation</a:t>
            </a:r>
          </a:p>
          <a:p>
            <a:pPr marL="285750" indent="-285750">
              <a:buFont typeface="Arial" panose="020B0604020202020204" pitchFamily="34" charset="0"/>
              <a:buChar char="•"/>
            </a:pPr>
            <a:r>
              <a:rPr lang="en-GB" sz="1500" dirty="0">
                <a:latin typeface="Open Sans" panose="020B0606030504020204" pitchFamily="34" charset="0"/>
              </a:rPr>
              <a:t>Flexibility-focused supplier obligation could provide strong investment signal for flexibility.</a:t>
            </a:r>
          </a:p>
          <a:p>
            <a:pPr marL="285750" indent="-285750">
              <a:buFont typeface="Arial" panose="020B0604020202020204" pitchFamily="34" charset="0"/>
              <a:buChar char="•"/>
            </a:pPr>
            <a:r>
              <a:rPr lang="en-GB" sz="1500" dirty="0">
                <a:latin typeface="Open Sans" panose="020B0606030504020204" pitchFamily="34" charset="0"/>
              </a:rPr>
              <a:t>Would likely not be standalone but could deliver smaller scale flexibility like demand side response.</a:t>
            </a:r>
          </a:p>
          <a:p>
            <a:endParaRPr lang="en-GB" sz="1500" dirty="0">
              <a:latin typeface="Open Sans" panose="020B0606030504020204" pitchFamily="34" charset="0"/>
            </a:endParaRPr>
          </a:p>
          <a:p>
            <a:r>
              <a:rPr lang="en-GB" sz="1500" b="1" dirty="0">
                <a:latin typeface="Open Sans" panose="020B0606030504020204" pitchFamily="34" charset="0"/>
              </a:rPr>
              <a:t>Cap and Floor</a:t>
            </a:r>
          </a:p>
          <a:p>
            <a:pPr marL="285750" indent="-285750">
              <a:buFont typeface="Arial" panose="020B0604020202020204" pitchFamily="34" charset="0"/>
              <a:buChar char="•"/>
            </a:pPr>
            <a:r>
              <a:rPr lang="en-GB" sz="1500" dirty="0">
                <a:latin typeface="Open Sans" panose="020B0606030504020204" pitchFamily="34" charset="0"/>
              </a:rPr>
              <a:t>Flexibility assets compete for guaranteed minimum revenue floor from the government each period.</a:t>
            </a:r>
          </a:p>
          <a:p>
            <a:pPr marL="285750" indent="-285750">
              <a:buFont typeface="Arial" panose="020B0604020202020204" pitchFamily="34" charset="0"/>
              <a:buChar char="•"/>
            </a:pPr>
            <a:r>
              <a:rPr lang="en-GB" sz="1500" dirty="0">
                <a:latin typeface="Open Sans" panose="020B0606030504020204" pitchFamily="34" charset="0"/>
              </a:rPr>
              <a:t>A Cap could also be designed to maximise competition. </a:t>
            </a:r>
          </a:p>
          <a:p>
            <a:endParaRPr lang="en-GB" sz="1500" dirty="0">
              <a:latin typeface="Open Sans" panose="020B0606030504020204" pitchFamily="34" charset="0"/>
            </a:endParaRPr>
          </a:p>
          <a:p>
            <a:r>
              <a:rPr lang="en-GB" sz="1500" b="1" dirty="0">
                <a:latin typeface="Open Sans" panose="020B0606030504020204" pitchFamily="34" charset="0"/>
              </a:rPr>
              <a:t>Capacity Market Reform</a:t>
            </a:r>
          </a:p>
          <a:p>
            <a:pPr marL="285750" indent="-285750">
              <a:buFont typeface="Arial" panose="020B0604020202020204" pitchFamily="34" charset="0"/>
              <a:buChar char="•"/>
            </a:pPr>
            <a:r>
              <a:rPr lang="en-GB" sz="1500" dirty="0">
                <a:latin typeface="Open Sans" panose="020B0606030504020204" pitchFamily="34" charset="0"/>
              </a:rPr>
              <a:t>Flexible auctions – introduce auctions open to all carbon technologies which meet agreed set of flex criteria.</a:t>
            </a:r>
          </a:p>
          <a:p>
            <a:pPr marL="285750" indent="-285750">
              <a:buFont typeface="Arial" panose="020B0604020202020204" pitchFamily="34" charset="0"/>
              <a:buChar char="•"/>
            </a:pPr>
            <a:r>
              <a:rPr lang="en-GB" sz="1500" dirty="0">
                <a:latin typeface="Open Sans" panose="020B0606030504020204" pitchFamily="34" charset="0"/>
              </a:rPr>
              <a:t>Introduce Multipliers to the clearing price to value flexibility characteristics.</a:t>
            </a:r>
          </a:p>
          <a:p>
            <a:endParaRPr lang="en-GB" dirty="0"/>
          </a:p>
        </p:txBody>
      </p:sp>
      <p:sp>
        <p:nvSpPr>
          <p:cNvPr id="6" name="TextBox 5">
            <a:extLst>
              <a:ext uri="{FF2B5EF4-FFF2-40B4-BE49-F238E27FC236}">
                <a16:creationId xmlns:a16="http://schemas.microsoft.com/office/drawing/2014/main" id="{EA0F503E-D5E5-B950-4816-7ACB9655BEB9}"/>
              </a:ext>
            </a:extLst>
          </p:cNvPr>
          <p:cNvSpPr txBox="1"/>
          <p:nvPr/>
        </p:nvSpPr>
        <p:spPr>
          <a:xfrm>
            <a:off x="5715445" y="918163"/>
            <a:ext cx="5952682" cy="5816977"/>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Capacity Adequacy</a:t>
            </a:r>
          </a:p>
          <a:p>
            <a:pPr algn="l"/>
            <a:endParaRPr lang="en-GB"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500" dirty="0">
                <a:solidFill>
                  <a:srgbClr val="000000"/>
                </a:solidFill>
                <a:latin typeface="Open Sans" panose="020B0606030504020204" pitchFamily="34" charset="0"/>
                <a:ea typeface="Open Sans" panose="020B0606030504020204" pitchFamily="34" charset="0"/>
                <a:cs typeface="Open Sans" panose="020B0606030504020204" pitchFamily="34" charset="0"/>
              </a:rPr>
              <a:t>Need to secure investment in sufficient capacity to enable system balancing at all times</a:t>
            </a:r>
          </a:p>
          <a:p>
            <a:pPr algn="l"/>
            <a:endParaRPr lang="en-GB" sz="1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GB" sz="1500" b="1" dirty="0">
                <a:latin typeface="Open Sans" panose="020B0606030504020204" pitchFamily="34" charset="0"/>
                <a:ea typeface="Open Sans" panose="020B0606030504020204" pitchFamily="34" charset="0"/>
                <a:cs typeface="Open Sans" panose="020B0606030504020204" pitchFamily="34" charset="0"/>
              </a:rPr>
              <a:t>Centralised Reliability Options</a:t>
            </a:r>
          </a:p>
          <a:p>
            <a:r>
              <a:rPr lang="en-GB" sz="1500" dirty="0">
                <a:latin typeface="Open Sans" panose="020B0606030504020204" pitchFamily="34" charset="0"/>
                <a:ea typeface="Open Sans" panose="020B0606030504020204" pitchFamily="34" charset="0"/>
                <a:cs typeface="Open Sans" panose="020B0606030504020204" pitchFamily="34" charset="0"/>
              </a:rPr>
              <a:t>The TSO determines the amount of capacity to be auctioned (sufficient to meet peak demand) and, in return for a reliability premium (determined through</a:t>
            </a:r>
          </a:p>
          <a:p>
            <a:r>
              <a:rPr lang="en-GB" sz="1500" dirty="0">
                <a:latin typeface="Open Sans" panose="020B0606030504020204" pitchFamily="34" charset="0"/>
                <a:ea typeface="Open Sans" panose="020B0606030504020204" pitchFamily="34" charset="0"/>
                <a:cs typeface="Open Sans" panose="020B0606030504020204" pitchFamily="34" charset="0"/>
              </a:rPr>
              <a:t>the auction process), secures the right to buy electricity from</a:t>
            </a:r>
          </a:p>
          <a:p>
            <a:r>
              <a:rPr lang="en-GB" sz="1500" dirty="0">
                <a:latin typeface="Open Sans" panose="020B0606030504020204" pitchFamily="34" charset="0"/>
                <a:ea typeface="Open Sans" panose="020B0606030504020204" pitchFamily="34" charset="0"/>
                <a:cs typeface="Open Sans" panose="020B0606030504020204" pitchFamily="34" charset="0"/>
              </a:rPr>
              <a:t>the assets on the wholesale market at a ‘strike price’. </a:t>
            </a:r>
          </a:p>
          <a:p>
            <a:endParaRPr lang="en-GB" sz="1500" b="1" dirty="0">
              <a:latin typeface="Open Sans" panose="020B0606030504020204" pitchFamily="34" charset="0"/>
              <a:ea typeface="Open Sans" panose="020B0606030504020204" pitchFamily="34" charset="0"/>
              <a:cs typeface="Open Sans" panose="020B0606030504020204" pitchFamily="34" charset="0"/>
            </a:endParaRPr>
          </a:p>
          <a:p>
            <a:r>
              <a:rPr lang="en-GB" sz="1500" b="1" dirty="0">
                <a:latin typeface="Open Sans" panose="020B0606030504020204" pitchFamily="34" charset="0"/>
                <a:ea typeface="Open Sans" panose="020B0606030504020204" pitchFamily="34" charset="0"/>
                <a:cs typeface="Open Sans" panose="020B0606030504020204" pitchFamily="34" charset="0"/>
              </a:rPr>
              <a:t>Strategic Reserve</a:t>
            </a:r>
          </a:p>
          <a:p>
            <a:r>
              <a:rPr lang="en-GB" sz="1500" dirty="0">
                <a:solidFill>
                  <a:srgbClr val="000000"/>
                </a:solidFill>
                <a:latin typeface="Open Sans" panose="020B0606030504020204" pitchFamily="34" charset="0"/>
                <a:ea typeface="Open Sans" panose="020B0606030504020204" pitchFamily="34" charset="0"/>
                <a:cs typeface="Open Sans" panose="020B0606030504020204" pitchFamily="34" charset="0"/>
              </a:rPr>
              <a:t>C</a:t>
            </a:r>
            <a:r>
              <a:rPr lang="en-GB" sz="1500" b="0" i="0" u="none" strike="noStrike" baseline="0" dirty="0">
                <a:latin typeface="Open Sans" panose="020B0606030504020204" pitchFamily="34" charset="0"/>
                <a:ea typeface="Open Sans" panose="020B0606030504020204" pitchFamily="34" charset="0"/>
                <a:cs typeface="Open Sans" panose="020B0606030504020204" pitchFamily="34" charset="0"/>
              </a:rPr>
              <a:t>entral authority auctions reserve capacity on top of what the market is expected to provide. Successful providers receive payment at their bid price which includes a payment for being available and a separate activation payment. </a:t>
            </a:r>
          </a:p>
          <a:p>
            <a:endParaRPr lang="en-GB" sz="1500" b="1" dirty="0">
              <a:latin typeface="Open Sans" panose="020B0606030504020204" pitchFamily="34" charset="0"/>
              <a:ea typeface="Open Sans" panose="020B0606030504020204" pitchFamily="34" charset="0"/>
              <a:cs typeface="Open Sans" panose="020B0606030504020204" pitchFamily="34" charset="0"/>
            </a:endParaRPr>
          </a:p>
          <a:p>
            <a:r>
              <a:rPr lang="en-GB" sz="1500" b="1" dirty="0">
                <a:latin typeface="Open Sans" panose="020B0606030504020204" pitchFamily="34" charset="0"/>
                <a:ea typeface="Open Sans" panose="020B0606030504020204" pitchFamily="34" charset="0"/>
                <a:cs typeface="Open Sans" panose="020B0606030504020204" pitchFamily="34" charset="0"/>
              </a:rPr>
              <a:t>Capacity Market Optimisation:</a:t>
            </a:r>
          </a:p>
          <a:p>
            <a:pPr marL="285750" indent="-285750">
              <a:buFontTx/>
              <a:buChar char="-"/>
            </a:pPr>
            <a:r>
              <a:rPr lang="en-GB" sz="1500" dirty="0">
                <a:latin typeface="Open Sans" panose="020B0606030504020204" pitchFamily="34" charset="0"/>
                <a:ea typeface="Open Sans" panose="020B0606030504020204" pitchFamily="34" charset="0"/>
                <a:cs typeface="Open Sans" panose="020B0606030504020204" pitchFamily="34" charset="0"/>
              </a:rPr>
              <a:t>Separate Auctions for low carbon generation</a:t>
            </a:r>
          </a:p>
          <a:p>
            <a:pPr marL="285750" indent="-285750">
              <a:buFontTx/>
              <a:buChar char="-"/>
            </a:pPr>
            <a:r>
              <a:rPr lang="en-GB" sz="1500" dirty="0">
                <a:latin typeface="Open Sans" panose="020B0606030504020204" pitchFamily="34" charset="0"/>
                <a:ea typeface="Open Sans" panose="020B0606030504020204" pitchFamily="34" charset="0"/>
                <a:cs typeface="Open Sans" panose="020B0606030504020204" pitchFamily="34" charset="0"/>
              </a:rPr>
              <a:t>Introduce multipliers to clearing prices valuing flex characteristics – response time, duration, location. </a:t>
            </a:r>
          </a:p>
          <a:p>
            <a:endParaRPr lang="en-GB" b="1" dirty="0">
              <a:latin typeface="Open Sans" panose="020B0606030504020204" pitchFamily="34" charset="0"/>
              <a:ea typeface="Open Sans" panose="020B0606030504020204" pitchFamily="34" charset="0"/>
              <a:cs typeface="Open Sans" panose="020B0606030504020204" pitchFamily="34" charset="0"/>
            </a:endParaRPr>
          </a:p>
          <a:p>
            <a:endParaRPr lang="en-GB"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837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67190" y="308411"/>
            <a:ext cx="8611726" cy="5875820"/>
          </a:xfrm>
        </p:spPr>
        <p:txBody>
          <a:bodyPr>
            <a:noAutofit/>
          </a:bodyPr>
          <a:lstStyle/>
          <a:p>
            <a:pPr marL="342900" indent="-342900" algn="l">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REA’s compliance with all aspects of UK Competition Law applies to all activities of REA including its subsidiaries Member Forums, committees, working groups, technical groups, and sub-groups and any other such meeting:</a:t>
            </a:r>
          </a:p>
          <a:p>
            <a:pPr marL="800100" lvl="1" indent="-342900" algn="l">
              <a:buFont typeface="Wingdings" panose="05000000000000000000" pitchFamily="2" charset="2"/>
              <a:buChar char="Ø"/>
            </a:pPr>
            <a:endParaRPr lang="en-GB" sz="22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lgn="l">
              <a:buFont typeface="Wingdings" panose="05000000000000000000" pitchFamily="2" charset="2"/>
              <a:buChar char="Ø"/>
            </a:pPr>
            <a:r>
              <a:rPr lang="en-GB" sz="2200" dirty="0">
                <a:latin typeface="Open Sans" panose="020B0606030504020204" pitchFamily="34" charset="0"/>
                <a:ea typeface="Open Sans" panose="020B0606030504020204" pitchFamily="34" charset="0"/>
                <a:cs typeface="Open Sans" panose="020B0606030504020204" pitchFamily="34" charset="0"/>
              </a:rPr>
              <a:t>Members are not permitted to discuss competitively sensitive information, or to use REA as a conduit for such discussions</a:t>
            </a:r>
          </a:p>
          <a:p>
            <a:pPr marL="800100" lvl="1" indent="-342900" algn="l">
              <a:buFont typeface="Wingdings" panose="05000000000000000000" pitchFamily="2" charset="2"/>
              <a:buChar char="Ø"/>
            </a:pPr>
            <a:endParaRPr lang="en-GB" sz="22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lgn="l">
              <a:buFont typeface="Wingdings" panose="05000000000000000000" pitchFamily="2" charset="2"/>
              <a:buChar char="Ø"/>
            </a:pPr>
            <a:r>
              <a:rPr lang="en-GB" sz="2200" dirty="0">
                <a:latin typeface="Open Sans" panose="020B0606030504020204" pitchFamily="34" charset="0"/>
                <a:ea typeface="Open Sans" panose="020B0606030504020204" pitchFamily="34" charset="0"/>
                <a:cs typeface="Open Sans" panose="020B0606030504020204" pitchFamily="34" charset="0"/>
              </a:rPr>
              <a:t>Competitively sensitive information covers any non-public strategic information about a business’s commercial policy. It includes, but is not limited to, future pricing and output plans</a:t>
            </a:r>
          </a:p>
          <a:p>
            <a:pPr marL="800100" lvl="1" indent="-342900" algn="l">
              <a:buFont typeface="Wingdings" panose="05000000000000000000" pitchFamily="2" charset="2"/>
              <a:buChar char="Ø"/>
            </a:pPr>
            <a:endParaRPr lang="en-GB" sz="22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lgn="l">
              <a:buFont typeface="Wingdings" panose="05000000000000000000" pitchFamily="2" charset="2"/>
              <a:buChar char="Ø"/>
            </a:pPr>
            <a:r>
              <a:rPr lang="en-GB" sz="2200" dirty="0">
                <a:latin typeface="Open Sans" panose="020B0606030504020204" pitchFamily="34" charset="0"/>
                <a:ea typeface="Open Sans" panose="020B0606030504020204" pitchFamily="34" charset="0"/>
                <a:cs typeface="Open Sans" panose="020B0606030504020204" pitchFamily="34" charset="0"/>
              </a:rPr>
              <a:t>Please note this session is being recorded for note taking purposes.</a:t>
            </a:r>
          </a:p>
          <a:p>
            <a:pPr marL="914400" lvl="1" indent="-457200" algn="l">
              <a:buFont typeface="Arial" panose="020B0604020202020204" pitchFamily="34" charset="0"/>
              <a:buChar char="•"/>
            </a:pPr>
            <a:endParaRPr lang="en-GB" sz="2000" dirty="0"/>
          </a:p>
        </p:txBody>
      </p:sp>
      <p:sp>
        <p:nvSpPr>
          <p:cNvPr id="4" name="Rectangle 3"/>
          <p:cNvSpPr/>
          <p:nvPr/>
        </p:nvSpPr>
        <p:spPr>
          <a:xfrm>
            <a:off x="-88468" y="0"/>
            <a:ext cx="2964015" cy="6885385"/>
          </a:xfrm>
          <a:prstGeom prst="rect">
            <a:avLst/>
          </a:prstGeom>
          <a:solidFill>
            <a:srgbClr val="4E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0" name="Title 1">
            <a:extLst>
              <a:ext uri="{FF2B5EF4-FFF2-40B4-BE49-F238E27FC236}">
                <a16:creationId xmlns:a16="http://schemas.microsoft.com/office/drawing/2014/main" id="{5FD9AE7A-2CC3-8843-A762-1B603B91F7B5}"/>
              </a:ext>
            </a:extLst>
          </p:cNvPr>
          <p:cNvSpPr>
            <a:spLocks noGrp="1"/>
          </p:cNvSpPr>
          <p:nvPr>
            <p:ph type="ctrTitle"/>
          </p:nvPr>
        </p:nvSpPr>
        <p:spPr>
          <a:xfrm>
            <a:off x="79883" y="2311728"/>
            <a:ext cx="2627312" cy="1179562"/>
          </a:xfrm>
          <a:noFill/>
          <a:ln>
            <a:noFill/>
          </a:ln>
        </p:spPr>
        <p:txBody>
          <a:bodyPr>
            <a:noAutofit/>
          </a:bodyPr>
          <a:lstStyle/>
          <a:p>
            <a:pPr algn="l"/>
            <a:r>
              <a:rPr lang="en-GB" sz="2800" dirty="0">
                <a:solidFill>
                  <a:srgbClr val="43D398"/>
                </a:solidFill>
                <a:latin typeface="Open Sans" panose="020B0606030504020204" pitchFamily="34" charset="0"/>
                <a:ea typeface="Open Sans" panose="020B0606030504020204" pitchFamily="34" charset="0"/>
                <a:cs typeface="Open Sans" panose="020B0606030504020204" pitchFamily="34" charset="0"/>
              </a:rPr>
              <a:t>REA Competition Law Policy</a:t>
            </a:r>
          </a:p>
        </p:txBody>
      </p:sp>
      <p:sp>
        <p:nvSpPr>
          <p:cNvPr id="12" name="Rectangle 11">
            <a:extLst>
              <a:ext uri="{FF2B5EF4-FFF2-40B4-BE49-F238E27FC236}">
                <a16:creationId xmlns:a16="http://schemas.microsoft.com/office/drawing/2014/main" id="{E3475AF9-26D7-9644-99B8-AA6EC9C7FE86}"/>
              </a:ext>
            </a:extLst>
          </p:cNvPr>
          <p:cNvSpPr/>
          <p:nvPr/>
        </p:nvSpPr>
        <p:spPr>
          <a:xfrm flipV="1">
            <a:off x="897215" y="6651024"/>
            <a:ext cx="1713638" cy="45719"/>
          </a:xfrm>
          <a:prstGeom prst="rect">
            <a:avLst/>
          </a:prstGeom>
          <a:solidFill>
            <a:srgbClr val="43D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pic>
        <p:nvPicPr>
          <p:cNvPr id="11" name="Picture 10">
            <a:extLst>
              <a:ext uri="{FF2B5EF4-FFF2-40B4-BE49-F238E27FC236}">
                <a16:creationId xmlns:a16="http://schemas.microsoft.com/office/drawing/2014/main" id="{E9090645-54DD-ED40-99D6-2A083B130A6E}"/>
              </a:ext>
            </a:extLst>
          </p:cNvPr>
          <p:cNvPicPr>
            <a:picLocks noChangeAspect="1"/>
          </p:cNvPicPr>
          <p:nvPr/>
        </p:nvPicPr>
        <p:blipFill>
          <a:blip r:embed="rId3"/>
          <a:stretch>
            <a:fillRect/>
          </a:stretch>
        </p:blipFill>
        <p:spPr>
          <a:xfrm>
            <a:off x="-49290" y="5930947"/>
            <a:ext cx="946505" cy="936104"/>
          </a:xfrm>
          <a:prstGeom prst="rect">
            <a:avLst/>
          </a:prstGeom>
        </p:spPr>
      </p:pic>
    </p:spTree>
    <p:extLst>
      <p:ext uri="{BB962C8B-B14F-4D97-AF65-F5344CB8AC3E}">
        <p14:creationId xmlns:p14="http://schemas.microsoft.com/office/powerpoint/2010/main" val="2250178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373A2-3A2C-10C3-7D72-1AB41860595B}"/>
              </a:ext>
            </a:extLst>
          </p:cNvPr>
          <p:cNvSpPr>
            <a:spLocks noGrp="1"/>
          </p:cNvSpPr>
          <p:nvPr>
            <p:ph type="sldNum" sz="quarter" idx="12"/>
          </p:nvPr>
        </p:nvSpPr>
        <p:spPr/>
        <p:txBody>
          <a:bodyPr/>
          <a:lstStyle/>
          <a:p>
            <a:fld id="{AD52E4B4-D2E5-4A28-89D9-407F6794EC8B}" type="slidenum">
              <a:rPr lang="en-GB" smtClean="0"/>
              <a:t>20</a:t>
            </a:fld>
            <a:endParaRPr lang="en-GB"/>
          </a:p>
        </p:txBody>
      </p:sp>
      <p:sp>
        <p:nvSpPr>
          <p:cNvPr id="6" name="TextBox 5">
            <a:extLst>
              <a:ext uri="{FF2B5EF4-FFF2-40B4-BE49-F238E27FC236}">
                <a16:creationId xmlns:a16="http://schemas.microsoft.com/office/drawing/2014/main" id="{BD21B66A-F7D7-346E-C079-60F6FBDF0023}"/>
              </a:ext>
            </a:extLst>
          </p:cNvPr>
          <p:cNvSpPr txBox="1"/>
          <p:nvPr/>
        </p:nvSpPr>
        <p:spPr>
          <a:xfrm>
            <a:off x="211254" y="287531"/>
            <a:ext cx="11141330" cy="584775"/>
          </a:xfrm>
          <a:prstGeom prst="rect">
            <a:avLst/>
          </a:prstGeom>
          <a:noFill/>
        </p:spPr>
        <p:txBody>
          <a:bodyPr wrap="square" rtlCol="0">
            <a:spAutoFit/>
          </a:bodyPr>
          <a:lstStyle/>
          <a:p>
            <a:r>
              <a:rPr lang="en-GB" sz="3200" b="1" i="1" dirty="0">
                <a:solidFill>
                  <a:schemeClr val="bg1"/>
                </a:solidFill>
                <a:latin typeface="Franklin Gothic Book" panose="020B0503020102020204" pitchFamily="34" charset="0"/>
                <a:ea typeface="Open Sans" panose="020B0606030504020204" pitchFamily="34" charset="0"/>
                <a:cs typeface="Open Sans" panose="020B0606030504020204" pitchFamily="34" charset="0"/>
              </a:rPr>
              <a:t>Flexibility and Capacity Adequacy: REA Initial Positions</a:t>
            </a:r>
          </a:p>
        </p:txBody>
      </p:sp>
      <p:sp>
        <p:nvSpPr>
          <p:cNvPr id="3" name="TextBox 2">
            <a:extLst>
              <a:ext uri="{FF2B5EF4-FFF2-40B4-BE49-F238E27FC236}">
                <a16:creationId xmlns:a16="http://schemas.microsoft.com/office/drawing/2014/main" id="{3B627155-A28A-CE2F-2371-86F6DF9BBBE1}"/>
              </a:ext>
            </a:extLst>
          </p:cNvPr>
          <p:cNvSpPr txBox="1"/>
          <p:nvPr/>
        </p:nvSpPr>
        <p:spPr>
          <a:xfrm>
            <a:off x="211254" y="1109146"/>
            <a:ext cx="11512660" cy="584775"/>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Our initial positions have been formed from the REAs previous Long Duration Energy Storage Report, previous work with members, and meetings with the REA REMA task &amp; finish group. </a:t>
            </a:r>
          </a:p>
        </p:txBody>
      </p:sp>
      <p:sp>
        <p:nvSpPr>
          <p:cNvPr id="5" name="TextBox 4">
            <a:extLst>
              <a:ext uri="{FF2B5EF4-FFF2-40B4-BE49-F238E27FC236}">
                <a16:creationId xmlns:a16="http://schemas.microsoft.com/office/drawing/2014/main" id="{454270F0-612A-7606-A9BB-32979B59E6F2}"/>
              </a:ext>
            </a:extLst>
          </p:cNvPr>
          <p:cNvSpPr txBox="1"/>
          <p:nvPr/>
        </p:nvSpPr>
        <p:spPr>
          <a:xfrm>
            <a:off x="315386" y="1766271"/>
            <a:ext cx="5946077" cy="3816429"/>
          </a:xfrm>
          <a:prstGeom prst="rect">
            <a:avLst/>
          </a:prstGeom>
          <a:noFill/>
        </p:spPr>
        <p:txBody>
          <a:bodyPr wrap="square" rtlCol="0">
            <a:spAutoFit/>
          </a:bodyPr>
          <a:lstStyle/>
          <a:p>
            <a:r>
              <a:rPr lang="en-GB" sz="1400" b="1" i="1" dirty="0">
                <a:latin typeface="Open Sans" panose="020B0606030504020204" pitchFamily="34" charset="0"/>
                <a:ea typeface="Open Sans" panose="020B0606030504020204" pitchFamily="34" charset="0"/>
                <a:cs typeface="Open Sans" panose="020B0606030504020204" pitchFamily="34" charset="0"/>
              </a:rPr>
              <a:t>Flexibility</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The REA continues to push for a cap and floor mechanism to support Long duration energy storage in particular, in order to get those sectors established. </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Such a mechanism could possibly be expanded, but there could be concerns over unintended consequences to the rest of the market. </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In the longer term, moving towards a more market-based mechanism, through competitive capacity market reforms likely preferable. </a:t>
            </a:r>
          </a:p>
          <a:p>
            <a:pPr marL="285750" indent="-285750">
              <a:buFontTx/>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b="1" i="1" dirty="0">
                <a:latin typeface="Open Sans" panose="020B0606030504020204" pitchFamily="34" charset="0"/>
                <a:ea typeface="Open Sans" panose="020B0606030504020204" pitchFamily="34" charset="0"/>
                <a:cs typeface="Open Sans" panose="020B0606030504020204" pitchFamily="34" charset="0"/>
              </a:rPr>
              <a:t>Capacity Adequacy</a:t>
            </a:r>
          </a:p>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Reforms to the capacity market are likely to be the easiest for the market to respond to as well as the best for prioritising low carbon generation and rewarding ability to respond to smooth peaks and troughs. </a:t>
            </a:r>
          </a:p>
          <a:p>
            <a:endParaRPr lang="en-GB" dirty="0"/>
          </a:p>
        </p:txBody>
      </p:sp>
      <p:pic>
        <p:nvPicPr>
          <p:cNvPr id="9" name="Picture 8" descr="A picture containing text, computer&#10;&#10;Description automatically generated">
            <a:extLst>
              <a:ext uri="{FF2B5EF4-FFF2-40B4-BE49-F238E27FC236}">
                <a16:creationId xmlns:a16="http://schemas.microsoft.com/office/drawing/2014/main" id="{9C2CD3A2-A908-CC75-90A0-CC0543CD5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4313" y="1930761"/>
            <a:ext cx="5099601" cy="3481387"/>
          </a:xfrm>
          <a:prstGeom prst="rect">
            <a:avLst/>
          </a:prstGeom>
        </p:spPr>
      </p:pic>
    </p:spTree>
    <p:extLst>
      <p:ext uri="{BB962C8B-B14F-4D97-AF65-F5344CB8AC3E}">
        <p14:creationId xmlns:p14="http://schemas.microsoft.com/office/powerpoint/2010/main" val="261641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C99F03-F312-37A7-B757-EA4DD893779A}"/>
              </a:ext>
            </a:extLst>
          </p:cNvPr>
          <p:cNvSpPr>
            <a:spLocks noGrp="1"/>
          </p:cNvSpPr>
          <p:nvPr>
            <p:ph type="sldNum" sz="quarter" idx="12"/>
          </p:nvPr>
        </p:nvSpPr>
        <p:spPr/>
        <p:txBody>
          <a:bodyPr/>
          <a:lstStyle/>
          <a:p>
            <a:fld id="{D3AF4771-3F24-4635-9371-CC08E23CF69B}" type="slidenum">
              <a:rPr lang="en-GB" smtClean="0"/>
              <a:t>21</a:t>
            </a:fld>
            <a:endParaRPr lang="en-GB"/>
          </a:p>
        </p:txBody>
      </p:sp>
      <p:sp>
        <p:nvSpPr>
          <p:cNvPr id="4" name="TextBox 3">
            <a:extLst>
              <a:ext uri="{FF2B5EF4-FFF2-40B4-BE49-F238E27FC236}">
                <a16:creationId xmlns:a16="http://schemas.microsoft.com/office/drawing/2014/main" id="{5655A328-0E8C-3CB6-0B06-5C86EB474C10}"/>
              </a:ext>
            </a:extLst>
          </p:cNvPr>
          <p:cNvSpPr txBox="1"/>
          <p:nvPr/>
        </p:nvSpPr>
        <p:spPr>
          <a:xfrm>
            <a:off x="211254" y="287531"/>
            <a:ext cx="11141330" cy="584775"/>
          </a:xfrm>
          <a:prstGeom prst="rect">
            <a:avLst/>
          </a:prstGeom>
          <a:noFill/>
        </p:spPr>
        <p:txBody>
          <a:bodyPr wrap="square" rtlCol="0">
            <a:spAutoFit/>
          </a:bodyPr>
          <a:lstStyle/>
          <a:p>
            <a:r>
              <a:rPr lang="en-GB" sz="3200" b="1" i="1" dirty="0">
                <a:solidFill>
                  <a:schemeClr val="bg1"/>
                </a:solidFill>
                <a:latin typeface="Franklin Gothic Book" panose="020B0503020102020204" pitchFamily="34" charset="0"/>
                <a:ea typeface="Open Sans" panose="020B0606030504020204" pitchFamily="34" charset="0"/>
                <a:cs typeface="Open Sans" panose="020B0606030504020204" pitchFamily="34" charset="0"/>
              </a:rPr>
              <a:t>Flexibility and Capacity Adequacy: Discussion </a:t>
            </a:r>
          </a:p>
        </p:txBody>
      </p:sp>
      <p:sp>
        <p:nvSpPr>
          <p:cNvPr id="6" name="TextBox 5">
            <a:extLst>
              <a:ext uri="{FF2B5EF4-FFF2-40B4-BE49-F238E27FC236}">
                <a16:creationId xmlns:a16="http://schemas.microsoft.com/office/drawing/2014/main" id="{3F89A531-DA9A-ACF2-E2F8-10317912B500}"/>
              </a:ext>
            </a:extLst>
          </p:cNvPr>
          <p:cNvSpPr txBox="1"/>
          <p:nvPr/>
        </p:nvSpPr>
        <p:spPr>
          <a:xfrm>
            <a:off x="211255" y="1065725"/>
            <a:ext cx="4798895" cy="4823052"/>
          </a:xfrm>
          <a:prstGeom prst="rect">
            <a:avLst/>
          </a:prstGeom>
          <a:noFill/>
        </p:spPr>
        <p:txBody>
          <a:bodyPr wrap="square">
            <a:spAutoFit/>
          </a:bodyPr>
          <a:lstStyle/>
          <a:p>
            <a:pPr>
              <a:lnSpc>
                <a:spcPct val="107000"/>
              </a:lnSpc>
            </a:pPr>
            <a:r>
              <a:rPr lang="en-GB" sz="1600" b="1" i="1" dirty="0">
                <a:latin typeface="Calibri" panose="020F0502020204030204" pitchFamily="34" charset="0"/>
                <a:ea typeface="Calibri" panose="020F0502020204030204" pitchFamily="34" charset="0"/>
                <a:cs typeface="Times New Roman" panose="02020603050405020304" pitchFamily="18" charset="0"/>
              </a:rPr>
              <a:t>Flexibility</a:t>
            </a:r>
          </a:p>
          <a:p>
            <a:pPr marL="342900" indent="-342900">
              <a:lnSpc>
                <a:spcPct val="107000"/>
              </a:lnSpc>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Should a cap and floor be introduced to support all flexible assets, or just for Longer Duration Energy Storage?</a:t>
            </a:r>
          </a:p>
          <a:p>
            <a:pPr marL="342900" indent="-342900">
              <a:lnSpc>
                <a:spcPct val="107000"/>
              </a:lnSpc>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Is there value to a supplier obligation?</a:t>
            </a:r>
          </a:p>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Would flexible auctions in the Capacity Market provide sufficient support to flexible technologies? </a:t>
            </a:r>
          </a:p>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Should the Capacity Market introduce multipliers to the clearing price to value flexible characteristics?</a:t>
            </a:r>
          </a:p>
          <a:p>
            <a:pPr lvl="0">
              <a:lnSpc>
                <a:spcPct val="107000"/>
              </a:lnSpc>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1600" b="1" dirty="0">
                <a:effectLst/>
                <a:latin typeface="Calibri" panose="020F0502020204030204" pitchFamily="34" charset="0"/>
                <a:ea typeface="Calibri" panose="020F0502020204030204" pitchFamily="34" charset="0"/>
                <a:cs typeface="Times New Roman" panose="02020603050405020304" pitchFamily="18" charset="0"/>
              </a:rPr>
              <a:t>Capacity Adequacy</a:t>
            </a:r>
          </a:p>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Will changes to the Capacity Market alone be enough to ensure capacity adequacy in the future, or will additional measures be needed? </a:t>
            </a:r>
          </a:p>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Would any other major reforms to the Capacity Market be useful?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Should the government consider a strategic reserve?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FE2D426-9A32-2D11-3DCB-DC4F5021238B}"/>
              </a:ext>
            </a:extLst>
          </p:cNvPr>
          <p:cNvPicPr>
            <a:picLocks noChangeAspect="1"/>
          </p:cNvPicPr>
          <p:nvPr/>
        </p:nvPicPr>
        <p:blipFill rotWithShape="1">
          <a:blip r:embed="rId2"/>
          <a:srcRect l="22656" t="26250" r="24453" b="9583"/>
          <a:stretch/>
        </p:blipFill>
        <p:spPr>
          <a:xfrm>
            <a:off x="5237042" y="1218662"/>
            <a:ext cx="6477914" cy="4420675"/>
          </a:xfrm>
          <a:prstGeom prst="rect">
            <a:avLst/>
          </a:prstGeom>
        </p:spPr>
      </p:pic>
    </p:spTree>
    <p:extLst>
      <p:ext uri="{BB962C8B-B14F-4D97-AF65-F5344CB8AC3E}">
        <p14:creationId xmlns:p14="http://schemas.microsoft.com/office/powerpoint/2010/main" val="576619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373A2-3A2C-10C3-7D72-1AB41860595B}"/>
              </a:ext>
            </a:extLst>
          </p:cNvPr>
          <p:cNvSpPr>
            <a:spLocks noGrp="1"/>
          </p:cNvSpPr>
          <p:nvPr>
            <p:ph type="sldNum" sz="quarter" idx="12"/>
          </p:nvPr>
        </p:nvSpPr>
        <p:spPr/>
        <p:txBody>
          <a:bodyPr/>
          <a:lstStyle/>
          <a:p>
            <a:fld id="{AD52E4B4-D2E5-4A28-89D9-407F6794EC8B}" type="slidenum">
              <a:rPr lang="en-GB" smtClean="0"/>
              <a:t>22</a:t>
            </a:fld>
            <a:endParaRPr lang="en-GB"/>
          </a:p>
        </p:txBody>
      </p:sp>
      <p:sp>
        <p:nvSpPr>
          <p:cNvPr id="6" name="TextBox 5">
            <a:extLst>
              <a:ext uri="{FF2B5EF4-FFF2-40B4-BE49-F238E27FC236}">
                <a16:creationId xmlns:a16="http://schemas.microsoft.com/office/drawing/2014/main" id="{BD21B66A-F7D7-346E-C079-60F6FBDF0023}"/>
              </a:ext>
            </a:extLst>
          </p:cNvPr>
          <p:cNvSpPr txBox="1"/>
          <p:nvPr/>
        </p:nvSpPr>
        <p:spPr>
          <a:xfrm>
            <a:off x="211254" y="287531"/>
            <a:ext cx="11141330" cy="584775"/>
          </a:xfrm>
          <a:prstGeom prst="rect">
            <a:avLst/>
          </a:prstGeom>
          <a:noFill/>
        </p:spPr>
        <p:txBody>
          <a:bodyPr wrap="square" rtlCol="0">
            <a:spAutoFit/>
          </a:bodyPr>
          <a:lstStyle/>
          <a:p>
            <a:r>
              <a:rPr lang="en-GB" sz="3200" b="1" i="1" dirty="0">
                <a:solidFill>
                  <a:schemeClr val="bg1"/>
                </a:solidFill>
                <a:latin typeface="Franklin Gothic Book" panose="020B0503020102020204" pitchFamily="34" charset="0"/>
              </a:rPr>
              <a:t>Operability: Proposals</a:t>
            </a:r>
          </a:p>
        </p:txBody>
      </p:sp>
      <p:sp>
        <p:nvSpPr>
          <p:cNvPr id="2" name="TextBox 1">
            <a:extLst>
              <a:ext uri="{FF2B5EF4-FFF2-40B4-BE49-F238E27FC236}">
                <a16:creationId xmlns:a16="http://schemas.microsoft.com/office/drawing/2014/main" id="{77D7447F-068B-D24D-F97F-43658A208B7C}"/>
              </a:ext>
            </a:extLst>
          </p:cNvPr>
          <p:cNvSpPr txBox="1"/>
          <p:nvPr/>
        </p:nvSpPr>
        <p:spPr>
          <a:xfrm>
            <a:off x="296336" y="1030427"/>
            <a:ext cx="6085414" cy="5355312"/>
          </a:xfrm>
          <a:prstGeom prst="rect">
            <a:avLst/>
          </a:prstGeom>
          <a:noFill/>
        </p:spPr>
        <p:txBody>
          <a:bodyPr wrap="square" rtlCol="0">
            <a:spAutoFit/>
          </a:bodyPr>
          <a:lstStyle/>
          <a:p>
            <a:r>
              <a:rPr lang="en-GB" b="1" dirty="0"/>
              <a:t>Options</a:t>
            </a:r>
          </a:p>
          <a:p>
            <a:pPr marL="285750" indent="-285750">
              <a:buFont typeface="Arial" panose="020B0604020202020204" pitchFamily="34" charset="0"/>
              <a:buChar char="•"/>
            </a:pPr>
            <a:r>
              <a:rPr lang="en-GB" dirty="0"/>
              <a:t>Maintaining the status quo</a:t>
            </a:r>
          </a:p>
          <a:p>
            <a:endParaRPr lang="en-GB" dirty="0"/>
          </a:p>
          <a:p>
            <a:pPr marL="285750" indent="-285750">
              <a:buFont typeface="Arial" panose="020B0604020202020204" pitchFamily="34" charset="0"/>
              <a:buChar char="•"/>
            </a:pPr>
            <a:r>
              <a:rPr lang="en-GB" dirty="0"/>
              <a:t>Enhance the existing: Give the ESO (or FSO) an obligation to prioritise zero/low carbon procurement, ensure an optimal balance between long and short contracts, align </a:t>
            </a:r>
            <a:r>
              <a:rPr lang="en-GB" dirty="0" err="1"/>
              <a:t>CfD</a:t>
            </a:r>
            <a:r>
              <a:rPr lang="en-GB" dirty="0"/>
              <a:t> &amp; CM tenders with ancillary services, introduce a matrix approach</a:t>
            </a:r>
          </a:p>
          <a:p>
            <a:endParaRPr lang="en-GB" dirty="0"/>
          </a:p>
          <a:p>
            <a:pPr marL="285750" indent="-285750">
              <a:buFont typeface="Arial" panose="020B0604020202020204" pitchFamily="34" charset="0"/>
              <a:buChar char="•"/>
            </a:pPr>
            <a:r>
              <a:rPr lang="en-GB" dirty="0"/>
              <a:t>Developing local ancillary services markets: DNOs take on greater role in managing operability</a:t>
            </a:r>
          </a:p>
          <a:p>
            <a:endParaRPr lang="en-GB" dirty="0"/>
          </a:p>
          <a:p>
            <a:pPr marL="285750" indent="-285750">
              <a:buFont typeface="Arial" panose="020B0604020202020204" pitchFamily="34" charset="0"/>
              <a:buChar char="•"/>
            </a:pPr>
            <a:r>
              <a:rPr lang="en-GB" dirty="0"/>
              <a:t>Co-optimisation of ancillary services: with broader wholesale market changes using central dispatch. Short timeframes; more whole systems approach</a:t>
            </a:r>
          </a:p>
          <a:p>
            <a:endParaRPr lang="en-GB" dirty="0"/>
          </a:p>
          <a:p>
            <a:pPr marL="285750" indent="-285750">
              <a:buFont typeface="Arial" panose="020B0604020202020204" pitchFamily="34" charset="0"/>
              <a:buChar char="•"/>
            </a:pPr>
            <a:r>
              <a:rPr lang="en-GB" dirty="0" err="1"/>
              <a:t>CfD</a:t>
            </a:r>
            <a:r>
              <a:rPr lang="en-GB" dirty="0"/>
              <a:t>: remove disincentives to ancillary service provision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CM: modify to include obligations or incentives to ancillary service provision</a:t>
            </a:r>
          </a:p>
        </p:txBody>
      </p:sp>
      <p:pic>
        <p:nvPicPr>
          <p:cNvPr id="1026" name="Picture 2" descr="Beyond DevOps: The value of Operability | Equal Experts">
            <a:extLst>
              <a:ext uri="{FF2B5EF4-FFF2-40B4-BE49-F238E27FC236}">
                <a16:creationId xmlns:a16="http://schemas.microsoft.com/office/drawing/2014/main" id="{7D3BB31B-7B4A-0F95-B488-05E1E3AF6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638" y="1318596"/>
            <a:ext cx="4833937" cy="2959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AA4CF38-437C-42D1-EF75-B13AE752C701}"/>
              </a:ext>
            </a:extLst>
          </p:cNvPr>
          <p:cNvSpPr txBox="1"/>
          <p:nvPr/>
        </p:nvSpPr>
        <p:spPr>
          <a:xfrm>
            <a:off x="6624638" y="4385242"/>
            <a:ext cx="5453062" cy="1477328"/>
          </a:xfrm>
          <a:prstGeom prst="rect">
            <a:avLst/>
          </a:prstGeom>
          <a:noFill/>
        </p:spPr>
        <p:txBody>
          <a:bodyPr wrap="square" rtlCol="0">
            <a:spAutoFit/>
          </a:bodyPr>
          <a:lstStyle/>
          <a:p>
            <a:r>
              <a:rPr lang="en-GB" b="1" dirty="0"/>
              <a:t>Summary</a:t>
            </a:r>
          </a:p>
          <a:p>
            <a:pPr marL="285750" indent="-285750">
              <a:buFont typeface="Arial" panose="020B0604020202020204" pitchFamily="34" charset="0"/>
              <a:buChar char="•"/>
            </a:pPr>
            <a:r>
              <a:rPr lang="en-GB" dirty="0"/>
              <a:t>Status quo vs enhancing existing arrangements vs developing local ancillary services markets</a:t>
            </a:r>
          </a:p>
          <a:p>
            <a:pPr marL="285750" indent="-285750">
              <a:buFont typeface="Arial" panose="020B0604020202020204" pitchFamily="34" charset="0"/>
              <a:buChar char="•"/>
            </a:pPr>
            <a:r>
              <a:rPr lang="en-GB" dirty="0"/>
              <a:t>Co-optimisation of ancillary services, changes to </a:t>
            </a:r>
            <a:r>
              <a:rPr lang="en-GB" dirty="0" err="1"/>
              <a:t>CfD</a:t>
            </a:r>
            <a:r>
              <a:rPr lang="en-GB" dirty="0"/>
              <a:t>, changes to CM also considered</a:t>
            </a:r>
          </a:p>
        </p:txBody>
      </p:sp>
    </p:spTree>
    <p:extLst>
      <p:ext uri="{BB962C8B-B14F-4D97-AF65-F5344CB8AC3E}">
        <p14:creationId xmlns:p14="http://schemas.microsoft.com/office/powerpoint/2010/main" val="2529422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373A2-3A2C-10C3-7D72-1AB41860595B}"/>
              </a:ext>
            </a:extLst>
          </p:cNvPr>
          <p:cNvSpPr>
            <a:spLocks noGrp="1"/>
          </p:cNvSpPr>
          <p:nvPr>
            <p:ph type="sldNum" sz="quarter" idx="12"/>
          </p:nvPr>
        </p:nvSpPr>
        <p:spPr/>
        <p:txBody>
          <a:bodyPr/>
          <a:lstStyle/>
          <a:p>
            <a:fld id="{AD52E4B4-D2E5-4A28-89D9-407F6794EC8B}" type="slidenum">
              <a:rPr lang="en-GB" smtClean="0"/>
              <a:t>23</a:t>
            </a:fld>
            <a:endParaRPr lang="en-GB"/>
          </a:p>
        </p:txBody>
      </p:sp>
      <p:sp>
        <p:nvSpPr>
          <p:cNvPr id="6" name="TextBox 5">
            <a:extLst>
              <a:ext uri="{FF2B5EF4-FFF2-40B4-BE49-F238E27FC236}">
                <a16:creationId xmlns:a16="http://schemas.microsoft.com/office/drawing/2014/main" id="{BD21B66A-F7D7-346E-C079-60F6FBDF0023}"/>
              </a:ext>
            </a:extLst>
          </p:cNvPr>
          <p:cNvSpPr txBox="1"/>
          <p:nvPr/>
        </p:nvSpPr>
        <p:spPr>
          <a:xfrm>
            <a:off x="211254" y="287531"/>
            <a:ext cx="11141330" cy="584775"/>
          </a:xfrm>
          <a:prstGeom prst="rect">
            <a:avLst/>
          </a:prstGeom>
          <a:noFill/>
        </p:spPr>
        <p:txBody>
          <a:bodyPr wrap="square" rtlCol="0">
            <a:spAutoFit/>
          </a:bodyPr>
          <a:lstStyle/>
          <a:p>
            <a:r>
              <a:rPr lang="en-GB" sz="3200" b="1" i="1" dirty="0">
                <a:solidFill>
                  <a:schemeClr val="bg1"/>
                </a:solidFill>
                <a:latin typeface="Futura PT Medium" pitchFamily="34" charset="0"/>
              </a:rPr>
              <a:t>Operability: REA Initial Positions</a:t>
            </a:r>
          </a:p>
        </p:txBody>
      </p:sp>
      <p:sp>
        <p:nvSpPr>
          <p:cNvPr id="2" name="TextBox 1">
            <a:extLst>
              <a:ext uri="{FF2B5EF4-FFF2-40B4-BE49-F238E27FC236}">
                <a16:creationId xmlns:a16="http://schemas.microsoft.com/office/drawing/2014/main" id="{2359A328-1230-6AE2-2112-0A25EB6F0603}"/>
              </a:ext>
            </a:extLst>
          </p:cNvPr>
          <p:cNvSpPr txBox="1"/>
          <p:nvPr/>
        </p:nvSpPr>
        <p:spPr>
          <a:xfrm>
            <a:off x="295275" y="1238250"/>
            <a:ext cx="10077450" cy="4524315"/>
          </a:xfrm>
          <a:prstGeom prst="rect">
            <a:avLst/>
          </a:prstGeom>
          <a:noFill/>
        </p:spPr>
        <p:txBody>
          <a:bodyPr wrap="square" rtlCol="0">
            <a:spAutoFit/>
          </a:bodyPr>
          <a:lstStyle/>
          <a:p>
            <a:pPr marL="285750" indent="-285750">
              <a:buFont typeface="Arial" panose="020B0604020202020204" pitchFamily="34" charset="0"/>
              <a:buChar char="•"/>
            </a:pPr>
            <a:r>
              <a:rPr lang="en-GB" dirty="0"/>
              <a:t>Distribution grid relies on transmission grid for back-up, so transmission grid needs to have sufficient in back-up</a:t>
            </a:r>
          </a:p>
          <a:p>
            <a:endParaRPr lang="en-GB" dirty="0"/>
          </a:p>
          <a:p>
            <a:pPr marL="285750" indent="-285750">
              <a:buFont typeface="Arial" panose="020B0604020202020204" pitchFamily="34" charset="0"/>
              <a:buChar char="•"/>
            </a:pPr>
            <a:r>
              <a:rPr lang="en-GB" dirty="0"/>
              <a:t>Local balancing at distribution level will become increasingly important, so greater coordination is needed between ESO/FSO and DNOs, but ESO/FSO needs to maintain central control and a coordination role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ESO/FSO should prioritise zero and low-carbon services because it’s harder for them to compete at the moment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FSO needs to be looking at both transmission and distribution due to the interaction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66880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373A2-3A2C-10C3-7D72-1AB41860595B}"/>
              </a:ext>
            </a:extLst>
          </p:cNvPr>
          <p:cNvSpPr>
            <a:spLocks noGrp="1"/>
          </p:cNvSpPr>
          <p:nvPr>
            <p:ph type="sldNum" sz="quarter" idx="12"/>
          </p:nvPr>
        </p:nvSpPr>
        <p:spPr/>
        <p:txBody>
          <a:bodyPr/>
          <a:lstStyle/>
          <a:p>
            <a:fld id="{AD52E4B4-D2E5-4A28-89D9-407F6794EC8B}" type="slidenum">
              <a:rPr lang="en-GB" smtClean="0"/>
              <a:t>24</a:t>
            </a:fld>
            <a:endParaRPr lang="en-GB"/>
          </a:p>
        </p:txBody>
      </p:sp>
      <p:sp>
        <p:nvSpPr>
          <p:cNvPr id="6" name="TextBox 5">
            <a:extLst>
              <a:ext uri="{FF2B5EF4-FFF2-40B4-BE49-F238E27FC236}">
                <a16:creationId xmlns:a16="http://schemas.microsoft.com/office/drawing/2014/main" id="{BD21B66A-F7D7-346E-C079-60F6FBDF0023}"/>
              </a:ext>
            </a:extLst>
          </p:cNvPr>
          <p:cNvSpPr txBox="1"/>
          <p:nvPr/>
        </p:nvSpPr>
        <p:spPr>
          <a:xfrm>
            <a:off x="211254" y="287531"/>
            <a:ext cx="11141330" cy="584775"/>
          </a:xfrm>
          <a:prstGeom prst="rect">
            <a:avLst/>
          </a:prstGeom>
          <a:noFill/>
        </p:spPr>
        <p:txBody>
          <a:bodyPr wrap="square" rtlCol="0">
            <a:spAutoFit/>
          </a:bodyPr>
          <a:lstStyle/>
          <a:p>
            <a:r>
              <a:rPr lang="en-GB" sz="3200" b="1" i="1" dirty="0">
                <a:solidFill>
                  <a:schemeClr val="bg1"/>
                </a:solidFill>
                <a:latin typeface="Futura PT Medium" pitchFamily="34" charset="0"/>
              </a:rPr>
              <a:t>Operability: Discussion</a:t>
            </a:r>
          </a:p>
        </p:txBody>
      </p:sp>
      <p:sp>
        <p:nvSpPr>
          <p:cNvPr id="2" name="TextBox 1">
            <a:extLst>
              <a:ext uri="{FF2B5EF4-FFF2-40B4-BE49-F238E27FC236}">
                <a16:creationId xmlns:a16="http://schemas.microsoft.com/office/drawing/2014/main" id="{08EBF86E-E469-1F50-28BB-9E49401B2208}"/>
              </a:ext>
            </a:extLst>
          </p:cNvPr>
          <p:cNvSpPr txBox="1"/>
          <p:nvPr/>
        </p:nvSpPr>
        <p:spPr>
          <a:xfrm>
            <a:off x="211254" y="1251921"/>
            <a:ext cx="3942288" cy="4801314"/>
          </a:xfrm>
          <a:prstGeom prst="rect">
            <a:avLst/>
          </a:prstGeom>
          <a:noFill/>
        </p:spPr>
        <p:txBody>
          <a:bodyPr wrap="square" rtlCol="0">
            <a:spAutoFit/>
          </a:bodyPr>
          <a:lstStyle/>
          <a:p>
            <a:pPr marL="342900" indent="-342900">
              <a:buFont typeface="+mj-lt"/>
              <a:buAutoNum type="arabicPeriod"/>
            </a:pPr>
            <a:r>
              <a:rPr lang="en-GB" b="1" dirty="0"/>
              <a:t>Are existing arrangements sufficient to ensure operability? </a:t>
            </a:r>
          </a:p>
          <a:p>
            <a:pPr marL="342900" indent="-342900">
              <a:buFont typeface="+mj-lt"/>
              <a:buAutoNum type="arabicPeriod"/>
            </a:pPr>
            <a:endParaRPr lang="en-GB" b="1" dirty="0"/>
          </a:p>
          <a:p>
            <a:pPr marL="342900" indent="-342900">
              <a:buFont typeface="+mj-lt"/>
              <a:buAutoNum type="arabicPeriod"/>
            </a:pPr>
            <a:r>
              <a:rPr lang="en-GB" b="1" dirty="0"/>
              <a:t>Does the </a:t>
            </a:r>
            <a:r>
              <a:rPr lang="en-GB" b="1" dirty="0" err="1"/>
              <a:t>CfD</a:t>
            </a:r>
            <a:r>
              <a:rPr lang="en-GB" b="1" dirty="0"/>
              <a:t> discourage ancillary services’ provision in its current form? Would it be useful to modify the CM so that it facilitates ancillary services’ provision?</a:t>
            </a:r>
          </a:p>
          <a:p>
            <a:pPr marL="342900" indent="-342900">
              <a:buFont typeface="+mj-lt"/>
              <a:buAutoNum type="arabicPeriod"/>
            </a:pPr>
            <a:endParaRPr lang="en-GB" b="1" dirty="0"/>
          </a:p>
          <a:p>
            <a:pPr marL="342900" indent="-342900">
              <a:buFont typeface="+mj-lt"/>
              <a:buAutoNum type="arabicPeriod"/>
            </a:pPr>
            <a:r>
              <a:rPr lang="en-GB" b="1" dirty="0"/>
              <a:t>Should DNOs take on a greater role in managing operability and how?</a:t>
            </a:r>
          </a:p>
          <a:p>
            <a:pPr marL="342900" indent="-342900">
              <a:buFont typeface="+mj-lt"/>
              <a:buAutoNum type="arabicPeriod"/>
            </a:pPr>
            <a:endParaRPr lang="en-GB" b="1" dirty="0"/>
          </a:p>
          <a:p>
            <a:pPr marL="342900" indent="-342900">
              <a:buFont typeface="+mj-lt"/>
              <a:buAutoNum type="arabicPeriod"/>
            </a:pPr>
            <a:r>
              <a:rPr lang="en-GB" b="1" dirty="0"/>
              <a:t>How should low carbon procurement be prioritised? Does the FSO have an ability (or obligation) to prioritise zero/low carbon tech?</a:t>
            </a:r>
          </a:p>
        </p:txBody>
      </p:sp>
      <p:pic>
        <p:nvPicPr>
          <p:cNvPr id="3" name="Picture 2" descr="Diagram&#10;&#10;Description automatically generated">
            <a:extLst>
              <a:ext uri="{FF2B5EF4-FFF2-40B4-BE49-F238E27FC236}">
                <a16:creationId xmlns:a16="http://schemas.microsoft.com/office/drawing/2014/main" id="{1B39156C-8DF9-E549-BA1E-7FC91A608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045" y="1251921"/>
            <a:ext cx="7584829" cy="4415454"/>
          </a:xfrm>
          <a:prstGeom prst="rect">
            <a:avLst/>
          </a:prstGeom>
        </p:spPr>
      </p:pic>
    </p:spTree>
    <p:extLst>
      <p:ext uri="{BB962C8B-B14F-4D97-AF65-F5344CB8AC3E}">
        <p14:creationId xmlns:p14="http://schemas.microsoft.com/office/powerpoint/2010/main" val="2995699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893FEF-C6C1-CD28-59C9-109C10786A04}"/>
              </a:ext>
            </a:extLst>
          </p:cNvPr>
          <p:cNvSpPr>
            <a:spLocks noGrp="1"/>
          </p:cNvSpPr>
          <p:nvPr>
            <p:ph type="sldNum" sz="quarter" idx="12"/>
          </p:nvPr>
        </p:nvSpPr>
        <p:spPr/>
        <p:txBody>
          <a:bodyPr/>
          <a:lstStyle/>
          <a:p>
            <a:fld id="{D3AF4771-3F24-4635-9371-CC08E23CF69B}" type="slidenum">
              <a:rPr lang="en-GB" smtClean="0"/>
              <a:t>25</a:t>
            </a:fld>
            <a:endParaRPr lang="en-GB"/>
          </a:p>
        </p:txBody>
      </p:sp>
      <p:sp>
        <p:nvSpPr>
          <p:cNvPr id="4" name="TextBox 3">
            <a:extLst>
              <a:ext uri="{FF2B5EF4-FFF2-40B4-BE49-F238E27FC236}">
                <a16:creationId xmlns:a16="http://schemas.microsoft.com/office/drawing/2014/main" id="{1DC0C721-A706-79AB-1F47-982E5E380C3D}"/>
              </a:ext>
            </a:extLst>
          </p:cNvPr>
          <p:cNvSpPr txBox="1"/>
          <p:nvPr/>
        </p:nvSpPr>
        <p:spPr>
          <a:xfrm>
            <a:off x="390525" y="209550"/>
            <a:ext cx="10229850" cy="584775"/>
          </a:xfrm>
          <a:prstGeom prst="rect">
            <a:avLst/>
          </a:prstGeom>
          <a:noFill/>
        </p:spPr>
        <p:txBody>
          <a:bodyPr wrap="square" rtlCol="0">
            <a:spAutoFit/>
          </a:bodyPr>
          <a:lstStyle/>
          <a:p>
            <a:r>
              <a:rPr lang="en-GB" sz="3200" i="1" dirty="0">
                <a:solidFill>
                  <a:schemeClr val="bg1"/>
                </a:solidFill>
              </a:rPr>
              <a:t>REA Next Steps</a:t>
            </a:r>
            <a:endParaRPr lang="en-GB" i="1" dirty="0">
              <a:solidFill>
                <a:schemeClr val="bg1"/>
              </a:solidFill>
            </a:endParaRPr>
          </a:p>
        </p:txBody>
      </p:sp>
      <p:sp>
        <p:nvSpPr>
          <p:cNvPr id="5" name="TextBox 4">
            <a:extLst>
              <a:ext uri="{FF2B5EF4-FFF2-40B4-BE49-F238E27FC236}">
                <a16:creationId xmlns:a16="http://schemas.microsoft.com/office/drawing/2014/main" id="{288235EE-6B9E-AA83-307C-FCF86E7A2D39}"/>
              </a:ext>
            </a:extLst>
          </p:cNvPr>
          <p:cNvSpPr txBox="1"/>
          <p:nvPr/>
        </p:nvSpPr>
        <p:spPr>
          <a:xfrm>
            <a:off x="390525" y="1080453"/>
            <a:ext cx="9334500" cy="5601533"/>
          </a:xfrm>
          <a:prstGeom prst="rect">
            <a:avLst/>
          </a:prstGeom>
          <a:noFill/>
        </p:spPr>
        <p:txBody>
          <a:bodyPr wrap="square" rtlCol="0">
            <a:spAutoFit/>
          </a:bodyPr>
          <a:lstStyle/>
          <a:p>
            <a:r>
              <a:rPr lang="en-GB" sz="1900" dirty="0"/>
              <a:t>The REA will distribute a draft consultation response to all members for feedback in early September. This may be followed by further, more detailed online sessions open to the full membership.</a:t>
            </a:r>
          </a:p>
          <a:p>
            <a:endParaRPr lang="en-GB" sz="1900" dirty="0"/>
          </a:p>
          <a:p>
            <a:r>
              <a:rPr lang="en-GB" sz="1900" dirty="0"/>
              <a:t>We are actively engaging with the BEIS REMA team and will continue to do so throughout the consultation period and after the consultation closes. </a:t>
            </a:r>
          </a:p>
          <a:p>
            <a:endParaRPr lang="en-GB" sz="1900" dirty="0"/>
          </a:p>
          <a:p>
            <a:r>
              <a:rPr lang="en-GB" sz="1900" dirty="0"/>
              <a:t>The REA intend to develop a series of industry-leading policy papers to shape the debate on key areas of the REMA consultation, published in September. This may be followed by an industry conference on REMA in October (TBC). </a:t>
            </a:r>
            <a:r>
              <a:rPr lang="en-GB" sz="1900" b="1" u="sng" dirty="0"/>
              <a:t>Sponsorship opportunities are available </a:t>
            </a:r>
            <a:r>
              <a:rPr lang="en-GB" sz="1900" dirty="0"/>
              <a:t>(contact </a:t>
            </a:r>
            <a:r>
              <a:rPr lang="en-GB" sz="1900" dirty="0">
                <a:hlinkClick r:id="rId2"/>
              </a:rPr>
              <a:t>gjoseph@r-e-a.net</a:t>
            </a:r>
            <a:r>
              <a:rPr lang="en-GB" sz="1900" dirty="0"/>
              <a:t> for details).</a:t>
            </a:r>
          </a:p>
          <a:p>
            <a:endParaRPr lang="en-GB" sz="1900" dirty="0"/>
          </a:p>
          <a:p>
            <a:r>
              <a:rPr lang="en-GB" sz="1900" dirty="0"/>
              <a:t>Further influencing opportunities also being explored. </a:t>
            </a:r>
          </a:p>
          <a:p>
            <a:endParaRPr lang="en-GB" sz="1900" dirty="0"/>
          </a:p>
          <a:p>
            <a:r>
              <a:rPr lang="en-GB" sz="1900" dirty="0"/>
              <a:t>Please contact </a:t>
            </a:r>
            <a:r>
              <a:rPr lang="en-GB" sz="1900" dirty="0">
                <a:hlinkClick r:id="rId3"/>
              </a:rPr>
              <a:t>power@r-e-a.net</a:t>
            </a:r>
            <a:r>
              <a:rPr lang="en-GB" sz="1900" dirty="0"/>
              <a:t> with any feedback concerning the consultation. The REA policy team are also happy to arrange bilateral calls for specific feedback where appropriate. </a:t>
            </a:r>
          </a:p>
          <a:p>
            <a:endParaRPr lang="en-GB" dirty="0"/>
          </a:p>
          <a:p>
            <a:endParaRPr lang="en-GB" dirty="0"/>
          </a:p>
          <a:p>
            <a:endParaRPr lang="en-GB" dirty="0"/>
          </a:p>
        </p:txBody>
      </p:sp>
    </p:spTree>
    <p:extLst>
      <p:ext uri="{BB962C8B-B14F-4D97-AF65-F5344CB8AC3E}">
        <p14:creationId xmlns:p14="http://schemas.microsoft.com/office/powerpoint/2010/main" val="3014722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87CB06-8F30-4F1B-91B2-3B27AB8382E8}"/>
              </a:ext>
            </a:extLst>
          </p:cNvPr>
          <p:cNvSpPr>
            <a:spLocks noGrp="1"/>
          </p:cNvSpPr>
          <p:nvPr>
            <p:ph type="sldNum" sz="quarter" idx="12"/>
          </p:nvPr>
        </p:nvSpPr>
        <p:spPr/>
        <p:txBody>
          <a:bodyPr/>
          <a:lstStyle/>
          <a:p>
            <a:fld id="{03F16C78-6B84-4E88-9311-E49845197891}" type="slidenum">
              <a:rPr lang="en-GB" smtClean="0"/>
              <a:t>26</a:t>
            </a:fld>
            <a:endParaRPr lang="en-GB"/>
          </a:p>
        </p:txBody>
      </p:sp>
      <p:sp>
        <p:nvSpPr>
          <p:cNvPr id="3" name="Subtitle 6">
            <a:extLst>
              <a:ext uri="{FF2B5EF4-FFF2-40B4-BE49-F238E27FC236}">
                <a16:creationId xmlns:a16="http://schemas.microsoft.com/office/drawing/2014/main" id="{B1A19E04-EDA1-47E6-9204-888941014A8C}"/>
              </a:ext>
            </a:extLst>
          </p:cNvPr>
          <p:cNvSpPr txBox="1">
            <a:spLocks/>
          </p:cNvSpPr>
          <p:nvPr/>
        </p:nvSpPr>
        <p:spPr>
          <a:xfrm>
            <a:off x="3374710" y="1472765"/>
            <a:ext cx="7920880" cy="51323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spcBef>
                <a:spcPts val="0"/>
              </a:spcBef>
              <a:buNone/>
            </a:pPr>
            <a:r>
              <a:rPr lang="en-GB" sz="1600" b="1" dirty="0"/>
              <a:t>Frank Gordon</a:t>
            </a:r>
          </a:p>
          <a:p>
            <a:pPr marL="0" indent="0" algn="l">
              <a:spcBef>
                <a:spcPts val="0"/>
              </a:spcBef>
              <a:buNone/>
            </a:pPr>
            <a:r>
              <a:rPr lang="en-GB" sz="1600" dirty="0"/>
              <a:t>Director of Policy</a:t>
            </a:r>
          </a:p>
          <a:p>
            <a:pPr marL="0" indent="0" algn="l">
              <a:spcBef>
                <a:spcPts val="0"/>
              </a:spcBef>
              <a:buNone/>
            </a:pPr>
            <a:r>
              <a:rPr lang="en-GB" sz="1600" dirty="0">
                <a:hlinkClick r:id="rId2"/>
              </a:rPr>
              <a:t>fgordon@r-e-a.net</a:t>
            </a:r>
            <a:r>
              <a:rPr lang="en-GB" sz="1600" dirty="0"/>
              <a:t> </a:t>
            </a:r>
          </a:p>
          <a:p>
            <a:pPr marL="0" indent="0" algn="l">
              <a:spcBef>
                <a:spcPts val="0"/>
              </a:spcBef>
              <a:buNone/>
            </a:pPr>
            <a:endParaRPr lang="en-GB" sz="1600" dirty="0"/>
          </a:p>
          <a:p>
            <a:pPr marL="0" indent="0" algn="l">
              <a:spcBef>
                <a:spcPts val="0"/>
              </a:spcBef>
              <a:buNone/>
            </a:pPr>
            <a:r>
              <a:rPr lang="en-GB" sz="1600" b="1" dirty="0"/>
              <a:t>Amy MacConnachie</a:t>
            </a:r>
          </a:p>
          <a:p>
            <a:pPr marL="0" indent="0" algn="l">
              <a:spcBef>
                <a:spcPts val="0"/>
              </a:spcBef>
              <a:buNone/>
            </a:pPr>
            <a:r>
              <a:rPr lang="en-GB" sz="1600" dirty="0"/>
              <a:t>Director of External Affairs</a:t>
            </a:r>
          </a:p>
          <a:p>
            <a:pPr marL="0" indent="0" algn="l">
              <a:spcBef>
                <a:spcPts val="0"/>
              </a:spcBef>
              <a:buNone/>
            </a:pPr>
            <a:r>
              <a:rPr lang="en-US" sz="1600" u="sng" dirty="0">
                <a:solidFill>
                  <a:srgbClr val="0078D4"/>
                </a:solidFill>
                <a:effectLst/>
                <a:ea typeface="Calibri" panose="020F0502020204030204" pitchFamily="34" charset="0"/>
                <a:hlinkClick r:id="rId3"/>
              </a:rPr>
              <a:t>amacconnachie@r-e-a.net</a:t>
            </a:r>
            <a:endParaRPr lang="en-GB" sz="1400" dirty="0"/>
          </a:p>
          <a:p>
            <a:pPr marL="0" indent="0" algn="l">
              <a:spcBef>
                <a:spcPts val="0"/>
              </a:spcBef>
              <a:buNone/>
            </a:pPr>
            <a:endParaRPr lang="en-GB" sz="1600" dirty="0"/>
          </a:p>
          <a:p>
            <a:pPr marL="0" indent="0" algn="l">
              <a:spcBef>
                <a:spcPts val="0"/>
              </a:spcBef>
              <a:buNone/>
            </a:pPr>
            <a:r>
              <a:rPr lang="en-GB" sz="1600" b="1" dirty="0"/>
              <a:t>Mark Sommerfeld</a:t>
            </a:r>
          </a:p>
          <a:p>
            <a:pPr marL="0" indent="0" algn="l">
              <a:spcBef>
                <a:spcPts val="0"/>
              </a:spcBef>
              <a:buNone/>
            </a:pPr>
            <a:r>
              <a:rPr lang="en-GB" sz="1600" dirty="0"/>
              <a:t>Head of Power and Flexibility</a:t>
            </a:r>
          </a:p>
          <a:p>
            <a:pPr marL="0" indent="0" algn="l">
              <a:spcBef>
                <a:spcPts val="0"/>
              </a:spcBef>
              <a:buNone/>
            </a:pPr>
            <a:r>
              <a:rPr lang="en-GB" sz="1600" dirty="0">
                <a:hlinkClick r:id="rId4"/>
              </a:rPr>
              <a:t>msommerfeld@r-e-a.net</a:t>
            </a:r>
            <a:r>
              <a:rPr lang="en-GB" sz="1600" dirty="0"/>
              <a:t> </a:t>
            </a:r>
          </a:p>
          <a:p>
            <a:pPr marL="0" indent="0" algn="l">
              <a:spcBef>
                <a:spcPts val="0"/>
              </a:spcBef>
              <a:buNone/>
            </a:pPr>
            <a:endParaRPr lang="en-GB" sz="1600" dirty="0"/>
          </a:p>
          <a:p>
            <a:pPr marL="0" indent="0" algn="l">
              <a:spcBef>
                <a:spcPts val="0"/>
              </a:spcBef>
              <a:buNone/>
            </a:pPr>
            <a:r>
              <a:rPr lang="en-GB" sz="1600" b="1" dirty="0"/>
              <a:t>Callum Coleman</a:t>
            </a:r>
          </a:p>
          <a:p>
            <a:pPr marL="0" indent="0" algn="l">
              <a:spcBef>
                <a:spcPts val="0"/>
              </a:spcBef>
              <a:buNone/>
            </a:pPr>
            <a:r>
              <a:rPr lang="en-GB" sz="1600" dirty="0"/>
              <a:t>Solar and Storage, Policy Analyst</a:t>
            </a:r>
          </a:p>
          <a:p>
            <a:pPr marL="0" indent="0" algn="l">
              <a:spcBef>
                <a:spcPts val="0"/>
              </a:spcBef>
              <a:buNone/>
            </a:pPr>
            <a:r>
              <a:rPr lang="en-GB" sz="1600" dirty="0">
                <a:hlinkClick r:id="rId5"/>
              </a:rPr>
              <a:t>ccoleman@r-e-a.net</a:t>
            </a:r>
            <a:r>
              <a:rPr lang="en-GB" sz="1600" dirty="0"/>
              <a:t> </a:t>
            </a:r>
          </a:p>
          <a:p>
            <a:pPr marL="0" indent="0" algn="l">
              <a:spcBef>
                <a:spcPts val="0"/>
              </a:spcBef>
              <a:buNone/>
            </a:pPr>
            <a:endParaRPr lang="en-GB" sz="1600" dirty="0"/>
          </a:p>
          <a:p>
            <a:pPr marL="0" indent="0" algn="l">
              <a:spcBef>
                <a:spcPts val="0"/>
              </a:spcBef>
              <a:buNone/>
            </a:pPr>
            <a:r>
              <a:rPr lang="en-GB" sz="1600" b="1" dirty="0"/>
              <a:t>Isobel Morris</a:t>
            </a:r>
          </a:p>
          <a:p>
            <a:pPr marL="0" indent="0" algn="l">
              <a:spcBef>
                <a:spcPts val="0"/>
              </a:spcBef>
              <a:buNone/>
            </a:pPr>
            <a:r>
              <a:rPr lang="en-GB" sz="1600" dirty="0"/>
              <a:t>Senior Policy Analyst </a:t>
            </a:r>
          </a:p>
          <a:p>
            <a:pPr marL="0" indent="0" algn="l">
              <a:spcBef>
                <a:spcPts val="0"/>
              </a:spcBef>
              <a:buNone/>
            </a:pPr>
            <a:r>
              <a:rPr lang="en-GB" sz="1600" b="1" dirty="0">
                <a:hlinkClick r:id="rId6"/>
              </a:rPr>
              <a:t>imorris@r-e-a.net</a:t>
            </a:r>
            <a:r>
              <a:rPr lang="en-GB" sz="1600" b="1" dirty="0"/>
              <a:t> </a:t>
            </a:r>
          </a:p>
          <a:p>
            <a:endParaRPr lang="en-GB" sz="2400" b="1" dirty="0">
              <a:solidFill>
                <a:srgbClr val="06926B"/>
              </a:solidFill>
              <a:latin typeface="Open Sans" panose="020B0606030504020204"/>
              <a:ea typeface="Calibri" panose="020F0502020204030204" pitchFamily="34" charset="0"/>
            </a:endParaRPr>
          </a:p>
        </p:txBody>
      </p:sp>
    </p:spTree>
    <p:extLst>
      <p:ext uri="{BB962C8B-B14F-4D97-AF65-F5344CB8AC3E}">
        <p14:creationId xmlns:p14="http://schemas.microsoft.com/office/powerpoint/2010/main" val="135297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DABA94-38C3-1E8D-2A16-1345CBD4106C}"/>
              </a:ext>
            </a:extLst>
          </p:cNvPr>
          <p:cNvSpPr>
            <a:spLocks noGrp="1"/>
          </p:cNvSpPr>
          <p:nvPr>
            <p:ph type="title"/>
          </p:nvPr>
        </p:nvSpPr>
        <p:spPr>
          <a:xfrm>
            <a:off x="457200" y="169863"/>
            <a:ext cx="10972800" cy="1143000"/>
          </a:xfrm>
        </p:spPr>
        <p:txBody>
          <a:bodyPr/>
          <a:lstStyle/>
          <a:p>
            <a:pPr algn="l"/>
            <a:r>
              <a:rPr lang="en-GB" dirty="0">
                <a:solidFill>
                  <a:schemeClr val="bg1"/>
                </a:solidFill>
              </a:rPr>
              <a:t>Agenda</a:t>
            </a:r>
          </a:p>
        </p:txBody>
      </p:sp>
      <p:sp>
        <p:nvSpPr>
          <p:cNvPr id="4" name="Slide Number Placeholder 3">
            <a:extLst>
              <a:ext uri="{FF2B5EF4-FFF2-40B4-BE49-F238E27FC236}">
                <a16:creationId xmlns:a16="http://schemas.microsoft.com/office/drawing/2014/main" id="{FF4736B4-F674-4091-7A95-A8DAEC1F3AE0}"/>
              </a:ext>
            </a:extLst>
          </p:cNvPr>
          <p:cNvSpPr>
            <a:spLocks noGrp="1"/>
          </p:cNvSpPr>
          <p:nvPr>
            <p:ph type="sldNum" sz="quarter" idx="12"/>
          </p:nvPr>
        </p:nvSpPr>
        <p:spPr/>
        <p:txBody>
          <a:bodyPr/>
          <a:lstStyle/>
          <a:p>
            <a:fld id="{AD52E4B4-D2E5-4A28-89D9-407F6794EC8B}" type="slidenum">
              <a:rPr lang="en-GB" smtClean="0"/>
              <a:t>3</a:t>
            </a:fld>
            <a:endParaRPr lang="en-GB"/>
          </a:p>
        </p:txBody>
      </p:sp>
      <p:sp>
        <p:nvSpPr>
          <p:cNvPr id="6" name="TextBox 5">
            <a:extLst>
              <a:ext uri="{FF2B5EF4-FFF2-40B4-BE49-F238E27FC236}">
                <a16:creationId xmlns:a16="http://schemas.microsoft.com/office/drawing/2014/main" id="{CAAE0851-96EA-696D-22A8-C7241003AD19}"/>
              </a:ext>
            </a:extLst>
          </p:cNvPr>
          <p:cNvSpPr txBox="1"/>
          <p:nvPr/>
        </p:nvSpPr>
        <p:spPr>
          <a:xfrm>
            <a:off x="457200" y="1181100"/>
            <a:ext cx="10458450" cy="5078313"/>
          </a:xfrm>
          <a:prstGeom prst="rect">
            <a:avLst/>
          </a:prstGeom>
          <a:noFill/>
        </p:spPr>
        <p:txBody>
          <a:bodyPr wrap="square" rtlCol="0">
            <a:spAutoFit/>
          </a:bodyPr>
          <a:lstStyle/>
          <a:p>
            <a:pPr marL="342900" indent="-342900">
              <a:buAutoNum type="arabicParenR"/>
            </a:pPr>
            <a:r>
              <a:rPr lang="en-GB" b="1" dirty="0"/>
              <a:t>Welcome from CMS </a:t>
            </a:r>
            <a:r>
              <a:rPr lang="en-GB" dirty="0"/>
              <a:t>- </a:t>
            </a:r>
            <a:r>
              <a:rPr lang="en-GB" b="1" dirty="0"/>
              <a:t>Munir Hassan, </a:t>
            </a:r>
            <a:r>
              <a:rPr lang="en-GB" dirty="0"/>
              <a:t>Head of Energy &amp; Climate Change Law, (CMS)</a:t>
            </a:r>
          </a:p>
          <a:p>
            <a:endParaRPr lang="en-GB" dirty="0"/>
          </a:p>
          <a:p>
            <a:r>
              <a:rPr lang="en-GB" b="1" dirty="0"/>
              <a:t>2) REMA Overview</a:t>
            </a:r>
          </a:p>
          <a:p>
            <a:r>
              <a:rPr lang="en-GB" dirty="0"/>
              <a:t>•	REA Approach to REMA – </a:t>
            </a:r>
            <a:r>
              <a:rPr lang="en-GB" b="1" dirty="0"/>
              <a:t>Mark Sommerfeld (REA)</a:t>
            </a:r>
          </a:p>
          <a:p>
            <a:r>
              <a:rPr lang="en-GB" dirty="0"/>
              <a:t>•	Overview of REMA – </a:t>
            </a:r>
            <a:r>
              <a:rPr lang="en-GB" b="1" dirty="0"/>
              <a:t>Daniel </a:t>
            </a:r>
            <a:r>
              <a:rPr lang="en-GB" b="1" dirty="0" err="1"/>
              <a:t>Tindsley</a:t>
            </a:r>
            <a:r>
              <a:rPr lang="en-GB" b="1" dirty="0"/>
              <a:t> and Brianna May Mills (BEIS)</a:t>
            </a:r>
          </a:p>
          <a:p>
            <a:r>
              <a:rPr lang="en-GB" dirty="0"/>
              <a:t>•	Locational Pricing Assessment – </a:t>
            </a:r>
            <a:r>
              <a:rPr lang="en-GB" b="1" dirty="0"/>
              <a:t>Heather Stewart (Ofgem)</a:t>
            </a:r>
          </a:p>
          <a:p>
            <a:endParaRPr lang="en-GB" dirty="0"/>
          </a:p>
          <a:p>
            <a:r>
              <a:rPr lang="en-GB" b="1" dirty="0"/>
              <a:t>3) Discussion 1: </a:t>
            </a:r>
            <a:r>
              <a:rPr lang="en-GB" dirty="0"/>
              <a:t>Wholesale Market Reforms and Options for Regional Pricing</a:t>
            </a:r>
          </a:p>
          <a:p>
            <a:endParaRPr lang="en-GB" dirty="0"/>
          </a:p>
          <a:p>
            <a:r>
              <a:rPr lang="en-GB" b="1" dirty="0"/>
              <a:t>Break </a:t>
            </a:r>
            <a:r>
              <a:rPr lang="en-GB" dirty="0"/>
              <a:t>15 Min (Around 15.05)</a:t>
            </a:r>
          </a:p>
          <a:p>
            <a:endParaRPr lang="en-GB" dirty="0"/>
          </a:p>
          <a:p>
            <a:r>
              <a:rPr lang="en-GB" b="1" dirty="0"/>
              <a:t>4) Discussion 2: </a:t>
            </a:r>
            <a:r>
              <a:rPr lang="en-GB" dirty="0"/>
              <a:t>REMA Focus Areas</a:t>
            </a:r>
          </a:p>
          <a:p>
            <a:r>
              <a:rPr lang="en-GB" dirty="0"/>
              <a:t>•	Low Carbon Investment</a:t>
            </a:r>
          </a:p>
          <a:p>
            <a:r>
              <a:rPr lang="en-GB" dirty="0"/>
              <a:t>•	Flexibility and Capacity Adequacy</a:t>
            </a:r>
          </a:p>
          <a:p>
            <a:r>
              <a:rPr lang="en-GB" dirty="0"/>
              <a:t>•	Operability</a:t>
            </a:r>
          </a:p>
          <a:p>
            <a:endParaRPr lang="en-GB" dirty="0"/>
          </a:p>
          <a:p>
            <a:r>
              <a:rPr lang="en-GB" b="1" dirty="0"/>
              <a:t>5) REA Next Steps</a:t>
            </a:r>
          </a:p>
          <a:p>
            <a:endParaRPr lang="en-GB" dirty="0"/>
          </a:p>
        </p:txBody>
      </p:sp>
    </p:spTree>
    <p:extLst>
      <p:ext uri="{BB962C8B-B14F-4D97-AF65-F5344CB8AC3E}">
        <p14:creationId xmlns:p14="http://schemas.microsoft.com/office/powerpoint/2010/main" val="172407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D14A8B-288A-3CCD-7DC8-D238912DF9E0}"/>
              </a:ext>
            </a:extLst>
          </p:cNvPr>
          <p:cNvSpPr>
            <a:spLocks noGrp="1"/>
          </p:cNvSpPr>
          <p:nvPr>
            <p:ph type="sldNum" sz="quarter" idx="12"/>
          </p:nvPr>
        </p:nvSpPr>
        <p:spPr/>
        <p:txBody>
          <a:bodyPr/>
          <a:lstStyle/>
          <a:p>
            <a:fld id="{D3AF4771-3F24-4635-9371-CC08E23CF69B}" type="slidenum">
              <a:rPr lang="en-GB" smtClean="0"/>
              <a:t>4</a:t>
            </a:fld>
            <a:endParaRPr lang="en-GB"/>
          </a:p>
        </p:txBody>
      </p:sp>
      <p:sp>
        <p:nvSpPr>
          <p:cNvPr id="7" name="TextBox 6">
            <a:extLst>
              <a:ext uri="{FF2B5EF4-FFF2-40B4-BE49-F238E27FC236}">
                <a16:creationId xmlns:a16="http://schemas.microsoft.com/office/drawing/2014/main" id="{5C4E4057-F116-D7CF-1AD5-5B4A45EC0596}"/>
              </a:ext>
            </a:extLst>
          </p:cNvPr>
          <p:cNvSpPr txBox="1"/>
          <p:nvPr/>
        </p:nvSpPr>
        <p:spPr>
          <a:xfrm>
            <a:off x="3383548" y="2022992"/>
            <a:ext cx="6795168" cy="3170099"/>
          </a:xfrm>
          <a:prstGeom prst="rect">
            <a:avLst/>
          </a:prstGeom>
          <a:noFill/>
        </p:spPr>
        <p:txBody>
          <a:bodyPr wrap="square">
            <a:spAutoFit/>
          </a:bodyPr>
          <a:lstStyle/>
          <a:p>
            <a:r>
              <a:rPr lang="en-GB" sz="4000" dirty="0"/>
              <a:t>Welcome from CMS</a:t>
            </a:r>
          </a:p>
          <a:p>
            <a:endParaRPr lang="en-GB" sz="4000" dirty="0"/>
          </a:p>
          <a:p>
            <a:r>
              <a:rPr lang="en-GB" sz="4000" b="1" dirty="0"/>
              <a:t>Munir Hassan, </a:t>
            </a:r>
          </a:p>
          <a:p>
            <a:r>
              <a:rPr lang="en-GB" sz="4000" dirty="0"/>
              <a:t>Partner, Head of CMS Energy &amp; Climate Change Group</a:t>
            </a:r>
          </a:p>
        </p:txBody>
      </p:sp>
    </p:spTree>
    <p:extLst>
      <p:ext uri="{BB962C8B-B14F-4D97-AF65-F5344CB8AC3E}">
        <p14:creationId xmlns:p14="http://schemas.microsoft.com/office/powerpoint/2010/main" val="57107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0D0A5D-36B9-A024-3336-58B37691334B}"/>
              </a:ext>
            </a:extLst>
          </p:cNvPr>
          <p:cNvSpPr>
            <a:spLocks noGrp="1"/>
          </p:cNvSpPr>
          <p:nvPr>
            <p:ph type="title"/>
          </p:nvPr>
        </p:nvSpPr>
        <p:spPr>
          <a:xfrm>
            <a:off x="453190" y="118228"/>
            <a:ext cx="10972800" cy="1143000"/>
          </a:xfrm>
        </p:spPr>
        <p:txBody>
          <a:bodyPr/>
          <a:lstStyle/>
          <a:p>
            <a:pPr algn="l"/>
            <a:r>
              <a:rPr lang="en-GB" dirty="0">
                <a:solidFill>
                  <a:schemeClr val="bg1"/>
                </a:solidFill>
              </a:rPr>
              <a:t>REA Approach to REMA</a:t>
            </a:r>
          </a:p>
        </p:txBody>
      </p:sp>
      <p:sp>
        <p:nvSpPr>
          <p:cNvPr id="4" name="Slide Number Placeholder 3">
            <a:extLst>
              <a:ext uri="{FF2B5EF4-FFF2-40B4-BE49-F238E27FC236}">
                <a16:creationId xmlns:a16="http://schemas.microsoft.com/office/drawing/2014/main" id="{3B419BB8-F258-2B9F-FD17-28D024D48673}"/>
              </a:ext>
            </a:extLst>
          </p:cNvPr>
          <p:cNvSpPr>
            <a:spLocks noGrp="1"/>
          </p:cNvSpPr>
          <p:nvPr>
            <p:ph type="sldNum" sz="quarter" idx="12"/>
          </p:nvPr>
        </p:nvSpPr>
        <p:spPr/>
        <p:txBody>
          <a:bodyPr/>
          <a:lstStyle/>
          <a:p>
            <a:fld id="{AD52E4B4-D2E5-4A28-89D9-407F6794EC8B}" type="slidenum">
              <a:rPr lang="en-GB" smtClean="0"/>
              <a:t>5</a:t>
            </a:fld>
            <a:endParaRPr lang="en-GB"/>
          </a:p>
        </p:txBody>
      </p:sp>
      <p:sp>
        <p:nvSpPr>
          <p:cNvPr id="6" name="TextBox 5">
            <a:extLst>
              <a:ext uri="{FF2B5EF4-FFF2-40B4-BE49-F238E27FC236}">
                <a16:creationId xmlns:a16="http://schemas.microsoft.com/office/drawing/2014/main" id="{2C4F7906-154F-0978-6A4D-F2ACB6DC1D8F}"/>
              </a:ext>
            </a:extLst>
          </p:cNvPr>
          <p:cNvSpPr txBox="1"/>
          <p:nvPr/>
        </p:nvSpPr>
        <p:spPr>
          <a:xfrm>
            <a:off x="453190" y="1129302"/>
            <a:ext cx="6366710" cy="4770537"/>
          </a:xfrm>
          <a:prstGeom prst="rect">
            <a:avLst/>
          </a:prstGeom>
          <a:noFill/>
        </p:spPr>
        <p:txBody>
          <a:bodyPr wrap="square" rtlCol="0">
            <a:spAutoFit/>
          </a:bodyPr>
          <a:lstStyle/>
          <a:p>
            <a:r>
              <a:rPr lang="en-GB" sz="1600" dirty="0"/>
              <a:t>The REA have welcomed the Review of Energy Market Arrangements, highlighting the need for market reform to: </a:t>
            </a:r>
          </a:p>
          <a:p>
            <a:pPr marL="342900" indent="-342900">
              <a:buAutoNum type="arabicParenR"/>
            </a:pPr>
            <a:r>
              <a:rPr lang="en-GB" sz="1600" dirty="0"/>
              <a:t>Expediate deployment of renewable energy systems </a:t>
            </a:r>
          </a:p>
          <a:p>
            <a:pPr marL="342900" indent="-342900">
              <a:buAutoNum type="arabicParenR"/>
            </a:pPr>
            <a:r>
              <a:rPr lang="en-GB" sz="1600" dirty="0"/>
              <a:t>Deliver flexibility to the energy market</a:t>
            </a:r>
          </a:p>
          <a:p>
            <a:pPr marL="342900" indent="-342900">
              <a:buAutoNum type="arabicParenR"/>
            </a:pPr>
            <a:r>
              <a:rPr lang="en-GB" sz="1600" dirty="0"/>
              <a:t>Provide Energy Security</a:t>
            </a:r>
          </a:p>
          <a:p>
            <a:pPr marL="342900" indent="-342900">
              <a:buAutoNum type="arabicParenR"/>
            </a:pPr>
            <a:r>
              <a:rPr lang="en-GB" sz="1600" dirty="0"/>
              <a:t>Realise cost benefits of renewable generation.</a:t>
            </a:r>
          </a:p>
          <a:p>
            <a:pPr marL="342900" indent="-342900">
              <a:buAutoNum type="arabicParenR"/>
            </a:pPr>
            <a:endParaRPr lang="en-GB" sz="1600" dirty="0"/>
          </a:p>
          <a:p>
            <a:r>
              <a:rPr lang="en-GB" sz="1600" b="1" i="1" dirty="0"/>
              <a:t>To respond  to REMA The REA have:</a:t>
            </a:r>
          </a:p>
          <a:p>
            <a:pPr marL="285750" indent="-285750">
              <a:buFont typeface="Arial" panose="020B0604020202020204" pitchFamily="34" charset="0"/>
              <a:buChar char="•"/>
            </a:pPr>
            <a:r>
              <a:rPr lang="en-GB" sz="1600" dirty="0"/>
              <a:t>Developed a chapter-by-chapter summary for members to break down proposals</a:t>
            </a:r>
          </a:p>
          <a:p>
            <a:pPr marL="285750" indent="-285750">
              <a:buFont typeface="Arial" panose="020B0604020202020204" pitchFamily="34" charset="0"/>
              <a:buChar char="•"/>
            </a:pPr>
            <a:r>
              <a:rPr lang="en-GB" sz="1600" dirty="0"/>
              <a:t>Established a Task and Finish working group to develop intial positions and draft response. </a:t>
            </a:r>
          </a:p>
          <a:p>
            <a:pPr marL="285750" indent="-285750">
              <a:buFont typeface="Arial" panose="020B0604020202020204" pitchFamily="34" charset="0"/>
              <a:buChar char="•"/>
            </a:pPr>
            <a:r>
              <a:rPr lang="en-GB" sz="1600" dirty="0"/>
              <a:t>Holding cross membership meetings to get further feedback.</a:t>
            </a:r>
          </a:p>
          <a:p>
            <a:pPr marL="285750" indent="-285750">
              <a:buFont typeface="Arial" panose="020B0604020202020204" pitchFamily="34" charset="0"/>
              <a:buChar char="•"/>
            </a:pPr>
            <a:r>
              <a:rPr lang="en-GB" sz="1600" dirty="0"/>
              <a:t>Looking to develop thought leadership series</a:t>
            </a:r>
          </a:p>
          <a:p>
            <a:pPr marL="285750" indent="-285750">
              <a:buFont typeface="Arial" panose="020B0604020202020204" pitchFamily="34" charset="0"/>
              <a:buChar char="•"/>
            </a:pPr>
            <a:r>
              <a:rPr lang="en-GB" sz="1600" dirty="0"/>
              <a:t>Engaged directly with relevant government teams. </a:t>
            </a:r>
          </a:p>
          <a:p>
            <a:pPr marL="285750" indent="-285750">
              <a:buFont typeface="Arial" panose="020B0604020202020204" pitchFamily="34" charset="0"/>
              <a:buChar char="•"/>
            </a:pPr>
            <a:r>
              <a:rPr lang="en-GB" sz="1600" dirty="0"/>
              <a:t>Develop a first draft by early September to provide opportunities for further member feedback.</a:t>
            </a:r>
          </a:p>
          <a:p>
            <a:pPr marL="285750" indent="-285750">
              <a:buFont typeface="Arial" panose="020B0604020202020204" pitchFamily="34" charset="0"/>
              <a:buChar char="•"/>
            </a:pPr>
            <a:r>
              <a:rPr lang="en-GB" sz="1600" dirty="0"/>
              <a:t>Exploring options for post-consultation engagement  to continue to influence REMA process, including exploring possibility of an event. </a:t>
            </a:r>
          </a:p>
        </p:txBody>
      </p:sp>
      <p:sp>
        <p:nvSpPr>
          <p:cNvPr id="7" name="Rectangle: Rounded Corners 6">
            <a:extLst>
              <a:ext uri="{FF2B5EF4-FFF2-40B4-BE49-F238E27FC236}">
                <a16:creationId xmlns:a16="http://schemas.microsoft.com/office/drawing/2014/main" id="{45627FD2-5056-66D5-6F49-016A71E72A78}"/>
              </a:ext>
            </a:extLst>
          </p:cNvPr>
          <p:cNvSpPr/>
          <p:nvPr/>
        </p:nvSpPr>
        <p:spPr>
          <a:xfrm>
            <a:off x="7671635" y="1129302"/>
            <a:ext cx="4067175" cy="3266690"/>
          </a:xfrm>
          <a:prstGeom prst="roundRect">
            <a:avLst>
              <a:gd name="adj" fmla="val 3427"/>
            </a:avLst>
          </a:prstGeom>
          <a:solidFill>
            <a:srgbClr val="06926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rPr>
              <a:t>“Reforms, once agreed, will be vital to the target of a Net Zero electricity system by 2035, and will emphasise the need to protect existing renewables investments alongside any wider changes. We will now work with our members to fully analyse the proposals and their possible impacts.”</a:t>
            </a:r>
          </a:p>
          <a:p>
            <a:pPr algn="ctr"/>
            <a:endParaRPr lang="en-GB" i="1" dirty="0">
              <a:solidFill>
                <a:schemeClr val="tx1"/>
              </a:solidFill>
            </a:endParaRPr>
          </a:p>
          <a:p>
            <a:pPr algn="ctr"/>
            <a:r>
              <a:rPr lang="en-GB" sz="1200" b="1" i="1" dirty="0">
                <a:solidFill>
                  <a:schemeClr val="tx1"/>
                </a:solidFill>
              </a:rPr>
              <a:t>Frank Gordon, Director of Policy at the Association for Renewable Energy and Clean Technology (REA)</a:t>
            </a:r>
          </a:p>
        </p:txBody>
      </p:sp>
    </p:spTree>
    <p:extLst>
      <p:ext uri="{BB962C8B-B14F-4D97-AF65-F5344CB8AC3E}">
        <p14:creationId xmlns:p14="http://schemas.microsoft.com/office/powerpoint/2010/main" val="304072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EC3A-9556-9F33-C09E-2A993697AB60}"/>
              </a:ext>
            </a:extLst>
          </p:cNvPr>
          <p:cNvSpPr>
            <a:spLocks noGrp="1"/>
          </p:cNvSpPr>
          <p:nvPr>
            <p:ph type="title"/>
          </p:nvPr>
        </p:nvSpPr>
        <p:spPr>
          <a:xfrm>
            <a:off x="489858" y="144009"/>
            <a:ext cx="10972800" cy="1143000"/>
          </a:xfrm>
        </p:spPr>
        <p:txBody>
          <a:bodyPr/>
          <a:lstStyle/>
          <a:p>
            <a:pPr algn="l"/>
            <a:r>
              <a:rPr lang="en-GB" dirty="0">
                <a:solidFill>
                  <a:schemeClr val="bg1">
                    <a:lumMod val="95000"/>
                  </a:schemeClr>
                </a:solidFill>
              </a:rPr>
              <a:t>Membership Engagement is Crucial</a:t>
            </a:r>
          </a:p>
        </p:txBody>
      </p:sp>
      <p:sp>
        <p:nvSpPr>
          <p:cNvPr id="3" name="Slide Number Placeholder 2">
            <a:extLst>
              <a:ext uri="{FF2B5EF4-FFF2-40B4-BE49-F238E27FC236}">
                <a16:creationId xmlns:a16="http://schemas.microsoft.com/office/drawing/2014/main" id="{D313D269-01B1-100A-918E-1D3F8CE36676}"/>
              </a:ext>
            </a:extLst>
          </p:cNvPr>
          <p:cNvSpPr>
            <a:spLocks noGrp="1"/>
          </p:cNvSpPr>
          <p:nvPr>
            <p:ph type="sldNum" sz="quarter" idx="12"/>
          </p:nvPr>
        </p:nvSpPr>
        <p:spPr/>
        <p:txBody>
          <a:bodyPr/>
          <a:lstStyle/>
          <a:p>
            <a:fld id="{D3AF4771-3F24-4635-9371-CC08E23CF69B}" type="slidenum">
              <a:rPr lang="en-GB" smtClean="0"/>
              <a:t>6</a:t>
            </a:fld>
            <a:endParaRPr lang="en-GB"/>
          </a:p>
        </p:txBody>
      </p:sp>
      <p:sp>
        <p:nvSpPr>
          <p:cNvPr id="4" name="TextBox 3">
            <a:extLst>
              <a:ext uri="{FF2B5EF4-FFF2-40B4-BE49-F238E27FC236}">
                <a16:creationId xmlns:a16="http://schemas.microsoft.com/office/drawing/2014/main" id="{6726970F-A696-D96D-A4AB-78148E6C090C}"/>
              </a:ext>
            </a:extLst>
          </p:cNvPr>
          <p:cNvSpPr txBox="1"/>
          <p:nvPr/>
        </p:nvSpPr>
        <p:spPr>
          <a:xfrm>
            <a:off x="514911" y="1017879"/>
            <a:ext cx="5682342" cy="5355312"/>
          </a:xfrm>
          <a:prstGeom prst="rect">
            <a:avLst/>
          </a:prstGeom>
          <a:noFill/>
        </p:spPr>
        <p:txBody>
          <a:bodyPr wrap="square" rtlCol="0">
            <a:spAutoFit/>
          </a:bodyPr>
          <a:lstStyle/>
          <a:p>
            <a:r>
              <a:rPr lang="en-GB" b="1" i="1" dirty="0"/>
              <a:t>We are keen to hear directly from members on what they would like to see happen through REMA. </a:t>
            </a:r>
          </a:p>
          <a:p>
            <a:endParaRPr lang="en-GB" dirty="0"/>
          </a:p>
          <a:p>
            <a:r>
              <a:rPr lang="en-GB" dirty="0"/>
              <a:t>Today's session is just one of many ways to engage with the REA on REMA. </a:t>
            </a:r>
          </a:p>
          <a:p>
            <a:endParaRPr lang="en-GB" dirty="0"/>
          </a:p>
          <a:p>
            <a:r>
              <a:rPr lang="en-GB" dirty="0"/>
              <a:t>In today's sessions you will be able to feed in through:</a:t>
            </a:r>
          </a:p>
          <a:p>
            <a:pPr marL="285750" indent="-285750">
              <a:buFont typeface="Arial" panose="020B0604020202020204" pitchFamily="34" charset="0"/>
              <a:buChar char="•"/>
            </a:pPr>
            <a:r>
              <a:rPr lang="en-GB" dirty="0"/>
              <a:t>Live discussion</a:t>
            </a:r>
          </a:p>
          <a:p>
            <a:pPr marL="285750" indent="-285750">
              <a:buFont typeface="Arial" panose="020B0604020202020204" pitchFamily="34" charset="0"/>
              <a:buChar char="•"/>
            </a:pPr>
            <a:r>
              <a:rPr lang="en-GB" dirty="0" err="1"/>
              <a:t>Slido</a:t>
            </a:r>
            <a:r>
              <a:rPr lang="en-GB" dirty="0"/>
              <a:t> Polls</a:t>
            </a:r>
          </a:p>
          <a:p>
            <a:pPr marL="285750" indent="-285750">
              <a:buFont typeface="Arial" panose="020B0604020202020204" pitchFamily="34" charset="0"/>
              <a:buChar char="•"/>
            </a:pPr>
            <a:r>
              <a:rPr lang="en-GB" dirty="0"/>
              <a:t>Chat box on the MS Teams call</a:t>
            </a:r>
          </a:p>
          <a:p>
            <a:endParaRPr lang="en-GB" dirty="0"/>
          </a:p>
          <a:p>
            <a:r>
              <a:rPr lang="en-GB" dirty="0"/>
              <a:t>After this session, please continue to feed in via:</a:t>
            </a:r>
          </a:p>
          <a:p>
            <a:pPr marL="285750" indent="-285750">
              <a:buFont typeface="Arial" panose="020B0604020202020204" pitchFamily="34" charset="0"/>
              <a:buChar char="•"/>
            </a:pPr>
            <a:r>
              <a:rPr lang="en-GB" dirty="0"/>
              <a:t>Response to the initial draft</a:t>
            </a:r>
          </a:p>
          <a:p>
            <a:pPr marL="285750" indent="-285750">
              <a:buFont typeface="Arial" panose="020B0604020202020204" pitchFamily="34" charset="0"/>
              <a:buChar char="•"/>
            </a:pPr>
            <a:r>
              <a:rPr lang="en-GB" dirty="0"/>
              <a:t>Feedback to </a:t>
            </a:r>
            <a:r>
              <a:rPr lang="en-GB" dirty="0">
                <a:hlinkClick r:id="rId2"/>
              </a:rPr>
              <a:t>power@r-e-a.net</a:t>
            </a:r>
            <a:endParaRPr lang="en-GB" dirty="0"/>
          </a:p>
          <a:p>
            <a:pPr marL="285750" indent="-285750">
              <a:buFont typeface="Arial" panose="020B0604020202020204" pitchFamily="34" charset="0"/>
              <a:buChar char="•"/>
            </a:pPr>
            <a:r>
              <a:rPr lang="en-GB" dirty="0"/>
              <a:t>The policy team are happy to set up bilateral discussions as appropriate. </a:t>
            </a:r>
          </a:p>
          <a:p>
            <a:pPr marL="285750" indent="-285750">
              <a:buFont typeface="Arial" panose="020B0604020202020204" pitchFamily="34" charset="0"/>
              <a:buChar char="•"/>
            </a:pPr>
            <a:r>
              <a:rPr lang="en-GB" dirty="0"/>
              <a:t>Further membership discussions as required following 1</a:t>
            </a:r>
            <a:r>
              <a:rPr lang="en-GB" baseline="30000" dirty="0"/>
              <a:t>st</a:t>
            </a:r>
            <a:r>
              <a:rPr lang="en-GB" dirty="0"/>
              <a:t> draft. </a:t>
            </a:r>
          </a:p>
          <a:p>
            <a:pPr marL="285750" indent="-285750">
              <a:buFont typeface="Arial" panose="020B0604020202020204" pitchFamily="34" charset="0"/>
              <a:buChar char="•"/>
            </a:pPr>
            <a:r>
              <a:rPr lang="en-GB" dirty="0"/>
              <a:t>Sponsorship of thought leadership pieces</a:t>
            </a:r>
          </a:p>
        </p:txBody>
      </p:sp>
      <p:pic>
        <p:nvPicPr>
          <p:cNvPr id="6" name="Picture 5" descr="A picture containing text, vector graphics&#10;&#10;Description automatically generated">
            <a:extLst>
              <a:ext uri="{FF2B5EF4-FFF2-40B4-BE49-F238E27FC236}">
                <a16:creationId xmlns:a16="http://schemas.microsoft.com/office/drawing/2014/main" id="{20096B30-04FB-3C0B-D7FD-9F3385398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253" y="1589052"/>
            <a:ext cx="5207695" cy="4212967"/>
          </a:xfrm>
          <a:prstGeom prst="rect">
            <a:avLst/>
          </a:prstGeom>
        </p:spPr>
      </p:pic>
    </p:spTree>
    <p:extLst>
      <p:ext uri="{BB962C8B-B14F-4D97-AF65-F5344CB8AC3E}">
        <p14:creationId xmlns:p14="http://schemas.microsoft.com/office/powerpoint/2010/main" val="269326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FE908C-B700-03A0-C653-8AF76E82784D}"/>
              </a:ext>
            </a:extLst>
          </p:cNvPr>
          <p:cNvSpPr>
            <a:spLocks noGrp="1"/>
          </p:cNvSpPr>
          <p:nvPr>
            <p:ph type="sldNum" sz="quarter" idx="12"/>
          </p:nvPr>
        </p:nvSpPr>
        <p:spPr/>
        <p:txBody>
          <a:bodyPr/>
          <a:lstStyle/>
          <a:p>
            <a:fld id="{D3AF4771-3F24-4635-9371-CC08E23CF69B}" type="slidenum">
              <a:rPr lang="en-GB" smtClean="0"/>
              <a:t>7</a:t>
            </a:fld>
            <a:endParaRPr lang="en-GB"/>
          </a:p>
        </p:txBody>
      </p:sp>
      <p:sp>
        <p:nvSpPr>
          <p:cNvPr id="6" name="TextBox 5">
            <a:extLst>
              <a:ext uri="{FF2B5EF4-FFF2-40B4-BE49-F238E27FC236}">
                <a16:creationId xmlns:a16="http://schemas.microsoft.com/office/drawing/2014/main" id="{8970504D-E86D-F9A9-9D86-686FE77490B3}"/>
              </a:ext>
            </a:extLst>
          </p:cNvPr>
          <p:cNvSpPr txBox="1"/>
          <p:nvPr/>
        </p:nvSpPr>
        <p:spPr>
          <a:xfrm>
            <a:off x="3383548" y="2022992"/>
            <a:ext cx="6489795" cy="3785652"/>
          </a:xfrm>
          <a:prstGeom prst="rect">
            <a:avLst/>
          </a:prstGeom>
          <a:noFill/>
        </p:spPr>
        <p:txBody>
          <a:bodyPr wrap="square">
            <a:spAutoFit/>
          </a:bodyPr>
          <a:lstStyle/>
          <a:p>
            <a:r>
              <a:rPr lang="en-GB" sz="4000" b="1" dirty="0"/>
              <a:t>Overview of REMA</a:t>
            </a:r>
          </a:p>
          <a:p>
            <a:endParaRPr lang="en-GB" sz="4000" dirty="0"/>
          </a:p>
          <a:p>
            <a:r>
              <a:rPr lang="en-GB" sz="4000" dirty="0"/>
              <a:t>Daniel </a:t>
            </a:r>
            <a:r>
              <a:rPr lang="en-GB" sz="4000" dirty="0" err="1"/>
              <a:t>Tindsley</a:t>
            </a:r>
            <a:r>
              <a:rPr lang="en-GB" sz="4000" dirty="0"/>
              <a:t> and Brianna May Mills </a:t>
            </a:r>
          </a:p>
          <a:p>
            <a:endParaRPr lang="en-GB" sz="4000" dirty="0"/>
          </a:p>
          <a:p>
            <a:r>
              <a:rPr lang="en-GB" sz="4000" dirty="0"/>
              <a:t>REMA Team, BEIS</a:t>
            </a:r>
          </a:p>
        </p:txBody>
      </p:sp>
    </p:spTree>
    <p:extLst>
      <p:ext uri="{BB962C8B-B14F-4D97-AF65-F5344CB8AC3E}">
        <p14:creationId xmlns:p14="http://schemas.microsoft.com/office/powerpoint/2010/main" val="249767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6A7A4E-1CC8-D0DC-AB82-B2981B69A69B}"/>
              </a:ext>
            </a:extLst>
          </p:cNvPr>
          <p:cNvSpPr>
            <a:spLocks noGrp="1"/>
          </p:cNvSpPr>
          <p:nvPr>
            <p:ph type="sldNum" sz="quarter" idx="12"/>
          </p:nvPr>
        </p:nvSpPr>
        <p:spPr/>
        <p:txBody>
          <a:bodyPr/>
          <a:lstStyle/>
          <a:p>
            <a:fld id="{AD52E4B4-D2E5-4A28-89D9-407F6794EC8B}" type="slidenum">
              <a:rPr lang="en-GB" smtClean="0"/>
              <a:t>8</a:t>
            </a:fld>
            <a:endParaRPr lang="en-GB"/>
          </a:p>
        </p:txBody>
      </p:sp>
      <p:sp>
        <p:nvSpPr>
          <p:cNvPr id="8" name="TextBox 7">
            <a:extLst>
              <a:ext uri="{FF2B5EF4-FFF2-40B4-BE49-F238E27FC236}">
                <a16:creationId xmlns:a16="http://schemas.microsoft.com/office/drawing/2014/main" id="{06DBFCA4-9A6D-A8F2-321D-EDD2708C4156}"/>
              </a:ext>
            </a:extLst>
          </p:cNvPr>
          <p:cNvSpPr txBox="1"/>
          <p:nvPr/>
        </p:nvSpPr>
        <p:spPr>
          <a:xfrm>
            <a:off x="3383395" y="1843950"/>
            <a:ext cx="6489795" cy="4031873"/>
          </a:xfrm>
          <a:prstGeom prst="rect">
            <a:avLst/>
          </a:prstGeom>
          <a:noFill/>
        </p:spPr>
        <p:txBody>
          <a:bodyPr wrap="square">
            <a:spAutoFit/>
          </a:bodyPr>
          <a:lstStyle/>
          <a:p>
            <a:r>
              <a:rPr lang="en-GB" sz="4000" b="1" dirty="0"/>
              <a:t>Locational Pricing Assessment</a:t>
            </a:r>
          </a:p>
          <a:p>
            <a:endParaRPr lang="en-GB" sz="4000" dirty="0"/>
          </a:p>
          <a:p>
            <a:r>
              <a:rPr lang="en-GB" sz="4000" dirty="0"/>
              <a:t>Heather Stewart </a:t>
            </a:r>
          </a:p>
          <a:p>
            <a:endParaRPr lang="en-GB" sz="4000" dirty="0"/>
          </a:p>
          <a:p>
            <a:r>
              <a:rPr lang="en-GB" sz="2800" dirty="0"/>
              <a:t>Ofgem, Head of Wholesale Market Reform </a:t>
            </a:r>
          </a:p>
          <a:p>
            <a:r>
              <a:rPr lang="en-GB" sz="2800" dirty="0"/>
              <a:t>Energy Systems Management and Security</a:t>
            </a:r>
          </a:p>
        </p:txBody>
      </p:sp>
    </p:spTree>
    <p:extLst>
      <p:ext uri="{BB962C8B-B14F-4D97-AF65-F5344CB8AC3E}">
        <p14:creationId xmlns:p14="http://schemas.microsoft.com/office/powerpoint/2010/main" val="424086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D49D-7FB4-41AF-9E41-788A54D697C8}"/>
              </a:ext>
            </a:extLst>
          </p:cNvPr>
          <p:cNvSpPr>
            <a:spLocks noGrp="1"/>
          </p:cNvSpPr>
          <p:nvPr>
            <p:ph type="title"/>
          </p:nvPr>
        </p:nvSpPr>
        <p:spPr>
          <a:xfrm>
            <a:off x="5343363" y="341729"/>
            <a:ext cx="6474728" cy="365963"/>
          </a:xfrm>
        </p:spPr>
        <p:txBody>
          <a:bodyPr lIns="91440" tIns="45720" rIns="91440" bIns="45720" anchor="t"/>
          <a:lstStyle/>
          <a:p>
            <a:r>
              <a:rPr lang="en-GB" sz="1800" dirty="0">
                <a:solidFill>
                  <a:schemeClr val="tx1"/>
                </a:solidFill>
                <a:latin typeface="Verdana"/>
                <a:ea typeface="Verdana"/>
              </a:rPr>
              <a:t>Overview</a:t>
            </a:r>
            <a:endParaRPr lang="en-GB" sz="1800" dirty="0">
              <a:solidFill>
                <a:schemeClr val="tx1"/>
              </a:solidFill>
            </a:endParaRPr>
          </a:p>
        </p:txBody>
      </p:sp>
      <p:sp>
        <p:nvSpPr>
          <p:cNvPr id="3" name="Slide Number Placeholder 2">
            <a:extLst>
              <a:ext uri="{FF2B5EF4-FFF2-40B4-BE49-F238E27FC236}">
                <a16:creationId xmlns:a16="http://schemas.microsoft.com/office/drawing/2014/main" id="{D0715037-EB91-483E-B2C7-FCCFBAA6C2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0DF9ED-8BA0-410B-84D1-2D8774E69E9E}" type="slidenum">
              <a:rPr kumimoji="0" lang="en-GB" altLang="en-US" sz="900" b="0" i="0" u="none" strike="noStrike" kern="1200" cap="none" spc="0" normalizeH="0" baseline="0" noProof="0" smtClean="0">
                <a:ln>
                  <a:noFill/>
                </a:ln>
                <a:solidFill>
                  <a:srgbClr val="495965"/>
                </a:solidFill>
                <a:effectLst/>
                <a:uLnTx/>
                <a:uFillTx/>
                <a:latin typeface="Verdana" panose="020B0604030504040204" pitchFamily="34" charset="0"/>
                <a:ea typeface="Verdan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altLang="en-US" sz="900" b="0" i="0" u="none" strike="noStrike" kern="1200" cap="none" spc="0" normalizeH="0" baseline="0" noProof="0">
              <a:ln>
                <a:noFill/>
              </a:ln>
              <a:solidFill>
                <a:srgbClr val="495965"/>
              </a:solidFill>
              <a:effectLst/>
              <a:uLnTx/>
              <a:uFillTx/>
              <a:latin typeface="Verdana" panose="020B0604030504040204" pitchFamily="34" charset="0"/>
              <a:ea typeface="Verdana" panose="020B0604030504040204" pitchFamily="34" charset="0"/>
            </a:endParaRPr>
          </a:p>
        </p:txBody>
      </p:sp>
      <p:sp>
        <p:nvSpPr>
          <p:cNvPr id="37" name="TextBox 36">
            <a:extLst>
              <a:ext uri="{FF2B5EF4-FFF2-40B4-BE49-F238E27FC236}">
                <a16:creationId xmlns:a16="http://schemas.microsoft.com/office/drawing/2014/main" id="{95FD582F-5F73-B124-B7B7-3EE7608F9C48}"/>
              </a:ext>
            </a:extLst>
          </p:cNvPr>
          <p:cNvSpPr txBox="1"/>
          <p:nvPr/>
        </p:nvSpPr>
        <p:spPr>
          <a:xfrm rot="10800000" flipV="1">
            <a:off x="338891" y="983330"/>
            <a:ext cx="11289720"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Verdana"/>
                <a:ea typeface="Verdana"/>
              </a:rPr>
              <a:t>The UK Government is undertaking a Review of Electricity Market Arrangements. This will consider a wide range of options for updating GB electricity market arrangements to meet out 2035 target – decarbonisation of our power sector by 2035. </a:t>
            </a:r>
          </a:p>
          <a:p>
            <a:endParaRPr lang="en-GB" dirty="0">
              <a:latin typeface="Verdana"/>
              <a:ea typeface="Verdana"/>
            </a:endParaRPr>
          </a:p>
          <a:p>
            <a:r>
              <a:rPr lang="en-GB" dirty="0">
                <a:latin typeface="Verdana"/>
                <a:ea typeface="Verdana"/>
              </a:rPr>
              <a:t>Alongside providing advice on the case for change and full suite of options, we are undertaking an assessment of zonal and nodal market design for GB. </a:t>
            </a:r>
            <a:endParaRPr lang="en-GB" dirty="0">
              <a:latin typeface="Verdana"/>
              <a:ea typeface="Verdana"/>
              <a:cs typeface="Calibri"/>
            </a:endParaRPr>
          </a:p>
          <a:p>
            <a:endParaRPr lang="en-GB" dirty="0">
              <a:latin typeface="Verdana"/>
              <a:ea typeface="Verdana"/>
              <a:cs typeface="Calibri"/>
            </a:endParaRPr>
          </a:p>
          <a:p>
            <a:pPr marL="342900" indent="-342900">
              <a:buFontTx/>
              <a:buAutoNum type="arabicPeriod"/>
            </a:pPr>
            <a:endParaRPr lang="en-GB" sz="1600" dirty="0">
              <a:latin typeface="Verdana"/>
              <a:ea typeface="Verdana"/>
              <a:cs typeface="Calibri"/>
            </a:endParaRPr>
          </a:p>
        </p:txBody>
      </p:sp>
      <p:sp>
        <p:nvSpPr>
          <p:cNvPr id="9" name="Rectangle 8">
            <a:extLst>
              <a:ext uri="{FF2B5EF4-FFF2-40B4-BE49-F238E27FC236}">
                <a16:creationId xmlns:a16="http://schemas.microsoft.com/office/drawing/2014/main" id="{43EF480D-5199-46C3-AF90-9D410B836C24}"/>
              </a:ext>
            </a:extLst>
          </p:cNvPr>
          <p:cNvSpPr/>
          <p:nvPr/>
        </p:nvSpPr>
        <p:spPr>
          <a:xfrm>
            <a:off x="338891" y="2858287"/>
            <a:ext cx="5482487" cy="36670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800" b="1" dirty="0">
                <a:latin typeface="Verdana"/>
                <a:ea typeface="Verdana"/>
              </a:rPr>
              <a:t>Approach</a:t>
            </a:r>
          </a:p>
          <a:p>
            <a:endParaRPr lang="en-GB" dirty="0">
              <a:latin typeface="Verdana"/>
              <a:ea typeface="Verdana"/>
            </a:endParaRPr>
          </a:p>
          <a:p>
            <a:pPr marL="342900" indent="-342900">
              <a:buFont typeface="+mj-lt"/>
              <a:buAutoNum type="arabicPeriod"/>
            </a:pPr>
            <a:r>
              <a:rPr lang="en-GB" sz="1800" dirty="0">
                <a:latin typeface="Verdana"/>
                <a:ea typeface="Verdana"/>
              </a:rPr>
              <a:t>Identify (i) simplified market designs to model and (ii) how these markets could operate in GB</a:t>
            </a:r>
          </a:p>
          <a:p>
            <a:pPr marL="342900" indent="-342900">
              <a:buAutoNum type="arabicPeriod"/>
            </a:pPr>
            <a:r>
              <a:rPr lang="en-GB" sz="1800" dirty="0">
                <a:latin typeface="Verdana"/>
                <a:ea typeface="Verdana"/>
              </a:rPr>
              <a:t>Economic modelling to provide a quantitative benefits analysis of different market designs</a:t>
            </a:r>
          </a:p>
          <a:p>
            <a:pPr marL="342900" indent="-342900">
              <a:buAutoNum type="arabicPeriod"/>
            </a:pPr>
            <a:r>
              <a:rPr lang="en-GB" sz="1800" dirty="0">
                <a:latin typeface="Verdana"/>
                <a:ea typeface="Verdana"/>
              </a:rPr>
              <a:t>Assess likely implementation requirements and costs</a:t>
            </a:r>
          </a:p>
          <a:p>
            <a:pPr marL="342900" indent="-342900">
              <a:buAutoNum type="arabicPeriod"/>
            </a:pPr>
            <a:r>
              <a:rPr lang="en-GB" sz="1800" dirty="0">
                <a:latin typeface="Verdana"/>
                <a:ea typeface="Verdana"/>
              </a:rPr>
              <a:t>Distributional impact assessment and potential mitigations (and impact on benefits) </a:t>
            </a:r>
            <a:endParaRPr lang="en-GB" sz="1800" dirty="0">
              <a:latin typeface="Calibri"/>
              <a:ea typeface="Verdana"/>
              <a:cs typeface="Calibri"/>
            </a:endParaRPr>
          </a:p>
        </p:txBody>
      </p:sp>
      <p:sp>
        <p:nvSpPr>
          <p:cNvPr id="26" name="Rectangle 25">
            <a:extLst>
              <a:ext uri="{FF2B5EF4-FFF2-40B4-BE49-F238E27FC236}">
                <a16:creationId xmlns:a16="http://schemas.microsoft.com/office/drawing/2014/main" id="{2461C89C-3C89-4916-84EE-030BF24BC757}"/>
              </a:ext>
            </a:extLst>
          </p:cNvPr>
          <p:cNvSpPr/>
          <p:nvPr/>
        </p:nvSpPr>
        <p:spPr>
          <a:xfrm>
            <a:off x="6281032" y="2858287"/>
            <a:ext cx="5195858" cy="36421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800" b="1" dirty="0">
                <a:latin typeface="Verdana"/>
                <a:ea typeface="Verdana"/>
              </a:rPr>
              <a:t>Outcomes </a:t>
            </a:r>
          </a:p>
          <a:p>
            <a:endParaRPr lang="en-GB" b="1" dirty="0">
              <a:latin typeface="Verdana"/>
              <a:ea typeface="Verdana"/>
            </a:endParaRPr>
          </a:p>
          <a:p>
            <a:r>
              <a:rPr lang="en-GB" sz="1800" dirty="0">
                <a:latin typeface="Verdana"/>
                <a:ea typeface="Verdana"/>
              </a:rPr>
              <a:t>System modelling and analysis:</a:t>
            </a:r>
          </a:p>
          <a:p>
            <a:endParaRPr lang="en-GB" dirty="0">
              <a:latin typeface="Verdana"/>
              <a:ea typeface="Verdana"/>
            </a:endParaRPr>
          </a:p>
          <a:p>
            <a:pPr marL="342900" indent="-342900">
              <a:buFont typeface="+mj-lt"/>
              <a:buAutoNum type="arabicPeriod"/>
            </a:pPr>
            <a:r>
              <a:rPr lang="en-GB" dirty="0">
                <a:latin typeface="Verdana"/>
                <a:ea typeface="Verdana"/>
              </a:rPr>
              <a:t>Supports BEIS decision-making on whether zonal and nodal market design should be short-listed for further consideration </a:t>
            </a:r>
          </a:p>
          <a:p>
            <a:pPr marL="342900" indent="-342900">
              <a:buFont typeface="+mj-lt"/>
              <a:buAutoNum type="arabicPeriod"/>
            </a:pPr>
            <a:r>
              <a:rPr lang="en-GB" dirty="0">
                <a:latin typeface="Verdana"/>
                <a:ea typeface="Verdana"/>
              </a:rPr>
              <a:t>Advances sector-wide market reform debate and capability in considering reform options</a:t>
            </a:r>
            <a:endParaRPr lang="en-GB" sz="1800" dirty="0">
              <a:latin typeface="Verdana"/>
              <a:ea typeface="Verdana"/>
            </a:endParaRPr>
          </a:p>
        </p:txBody>
      </p:sp>
      <p:sp>
        <p:nvSpPr>
          <p:cNvPr id="17" name="BJPseudoFooter">
            <a:extLst>
              <a:ext uri="{FF2B5EF4-FFF2-40B4-BE49-F238E27FC236}">
                <a16:creationId xmlns:a16="http://schemas.microsoft.com/office/drawing/2014/main" id="{2C71664B-6904-4603-85E0-E7A607264A7F}"/>
              </a:ext>
            </a:extLst>
          </p:cNvPr>
          <p:cNvSpPr txBox="1"/>
          <p:nvPr>
            <p:custDataLst>
              <p:tags r:id="rId1"/>
            </p:custDataLst>
          </p:nvPr>
        </p:nvSpPr>
        <p:spPr>
          <a:xfrm>
            <a:off x="5480287" y="6488668"/>
            <a:ext cx="1231426" cy="369332"/>
          </a:xfrm>
          <a:prstGeom prst="rect">
            <a:avLst/>
          </a:prstGeom>
          <a:noFill/>
        </p:spPr>
        <p:txBody>
          <a:bodyPr vert="horz" wrap="none" rtlCol="0">
            <a:spAutoFit/>
          </a:bodyPr>
          <a:lstStyle/>
          <a:p>
            <a:pPr algn="ctr"/>
            <a:r>
              <a:rPr lang="en-GB" sz="900">
                <a:solidFill>
                  <a:srgbClr val="000000"/>
                </a:solidFill>
                <a:latin typeface="Verdana" panose="020B0604030504040204" pitchFamily="34" charset="0"/>
              </a:rPr>
              <a:t>Internal Only       
  </a:t>
            </a:r>
          </a:p>
        </p:txBody>
      </p:sp>
    </p:spTree>
    <p:extLst>
      <p:ext uri="{BB962C8B-B14F-4D97-AF65-F5344CB8AC3E}">
        <p14:creationId xmlns:p14="http://schemas.microsoft.com/office/powerpoint/2010/main" val="32420187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nternal Only       &#10;  "/>
  <p:tag name="BJHEADERFOOTERTEXTMARKING" val="Internal Only       &#10;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nternal Only"/>
  <p:tag name="BJHEADERFOOTERTEXTMARKING" val="Internal Only"/>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nternal Only       &#10;  "/>
  <p:tag name="BJHEADERFOOTERTEXTMARKING" val="Internal Only       &#10;  "/>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0615 REA GI Long general V2" id="{39B85D33-C4F2-4891-9372-C8F344A25B66}" vid="{5DCB70E6-9D02-4148-8327-CD3F240DB11C}"/>
    </a:ext>
  </a:extLst>
</a:theme>
</file>

<file path=ppt/theme/theme5.xml><?xml version="1.0" encoding="utf-8"?>
<a:theme xmlns:a="http://schemas.openxmlformats.org/drawingml/2006/main" name="PresentationOfgem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2760</TotalTime>
  <Words>2681</Words>
  <Application>Microsoft Office PowerPoint</Application>
  <PresentationFormat>Widescreen</PresentationFormat>
  <Paragraphs>332</Paragraphs>
  <Slides>26</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26</vt:i4>
      </vt:variant>
    </vt:vector>
  </HeadingPairs>
  <TitlesOfParts>
    <vt:vector size="39" baseType="lpstr">
      <vt:lpstr>Arial</vt:lpstr>
      <vt:lpstr>Calibri</vt:lpstr>
      <vt:lpstr>Franklin Gothic Book</vt:lpstr>
      <vt:lpstr>Futura PT Medium</vt:lpstr>
      <vt:lpstr>Open Sans</vt:lpstr>
      <vt:lpstr>Symbol</vt:lpstr>
      <vt:lpstr>Verdana</vt:lpstr>
      <vt:lpstr>Wingdings</vt:lpstr>
      <vt:lpstr>Custom Design</vt:lpstr>
      <vt:lpstr>2_Custom Design</vt:lpstr>
      <vt:lpstr>Custom Design</vt:lpstr>
      <vt:lpstr>Office Theme</vt:lpstr>
      <vt:lpstr>PresentationOfgem2015</vt:lpstr>
      <vt:lpstr>REA Members Townhall: Review of Electricity Market Arrangements (REMA) </vt:lpstr>
      <vt:lpstr>REA Competition Law Policy</vt:lpstr>
      <vt:lpstr>Agenda</vt:lpstr>
      <vt:lpstr>PowerPoint Presentation</vt:lpstr>
      <vt:lpstr>REA Approach to REMA</vt:lpstr>
      <vt:lpstr>Membership Engagement is Crucial</vt:lpstr>
      <vt:lpstr>PowerPoint Presentation</vt:lpstr>
      <vt:lpstr>PowerPoint Presentation</vt:lpstr>
      <vt:lpstr>Overview</vt:lpstr>
      <vt:lpstr>Discussion 1: Wholesale Market Reforms and Options for Regional Pricing  </vt:lpstr>
      <vt:lpstr>PowerPoint Presentation</vt:lpstr>
      <vt:lpstr>PowerPoint Presentation</vt:lpstr>
      <vt:lpstr>PowerPoint Presentation</vt:lpstr>
      <vt:lpstr>Break</vt:lpstr>
      <vt:lpstr>Discussion 2:  REMA Focus Areas  • Low Carbon Investment • Flexibility and Capacity Adequacy • Operability     </vt:lpstr>
      <vt:lpstr>PowerPoint Presentation</vt:lpstr>
      <vt:lpstr>PowerPoint Presentation</vt:lpstr>
      <vt:lpstr>PowerPoint Presentation</vt:lpstr>
      <vt:lpstr>Flexibility and Capacity Adequacy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ETS Consultation Member Discussion 1:   ETS Proposals on Energy from Waste  10th May 2022</dc:title>
  <dc:creator>Mark Sommerfeld</dc:creator>
  <cp:lastModifiedBy>Callum Coleman</cp:lastModifiedBy>
  <cp:revision>39</cp:revision>
  <dcterms:created xsi:type="dcterms:W3CDTF">2022-05-09T17:17:48Z</dcterms:created>
  <dcterms:modified xsi:type="dcterms:W3CDTF">2022-08-25T08:57:51Z</dcterms:modified>
</cp:coreProperties>
</file>