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7"/>
  </p:notesMasterIdLst>
  <p:handoutMasterIdLst>
    <p:handoutMasterId r:id="rId18"/>
  </p:handoutMasterIdLst>
  <p:sldIdLst>
    <p:sldId id="343" r:id="rId5"/>
    <p:sldId id="499" r:id="rId6"/>
    <p:sldId id="513" r:id="rId7"/>
    <p:sldId id="514" r:id="rId8"/>
    <p:sldId id="515" r:id="rId9"/>
    <p:sldId id="516" r:id="rId10"/>
    <p:sldId id="517" r:id="rId11"/>
    <p:sldId id="518" r:id="rId12"/>
    <p:sldId id="520" r:id="rId13"/>
    <p:sldId id="522" r:id="rId14"/>
    <p:sldId id="521" r:id="rId15"/>
    <p:sldId id="519"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15240F-94BA-C5A3-EC1A-1560D3677EB9}" name="Boris Eremin" initials="BE" userId="Boris Eremin" providerId="None"/>
  <p188:author id="{D763B8AB-1CEC-C2AD-6349-2622DE5F7C4E}" name="Boris Eremin" initials="BE" userId="S::beremin@greengas.org.uk::e00dc812-994f-431f-93a5-bebafd2f82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9BBB59"/>
    <a:srgbClr val="5B9C38"/>
    <a:srgbClr val="595959"/>
    <a:srgbClr val="FFFFFF"/>
    <a:srgbClr val="7C7D7C"/>
    <a:srgbClr val="7E7F7E"/>
    <a:srgbClr val="B3DC9C"/>
    <a:srgbClr val="17F5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A15402-CFA1-41CE-BF5A-04535413786B}" v="4" dt="2024-01-19T13:50:32.672"/>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594"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https://renewableenergyassuranceltd.sharepoint.com/sites/Docs/GGCS/10.%20Market%20Updates/Market%20Update%20-%20Jan%202024%20-%20Data%20Pack%20-%20v1.0.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https://renewableenergyassuranceltd.sharepoint.com/sites/Docs/GGCS/10.%20Market%20Updates/Market%20Update%20-%20Jan%202024%20-%20Data%20Pack%20-%20v1.0.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https://renewableenergyassuranceltd.sharepoint.com/sites/Docs/GGCS/10.%20Market%20Updates/Market%20Update%20-%20Jan%202024%20-%20Data%20Pack%20-%20v1.0.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oleObject" Target="https://renewableenergyassuranceltd.sharepoint.com/sites/Docs/GGCS/10.%20Market%20Updates/Market%20Update%20-%20Jan%202024%20-%20Data%20Pack%20-%20v1.0.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925325431898287E-2"/>
          <c:y val="2.8560667209526068E-2"/>
          <c:w val="0.91907467456810177"/>
          <c:h val="0.85602926041174576"/>
        </c:manualLayout>
      </c:layout>
      <c:barChart>
        <c:barDir val="col"/>
        <c:grouping val="clustered"/>
        <c:varyColors val="0"/>
        <c:ser>
          <c:idx val="0"/>
          <c:order val="0"/>
          <c:tx>
            <c:strRef>
              <c:f>'[Market Update - Jan 2024 - Data Pack - v1.0.xlsx]Stats'!$B$2</c:f>
              <c:strCache>
                <c:ptCount val="1"/>
                <c:pt idx="0">
                  <c:v>Number of Producers</c:v>
                </c:pt>
              </c:strCache>
            </c:strRef>
          </c:tx>
          <c:spPr>
            <a:solidFill>
              <a:srgbClr val="92D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'[Market Update - Jan 2024 - Data Pack - v1.0.xlsx]Stats'!$A$3:$A$15</c:f>
              <c:numCache>
                <c:formatCode>General</c:formatCode>
                <c:ptCount val="13"/>
                <c:pt idx="0">
                  <c:v>2012</c:v>
                </c:pt>
                <c:pt idx="1">
                  <c:v>2013</c:v>
                </c:pt>
                <c:pt idx="2">
                  <c:v>2014</c:v>
                </c:pt>
                <c:pt idx="3">
                  <c:v>2015</c:v>
                </c:pt>
                <c:pt idx="4">
                  <c:v>2016</c:v>
                </c:pt>
                <c:pt idx="5">
                  <c:v>2017</c:v>
                </c:pt>
                <c:pt idx="6">
                  <c:v>2018</c:v>
                </c:pt>
                <c:pt idx="7">
                  <c:v>2019</c:v>
                </c:pt>
                <c:pt idx="8">
                  <c:v>2020</c:v>
                </c:pt>
                <c:pt idx="9">
                  <c:v>2021</c:v>
                </c:pt>
                <c:pt idx="10">
                  <c:v>2022</c:v>
                </c:pt>
                <c:pt idx="11">
                  <c:v>2023</c:v>
                </c:pt>
                <c:pt idx="12">
                  <c:v>2024</c:v>
                </c:pt>
              </c:numCache>
            </c:numRef>
          </c:cat>
          <c:val>
            <c:numRef>
              <c:f>'[Market Update - Jan 2024 - Data Pack - v1.0.xlsx]Stats'!$B$3:$B$15</c:f>
              <c:numCache>
                <c:formatCode>General</c:formatCode>
                <c:ptCount val="13"/>
                <c:pt idx="0">
                  <c:v>1</c:v>
                </c:pt>
                <c:pt idx="1">
                  <c:v>1</c:v>
                </c:pt>
                <c:pt idx="2">
                  <c:v>4</c:v>
                </c:pt>
                <c:pt idx="3">
                  <c:v>15</c:v>
                </c:pt>
                <c:pt idx="4">
                  <c:v>24</c:v>
                </c:pt>
                <c:pt idx="5">
                  <c:v>44</c:v>
                </c:pt>
                <c:pt idx="6">
                  <c:v>53</c:v>
                </c:pt>
                <c:pt idx="7">
                  <c:v>63</c:v>
                </c:pt>
                <c:pt idx="8">
                  <c:v>64</c:v>
                </c:pt>
                <c:pt idx="9">
                  <c:v>78</c:v>
                </c:pt>
                <c:pt idx="10">
                  <c:v>98</c:v>
                </c:pt>
                <c:pt idx="11">
                  <c:v>111</c:v>
                </c:pt>
              </c:numCache>
            </c:numRef>
          </c:val>
          <c:extLst>
            <c:ext xmlns:c16="http://schemas.microsoft.com/office/drawing/2014/chart" uri="{C3380CC4-5D6E-409C-BE32-E72D297353CC}">
              <c16:uniqueId val="{00000000-C104-482F-B288-163599A2FA64}"/>
            </c:ext>
          </c:extLst>
        </c:ser>
        <c:dLbls>
          <c:showLegendKey val="0"/>
          <c:showVal val="0"/>
          <c:showCatName val="0"/>
          <c:showSerName val="0"/>
          <c:showPercent val="0"/>
          <c:showBubbleSize val="0"/>
        </c:dLbls>
        <c:gapWidth val="150"/>
        <c:axId val="190973056"/>
        <c:axId val="190974592"/>
      </c:barChart>
      <c:catAx>
        <c:axId val="190973056"/>
        <c:scaling>
          <c:orientation val="minMax"/>
        </c:scaling>
        <c:delete val="0"/>
        <c:axPos val="b"/>
        <c:numFmt formatCode="General" sourceLinked="1"/>
        <c:majorTickMark val="out"/>
        <c:minorTickMark val="none"/>
        <c:tickLblPos val="nextTo"/>
        <c:crossAx val="190974592"/>
        <c:crosses val="autoZero"/>
        <c:auto val="1"/>
        <c:lblAlgn val="ctr"/>
        <c:lblOffset val="100"/>
        <c:noMultiLvlLbl val="0"/>
      </c:catAx>
      <c:valAx>
        <c:axId val="190974592"/>
        <c:scaling>
          <c:orientation val="minMax"/>
        </c:scaling>
        <c:delete val="0"/>
        <c:axPos val="l"/>
        <c:majorGridlines/>
        <c:numFmt formatCode="General" sourceLinked="1"/>
        <c:majorTickMark val="out"/>
        <c:minorTickMark val="none"/>
        <c:tickLblPos val="nextTo"/>
        <c:crossAx val="190973056"/>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693121456682132E-2"/>
          <c:y val="5.9690940779383299E-2"/>
          <c:w val="0.94306878543317862"/>
          <c:h val="0.8056228068652922"/>
        </c:manualLayout>
      </c:layout>
      <c:barChart>
        <c:barDir val="col"/>
        <c:grouping val="clustered"/>
        <c:varyColors val="0"/>
        <c:ser>
          <c:idx val="0"/>
          <c:order val="0"/>
          <c:tx>
            <c:strRef>
              <c:f>'[Market Update - Jan 2024 - Data Pack - v1.0.xlsx]Stats'!$B$18</c:f>
              <c:strCache>
                <c:ptCount val="1"/>
                <c:pt idx="0">
                  <c:v>Number of Traders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numRef>
              <c:f>'[Market Update - Jan 2024 - Data Pack - v1.0.xlsx]Stats'!$A$19:$A$31</c:f>
              <c:numCache>
                <c:formatCode>General</c:formatCode>
                <c:ptCount val="13"/>
                <c:pt idx="0">
                  <c:v>2012</c:v>
                </c:pt>
                <c:pt idx="1">
                  <c:v>2013</c:v>
                </c:pt>
                <c:pt idx="2">
                  <c:v>2014</c:v>
                </c:pt>
                <c:pt idx="3">
                  <c:v>2015</c:v>
                </c:pt>
                <c:pt idx="4">
                  <c:v>2016</c:v>
                </c:pt>
                <c:pt idx="5">
                  <c:v>2017</c:v>
                </c:pt>
                <c:pt idx="6">
                  <c:v>2018</c:v>
                </c:pt>
                <c:pt idx="7">
                  <c:v>2019</c:v>
                </c:pt>
                <c:pt idx="8">
                  <c:v>2020</c:v>
                </c:pt>
                <c:pt idx="9">
                  <c:v>2021</c:v>
                </c:pt>
                <c:pt idx="10">
                  <c:v>2022</c:v>
                </c:pt>
                <c:pt idx="11">
                  <c:v>2023</c:v>
                </c:pt>
                <c:pt idx="12">
                  <c:v>2024</c:v>
                </c:pt>
              </c:numCache>
            </c:numRef>
          </c:cat>
          <c:val>
            <c:numRef>
              <c:f>'[Market Update - Jan 2024 - Data Pack - v1.0.xlsx]Stats'!$B$19:$B$31</c:f>
              <c:numCache>
                <c:formatCode>General</c:formatCode>
                <c:ptCount val="13"/>
                <c:pt idx="0">
                  <c:v>1</c:v>
                </c:pt>
                <c:pt idx="1">
                  <c:v>1</c:v>
                </c:pt>
                <c:pt idx="2">
                  <c:v>3</c:v>
                </c:pt>
                <c:pt idx="3">
                  <c:v>12</c:v>
                </c:pt>
                <c:pt idx="4">
                  <c:v>20</c:v>
                </c:pt>
                <c:pt idx="5">
                  <c:v>32</c:v>
                </c:pt>
                <c:pt idx="6">
                  <c:v>42</c:v>
                </c:pt>
                <c:pt idx="7">
                  <c:v>62</c:v>
                </c:pt>
                <c:pt idx="8">
                  <c:v>70</c:v>
                </c:pt>
                <c:pt idx="9">
                  <c:v>85</c:v>
                </c:pt>
                <c:pt idx="10">
                  <c:v>98</c:v>
                </c:pt>
                <c:pt idx="11">
                  <c:v>112</c:v>
                </c:pt>
              </c:numCache>
            </c:numRef>
          </c:val>
          <c:extLst>
            <c:ext xmlns:c16="http://schemas.microsoft.com/office/drawing/2014/chart" uri="{C3380CC4-5D6E-409C-BE32-E72D297353CC}">
              <c16:uniqueId val="{00000000-6B28-4EA9-8E42-C939E75FAD7B}"/>
            </c:ext>
          </c:extLst>
        </c:ser>
        <c:dLbls>
          <c:showLegendKey val="0"/>
          <c:showVal val="0"/>
          <c:showCatName val="0"/>
          <c:showSerName val="0"/>
          <c:showPercent val="0"/>
          <c:showBubbleSize val="0"/>
        </c:dLbls>
        <c:gapWidth val="150"/>
        <c:axId val="191002496"/>
        <c:axId val="191004032"/>
      </c:barChart>
      <c:catAx>
        <c:axId val="191002496"/>
        <c:scaling>
          <c:orientation val="minMax"/>
        </c:scaling>
        <c:delete val="0"/>
        <c:axPos val="b"/>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91004032"/>
        <c:crosses val="autoZero"/>
        <c:auto val="1"/>
        <c:lblAlgn val="ctr"/>
        <c:lblOffset val="100"/>
        <c:noMultiLvlLbl val="0"/>
      </c:catAx>
      <c:valAx>
        <c:axId val="191004032"/>
        <c:scaling>
          <c:orientation val="minMax"/>
        </c:scaling>
        <c:delete val="0"/>
        <c:axPos val="l"/>
        <c:majorGridlines>
          <c:spPr>
            <a:ln w="6350" cap="flat" cmpd="sng" algn="ctr">
              <a:solidFill>
                <a:schemeClr val="tx1">
                  <a:tint val="75000"/>
                </a:schemeClr>
              </a:solidFill>
              <a:prstDash val="solid"/>
              <a:round/>
            </a:ln>
            <a:effectLst/>
          </c:spPr>
        </c:majorGridlines>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91002496"/>
        <c:crosses val="autoZero"/>
        <c:crossBetween val="between"/>
      </c:valAx>
      <c:spPr>
        <a:noFill/>
        <a:ln>
          <a:noFill/>
        </a:ln>
        <a:effectLst/>
      </c:spPr>
    </c:plotArea>
    <c:plotVisOnly val="1"/>
    <c:dispBlanksAs val="gap"/>
    <c:showDLblsOverMax val="0"/>
  </c:chart>
  <c:spPr>
    <a:noFill/>
    <a:ln w="9525" cap="flat" cmpd="sng" algn="ctr">
      <a:noFill/>
      <a:prstDash val="soli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col"/>
        <c:grouping val="clustered"/>
        <c:varyColors val="0"/>
        <c:ser>
          <c:idx val="0"/>
          <c:order val="0"/>
          <c:tx>
            <c:strRef>
              <c:f>'[Market Update - Jan 2024 - Data Pack - v1.0.xlsx]Stats'!$B$73</c:f>
              <c:strCache>
                <c:ptCount val="1"/>
                <c:pt idx="0">
                  <c:v> RGGOs sold </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'[Market Update - Jan 2024 - Data Pack - v1.0.xlsx]Stats'!$A$74:$A$85</c:f>
              <c:numCache>
                <c:formatCode>General</c:formatCod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numCache>
            </c:numRef>
          </c:cat>
          <c:val>
            <c:numRef>
              <c:f>'[Market Update - Jan 2024 - Data Pack - v1.0.xlsx]Stats'!$B$74:$B$85</c:f>
              <c:numCache>
                <c:formatCode>_-* #,##0_-;\-* #,##0_-;_-* "-"??_-;_-@_-</c:formatCode>
                <c:ptCount val="12"/>
                <c:pt idx="0">
                  <c:v>0</c:v>
                </c:pt>
                <c:pt idx="1">
                  <c:v>7000000</c:v>
                </c:pt>
                <c:pt idx="2">
                  <c:v>29305001</c:v>
                </c:pt>
                <c:pt idx="3">
                  <c:v>91465762</c:v>
                </c:pt>
                <c:pt idx="4">
                  <c:v>153622933</c:v>
                </c:pt>
                <c:pt idx="5">
                  <c:v>834072751</c:v>
                </c:pt>
                <c:pt idx="6">
                  <c:v>1612800800</c:v>
                </c:pt>
                <c:pt idx="7">
                  <c:v>2585610743</c:v>
                </c:pt>
                <c:pt idx="8">
                  <c:v>2121873485</c:v>
                </c:pt>
                <c:pt idx="9">
                  <c:v>2378511274</c:v>
                </c:pt>
                <c:pt idx="10">
                  <c:v>4476091490</c:v>
                </c:pt>
                <c:pt idx="11">
                  <c:v>3444365329</c:v>
                </c:pt>
              </c:numCache>
            </c:numRef>
          </c:val>
          <c:extLst>
            <c:ext xmlns:c16="http://schemas.microsoft.com/office/drawing/2014/chart" uri="{C3380CC4-5D6E-409C-BE32-E72D297353CC}">
              <c16:uniqueId val="{00000000-DF16-4752-8B7C-F627EF0F0EE0}"/>
            </c:ext>
          </c:extLst>
        </c:ser>
        <c:dLbls>
          <c:showLegendKey val="0"/>
          <c:showVal val="0"/>
          <c:showCatName val="0"/>
          <c:showSerName val="0"/>
          <c:showPercent val="0"/>
          <c:showBubbleSize val="0"/>
        </c:dLbls>
        <c:gapWidth val="219"/>
        <c:overlap val="-27"/>
        <c:axId val="249233888"/>
        <c:axId val="843382944"/>
      </c:barChart>
      <c:catAx>
        <c:axId val="249233888"/>
        <c:scaling>
          <c:orientation val="minMax"/>
        </c:scaling>
        <c:delete val="0"/>
        <c:axPos val="b"/>
        <c:numFmt formatCode="General" sourceLinked="1"/>
        <c:majorTickMark val="out"/>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3382944"/>
        <c:crosses val="autoZero"/>
        <c:auto val="1"/>
        <c:lblAlgn val="ctr"/>
        <c:lblOffset val="100"/>
        <c:noMultiLvlLbl val="0"/>
      </c:catAx>
      <c:valAx>
        <c:axId val="843382944"/>
        <c:scaling>
          <c:orientation val="minMax"/>
        </c:scaling>
        <c:delete val="0"/>
        <c:axPos val="l"/>
        <c:majorGridlines>
          <c:spPr>
            <a:ln w="9525" cap="flat" cmpd="sng" algn="ctr">
              <a:solidFill>
                <a:schemeClr val="tx1">
                  <a:lumMod val="15000"/>
                  <a:lumOff val="85000"/>
                </a:schemeClr>
              </a:solidFill>
              <a:round/>
            </a:ln>
            <a:effectLst/>
          </c:spPr>
        </c:majorGridlines>
        <c:numFmt formatCode="_-* #,##0_-;\-* #,##0_-;_-* &quot;-&quot;??_-;_-@_-" sourceLinked="1"/>
        <c:majorTickMark val="out"/>
        <c:minorTickMark val="none"/>
        <c:tickLblPos val="nextTo"/>
        <c:spPr>
          <a:noFill/>
          <a:ln>
            <a:solidFill>
              <a:schemeClr val="tx1">
                <a:lumMod val="50000"/>
                <a:lumOff val="50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49233888"/>
        <c:crosses val="autoZero"/>
        <c:crossBetween val="between"/>
        <c:dispUnits>
          <c:builtInUnit val="millions"/>
          <c:dispUnitsLbl>
            <c:layout>
              <c:manualLayout>
                <c:xMode val="edge"/>
                <c:yMode val="edge"/>
                <c:x val="1.6266955439452644E-2"/>
                <c:y val="0.34911778851099728"/>
              </c:manualLayout>
            </c:layout>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GWh</a:t>
                  </a:r>
                </a:p>
              </c:rich>
            </c:tx>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10270683541916416"/>
          <c:y val="1.4526596030473052E-2"/>
          <c:w val="0.89568344685434542"/>
          <c:h val="0.86538902871832335"/>
        </c:manualLayout>
      </c:layout>
      <c:barChart>
        <c:barDir val="col"/>
        <c:grouping val="clustered"/>
        <c:varyColors val="0"/>
        <c:ser>
          <c:idx val="0"/>
          <c:order val="0"/>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3"/>
                </a:solidFill>
                <a:prstDash val="sysDot"/>
              </a:ln>
              <a:effectLst/>
            </c:spPr>
            <c:trendlineType val="movingAvg"/>
            <c:period val="2"/>
            <c:dispRSqr val="0"/>
            <c:dispEq val="0"/>
          </c:trendline>
          <c:cat>
            <c:multiLvlStrRef>
              <c:f>'[Market Update - Jan 2024 - Data Pack - v1.0.xlsx]Stats'!$A$51:$B$68</c:f>
              <c:multiLvlStrCache>
                <c:ptCount val="18"/>
                <c:lvl>
                  <c:pt idx="0">
                    <c:v>Q3</c:v>
                  </c:pt>
                  <c:pt idx="1">
                    <c:v>Q4</c:v>
                  </c:pt>
                  <c:pt idx="2">
                    <c:v>Q1</c:v>
                  </c:pt>
                  <c:pt idx="3">
                    <c:v>Q2</c:v>
                  </c:pt>
                  <c:pt idx="4">
                    <c:v>Q3</c:v>
                  </c:pt>
                  <c:pt idx="5">
                    <c:v>Q4</c:v>
                  </c:pt>
                  <c:pt idx="6">
                    <c:v>Q1</c:v>
                  </c:pt>
                  <c:pt idx="7">
                    <c:v>Q2</c:v>
                  </c:pt>
                  <c:pt idx="8">
                    <c:v>Q3</c:v>
                  </c:pt>
                  <c:pt idx="9">
                    <c:v>Q4</c:v>
                  </c:pt>
                  <c:pt idx="10">
                    <c:v>Q1</c:v>
                  </c:pt>
                  <c:pt idx="11">
                    <c:v>Q2</c:v>
                  </c:pt>
                  <c:pt idx="12">
                    <c:v>Q3</c:v>
                  </c:pt>
                  <c:pt idx="13">
                    <c:v>Q4</c:v>
                  </c:pt>
                  <c:pt idx="14">
                    <c:v>Q1</c:v>
                  </c:pt>
                  <c:pt idx="15">
                    <c:v>Q2</c:v>
                  </c:pt>
                  <c:pt idx="16">
                    <c:v>Q3</c:v>
                  </c:pt>
                  <c:pt idx="17">
                    <c:v>Q4</c:v>
                  </c:pt>
                </c:lvl>
                <c:lvl>
                  <c:pt idx="0">
                    <c:v>2019</c:v>
                  </c:pt>
                  <c:pt idx="1">
                    <c:v>2019</c:v>
                  </c:pt>
                  <c:pt idx="2">
                    <c:v>2020</c:v>
                  </c:pt>
                  <c:pt idx="3">
                    <c:v>2020</c:v>
                  </c:pt>
                  <c:pt idx="4">
                    <c:v>2020</c:v>
                  </c:pt>
                  <c:pt idx="5">
                    <c:v>2020</c:v>
                  </c:pt>
                  <c:pt idx="6">
                    <c:v>2021</c:v>
                  </c:pt>
                  <c:pt idx="7">
                    <c:v>2021</c:v>
                  </c:pt>
                  <c:pt idx="8">
                    <c:v>2021</c:v>
                  </c:pt>
                  <c:pt idx="9">
                    <c:v>2021</c:v>
                  </c:pt>
                  <c:pt idx="10">
                    <c:v>2022</c:v>
                  </c:pt>
                  <c:pt idx="11">
                    <c:v>2022</c:v>
                  </c:pt>
                  <c:pt idx="12">
                    <c:v>2022</c:v>
                  </c:pt>
                  <c:pt idx="13">
                    <c:v>2022</c:v>
                  </c:pt>
                  <c:pt idx="14">
                    <c:v>2023</c:v>
                  </c:pt>
                  <c:pt idx="15">
                    <c:v>2023</c:v>
                  </c:pt>
                  <c:pt idx="16">
                    <c:v>2023</c:v>
                  </c:pt>
                  <c:pt idx="17">
                    <c:v>2024</c:v>
                  </c:pt>
                </c:lvl>
              </c:multiLvlStrCache>
            </c:multiLvlStrRef>
          </c:cat>
          <c:val>
            <c:numRef>
              <c:f>'[Market Update - Jan 2024 - Data Pack - v1.0.xlsx]Stats'!$C$51:$C$68</c:f>
              <c:numCache>
                <c:formatCode>_-* #,##0_-;\-* #,##0_-;_-* "-"??_-;_-@_-</c:formatCode>
                <c:ptCount val="18"/>
                <c:pt idx="0">
                  <c:v>843178293</c:v>
                </c:pt>
                <c:pt idx="1">
                  <c:v>646064941</c:v>
                </c:pt>
                <c:pt idx="2">
                  <c:v>497955300</c:v>
                </c:pt>
                <c:pt idx="3">
                  <c:v>475824900</c:v>
                </c:pt>
                <c:pt idx="4">
                  <c:v>557397592</c:v>
                </c:pt>
                <c:pt idx="5">
                  <c:v>590695693</c:v>
                </c:pt>
                <c:pt idx="6">
                  <c:v>545406388</c:v>
                </c:pt>
                <c:pt idx="7">
                  <c:v>592760019</c:v>
                </c:pt>
                <c:pt idx="8">
                  <c:v>591804131</c:v>
                </c:pt>
                <c:pt idx="9">
                  <c:v>648540736</c:v>
                </c:pt>
                <c:pt idx="10">
                  <c:v>1144848334</c:v>
                </c:pt>
                <c:pt idx="11">
                  <c:v>1312170524</c:v>
                </c:pt>
                <c:pt idx="12">
                  <c:v>1153996457</c:v>
                </c:pt>
                <c:pt idx="13">
                  <c:v>865076175</c:v>
                </c:pt>
                <c:pt idx="14">
                  <c:v>900091546</c:v>
                </c:pt>
                <c:pt idx="15">
                  <c:v>1219314264</c:v>
                </c:pt>
                <c:pt idx="16">
                  <c:v>657048875</c:v>
                </c:pt>
                <c:pt idx="17">
                  <c:v>667910644</c:v>
                </c:pt>
              </c:numCache>
            </c:numRef>
          </c:val>
          <c:extLst>
            <c:ext xmlns:c16="http://schemas.microsoft.com/office/drawing/2014/chart" uri="{C3380CC4-5D6E-409C-BE32-E72D297353CC}">
              <c16:uniqueId val="{00000001-E30E-4EFF-9040-656FD66B26DB}"/>
            </c:ext>
          </c:extLst>
        </c:ser>
        <c:dLbls>
          <c:showLegendKey val="0"/>
          <c:showVal val="0"/>
          <c:showCatName val="0"/>
          <c:showSerName val="0"/>
          <c:showPercent val="0"/>
          <c:showBubbleSize val="0"/>
        </c:dLbls>
        <c:gapWidth val="219"/>
        <c:overlap val="-27"/>
        <c:axId val="1978410640"/>
        <c:axId val="584025056"/>
      </c:barChart>
      <c:catAx>
        <c:axId val="1978410640"/>
        <c:scaling>
          <c:orientation val="minMax"/>
        </c:scaling>
        <c:delete val="0"/>
        <c:axPos val="b"/>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84025056"/>
        <c:crosses val="autoZero"/>
        <c:auto val="1"/>
        <c:lblAlgn val="ctr"/>
        <c:lblOffset val="100"/>
        <c:noMultiLvlLbl val="0"/>
      </c:catAx>
      <c:valAx>
        <c:axId val="584025056"/>
        <c:scaling>
          <c:orientation val="minMax"/>
        </c:scaling>
        <c:delete val="0"/>
        <c:axPos val="l"/>
        <c:majorGridlines>
          <c:spPr>
            <a:ln w="9525" cap="flat" cmpd="sng" algn="ctr">
              <a:solidFill>
                <a:schemeClr val="tx1">
                  <a:lumMod val="15000"/>
                  <a:lumOff val="85000"/>
                </a:schemeClr>
              </a:solidFill>
              <a:round/>
            </a:ln>
            <a:effectLst/>
          </c:spPr>
        </c:majorGridlines>
        <c:numFmt formatCode="_-* #,##0_-;\-* #,##0_-;_-* &quot;-&quot;??_-;_-@_-" sourceLinked="1"/>
        <c:majorTickMark val="out"/>
        <c:minorTickMark val="none"/>
        <c:tickLblPos val="nextTo"/>
        <c:spPr>
          <a:noFill/>
          <a:ln>
            <a:solidFill>
              <a:schemeClr val="tx1">
                <a:lumMod val="50000"/>
                <a:lumOff val="50000"/>
              </a:schemeClr>
            </a:solid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978410640"/>
        <c:crosses val="autoZero"/>
        <c:crossBetween val="between"/>
        <c:dispUnits>
          <c:builtInUnit val="millions"/>
          <c:dispUnitsLbl>
            <c:layout>
              <c:manualLayout>
                <c:xMode val="edge"/>
                <c:yMode val="edge"/>
                <c:x val="2.7553257375617073E-2"/>
                <c:y val="0.36896311616778005"/>
              </c:manualLayout>
            </c:layout>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a:latin typeface="Arial" panose="020B0604020202020204" pitchFamily="34" charset="0"/>
                      <a:cs typeface="Arial" panose="020B0604020202020204" pitchFamily="34" charset="0"/>
                    </a:rPr>
                    <a:t>GWh</a:t>
                  </a:r>
                </a:p>
              </c:rich>
            </c:tx>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105">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mods="ignoreCSTransforms">
      <cs:styleClr val="0">
        <a:shade val="25000"/>
      </cs:styl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mods="ignoreCSTransforms">
      <cs:styleClr val="0">
        <a:tint val="25000"/>
      </cs:styl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52C5F8E5-BF12-4043-A792-BF94C7404F48}" type="datetimeFigureOut">
              <a:rPr lang="en-GB" smtClean="0"/>
              <a:t>24/01/2024</a:t>
            </a:fld>
            <a:endParaRPr lang="en-GB"/>
          </a:p>
        </p:txBody>
      </p:sp>
      <p:sp>
        <p:nvSpPr>
          <p:cNvPr id="4" name="Footer Placeholder 3"/>
          <p:cNvSpPr>
            <a:spLocks noGrp="1"/>
          </p:cNvSpPr>
          <p:nvPr>
            <p:ph type="ftr" sz="quarter" idx="2"/>
          </p:nvPr>
        </p:nvSpPr>
        <p:spPr>
          <a:xfrm>
            <a:off x="1" y="9428584"/>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4" y="9428584"/>
            <a:ext cx="2945659" cy="496332"/>
          </a:xfrm>
          <a:prstGeom prst="rect">
            <a:avLst/>
          </a:prstGeom>
        </p:spPr>
        <p:txBody>
          <a:bodyPr vert="horz" lIns="91440" tIns="45720" rIns="91440" bIns="45720" rtlCol="0" anchor="b"/>
          <a:lstStyle>
            <a:lvl1pPr algn="r">
              <a:defRPr sz="1200"/>
            </a:lvl1pPr>
          </a:lstStyle>
          <a:p>
            <a:fld id="{B0BEB0BF-DBFE-4F8F-AF50-87AAAB0AA6BF}" type="slidenum">
              <a:rPr lang="en-GB" smtClean="0"/>
              <a:t>‹#›</a:t>
            </a:fld>
            <a:endParaRPr lang="en-GB"/>
          </a:p>
        </p:txBody>
      </p:sp>
    </p:spTree>
    <p:extLst>
      <p:ext uri="{BB962C8B-B14F-4D97-AF65-F5344CB8AC3E}">
        <p14:creationId xmlns:p14="http://schemas.microsoft.com/office/powerpoint/2010/main" val="14182894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CDE3E13A-7193-3346-8622-B97BCA2A133E}" type="datetimeFigureOut">
              <a:rPr lang="en-US" smtClean="0"/>
              <a:t>1/24/2024</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1" y="9428584"/>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lIns="91440" tIns="45720" rIns="91440" bIns="45720" rtlCol="0" anchor="b"/>
          <a:lstStyle>
            <a:lvl1pPr algn="r">
              <a:defRPr sz="1200"/>
            </a:lvl1pPr>
          </a:lstStyle>
          <a:p>
            <a:fld id="{01DBA60C-3C71-A846-8602-323F201A6194}" type="slidenum">
              <a:rPr lang="en-US" smtClean="0"/>
              <a:t>‹#›</a:t>
            </a:fld>
            <a:endParaRPr lang="en-US"/>
          </a:p>
        </p:txBody>
      </p:sp>
    </p:spTree>
    <p:extLst>
      <p:ext uri="{BB962C8B-B14F-4D97-AF65-F5344CB8AC3E}">
        <p14:creationId xmlns:p14="http://schemas.microsoft.com/office/powerpoint/2010/main" val="37115496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DBA60C-3C71-A846-8602-323F201A6194}" type="slidenum">
              <a:rPr lang="en-US" smtClean="0"/>
              <a:t>5</a:t>
            </a:fld>
            <a:endParaRPr lang="en-US"/>
          </a:p>
        </p:txBody>
      </p:sp>
    </p:spTree>
    <p:extLst>
      <p:ext uri="{BB962C8B-B14F-4D97-AF65-F5344CB8AC3E}">
        <p14:creationId xmlns:p14="http://schemas.microsoft.com/office/powerpoint/2010/main" val="424528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A7D5362-C53D-45EE-A083-FC63CCD82B1C}" type="datetime1">
              <a:rPr lang="en-GB" smtClean="0"/>
              <a:t>24/01/2024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663685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F112446-06DC-4EEC-8F2C-711AEC9F64E8}" type="datetime1">
              <a:rPr lang="en-GB" smtClean="0"/>
              <a:t>24/01/2024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1367340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F6BEE8B-F1FA-4572-99BD-26A2C132BF39}" type="datetime1">
              <a:rPr lang="en-GB" smtClean="0"/>
              <a:t>24/01/2024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754627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3F5AB7-12F9-42BD-A116-3D377FB98207}" type="datetime1">
              <a:rPr lang="en-GB" smtClean="0"/>
              <a:t>24/01/2024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a:xfrm>
            <a:off x="6828407" y="154097"/>
            <a:ext cx="2133600" cy="365125"/>
          </a:xfrm>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3144664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B604A0-6DBA-4964-8730-BFB8BAB60ED4}" type="datetime1">
              <a:rPr lang="en-GB" smtClean="0"/>
              <a:t>24/01/2024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3980930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39008DA-B9D2-4471-8D59-FAE86791FA61}" type="datetime1">
              <a:rPr lang="en-GB" smtClean="0"/>
              <a:t>24/01/2024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37055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CC4F584-EC8C-41F4-8994-73C72928ECD5}" type="datetime1">
              <a:rPr lang="en-GB" smtClean="0"/>
              <a:t>24/01/2024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3268808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30F410A-AE94-415A-A207-286E4B900993}" type="datetime1">
              <a:rPr lang="en-GB" smtClean="0"/>
              <a:t>24/01/2024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3231226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5B27A-DC1D-44D5-B9BE-8417762B1F92}" type="datetime1">
              <a:rPr lang="en-GB" smtClean="0"/>
              <a:t>24/01/2024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3184195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799C04-2427-4813-ABBE-E5E91DB42985}" type="datetime1">
              <a:rPr lang="en-GB" smtClean="0"/>
              <a:t>24/01/2024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2523496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7F89C1-4AD8-44C9-9525-FDBEC41092DC}" type="datetime1">
              <a:rPr lang="en-GB" smtClean="0"/>
              <a:t>24/01/2024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3E8BB4E-97E7-441F-9641-A8F293EA4571}" type="slidenum">
              <a:rPr lang="en-GB" smtClean="0"/>
              <a:t>‹#›</a:t>
            </a:fld>
            <a:endParaRPr lang="en-GB" dirty="0"/>
          </a:p>
        </p:txBody>
      </p:sp>
    </p:spTree>
    <p:extLst>
      <p:ext uri="{BB962C8B-B14F-4D97-AF65-F5344CB8AC3E}">
        <p14:creationId xmlns:p14="http://schemas.microsoft.com/office/powerpoint/2010/main" val="1076823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Oval 9"/>
          <p:cNvSpPr/>
          <p:nvPr userDrawn="1"/>
        </p:nvSpPr>
        <p:spPr>
          <a:xfrm>
            <a:off x="5292080" y="3284984"/>
            <a:ext cx="4104456" cy="4248472"/>
          </a:xfrm>
          <a:prstGeom prst="ellipse">
            <a:avLst/>
          </a:prstGeom>
          <a:solidFill>
            <a:srgbClr val="B3DC9C">
              <a:alpha val="1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Placeholder 1"/>
          <p:cNvSpPr>
            <a:spLocks noGrp="1"/>
          </p:cNvSpPr>
          <p:nvPr>
            <p:ph type="title"/>
          </p:nvPr>
        </p:nvSpPr>
        <p:spPr>
          <a:xfrm>
            <a:off x="457200" y="53752"/>
            <a:ext cx="8229600" cy="1143000"/>
          </a:xfrm>
          <a:prstGeom prst="rect">
            <a:avLst/>
          </a:prstGeom>
        </p:spPr>
        <p:txBody>
          <a:bodyPr vert="horz" lIns="91440" tIns="45720" rIns="91440" bIns="45720" rtlCol="0" anchor="ctr">
            <a:normAutofit/>
          </a:bodyPr>
          <a:lstStyle/>
          <a:p>
            <a:r>
              <a:rPr lang="en-GB"/>
              <a:t>Green Gas Market Update</a:t>
            </a:r>
          </a:p>
        </p:txBody>
      </p:sp>
      <p:sp>
        <p:nvSpPr>
          <p:cNvPr id="3" name="Text Placeholder 2"/>
          <p:cNvSpPr>
            <a:spLocks noGrp="1"/>
          </p:cNvSpPr>
          <p:nvPr>
            <p:ph type="body" idx="1"/>
          </p:nvPr>
        </p:nvSpPr>
        <p:spPr>
          <a:xfrm>
            <a:off x="457200" y="1812815"/>
            <a:ext cx="8229600" cy="4525963"/>
          </a:xfrm>
          <a:prstGeom prst="rect">
            <a:avLst/>
          </a:prstGeom>
        </p:spPr>
        <p:txBody>
          <a:bodyPr vert="horz" lIns="91440" tIns="45720" rIns="91440" bIns="45720" rtlCol="0">
            <a:normAutofit/>
          </a:bodyPr>
          <a:lstStyle/>
          <a:p>
            <a:pPr lvl="0"/>
            <a:r>
              <a:rPr lang="en-US"/>
              <a:t>Market for Renewable Gas Guarantees of Origin (RGGOs) is developing </a:t>
            </a:r>
          </a:p>
          <a:p>
            <a:pPr lvl="0"/>
            <a:r>
              <a:rPr lang="en-US"/>
              <a:t>8 of 10 largest non-domestic gas suppliers are GGCS members </a:t>
            </a:r>
          </a:p>
          <a:p>
            <a:pPr lvl="0"/>
            <a:r>
              <a:rPr lang="en-US"/>
              <a:t>41 biomethane producers representing over 2TWh of annual capacity </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148911-678E-4F16-8E21-EC627B077224}" type="datetime1">
              <a:rPr lang="en-GB" smtClean="0"/>
              <a:t>24/01/2024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E8BB4E-97E7-441F-9641-A8F293EA4571}" type="slidenum">
              <a:rPr lang="en-GB" smtClean="0"/>
              <a:t>‹#›</a:t>
            </a:fld>
            <a:endParaRPr lang="en-GB" dirty="0"/>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036144"/>
            <a:ext cx="2133600" cy="640411"/>
          </a:xfrm>
          <a:prstGeom prst="rect">
            <a:avLst/>
          </a:prstGeom>
        </p:spPr>
      </p:pic>
      <p:sp>
        <p:nvSpPr>
          <p:cNvPr id="8" name="Rectangle 7"/>
          <p:cNvSpPr/>
          <p:nvPr userDrawn="1"/>
        </p:nvSpPr>
        <p:spPr>
          <a:xfrm>
            <a:off x="0" y="1196752"/>
            <a:ext cx="9144000" cy="216024"/>
          </a:xfrm>
          <a:prstGeom prst="rect">
            <a:avLst/>
          </a:prstGeom>
          <a:solidFill>
            <a:srgbClr val="5B9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Oval 10"/>
          <p:cNvSpPr/>
          <p:nvPr userDrawn="1"/>
        </p:nvSpPr>
        <p:spPr>
          <a:xfrm>
            <a:off x="7141840" y="2445995"/>
            <a:ext cx="1880592" cy="1677978"/>
          </a:xfrm>
          <a:prstGeom prst="ellipse">
            <a:avLst/>
          </a:prstGeom>
          <a:solidFill>
            <a:srgbClr val="B3DC9C">
              <a:alpha val="2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3" name="Picture 12" descr="A picture containing clock&#10;&#10;Description automatically generated">
            <a:extLst>
              <a:ext uri="{FF2B5EF4-FFF2-40B4-BE49-F238E27FC236}">
                <a16:creationId xmlns:a16="http://schemas.microsoft.com/office/drawing/2014/main" id="{09629572-C735-414B-BF84-4CFD1C2A45E4}"/>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680440" y="6158481"/>
            <a:ext cx="2310675" cy="395736"/>
          </a:xfrm>
          <a:prstGeom prst="rect">
            <a:avLst/>
          </a:prstGeom>
        </p:spPr>
      </p:pic>
      <p:pic>
        <p:nvPicPr>
          <p:cNvPr id="17" name="Picture 16" descr="A close up of a sign&#10;&#10;Description automatically generated">
            <a:extLst>
              <a:ext uri="{FF2B5EF4-FFF2-40B4-BE49-F238E27FC236}">
                <a16:creationId xmlns:a16="http://schemas.microsoft.com/office/drawing/2014/main" id="{F18603E7-5AC7-45BC-86BE-0E7EAC4B827B}"/>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3960457" y="6082563"/>
            <a:ext cx="1350326" cy="547573"/>
          </a:xfrm>
          <a:prstGeom prst="rect">
            <a:avLst/>
          </a:prstGeom>
        </p:spPr>
      </p:pic>
    </p:spTree>
    <p:extLst>
      <p:ext uri="{BB962C8B-B14F-4D97-AF65-F5344CB8AC3E}">
        <p14:creationId xmlns:p14="http://schemas.microsoft.com/office/powerpoint/2010/main" val="1088790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3600" kern="1200" baseline="0">
          <a:solidFill>
            <a:srgbClr val="5B9C38"/>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ghgprotocol.org/subscrib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sciencebasedtargets.org/newslette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jscharf@greengas.org.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greengas.org.uk/certificates/market-informat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ghgprotocol.org/blog/interim-update-accounting-biomethane-certificat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11A87E-1FF2-4ADA-9CF8-52FF2D8BDAE1}"/>
              </a:ext>
            </a:extLst>
          </p:cNvPr>
          <p:cNvSpPr>
            <a:spLocks noGrp="1"/>
          </p:cNvSpPr>
          <p:nvPr>
            <p:ph type="title"/>
          </p:nvPr>
        </p:nvSpPr>
        <p:spPr>
          <a:xfrm>
            <a:off x="457200" y="2857500"/>
            <a:ext cx="8229600" cy="1143000"/>
          </a:xfrm>
        </p:spPr>
        <p:txBody>
          <a:bodyPr>
            <a:normAutofit fontScale="90000"/>
          </a:bodyPr>
          <a:lstStyle/>
          <a:p>
            <a:r>
              <a:rPr lang="en-GB" dirty="0"/>
              <a:t>Update from the GGCS </a:t>
            </a:r>
            <a:br>
              <a:rPr lang="en-GB" dirty="0"/>
            </a:br>
            <a:r>
              <a:rPr lang="en-GB" sz="2000" dirty="0"/>
              <a:t>REA Green Gas Forum </a:t>
            </a:r>
            <a:br>
              <a:rPr lang="en-GB" sz="2000" dirty="0"/>
            </a:br>
            <a:r>
              <a:rPr lang="en-GB" sz="2000" dirty="0"/>
              <a:t>January 2024 v1.0</a:t>
            </a:r>
            <a:endParaRPr lang="en-GB" dirty="0"/>
          </a:p>
        </p:txBody>
      </p:sp>
    </p:spTree>
    <p:extLst>
      <p:ext uri="{BB962C8B-B14F-4D97-AF65-F5344CB8AC3E}">
        <p14:creationId xmlns:p14="http://schemas.microsoft.com/office/powerpoint/2010/main" val="1099665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9DA48-0653-86D3-DFE0-12AB39756081}"/>
              </a:ext>
            </a:extLst>
          </p:cNvPr>
          <p:cNvSpPr>
            <a:spLocks noGrp="1"/>
          </p:cNvSpPr>
          <p:nvPr>
            <p:ph type="title"/>
          </p:nvPr>
        </p:nvSpPr>
        <p:spPr/>
        <p:txBody>
          <a:bodyPr/>
          <a:lstStyle/>
          <a:p>
            <a:r>
              <a:rPr lang="en-GB" dirty="0"/>
              <a:t>GHGP</a:t>
            </a:r>
          </a:p>
        </p:txBody>
      </p:sp>
      <p:sp>
        <p:nvSpPr>
          <p:cNvPr id="3" name="Content Placeholder 2">
            <a:extLst>
              <a:ext uri="{FF2B5EF4-FFF2-40B4-BE49-F238E27FC236}">
                <a16:creationId xmlns:a16="http://schemas.microsoft.com/office/drawing/2014/main" id="{93A81856-7910-5917-537E-3BA7A8467748}"/>
              </a:ext>
            </a:extLst>
          </p:cNvPr>
          <p:cNvSpPr>
            <a:spLocks noGrp="1"/>
          </p:cNvSpPr>
          <p:nvPr>
            <p:ph idx="1"/>
          </p:nvPr>
        </p:nvSpPr>
        <p:spPr/>
        <p:txBody>
          <a:bodyPr>
            <a:normAutofit fontScale="62500" lnSpcReduction="20000"/>
          </a:bodyPr>
          <a:lstStyle/>
          <a:p>
            <a:r>
              <a:rPr lang="en-GB" dirty="0"/>
              <a:t>GHGP mid way through a full review of all their guidance with aim of bring together 19(!) guidance and standards documents published sporadically over 20 years on different topics, into a coherent single document covering all emission reporting. </a:t>
            </a:r>
          </a:p>
          <a:p>
            <a:r>
              <a:rPr lang="en-GB" dirty="0"/>
              <a:t>Expecting some decision on Scope 2 (electricity use) this year. </a:t>
            </a:r>
          </a:p>
          <a:p>
            <a:r>
              <a:rPr lang="en-GB" dirty="0"/>
              <a:t>Other decisions coming in 2025 (according to current timeline)</a:t>
            </a:r>
          </a:p>
          <a:p>
            <a:r>
              <a:rPr lang="en-GB" dirty="0"/>
              <a:t>GGCS and REA update members with new information as we get it but strongly recommend getting the emails from GHGP - </a:t>
            </a:r>
            <a:r>
              <a:rPr lang="en-GB" dirty="0">
                <a:hlinkClick r:id="rId2"/>
              </a:rPr>
              <a:t>https://ghgprotocol.org/subscribe</a:t>
            </a:r>
            <a:r>
              <a:rPr lang="en-GB" dirty="0"/>
              <a:t> - GHGP is THE standard for GHG reporting you and your fate is in their hands!  </a:t>
            </a:r>
          </a:p>
          <a:p>
            <a:r>
              <a:rPr lang="en-GB" dirty="0"/>
              <a:t>They are forming new TWGs and steering committees now – ERGAR, EFET, EUROGAS, EBA all applying to join. Voice of biomethane/renewable gas is getting stronger within the GHGP but there will be more battles to come. </a:t>
            </a:r>
          </a:p>
        </p:txBody>
      </p:sp>
      <p:sp>
        <p:nvSpPr>
          <p:cNvPr id="4" name="Slide Number Placeholder 3">
            <a:extLst>
              <a:ext uri="{FF2B5EF4-FFF2-40B4-BE49-F238E27FC236}">
                <a16:creationId xmlns:a16="http://schemas.microsoft.com/office/drawing/2014/main" id="{04B42BB9-7D68-EB9D-4FF6-418EA5F3557C}"/>
              </a:ext>
            </a:extLst>
          </p:cNvPr>
          <p:cNvSpPr>
            <a:spLocks noGrp="1"/>
          </p:cNvSpPr>
          <p:nvPr>
            <p:ph type="sldNum" sz="quarter" idx="12"/>
          </p:nvPr>
        </p:nvSpPr>
        <p:spPr/>
        <p:txBody>
          <a:bodyPr/>
          <a:lstStyle/>
          <a:p>
            <a:fld id="{63E8BB4E-97E7-441F-9641-A8F293EA4571}" type="slidenum">
              <a:rPr lang="en-GB" smtClean="0"/>
              <a:t>10</a:t>
            </a:fld>
            <a:endParaRPr lang="en-GB" dirty="0"/>
          </a:p>
        </p:txBody>
      </p:sp>
    </p:spTree>
    <p:extLst>
      <p:ext uri="{BB962C8B-B14F-4D97-AF65-F5344CB8AC3E}">
        <p14:creationId xmlns:p14="http://schemas.microsoft.com/office/powerpoint/2010/main" val="1239771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82469-93A1-4A9B-D810-7CD83FF24BAA}"/>
              </a:ext>
            </a:extLst>
          </p:cNvPr>
          <p:cNvSpPr>
            <a:spLocks noGrp="1"/>
          </p:cNvSpPr>
          <p:nvPr>
            <p:ph type="title"/>
          </p:nvPr>
        </p:nvSpPr>
        <p:spPr/>
        <p:txBody>
          <a:bodyPr/>
          <a:lstStyle/>
          <a:p>
            <a:r>
              <a:rPr lang="en-GB" dirty="0"/>
              <a:t>SBTi</a:t>
            </a:r>
          </a:p>
        </p:txBody>
      </p:sp>
      <p:sp>
        <p:nvSpPr>
          <p:cNvPr id="3" name="Content Placeholder 2">
            <a:extLst>
              <a:ext uri="{FF2B5EF4-FFF2-40B4-BE49-F238E27FC236}">
                <a16:creationId xmlns:a16="http://schemas.microsoft.com/office/drawing/2014/main" id="{513DE57D-4501-CB69-E107-4BBFD3291898}"/>
              </a:ext>
            </a:extLst>
          </p:cNvPr>
          <p:cNvSpPr>
            <a:spLocks noGrp="1"/>
          </p:cNvSpPr>
          <p:nvPr>
            <p:ph idx="1"/>
          </p:nvPr>
        </p:nvSpPr>
        <p:spPr>
          <a:xfrm>
            <a:off x="457200" y="1652560"/>
            <a:ext cx="8229600" cy="4525963"/>
          </a:xfrm>
        </p:spPr>
        <p:txBody>
          <a:bodyPr>
            <a:normAutofit fontScale="77500" lnSpcReduction="20000"/>
          </a:bodyPr>
          <a:lstStyle/>
          <a:p>
            <a:r>
              <a:rPr lang="en-GB" dirty="0"/>
              <a:t>1000’s companies have set net zero targets agreed with the SBTi</a:t>
            </a:r>
          </a:p>
          <a:p>
            <a:r>
              <a:rPr lang="en-GB" dirty="0"/>
              <a:t>How target is measured is using the GHGP </a:t>
            </a:r>
          </a:p>
          <a:p>
            <a:r>
              <a:rPr lang="en-GB" dirty="0"/>
              <a:t>SBTi state that RGGOs don’t effect scope 1 emissions </a:t>
            </a:r>
          </a:p>
          <a:p>
            <a:r>
              <a:rPr lang="en-GB" dirty="0"/>
              <a:t>Ran a call for evidence in Nov 23 on use of RGGO/REGO/GOO and all Certs (power and gas)</a:t>
            </a:r>
          </a:p>
          <a:p>
            <a:r>
              <a:rPr lang="en-GB" dirty="0"/>
              <a:t>GGCS and others submitted large amount of evidence. </a:t>
            </a:r>
          </a:p>
          <a:p>
            <a:r>
              <a:rPr lang="en-GB" dirty="0"/>
              <a:t>Expect reply back later this year. </a:t>
            </a:r>
          </a:p>
          <a:p>
            <a:r>
              <a:rPr lang="en-GB" dirty="0">
                <a:hlinkClick r:id="rId2"/>
              </a:rPr>
              <a:t>https://sciencebasedtargets.org/newsletter</a:t>
            </a:r>
            <a:r>
              <a:rPr lang="en-GB" dirty="0"/>
              <a:t> - another strong recommendation for a newsletter to be sign up to.  </a:t>
            </a:r>
          </a:p>
        </p:txBody>
      </p:sp>
      <p:sp>
        <p:nvSpPr>
          <p:cNvPr id="4" name="Slide Number Placeholder 3">
            <a:extLst>
              <a:ext uri="{FF2B5EF4-FFF2-40B4-BE49-F238E27FC236}">
                <a16:creationId xmlns:a16="http://schemas.microsoft.com/office/drawing/2014/main" id="{67C690D5-22D0-3D52-16B3-68EF9C1C4D81}"/>
              </a:ext>
            </a:extLst>
          </p:cNvPr>
          <p:cNvSpPr>
            <a:spLocks noGrp="1"/>
          </p:cNvSpPr>
          <p:nvPr>
            <p:ph type="sldNum" sz="quarter" idx="12"/>
          </p:nvPr>
        </p:nvSpPr>
        <p:spPr/>
        <p:txBody>
          <a:bodyPr/>
          <a:lstStyle/>
          <a:p>
            <a:fld id="{63E8BB4E-97E7-441F-9641-A8F293EA4571}" type="slidenum">
              <a:rPr lang="en-GB" smtClean="0"/>
              <a:t>11</a:t>
            </a:fld>
            <a:endParaRPr lang="en-GB" dirty="0"/>
          </a:p>
        </p:txBody>
      </p:sp>
    </p:spTree>
    <p:extLst>
      <p:ext uri="{BB962C8B-B14F-4D97-AF65-F5344CB8AC3E}">
        <p14:creationId xmlns:p14="http://schemas.microsoft.com/office/powerpoint/2010/main" val="2704408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C7743-6A9E-0EE6-DA93-08C7DCFF68E5}"/>
              </a:ext>
            </a:extLst>
          </p:cNvPr>
          <p:cNvSpPr>
            <a:spLocks noGrp="1"/>
          </p:cNvSpPr>
          <p:nvPr>
            <p:ph type="title"/>
          </p:nvPr>
        </p:nvSpPr>
        <p:spPr/>
        <p:txBody>
          <a:bodyPr/>
          <a:lstStyle/>
          <a:p>
            <a:r>
              <a:rPr lang="en-GB" dirty="0"/>
              <a:t>UDB</a:t>
            </a:r>
          </a:p>
        </p:txBody>
      </p:sp>
      <p:sp>
        <p:nvSpPr>
          <p:cNvPr id="3" name="Content Placeholder 2">
            <a:extLst>
              <a:ext uri="{FF2B5EF4-FFF2-40B4-BE49-F238E27FC236}">
                <a16:creationId xmlns:a16="http://schemas.microsoft.com/office/drawing/2014/main" id="{A5ECC7DD-71D1-5DEF-0926-C470542A805B}"/>
              </a:ext>
            </a:extLst>
          </p:cNvPr>
          <p:cNvSpPr>
            <a:spLocks noGrp="1"/>
          </p:cNvSpPr>
          <p:nvPr>
            <p:ph idx="1"/>
          </p:nvPr>
        </p:nvSpPr>
        <p:spPr>
          <a:xfrm>
            <a:off x="457200" y="1812816"/>
            <a:ext cx="8229600" cy="3984669"/>
          </a:xfrm>
        </p:spPr>
        <p:txBody>
          <a:bodyPr>
            <a:normAutofit lnSpcReduction="10000"/>
          </a:bodyPr>
          <a:lstStyle/>
          <a:p>
            <a:r>
              <a:rPr lang="en-GB" sz="1400" dirty="0"/>
              <a:t>Introduced as concept in RED II (published 2018) </a:t>
            </a:r>
          </a:p>
          <a:p>
            <a:r>
              <a:rPr lang="en-GB" sz="1400" dirty="0"/>
              <a:t>European Commission have been working on details and concept has changed many times. </a:t>
            </a:r>
          </a:p>
          <a:p>
            <a:r>
              <a:rPr lang="en-GB" sz="1400" dirty="0"/>
              <a:t>RED III (update to RED II) came into force in Autumn 2023 and further details of UDB announced. </a:t>
            </a:r>
          </a:p>
          <a:p>
            <a:r>
              <a:rPr lang="en-GB" sz="1400" dirty="0"/>
              <a:t>Many rumours (based on poor communication from the EC) that UK would not be able to mass balance into EU using Voluntary Schemes from Dec 23. </a:t>
            </a:r>
          </a:p>
          <a:p>
            <a:r>
              <a:rPr lang="en-GB" sz="1400" dirty="0"/>
              <a:t>After much digging turns out this is not correct and any impact will be in Nov 24 (unless further delays are agreed or the UK and EC agree on how UK can engage with the UDB</a:t>
            </a:r>
            <a:r>
              <a:rPr lang="en-GB" sz="1400"/>
              <a:t>). </a:t>
            </a:r>
            <a:endParaRPr lang="en-GB" sz="1400" dirty="0"/>
          </a:p>
          <a:p>
            <a:r>
              <a:rPr lang="en-GB" sz="1400" dirty="0"/>
              <a:t>Note that this impacts the mass balance of biomethane as evidenced with an EC approved Voluntary Scheme i.e. ISCC, GGCS understands that RGGOS are often linked to this value chain. It is an important part of the market but a reminder it is not the only market. </a:t>
            </a:r>
          </a:p>
          <a:p>
            <a:r>
              <a:rPr lang="en-GB" sz="1400" dirty="0"/>
              <a:t>GGCS is engaging with UK gov on this topic as are some people in industry – more to say when we get more info. </a:t>
            </a:r>
          </a:p>
          <a:p>
            <a:r>
              <a:rPr lang="en-GB" sz="1400" dirty="0"/>
              <a:t>RGGO market is linked to EU policy, German national policy on ETS, developments in </a:t>
            </a:r>
            <a:r>
              <a:rPr lang="en-GB" sz="1400" dirty="0" err="1"/>
              <a:t>GoO</a:t>
            </a:r>
            <a:r>
              <a:rPr lang="en-GB" sz="1400" dirty="0"/>
              <a:t> market and other factors. GGCS core role is to administer the scheme. We invest a lot of time on behalf of member monitoring EU policy but and cannot stay across it all. </a:t>
            </a:r>
          </a:p>
          <a:p>
            <a:r>
              <a:rPr lang="en-GB" sz="1400" dirty="0"/>
              <a:t>That is a full time job and the role of ERGaR – European Renewable Gas Registry – we are members and we recommend that those with a significant exposure to the EU market consider joining. </a:t>
            </a:r>
          </a:p>
        </p:txBody>
      </p:sp>
      <p:sp>
        <p:nvSpPr>
          <p:cNvPr id="4" name="Slide Number Placeholder 3">
            <a:extLst>
              <a:ext uri="{FF2B5EF4-FFF2-40B4-BE49-F238E27FC236}">
                <a16:creationId xmlns:a16="http://schemas.microsoft.com/office/drawing/2014/main" id="{8B579AD2-C793-51C9-9679-0462B180B103}"/>
              </a:ext>
            </a:extLst>
          </p:cNvPr>
          <p:cNvSpPr>
            <a:spLocks noGrp="1"/>
          </p:cNvSpPr>
          <p:nvPr>
            <p:ph type="sldNum" sz="quarter" idx="12"/>
          </p:nvPr>
        </p:nvSpPr>
        <p:spPr/>
        <p:txBody>
          <a:bodyPr/>
          <a:lstStyle/>
          <a:p>
            <a:fld id="{63E8BB4E-97E7-441F-9641-A8F293EA4571}" type="slidenum">
              <a:rPr lang="en-GB" smtClean="0"/>
              <a:t>12</a:t>
            </a:fld>
            <a:endParaRPr lang="en-GB" dirty="0"/>
          </a:p>
        </p:txBody>
      </p:sp>
    </p:spTree>
    <p:extLst>
      <p:ext uri="{BB962C8B-B14F-4D97-AF65-F5344CB8AC3E}">
        <p14:creationId xmlns:p14="http://schemas.microsoft.com/office/powerpoint/2010/main" val="885724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1764-94C8-4684-B0E8-6928FD0FF754}"/>
              </a:ext>
            </a:extLst>
          </p:cNvPr>
          <p:cNvSpPr>
            <a:spLocks noGrp="1"/>
          </p:cNvSpPr>
          <p:nvPr>
            <p:ph type="title"/>
          </p:nvPr>
        </p:nvSpPr>
        <p:spPr/>
        <p:txBody>
          <a:bodyPr/>
          <a:lstStyle/>
          <a:p>
            <a:r>
              <a:rPr lang="en-GB" dirty="0"/>
              <a:t>Intro</a:t>
            </a:r>
          </a:p>
        </p:txBody>
      </p:sp>
      <p:sp>
        <p:nvSpPr>
          <p:cNvPr id="3" name="Content Placeholder 2">
            <a:extLst>
              <a:ext uri="{FF2B5EF4-FFF2-40B4-BE49-F238E27FC236}">
                <a16:creationId xmlns:a16="http://schemas.microsoft.com/office/drawing/2014/main" id="{EF493272-3781-4B90-AA32-2CFB29134631}"/>
              </a:ext>
            </a:extLst>
          </p:cNvPr>
          <p:cNvSpPr>
            <a:spLocks noGrp="1"/>
          </p:cNvSpPr>
          <p:nvPr>
            <p:ph idx="1"/>
          </p:nvPr>
        </p:nvSpPr>
        <p:spPr>
          <a:xfrm>
            <a:off x="457200" y="1569747"/>
            <a:ext cx="8229600" cy="4020825"/>
          </a:xfrm>
        </p:spPr>
        <p:txBody>
          <a:bodyPr>
            <a:normAutofit lnSpcReduction="10000"/>
          </a:bodyPr>
          <a:lstStyle/>
          <a:p>
            <a:r>
              <a:rPr lang="en-GB" dirty="0"/>
              <a:t>GGCS is run by REAL – a subsidiary of REA</a:t>
            </a:r>
          </a:p>
          <a:p>
            <a:r>
              <a:rPr lang="en-GB" dirty="0"/>
              <a:t>Contact me any time </a:t>
            </a:r>
            <a:r>
              <a:rPr lang="en-GB" dirty="0">
                <a:hlinkClick r:id="rId2"/>
              </a:rPr>
              <a:t>jscharf@greengas.org.uk</a:t>
            </a:r>
            <a:r>
              <a:rPr lang="en-GB" dirty="0"/>
              <a:t> (Sara will put you in touch with me) </a:t>
            </a:r>
          </a:p>
          <a:p>
            <a:r>
              <a:rPr lang="en-GB" dirty="0"/>
              <a:t>Todays topics</a:t>
            </a:r>
          </a:p>
          <a:p>
            <a:pPr lvl="1"/>
            <a:r>
              <a:rPr lang="en-GB" dirty="0"/>
              <a:t>High level figures </a:t>
            </a:r>
          </a:p>
          <a:p>
            <a:pPr lvl="1"/>
            <a:r>
              <a:rPr lang="en-GB" dirty="0"/>
              <a:t>Current policy issues</a:t>
            </a:r>
          </a:p>
        </p:txBody>
      </p:sp>
      <p:sp>
        <p:nvSpPr>
          <p:cNvPr id="5" name="Slide Number Placeholder 4">
            <a:extLst>
              <a:ext uri="{FF2B5EF4-FFF2-40B4-BE49-F238E27FC236}">
                <a16:creationId xmlns:a16="http://schemas.microsoft.com/office/drawing/2014/main" id="{91EDBAF1-9319-B365-85C2-EB33CC61CD79}"/>
              </a:ext>
            </a:extLst>
          </p:cNvPr>
          <p:cNvSpPr>
            <a:spLocks noGrp="1"/>
          </p:cNvSpPr>
          <p:nvPr>
            <p:ph type="sldNum" sz="quarter" idx="12"/>
          </p:nvPr>
        </p:nvSpPr>
        <p:spPr>
          <a:xfrm>
            <a:off x="6819529" y="53752"/>
            <a:ext cx="2133600" cy="365125"/>
          </a:xfrm>
        </p:spPr>
        <p:txBody>
          <a:bodyPr/>
          <a:lstStyle/>
          <a:p>
            <a:fld id="{63E8BB4E-97E7-441F-9641-A8F293EA4571}" type="slidenum">
              <a:rPr lang="en-GB" smtClean="0"/>
              <a:t>2</a:t>
            </a:fld>
            <a:endParaRPr lang="en-GB" dirty="0"/>
          </a:p>
        </p:txBody>
      </p:sp>
    </p:spTree>
    <p:extLst>
      <p:ext uri="{BB962C8B-B14F-4D97-AF65-F5344CB8AC3E}">
        <p14:creationId xmlns:p14="http://schemas.microsoft.com/office/powerpoint/2010/main" val="2431379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752"/>
            <a:ext cx="8229600" cy="1143000"/>
          </a:xfrm>
        </p:spPr>
        <p:txBody>
          <a:bodyPr anchor="ctr">
            <a:normAutofit/>
          </a:bodyPr>
          <a:lstStyle/>
          <a:p>
            <a:r>
              <a:rPr lang="en-US" dirty="0"/>
              <a:t>Number of GGCS Producer Accounts</a:t>
            </a:r>
            <a:endParaRPr lang="en-GB"/>
          </a:p>
        </p:txBody>
      </p:sp>
      <p:sp>
        <p:nvSpPr>
          <p:cNvPr id="9" name="Slide Number Placeholder 3">
            <a:extLst>
              <a:ext uri="{FF2B5EF4-FFF2-40B4-BE49-F238E27FC236}">
                <a16:creationId xmlns:a16="http://schemas.microsoft.com/office/drawing/2014/main" id="{882D8C36-B58E-0B62-B638-D0573A26A185}"/>
              </a:ext>
            </a:extLst>
          </p:cNvPr>
          <p:cNvSpPr>
            <a:spLocks noGrp="1"/>
          </p:cNvSpPr>
          <p:nvPr>
            <p:ph type="sldNum" sz="quarter" idx="12"/>
          </p:nvPr>
        </p:nvSpPr>
        <p:spPr>
          <a:xfrm>
            <a:off x="6828407" y="53752"/>
            <a:ext cx="2133600" cy="365125"/>
          </a:xfrm>
        </p:spPr>
        <p:txBody>
          <a:bodyPr/>
          <a:lstStyle/>
          <a:p>
            <a:pPr>
              <a:spcAft>
                <a:spcPts val="600"/>
              </a:spcAft>
            </a:pPr>
            <a:fld id="{63E8BB4E-97E7-441F-9641-A8F293EA4571}" type="slidenum">
              <a:rPr lang="en-GB" smtClean="0"/>
              <a:pPr>
                <a:spcAft>
                  <a:spcPts val="600"/>
                </a:spcAft>
              </a:pPr>
              <a:t>3</a:t>
            </a:fld>
            <a:endParaRPr lang="en-GB"/>
          </a:p>
        </p:txBody>
      </p:sp>
      <p:sp>
        <p:nvSpPr>
          <p:cNvPr id="4" name="Slide Number Placeholder 3" hidden="1">
            <a:extLst>
              <a:ext uri="{FF2B5EF4-FFF2-40B4-BE49-F238E27FC236}">
                <a16:creationId xmlns:a16="http://schemas.microsoft.com/office/drawing/2014/main" id="{6DA64CE2-6E90-662E-273B-015037804E74}"/>
              </a:ext>
            </a:extLst>
          </p:cNvPr>
          <p:cNvSpPr>
            <a:spLocks noGrp="1"/>
          </p:cNvSpPr>
          <p:nvPr>
            <p:ph type="sldNum" sz="quarter" idx="12"/>
          </p:nvPr>
        </p:nvSpPr>
        <p:spPr/>
        <p:txBody>
          <a:bodyPr/>
          <a:lstStyle/>
          <a:p>
            <a:pPr>
              <a:spcAft>
                <a:spcPts val="600"/>
              </a:spcAft>
            </a:pPr>
            <a:fld id="{63E8BB4E-97E7-441F-9641-A8F293EA4571}" type="slidenum">
              <a:rPr lang="en-GB" smtClean="0"/>
              <a:pPr>
                <a:spcAft>
                  <a:spcPts val="600"/>
                </a:spcAft>
              </a:pPr>
              <a:t>3</a:t>
            </a:fld>
            <a:endParaRPr lang="en-GB"/>
          </a:p>
        </p:txBody>
      </p:sp>
      <p:graphicFrame>
        <p:nvGraphicFramePr>
          <p:cNvPr id="5" name="Chart 4">
            <a:extLst>
              <a:ext uri="{FF2B5EF4-FFF2-40B4-BE49-F238E27FC236}">
                <a16:creationId xmlns:a16="http://schemas.microsoft.com/office/drawing/2014/main" id="{DD800EBD-4855-4F8F-A121-3F09E2AEF9BB}"/>
              </a:ext>
            </a:extLst>
          </p:cNvPr>
          <p:cNvGraphicFramePr>
            <a:graphicFrameLocks/>
          </p:cNvGraphicFramePr>
          <p:nvPr>
            <p:extLst>
              <p:ext uri="{D42A27DB-BD31-4B8C-83A1-F6EECF244321}">
                <p14:modId xmlns:p14="http://schemas.microsoft.com/office/powerpoint/2010/main" val="873226001"/>
              </p:ext>
            </p:extLst>
          </p:nvPr>
        </p:nvGraphicFramePr>
        <p:xfrm>
          <a:off x="565608" y="1621411"/>
          <a:ext cx="8121192" cy="42232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15733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752"/>
            <a:ext cx="8229600" cy="1143000"/>
          </a:xfrm>
        </p:spPr>
        <p:txBody>
          <a:bodyPr anchor="ctr">
            <a:normAutofit/>
          </a:bodyPr>
          <a:lstStyle/>
          <a:p>
            <a:r>
              <a:rPr lang="en-GB" dirty="0"/>
              <a:t>Number of GGCS Trader Accounts</a:t>
            </a:r>
          </a:p>
        </p:txBody>
      </p:sp>
      <p:sp>
        <p:nvSpPr>
          <p:cNvPr id="9" name="Slide Number Placeholder 3">
            <a:extLst>
              <a:ext uri="{FF2B5EF4-FFF2-40B4-BE49-F238E27FC236}">
                <a16:creationId xmlns:a16="http://schemas.microsoft.com/office/drawing/2014/main" id="{7111E8EF-2C4E-0988-65B3-8DCF789C19DE}"/>
              </a:ext>
            </a:extLst>
          </p:cNvPr>
          <p:cNvSpPr>
            <a:spLocks noGrp="1"/>
          </p:cNvSpPr>
          <p:nvPr>
            <p:ph type="sldNum" sz="quarter" idx="12"/>
          </p:nvPr>
        </p:nvSpPr>
        <p:spPr>
          <a:xfrm>
            <a:off x="6828407" y="53752"/>
            <a:ext cx="2133600" cy="365125"/>
          </a:xfrm>
        </p:spPr>
        <p:txBody>
          <a:bodyPr/>
          <a:lstStyle/>
          <a:p>
            <a:pPr>
              <a:spcAft>
                <a:spcPts val="600"/>
              </a:spcAft>
            </a:pPr>
            <a:fld id="{63E8BB4E-97E7-441F-9641-A8F293EA4571}" type="slidenum">
              <a:rPr lang="en-GB" smtClean="0"/>
              <a:pPr>
                <a:spcAft>
                  <a:spcPts val="600"/>
                </a:spcAft>
              </a:pPr>
              <a:t>4</a:t>
            </a:fld>
            <a:endParaRPr lang="en-GB"/>
          </a:p>
        </p:txBody>
      </p:sp>
      <p:sp>
        <p:nvSpPr>
          <p:cNvPr id="4" name="Slide Number Placeholder 3" hidden="1">
            <a:extLst>
              <a:ext uri="{FF2B5EF4-FFF2-40B4-BE49-F238E27FC236}">
                <a16:creationId xmlns:a16="http://schemas.microsoft.com/office/drawing/2014/main" id="{E8EF3E0D-5360-C5FF-A478-8868C139F282}"/>
              </a:ext>
            </a:extLst>
          </p:cNvPr>
          <p:cNvSpPr>
            <a:spLocks noGrp="1"/>
          </p:cNvSpPr>
          <p:nvPr>
            <p:ph type="sldNum" sz="quarter" idx="12"/>
          </p:nvPr>
        </p:nvSpPr>
        <p:spPr/>
        <p:txBody>
          <a:bodyPr/>
          <a:lstStyle/>
          <a:p>
            <a:pPr>
              <a:spcAft>
                <a:spcPts val="600"/>
              </a:spcAft>
            </a:pPr>
            <a:fld id="{63E8BB4E-97E7-441F-9641-A8F293EA4571}" type="slidenum">
              <a:rPr lang="en-GB" smtClean="0"/>
              <a:pPr>
                <a:spcAft>
                  <a:spcPts val="600"/>
                </a:spcAft>
              </a:pPr>
              <a:t>4</a:t>
            </a:fld>
            <a:endParaRPr lang="en-GB"/>
          </a:p>
        </p:txBody>
      </p:sp>
      <p:graphicFrame>
        <p:nvGraphicFramePr>
          <p:cNvPr id="6" name="Chart 5">
            <a:extLst>
              <a:ext uri="{FF2B5EF4-FFF2-40B4-BE49-F238E27FC236}">
                <a16:creationId xmlns:a16="http://schemas.microsoft.com/office/drawing/2014/main" id="{2710E634-5B6F-4DC9-89B4-5F49245F1C15}"/>
              </a:ext>
            </a:extLst>
          </p:cNvPr>
          <p:cNvGraphicFramePr>
            <a:graphicFrameLocks/>
          </p:cNvGraphicFramePr>
          <p:nvPr>
            <p:extLst>
              <p:ext uri="{D42A27DB-BD31-4B8C-83A1-F6EECF244321}">
                <p14:modId xmlns:p14="http://schemas.microsoft.com/office/powerpoint/2010/main" val="1794967990"/>
              </p:ext>
            </p:extLst>
          </p:nvPr>
        </p:nvGraphicFramePr>
        <p:xfrm>
          <a:off x="457199" y="1583702"/>
          <a:ext cx="8229601" cy="41195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16789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752"/>
            <a:ext cx="8229600" cy="1143000"/>
          </a:xfrm>
        </p:spPr>
        <p:txBody>
          <a:bodyPr anchor="ctr">
            <a:normAutofit/>
          </a:bodyPr>
          <a:lstStyle/>
          <a:p>
            <a:r>
              <a:rPr lang="en-GB" dirty="0"/>
              <a:t>RGGOs Retired by Year</a:t>
            </a:r>
          </a:p>
        </p:txBody>
      </p:sp>
      <p:sp>
        <p:nvSpPr>
          <p:cNvPr id="4" name="Slide Number Placeholder 3" hidden="1">
            <a:extLst>
              <a:ext uri="{FF2B5EF4-FFF2-40B4-BE49-F238E27FC236}">
                <a16:creationId xmlns:a16="http://schemas.microsoft.com/office/drawing/2014/main" id="{B580AE4E-3C2C-1685-7D3C-F3A3044B35A6}"/>
              </a:ext>
            </a:extLst>
          </p:cNvPr>
          <p:cNvSpPr>
            <a:spLocks noGrp="1"/>
          </p:cNvSpPr>
          <p:nvPr>
            <p:ph type="sldNum" sz="quarter" idx="12"/>
          </p:nvPr>
        </p:nvSpPr>
        <p:spPr/>
        <p:txBody>
          <a:bodyPr/>
          <a:lstStyle/>
          <a:p>
            <a:pPr>
              <a:spcAft>
                <a:spcPts val="600"/>
              </a:spcAft>
            </a:pPr>
            <a:fld id="{63E8BB4E-97E7-441F-9641-A8F293EA4571}" type="slidenum">
              <a:rPr lang="en-GB" smtClean="0"/>
              <a:pPr>
                <a:spcAft>
                  <a:spcPts val="600"/>
                </a:spcAft>
              </a:pPr>
              <a:t>5</a:t>
            </a:fld>
            <a:endParaRPr lang="en-GB"/>
          </a:p>
        </p:txBody>
      </p:sp>
      <p:sp>
        <p:nvSpPr>
          <p:cNvPr id="3" name="Slide Number Placeholder 3">
            <a:extLst>
              <a:ext uri="{FF2B5EF4-FFF2-40B4-BE49-F238E27FC236}">
                <a16:creationId xmlns:a16="http://schemas.microsoft.com/office/drawing/2014/main" id="{539A9077-8FAA-7E0F-2892-5259526BECB3}"/>
              </a:ext>
            </a:extLst>
          </p:cNvPr>
          <p:cNvSpPr txBox="1">
            <a:spLocks/>
          </p:cNvSpPr>
          <p:nvPr/>
        </p:nvSpPr>
        <p:spPr>
          <a:xfrm>
            <a:off x="6829169" y="537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63E8BB4E-97E7-441F-9641-A8F293EA4571}" type="slidenum">
              <a:rPr lang="en-GB" smtClean="0"/>
              <a:pPr>
                <a:spcAft>
                  <a:spcPts val="600"/>
                </a:spcAft>
              </a:pPr>
              <a:t>5</a:t>
            </a:fld>
            <a:endParaRPr lang="en-GB" dirty="0"/>
          </a:p>
        </p:txBody>
      </p:sp>
      <p:graphicFrame>
        <p:nvGraphicFramePr>
          <p:cNvPr id="6" name="Chart 5">
            <a:extLst>
              <a:ext uri="{FF2B5EF4-FFF2-40B4-BE49-F238E27FC236}">
                <a16:creationId xmlns:a16="http://schemas.microsoft.com/office/drawing/2014/main" id="{08114E0B-E7BF-421A-9FD1-94DC5AE5DD4E}"/>
              </a:ext>
            </a:extLst>
          </p:cNvPr>
          <p:cNvGraphicFramePr>
            <a:graphicFrameLocks/>
          </p:cNvGraphicFramePr>
          <p:nvPr>
            <p:extLst>
              <p:ext uri="{D42A27DB-BD31-4B8C-83A1-F6EECF244321}">
                <p14:modId xmlns:p14="http://schemas.microsoft.com/office/powerpoint/2010/main" val="2069802737"/>
              </p:ext>
            </p:extLst>
          </p:nvPr>
        </p:nvGraphicFramePr>
        <p:xfrm>
          <a:off x="231866" y="1659118"/>
          <a:ext cx="8638757" cy="41760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14647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752"/>
            <a:ext cx="8229600" cy="1143000"/>
          </a:xfrm>
        </p:spPr>
        <p:txBody>
          <a:bodyPr anchor="ctr">
            <a:normAutofit/>
          </a:bodyPr>
          <a:lstStyle/>
          <a:p>
            <a:r>
              <a:rPr lang="en-GB" dirty="0"/>
              <a:t>RGGOs Retired by Quarter</a:t>
            </a:r>
          </a:p>
        </p:txBody>
      </p:sp>
      <p:sp>
        <p:nvSpPr>
          <p:cNvPr id="4" name="Slide Number Placeholder 3" hidden="1">
            <a:extLst>
              <a:ext uri="{FF2B5EF4-FFF2-40B4-BE49-F238E27FC236}">
                <a16:creationId xmlns:a16="http://schemas.microsoft.com/office/drawing/2014/main" id="{98BED56D-ACE7-1339-4476-9B88E295B9DD}"/>
              </a:ext>
            </a:extLst>
          </p:cNvPr>
          <p:cNvSpPr>
            <a:spLocks noGrp="1"/>
          </p:cNvSpPr>
          <p:nvPr>
            <p:ph type="sldNum" sz="quarter" idx="12"/>
          </p:nvPr>
        </p:nvSpPr>
        <p:spPr/>
        <p:txBody>
          <a:bodyPr/>
          <a:lstStyle/>
          <a:p>
            <a:pPr>
              <a:spcAft>
                <a:spcPts val="600"/>
              </a:spcAft>
            </a:pPr>
            <a:fld id="{63E8BB4E-97E7-441F-9641-A8F293EA4571}" type="slidenum">
              <a:rPr lang="en-GB" smtClean="0"/>
              <a:pPr>
                <a:spcAft>
                  <a:spcPts val="600"/>
                </a:spcAft>
              </a:pPr>
              <a:t>6</a:t>
            </a:fld>
            <a:endParaRPr lang="en-GB"/>
          </a:p>
        </p:txBody>
      </p:sp>
      <p:sp>
        <p:nvSpPr>
          <p:cNvPr id="5" name="Slide Number Placeholder 3">
            <a:extLst>
              <a:ext uri="{FF2B5EF4-FFF2-40B4-BE49-F238E27FC236}">
                <a16:creationId xmlns:a16="http://schemas.microsoft.com/office/drawing/2014/main" id="{CA25857D-72A7-4AD6-680E-9E9F3F0B5BF7}"/>
              </a:ext>
            </a:extLst>
          </p:cNvPr>
          <p:cNvSpPr txBox="1">
            <a:spLocks/>
          </p:cNvSpPr>
          <p:nvPr/>
        </p:nvSpPr>
        <p:spPr>
          <a:xfrm>
            <a:off x="6847284" y="537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63E8BB4E-97E7-441F-9641-A8F293EA4571}" type="slidenum">
              <a:rPr lang="en-GB" smtClean="0"/>
              <a:pPr>
                <a:spcAft>
                  <a:spcPts val="600"/>
                </a:spcAft>
              </a:pPr>
              <a:t>6</a:t>
            </a:fld>
            <a:endParaRPr lang="en-GB" dirty="0"/>
          </a:p>
        </p:txBody>
      </p:sp>
      <p:graphicFrame>
        <p:nvGraphicFramePr>
          <p:cNvPr id="6" name="Chart 5">
            <a:extLst>
              <a:ext uri="{FF2B5EF4-FFF2-40B4-BE49-F238E27FC236}">
                <a16:creationId xmlns:a16="http://schemas.microsoft.com/office/drawing/2014/main" id="{C2344963-069F-41FD-AE25-CC05C9FAEF5B}"/>
              </a:ext>
            </a:extLst>
          </p:cNvPr>
          <p:cNvGraphicFramePr>
            <a:graphicFrameLocks/>
          </p:cNvGraphicFramePr>
          <p:nvPr>
            <p:extLst>
              <p:ext uri="{D42A27DB-BD31-4B8C-83A1-F6EECF244321}">
                <p14:modId xmlns:p14="http://schemas.microsoft.com/office/powerpoint/2010/main" val="167361251"/>
              </p:ext>
            </p:extLst>
          </p:nvPr>
        </p:nvGraphicFramePr>
        <p:xfrm>
          <a:off x="457199" y="1659118"/>
          <a:ext cx="8375715" cy="394983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06643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67CA8-A802-803D-2361-F7F952BF3359}"/>
              </a:ext>
            </a:extLst>
          </p:cNvPr>
          <p:cNvSpPr>
            <a:spLocks noGrp="1"/>
          </p:cNvSpPr>
          <p:nvPr>
            <p:ph type="title"/>
          </p:nvPr>
        </p:nvSpPr>
        <p:spPr/>
        <p:txBody>
          <a:bodyPr/>
          <a:lstStyle/>
          <a:p>
            <a:r>
              <a:rPr lang="en-GB" dirty="0"/>
              <a:t>RGGO Price Reports</a:t>
            </a:r>
          </a:p>
        </p:txBody>
      </p:sp>
      <p:sp>
        <p:nvSpPr>
          <p:cNvPr id="3" name="Content Placeholder 2">
            <a:extLst>
              <a:ext uri="{FF2B5EF4-FFF2-40B4-BE49-F238E27FC236}">
                <a16:creationId xmlns:a16="http://schemas.microsoft.com/office/drawing/2014/main" id="{9EBE2284-5BB0-C283-2FC5-000441EA531F}"/>
              </a:ext>
            </a:extLst>
          </p:cNvPr>
          <p:cNvSpPr>
            <a:spLocks noGrp="1"/>
          </p:cNvSpPr>
          <p:nvPr>
            <p:ph idx="1"/>
          </p:nvPr>
        </p:nvSpPr>
        <p:spPr>
          <a:xfrm>
            <a:off x="457200" y="1812815"/>
            <a:ext cx="3690594" cy="4525963"/>
          </a:xfrm>
        </p:spPr>
        <p:txBody>
          <a:bodyPr/>
          <a:lstStyle/>
          <a:p>
            <a:r>
              <a:rPr lang="en-GB" dirty="0">
                <a:hlinkClick r:id="rId2"/>
              </a:rPr>
              <a:t>Market Information - Certificates - Green Gas Certification Scheme</a:t>
            </a:r>
            <a:endParaRPr lang="en-GB" dirty="0"/>
          </a:p>
        </p:txBody>
      </p:sp>
      <p:sp>
        <p:nvSpPr>
          <p:cNvPr id="4" name="Slide Number Placeholder 3">
            <a:extLst>
              <a:ext uri="{FF2B5EF4-FFF2-40B4-BE49-F238E27FC236}">
                <a16:creationId xmlns:a16="http://schemas.microsoft.com/office/drawing/2014/main" id="{AA2E7124-EE89-A976-DD8E-FEDE1D75822A}"/>
              </a:ext>
            </a:extLst>
          </p:cNvPr>
          <p:cNvSpPr>
            <a:spLocks noGrp="1"/>
          </p:cNvSpPr>
          <p:nvPr>
            <p:ph type="sldNum" sz="quarter" idx="12"/>
          </p:nvPr>
        </p:nvSpPr>
        <p:spPr/>
        <p:txBody>
          <a:bodyPr/>
          <a:lstStyle/>
          <a:p>
            <a:fld id="{63E8BB4E-97E7-441F-9641-A8F293EA4571}" type="slidenum">
              <a:rPr lang="en-GB" smtClean="0"/>
              <a:t>7</a:t>
            </a:fld>
            <a:endParaRPr lang="en-GB" dirty="0"/>
          </a:p>
        </p:txBody>
      </p:sp>
      <p:pic>
        <p:nvPicPr>
          <p:cNvPr id="6" name="Picture 5">
            <a:extLst>
              <a:ext uri="{FF2B5EF4-FFF2-40B4-BE49-F238E27FC236}">
                <a16:creationId xmlns:a16="http://schemas.microsoft.com/office/drawing/2014/main" id="{E18F3BFB-A5E0-C248-01A7-4A919613D48B}"/>
              </a:ext>
            </a:extLst>
          </p:cNvPr>
          <p:cNvPicPr>
            <a:picLocks noChangeAspect="1"/>
          </p:cNvPicPr>
          <p:nvPr/>
        </p:nvPicPr>
        <p:blipFill>
          <a:blip r:embed="rId3"/>
          <a:stretch>
            <a:fillRect/>
          </a:stretch>
        </p:blipFill>
        <p:spPr>
          <a:xfrm>
            <a:off x="4427254" y="1423446"/>
            <a:ext cx="4358070" cy="4595567"/>
          </a:xfrm>
          <a:prstGeom prst="rect">
            <a:avLst/>
          </a:prstGeom>
        </p:spPr>
      </p:pic>
    </p:spTree>
    <p:extLst>
      <p:ext uri="{BB962C8B-B14F-4D97-AF65-F5344CB8AC3E}">
        <p14:creationId xmlns:p14="http://schemas.microsoft.com/office/powerpoint/2010/main" val="434522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ACC8E-D70E-D650-4C64-9E38736CF629}"/>
              </a:ext>
            </a:extLst>
          </p:cNvPr>
          <p:cNvSpPr>
            <a:spLocks noGrp="1"/>
          </p:cNvSpPr>
          <p:nvPr>
            <p:ph type="title"/>
          </p:nvPr>
        </p:nvSpPr>
        <p:spPr/>
        <p:txBody>
          <a:bodyPr/>
          <a:lstStyle/>
          <a:p>
            <a:r>
              <a:rPr lang="en-GB" dirty="0"/>
              <a:t>Demand for RGGOs</a:t>
            </a:r>
          </a:p>
        </p:txBody>
      </p:sp>
      <p:sp>
        <p:nvSpPr>
          <p:cNvPr id="3" name="Content Placeholder 2">
            <a:extLst>
              <a:ext uri="{FF2B5EF4-FFF2-40B4-BE49-F238E27FC236}">
                <a16:creationId xmlns:a16="http://schemas.microsoft.com/office/drawing/2014/main" id="{AD17D1ED-1EE2-38CE-A149-06566CD1941F}"/>
              </a:ext>
            </a:extLst>
          </p:cNvPr>
          <p:cNvSpPr>
            <a:spLocks noGrp="1"/>
          </p:cNvSpPr>
          <p:nvPr>
            <p:ph idx="1"/>
          </p:nvPr>
        </p:nvSpPr>
        <p:spPr/>
        <p:txBody>
          <a:bodyPr>
            <a:normAutofit fontScale="85000" lnSpcReduction="10000"/>
          </a:bodyPr>
          <a:lstStyle/>
          <a:p>
            <a:r>
              <a:rPr lang="en-GB" dirty="0"/>
              <a:t>10-15 large corporates make up 50% of demand</a:t>
            </a:r>
          </a:p>
          <a:p>
            <a:r>
              <a:rPr lang="en-GB" dirty="0"/>
              <a:t>Those consumers sensitive to GHG reporting rules e.g. GHG Protocol and the Science Based Target Initiative, rules for both are in flux </a:t>
            </a:r>
          </a:p>
          <a:p>
            <a:r>
              <a:rPr lang="en-GB" dirty="0"/>
              <a:t>Other strong demand from Germany where rules on what is eligible to EU ETS sites has been changing </a:t>
            </a:r>
          </a:p>
          <a:p>
            <a:r>
              <a:rPr lang="en-GB" dirty="0"/>
              <a:t>And the introduction of the Union Database for Biofuels (UDB) has also caused some concern  </a:t>
            </a:r>
          </a:p>
        </p:txBody>
      </p:sp>
      <p:sp>
        <p:nvSpPr>
          <p:cNvPr id="4" name="Slide Number Placeholder 3">
            <a:extLst>
              <a:ext uri="{FF2B5EF4-FFF2-40B4-BE49-F238E27FC236}">
                <a16:creationId xmlns:a16="http://schemas.microsoft.com/office/drawing/2014/main" id="{138D5C52-A60B-2F61-9BB6-5AF6EB984BB1}"/>
              </a:ext>
            </a:extLst>
          </p:cNvPr>
          <p:cNvSpPr>
            <a:spLocks noGrp="1"/>
          </p:cNvSpPr>
          <p:nvPr>
            <p:ph type="sldNum" sz="quarter" idx="12"/>
          </p:nvPr>
        </p:nvSpPr>
        <p:spPr/>
        <p:txBody>
          <a:bodyPr/>
          <a:lstStyle/>
          <a:p>
            <a:fld id="{63E8BB4E-97E7-441F-9641-A8F293EA4571}" type="slidenum">
              <a:rPr lang="en-GB" smtClean="0"/>
              <a:t>8</a:t>
            </a:fld>
            <a:endParaRPr lang="en-GB" dirty="0"/>
          </a:p>
        </p:txBody>
      </p:sp>
    </p:spTree>
    <p:extLst>
      <p:ext uri="{BB962C8B-B14F-4D97-AF65-F5344CB8AC3E}">
        <p14:creationId xmlns:p14="http://schemas.microsoft.com/office/powerpoint/2010/main" val="2600805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46DB6-85BF-F7D2-598F-2DC3FA88C4CD}"/>
              </a:ext>
            </a:extLst>
          </p:cNvPr>
          <p:cNvSpPr>
            <a:spLocks noGrp="1"/>
          </p:cNvSpPr>
          <p:nvPr>
            <p:ph type="title"/>
          </p:nvPr>
        </p:nvSpPr>
        <p:spPr/>
        <p:txBody>
          <a:bodyPr/>
          <a:lstStyle/>
          <a:p>
            <a:r>
              <a:rPr lang="en-GB" dirty="0"/>
              <a:t>GHGP Recap</a:t>
            </a:r>
          </a:p>
        </p:txBody>
      </p:sp>
      <p:sp>
        <p:nvSpPr>
          <p:cNvPr id="3" name="Content Placeholder 2">
            <a:extLst>
              <a:ext uri="{FF2B5EF4-FFF2-40B4-BE49-F238E27FC236}">
                <a16:creationId xmlns:a16="http://schemas.microsoft.com/office/drawing/2014/main" id="{24356DF8-9D03-CFFB-A325-3248D5526C0D}"/>
              </a:ext>
            </a:extLst>
          </p:cNvPr>
          <p:cNvSpPr>
            <a:spLocks noGrp="1"/>
          </p:cNvSpPr>
          <p:nvPr>
            <p:ph idx="1"/>
          </p:nvPr>
        </p:nvSpPr>
        <p:spPr/>
        <p:txBody>
          <a:bodyPr>
            <a:normAutofit fontScale="77500" lnSpcReduction="20000"/>
          </a:bodyPr>
          <a:lstStyle/>
          <a:p>
            <a:r>
              <a:rPr lang="en-GB" dirty="0"/>
              <a:t>Kicked off in 2020</a:t>
            </a:r>
          </a:p>
          <a:p>
            <a:r>
              <a:rPr lang="en-GB" dirty="0"/>
              <a:t>Draft guidance circulated but backed off including RGGOs as topic in next draft </a:t>
            </a:r>
          </a:p>
          <a:p>
            <a:r>
              <a:rPr lang="en-GB" dirty="0"/>
              <a:t>Status is an “</a:t>
            </a:r>
            <a:r>
              <a:rPr lang="en-GB" dirty="0">
                <a:hlinkClick r:id="rId2"/>
              </a:rPr>
              <a:t>interim statement</a:t>
            </a:r>
            <a:r>
              <a:rPr lang="en-GB" dirty="0"/>
              <a:t>” online. </a:t>
            </a:r>
          </a:p>
          <a:p>
            <a:pPr lvl="1"/>
            <a:r>
              <a:rPr lang="en-GB" i="1" dirty="0"/>
              <a:t>“no definitive guidance on this question under the GHG Protocol</a:t>
            </a:r>
            <a:r>
              <a:rPr lang="en-GB" dirty="0"/>
              <a:t>". </a:t>
            </a:r>
          </a:p>
          <a:p>
            <a:pPr lvl="1"/>
            <a:r>
              <a:rPr lang="en-GB" dirty="0"/>
              <a:t>“</a:t>
            </a:r>
            <a:r>
              <a:rPr lang="en-GB" i="1" dirty="0"/>
              <a:t>In the absence of guidance, companies purchasing certificates may wish to consult with their auditors and consider rules provided by relevant target-setting programs or applicable regulatory schemes in their jurisdiction(s) on how to report these purchases in their reports, while ensuring full transparency and following all GHG accounting and reporting principles."</a:t>
            </a:r>
            <a:endParaRPr lang="en-GB" dirty="0"/>
          </a:p>
        </p:txBody>
      </p:sp>
      <p:sp>
        <p:nvSpPr>
          <p:cNvPr id="4" name="Slide Number Placeholder 3">
            <a:extLst>
              <a:ext uri="{FF2B5EF4-FFF2-40B4-BE49-F238E27FC236}">
                <a16:creationId xmlns:a16="http://schemas.microsoft.com/office/drawing/2014/main" id="{A24B9771-B65B-9EE7-568D-4BB76FD0344F}"/>
              </a:ext>
            </a:extLst>
          </p:cNvPr>
          <p:cNvSpPr>
            <a:spLocks noGrp="1"/>
          </p:cNvSpPr>
          <p:nvPr>
            <p:ph type="sldNum" sz="quarter" idx="12"/>
          </p:nvPr>
        </p:nvSpPr>
        <p:spPr/>
        <p:txBody>
          <a:bodyPr/>
          <a:lstStyle/>
          <a:p>
            <a:fld id="{63E8BB4E-97E7-441F-9641-A8F293EA4571}" type="slidenum">
              <a:rPr lang="en-GB" smtClean="0"/>
              <a:t>9</a:t>
            </a:fld>
            <a:endParaRPr lang="en-GB" dirty="0"/>
          </a:p>
        </p:txBody>
      </p:sp>
    </p:spTree>
    <p:extLst>
      <p:ext uri="{BB962C8B-B14F-4D97-AF65-F5344CB8AC3E}">
        <p14:creationId xmlns:p14="http://schemas.microsoft.com/office/powerpoint/2010/main" val="18533126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F67B921FA26845A467BC387B1CB75F" ma:contentTypeVersion="15" ma:contentTypeDescription="Create a new document." ma:contentTypeScope="" ma:versionID="9930edceeac99d9c502635eaaaca2646">
  <xsd:schema xmlns:xsd="http://www.w3.org/2001/XMLSchema" xmlns:xs="http://www.w3.org/2001/XMLSchema" xmlns:p="http://schemas.microsoft.com/office/2006/metadata/properties" xmlns:ns2="08b28fe2-aad7-446e-968d-b56429c2090b" xmlns:ns3="3bbbe167-487c-408d-acef-8d2427bd1be5" targetNamespace="http://schemas.microsoft.com/office/2006/metadata/properties" ma:root="true" ma:fieldsID="a5341fb8250472aaa169c552ffb5a282" ns2:_="" ns3:_="">
    <xsd:import namespace="08b28fe2-aad7-446e-968d-b56429c2090b"/>
    <xsd:import namespace="3bbbe167-487c-408d-acef-8d2427bd1be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3:SharedWithUsers" minOccurs="0"/>
                <xsd:element ref="ns3:SharedWithDetails"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b28fe2-aad7-446e-968d-b56429c209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430c0f61-5948-43bc-a271-85f0a6a6477a"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bbbe167-487c-408d-acef-8d2427bd1be5"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891515b0-2a35-4da5-8b7e-44c2b7a78b9d}" ma:internalName="TaxCatchAll" ma:showField="CatchAllData" ma:web="3bbbe167-487c-408d-acef-8d2427bd1be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bbbe167-487c-408d-acef-8d2427bd1be5" xsi:nil="true"/>
    <lcf76f155ced4ddcb4097134ff3c332f xmlns="08b28fe2-aad7-446e-968d-b56429c2090b">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F239E3B-B85F-4A3A-9511-4548B3581A2B}"/>
</file>

<file path=customXml/itemProps2.xml><?xml version="1.0" encoding="utf-8"?>
<ds:datastoreItem xmlns:ds="http://schemas.openxmlformats.org/officeDocument/2006/customXml" ds:itemID="{25412ECC-C3D7-4413-9DFB-520E6B4905C2}">
  <ds:schemaRefs>
    <ds:schemaRef ds:uri="http://www.w3.org/XML/1998/namespace"/>
    <ds:schemaRef ds:uri="53c956a1-896a-4ca8-bc60-9dde2dc2e90c"/>
    <ds:schemaRef ds:uri="http://purl.org/dc/dcmitype/"/>
    <ds:schemaRef ds:uri="dbd36308-4467-4403-ad67-ca0aa79c05a0"/>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A3E6B6BB-4B53-437C-BC71-758B4D3DC3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6250</TotalTime>
  <Words>792</Words>
  <Application>Microsoft Office PowerPoint</Application>
  <PresentationFormat>On-screen Show (4:3)</PresentationFormat>
  <Paragraphs>64</Paragraphs>
  <Slides>12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Update from the GGCS  REA Green Gas Forum  January 2024 v1.0</vt:lpstr>
      <vt:lpstr>Intro</vt:lpstr>
      <vt:lpstr>Number of GGCS Producer Accounts</vt:lpstr>
      <vt:lpstr>Number of GGCS Trader Accounts</vt:lpstr>
      <vt:lpstr>RGGOs Retired by Year</vt:lpstr>
      <vt:lpstr>RGGOs Retired by Quarter</vt:lpstr>
      <vt:lpstr>RGGO Price Reports</vt:lpstr>
      <vt:lpstr>Demand for RGGOs</vt:lpstr>
      <vt:lpstr>GHGP Recap</vt:lpstr>
      <vt:lpstr>GHGP</vt:lpstr>
      <vt:lpstr>SBTi</vt:lpstr>
      <vt:lpstr>UDB</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Jesse Scharf</dc:creator>
  <cp:lastModifiedBy>Sara Bartle</cp:lastModifiedBy>
  <cp:revision>110</cp:revision>
  <cp:lastPrinted>2018-10-17T09:56:51Z</cp:lastPrinted>
  <dcterms:created xsi:type="dcterms:W3CDTF">2017-10-17T13:53:58Z</dcterms:created>
  <dcterms:modified xsi:type="dcterms:W3CDTF">2024-01-24T09:45:29Z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0x01010056D9E1B16D073E41B8EF286C10141C41</vt:lpwstr>
  </property>
  <property fmtid="{D5CDD505-2E9C-101B-9397-08002B2CF9AE}" pid="3" name="Order">
    <vt:r8>14000</vt:r8>
  </property>
  <property fmtid="{D5CDD505-2E9C-101B-9397-08002B2CF9AE}" pid="4" name="MediaServiceImageTags">
    <vt:lpwstr/>
  </property>
</Properties>
</file>