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4"/>
    <p:sldMasterId id="2147483692" r:id="rId5"/>
  </p:sldMasterIdLst>
  <p:notesMasterIdLst>
    <p:notesMasterId r:id="rId22"/>
  </p:notesMasterIdLst>
  <p:handoutMasterIdLst>
    <p:handoutMasterId r:id="rId23"/>
  </p:handoutMasterIdLst>
  <p:sldIdLst>
    <p:sldId id="259" r:id="rId6"/>
    <p:sldId id="295" r:id="rId7"/>
    <p:sldId id="298" r:id="rId8"/>
    <p:sldId id="299" r:id="rId9"/>
    <p:sldId id="305" r:id="rId10"/>
    <p:sldId id="293" r:id="rId11"/>
    <p:sldId id="297" r:id="rId12"/>
    <p:sldId id="263" r:id="rId13"/>
    <p:sldId id="294" r:id="rId14"/>
    <p:sldId id="300" r:id="rId15"/>
    <p:sldId id="301" r:id="rId16"/>
    <p:sldId id="302" r:id="rId17"/>
    <p:sldId id="303" r:id="rId18"/>
    <p:sldId id="304" r:id="rId19"/>
    <p:sldId id="306" r:id="rId20"/>
    <p:sldId id="290" r:id="rId21"/>
  </p:sldIdLst>
  <p:sldSz cx="12192000" cy="6858000"/>
  <p:notesSz cx="6735763" cy="98663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A39"/>
    <a:srgbClr val="EBD70A"/>
    <a:srgbClr val="5D9D23"/>
    <a:srgbClr val="0A529C"/>
    <a:srgbClr val="2C4983"/>
    <a:srgbClr val="146E4A"/>
    <a:srgbClr val="786F2C"/>
    <a:srgbClr val="5B9939"/>
    <a:srgbClr val="5E8E32"/>
    <a:srgbClr val="559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B7CD1E-96A7-4F33-B4B3-6E74D19F2576}" v="112" dt="2024-01-22T11:38:27.8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84828" autoAdjust="0"/>
  </p:normalViewPr>
  <p:slideViewPr>
    <p:cSldViewPr>
      <p:cViewPr varScale="1">
        <p:scale>
          <a:sx n="56" d="100"/>
          <a:sy n="56" d="100"/>
        </p:scale>
        <p:origin x="104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3288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7E860E2-3FE5-4D80-8709-EE9E86E87286}" type="datetimeFigureOut">
              <a:rPr lang="en-GB">
                <a:latin typeface="Lao UI" panose="020B0502040204020203" pitchFamily="34" charset="0"/>
                <a:cs typeface="Lao UI" panose="020B0502040204020203" pitchFamily="34" charset="0"/>
              </a:rPr>
              <a:pPr>
                <a:defRPr/>
              </a:pPr>
              <a:t>22/01/2024</a:t>
            </a:fld>
            <a:endParaRPr lang="en-GB" dirty="0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9BDE4E7-A6CC-445C-AD57-9FD5F79FA65E}" type="slidenum">
              <a:rPr lang="en-GB">
                <a:latin typeface="Lao UI" panose="020B0502040204020203" pitchFamily="34" charset="0"/>
                <a:cs typeface="Lao UI" panose="020B0502040204020203" pitchFamily="34" charset="0"/>
              </a:rPr>
              <a:pPr>
                <a:defRPr/>
              </a:pPr>
              <a:t>‹#›</a:t>
            </a:fld>
            <a:endParaRPr lang="en-GB" dirty="0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261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82065F-35A0-4692-BA13-39DBE6A8D3E7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5FB96E-0E54-415E-B9A2-38EEC3A9C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60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5FB96E-0E54-415E-B9A2-38EEC3A9C96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37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5FB96E-0E54-415E-B9A2-38EEC3A9C96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52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5FB96E-0E54-415E-B9A2-38EEC3A9C96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05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5FB96E-0E54-415E-B9A2-38EEC3A9C96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21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5FB96E-0E54-415E-B9A2-38EEC3A9C96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0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5FB96E-0E54-415E-B9A2-38EEC3A9C96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55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5FB96E-0E54-415E-B9A2-38EEC3A9C96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33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5FB96E-0E54-415E-B9A2-38EEC3A9C96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82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5FB96E-0E54-415E-B9A2-38EEC3A9C96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34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5FB96E-0E54-415E-B9A2-38EEC3A9C96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13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5FB96E-0E54-415E-B9A2-38EEC3A9C96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75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5FB96E-0E54-415E-B9A2-38EEC3A9C96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2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5FB96E-0E54-415E-B9A2-38EEC3A9C96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8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99156"/>
            <a:ext cx="9144000" cy="1810806"/>
          </a:xfrm>
        </p:spPr>
        <p:txBody>
          <a:bodyPr anchor="b">
            <a:normAutofit/>
          </a:bodyPr>
          <a:lstStyle>
            <a:lvl1pPr algn="ctr">
              <a:defRPr sz="4500" b="1" i="0" baseline="0">
                <a:solidFill>
                  <a:srgbClr val="2C4983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rgbClr val="2C4983"/>
                </a:solidFill>
                <a:latin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76925"/>
            <a:ext cx="12192000" cy="144016"/>
          </a:xfrm>
          <a:prstGeom prst="rect">
            <a:avLst/>
          </a:prstGeom>
          <a:solidFill>
            <a:srgbClr val="EBD7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1CEF6C-8332-4A9F-8BAE-A822BD9478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92139"/>
            <a:ext cx="3528392" cy="15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2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30"/>
            <a:ext cx="10515600" cy="383562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4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fld id="{B29FE22D-03E9-477E-B2C8-EB9A218C5C0D}" type="datetimeFigureOut">
              <a:rPr lang="en-GB" smtClean="0"/>
              <a:pPr/>
              <a:t>22/01/2024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fld id="{1F5D1466-2844-4E65-B16F-7F9835B270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219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57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400" b="1" kern="1200" baseline="0" dirty="0">
                <a:solidFill>
                  <a:srgbClr val="2C4983"/>
                </a:solidFill>
                <a:latin typeface="Lao U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8"/>
            <a:ext cx="10515600" cy="3907631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76925"/>
            <a:ext cx="12192000" cy="144016"/>
          </a:xfrm>
          <a:prstGeom prst="rect">
            <a:avLst/>
          </a:prstGeom>
          <a:solidFill>
            <a:srgbClr val="EBD7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78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836717"/>
            <a:ext cx="10515600" cy="2852737"/>
          </a:xfrm>
        </p:spPr>
        <p:txBody>
          <a:bodyPr anchor="b"/>
          <a:lstStyle>
            <a:lvl1pPr>
              <a:defRPr sz="60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149085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725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400" b="1" kern="1200" baseline="0" dirty="0">
                <a:solidFill>
                  <a:srgbClr val="2C4983"/>
                </a:solidFill>
                <a:latin typeface="Lao U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5156200" cy="39076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8"/>
            <a:ext cx="5156200" cy="39076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29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400" b="1" kern="1200" baseline="0" dirty="0">
                <a:solidFill>
                  <a:srgbClr val="2C4983"/>
                </a:solidFill>
                <a:latin typeface="Lao U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40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39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54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30"/>
            <a:ext cx="6172200" cy="47458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6758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30"/>
            <a:ext cx="6172200" cy="4745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6758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84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D318381-13A5-4371-B2F8-5C276AE77FC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5916885"/>
            <a:ext cx="2088232" cy="92744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76925"/>
            <a:ext cx="12192000" cy="144016"/>
          </a:xfrm>
          <a:prstGeom prst="rect">
            <a:avLst/>
          </a:prstGeom>
          <a:solidFill>
            <a:srgbClr val="EBD7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431372" y="6309325"/>
            <a:ext cx="28235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dirty="0">
                <a:solidFill>
                  <a:srgbClr val="2C4983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Copyright © NNFCC 2024</a:t>
            </a:r>
          </a:p>
        </p:txBody>
      </p:sp>
    </p:spTree>
    <p:extLst>
      <p:ext uri="{BB962C8B-B14F-4D97-AF65-F5344CB8AC3E}">
        <p14:creationId xmlns:p14="http://schemas.microsoft.com/office/powerpoint/2010/main" val="54311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2C4983"/>
          </a:solidFill>
          <a:latin typeface="Lao UI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sz="2800" kern="1200" baseline="0">
          <a:solidFill>
            <a:schemeClr val="bg2">
              <a:lumMod val="25000"/>
            </a:schemeClr>
          </a:solidFill>
          <a:latin typeface="Lao U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62517" y="1689484"/>
            <a:ext cx="543348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1600" b="1" dirty="0">
                <a:solidFill>
                  <a:srgbClr val="2C4983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13 years of Bioeconomy development</a:t>
            </a:r>
            <a:endParaRPr lang="en-GB" altLang="en-US" sz="1600" dirty="0">
              <a:solidFill>
                <a:srgbClr val="2C4983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eaLnBrk="1" hangingPunct="1">
              <a:defRPr/>
            </a:pPr>
            <a:endParaRPr lang="en-GB" altLang="en-US" sz="1600" dirty="0">
              <a:solidFill>
                <a:srgbClr val="595959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eaLnBrk="1" hangingPunct="1">
              <a:defRPr/>
            </a:pPr>
            <a:r>
              <a:rPr lang="en-GB" altLang="en-US" sz="1600" dirty="0">
                <a:solidFill>
                  <a:srgbClr val="2C4983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NNFCC is an international bioeconomy consultancy, based in the UK.</a:t>
            </a:r>
          </a:p>
          <a:p>
            <a:pPr eaLnBrk="1" hangingPunct="1">
              <a:defRPr/>
            </a:pPr>
            <a:endParaRPr lang="en-GB" altLang="en-US" sz="1600" dirty="0">
              <a:solidFill>
                <a:srgbClr val="2C4983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eaLnBrk="1" hangingPunct="1">
              <a:defRPr/>
            </a:pPr>
            <a:r>
              <a:rPr lang="en-GB" sz="1600" dirty="0">
                <a:solidFill>
                  <a:srgbClr val="2C4983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We provide strategic, </a:t>
            </a:r>
            <a:r>
              <a:rPr lang="en-GB" sz="1600" dirty="0" err="1">
                <a:solidFill>
                  <a:srgbClr val="2C4983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biobased</a:t>
            </a:r>
            <a:r>
              <a:rPr lang="en-GB" sz="1600" dirty="0">
                <a:solidFill>
                  <a:srgbClr val="2C4983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 business consultancy; analysing, explaining and de-risking the bioeconomy for our clients.</a:t>
            </a:r>
          </a:p>
          <a:p>
            <a:pPr eaLnBrk="1" hangingPunct="1">
              <a:defRPr/>
            </a:pPr>
            <a:endParaRPr lang="en-GB" altLang="en-US" sz="1600" dirty="0">
              <a:solidFill>
                <a:srgbClr val="2C4983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eaLnBrk="1" hangingPunct="1">
              <a:defRPr/>
            </a:pPr>
            <a:r>
              <a:rPr lang="en-GB" altLang="en-US" sz="1600" dirty="0">
                <a:solidFill>
                  <a:srgbClr val="2C4983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We help industry solve complex business challenges and provide vital evidence for policy makers.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021388"/>
            <a:ext cx="12192000" cy="863600"/>
          </a:xfrm>
          <a:prstGeom prst="rect">
            <a:avLst/>
          </a:prstGeom>
          <a:solidFill>
            <a:srgbClr val="5E8E32"/>
          </a:solidFill>
          <a:ln>
            <a:solidFill>
              <a:srgbClr val="5E8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bg1"/>
                </a:solidFill>
                <a:latin typeface="Century Gothic" pitchFamily="34" charset="0"/>
              </a:rPr>
              <a:t>       </a:t>
            </a:r>
            <a:r>
              <a:rPr lang="en-GB" sz="2800" b="1" dirty="0">
                <a:solidFill>
                  <a:schemeClr val="bg1"/>
                </a:solidFill>
                <a:latin typeface="Century Gothic" pitchFamily="34" charset="0"/>
              </a:rPr>
              <a:t>| </a:t>
            </a:r>
            <a:r>
              <a:rPr lang="en-GB" sz="2400" dirty="0">
                <a:solidFill>
                  <a:schemeClr val="bg1"/>
                </a:solidFill>
                <a:latin typeface="Century Gothic" pitchFamily="34" charset="0"/>
              </a:rPr>
              <a:t>       </a:t>
            </a:r>
            <a:r>
              <a:rPr lang="en-GB" sz="2800" b="1" dirty="0">
                <a:solidFill>
                  <a:schemeClr val="bg1"/>
                </a:solidFill>
                <a:latin typeface="Arial Narrow" panose="020B0606020202030204" pitchFamily="34" charset="0"/>
                <a:cs typeface="Lao UI" panose="020B0502040204020203" pitchFamily="34" charset="0"/>
              </a:rPr>
              <a:t>|</a:t>
            </a:r>
            <a:r>
              <a:rPr lang="en-GB" sz="2400" dirty="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 www.nnfcc.co.uk  </a:t>
            </a:r>
            <a:r>
              <a:rPr lang="en-GB" sz="2800" b="1" dirty="0">
                <a:solidFill>
                  <a:schemeClr val="bg1"/>
                </a:solidFill>
                <a:latin typeface="Arial Narrow" panose="020B0606020202030204" pitchFamily="34" charset="0"/>
                <a:cs typeface="Lao UI" panose="020B0502040204020203" pitchFamily="34" charset="0"/>
              </a:rPr>
              <a:t>|</a:t>
            </a:r>
            <a:r>
              <a:rPr lang="en-GB" sz="2400" dirty="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 enquiries@nnfcc.co.uk</a:t>
            </a:r>
          </a:p>
        </p:txBody>
      </p:sp>
      <p:pic>
        <p:nvPicPr>
          <p:cNvPr id="16" name="Picture 5" descr="https://si0.twimg.com/a/1338356632/images/logos/twitter_newbird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7" y="6048380"/>
            <a:ext cx="1079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://press.linkedin.com/sites/all/themes/presslinkedin/images/LinkedIn_IN_Icon_55p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87" y="6202368"/>
            <a:ext cx="698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84" y="143297"/>
            <a:ext cx="3891205" cy="12961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21" y="1772816"/>
            <a:ext cx="5119744" cy="2880320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662520" y="5516568"/>
            <a:ext cx="282350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dirty="0">
                <a:solidFill>
                  <a:srgbClr val="2C4983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Copyright © NNFCC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559C2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559C23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559C23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559C23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559C23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559C23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559C23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559C23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559C23"/>
          </a:solidFill>
          <a:latin typeface="Arial" charset="0"/>
          <a:cs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200" kern="1200">
          <a:solidFill>
            <a:srgbClr val="559C23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hyperlink" Target="mailto:l.hopwood@nnfcc.co.uk" TargetMode="External"/><Relationship Id="rId5" Type="http://schemas.openxmlformats.org/officeDocument/2006/relationships/image" Target="../media/image17.jpeg"/><Relationship Id="rId10" Type="http://schemas.openxmlformats.org/officeDocument/2006/relationships/hyperlink" Target="http://www.nnfcc.co.uk/" TargetMode="External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gem.gov.uk/publications/green-gas-support-scheme-guidanc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gem.gov.uk/publications/green-gas-support-scheme-guidanc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gem.gov.uk/publications/green-gas-support-scheme-guidanc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methods-of-calculating-greenhouse-gas-emission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data.europa.eu/eli/dir/2018/2001/2022-06-07" TargetMode="External"/><Relationship Id="rId4" Type="http://schemas.openxmlformats.org/officeDocument/2006/relationships/hyperlink" Target="http://data.europa.eu/eli/dir/2009/28/2015-10-0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0DFCC-3123-4CF3-9C81-40DAF7C8B0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Lao UI"/>
                <a:cs typeface="Lao UI"/>
              </a:rPr>
              <a:t>Green Gas Support Scheme</a:t>
            </a:r>
            <a:br>
              <a:rPr lang="en-GB" dirty="0">
                <a:latin typeface="Lao UI"/>
                <a:cs typeface="Lao UI"/>
              </a:rPr>
            </a:br>
            <a:r>
              <a:rPr lang="en-GB" dirty="0">
                <a:latin typeface="Lao UI"/>
                <a:cs typeface="Lao UI"/>
              </a:rPr>
              <a:t>GHG Calculator &amp; Lifecycle Analysis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B8963-F9DC-452B-B9B2-321F358165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endParaRPr lang="en-GB" dirty="0">
              <a:latin typeface="Lao UI"/>
              <a:cs typeface="Lao UI"/>
            </a:endParaRPr>
          </a:p>
          <a:p>
            <a:r>
              <a:rPr lang="en-GB" dirty="0">
                <a:latin typeface="Lao UI"/>
                <a:cs typeface="Lao UI"/>
              </a:rPr>
              <a:t>Lucy Montgomery</a:t>
            </a:r>
          </a:p>
          <a:p>
            <a:r>
              <a:rPr lang="en-GB" dirty="0">
                <a:latin typeface="Lao UI"/>
                <a:cs typeface="Lao UI"/>
              </a:rPr>
              <a:t>Senior Consultant</a:t>
            </a:r>
          </a:p>
        </p:txBody>
      </p:sp>
    </p:spTree>
    <p:extLst>
      <p:ext uri="{BB962C8B-B14F-4D97-AF65-F5344CB8AC3E}">
        <p14:creationId xmlns:p14="http://schemas.microsoft.com/office/powerpoint/2010/main" val="2554048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0562-6CD8-060C-51A1-AF922D69D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3 – LCA of AD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3DE6F5F-2272-68EA-F75B-AB2196170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en-GB" dirty="0"/>
              <a:t> Brief was to look at LCA of AD “beyond REDII”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Both positives and negatives are implied</a:t>
            </a:r>
          </a:p>
          <a:p>
            <a:pPr>
              <a:spcBef>
                <a:spcPts val="1200"/>
              </a:spcBef>
            </a:pPr>
            <a:r>
              <a:rPr lang="en-GB" dirty="0"/>
              <a:t> DESNZ expressed particular interest in: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Impact of infrastructure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Impact of fugitive methane emissions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Impact of ‘end of life of feedstocks’</a:t>
            </a:r>
          </a:p>
          <a:p>
            <a:pPr>
              <a:spcBef>
                <a:spcPts val="1200"/>
              </a:spcBef>
            </a:pPr>
            <a:r>
              <a:rPr lang="en-GB" dirty="0"/>
              <a:t> Some commonly mentioned methodology limits of REDII are: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Manure credit can distort emissions (and RTFO have ditched it for 2024)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The handling of digestate as a co-product can distort emissions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CO₂ is not treated as a co-product, which will potentially put it out of sync of carbon certificate schemes.</a:t>
            </a:r>
          </a:p>
        </p:txBody>
      </p:sp>
    </p:spTree>
    <p:extLst>
      <p:ext uri="{BB962C8B-B14F-4D97-AF65-F5344CB8AC3E}">
        <p14:creationId xmlns:p14="http://schemas.microsoft.com/office/powerpoint/2010/main" val="4084009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89A208A-6AF8-62C4-6EB4-E1AEF4BFBD7C}"/>
              </a:ext>
            </a:extLst>
          </p:cNvPr>
          <p:cNvGrpSpPr/>
          <p:nvPr/>
        </p:nvGrpSpPr>
        <p:grpSpPr>
          <a:xfrm>
            <a:off x="-3841104" y="620688"/>
            <a:ext cx="13465496" cy="5927008"/>
            <a:chOff x="683767" y="717510"/>
            <a:chExt cx="10324547" cy="241880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FA3B20B-E1F2-CA20-B4FF-65635B89DA68}"/>
                </a:ext>
              </a:extLst>
            </p:cNvPr>
            <p:cNvGrpSpPr/>
            <p:nvPr/>
          </p:nvGrpSpPr>
          <p:grpSpPr>
            <a:xfrm>
              <a:off x="5833408" y="769815"/>
              <a:ext cx="5106135" cy="1975074"/>
              <a:chOff x="5719386" y="219700"/>
              <a:chExt cx="5608855" cy="208108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4F7445-D136-FF32-1743-799580945AD9}"/>
                  </a:ext>
                </a:extLst>
              </p:cNvPr>
              <p:cNvSpPr/>
              <p:nvPr/>
            </p:nvSpPr>
            <p:spPr>
              <a:xfrm>
                <a:off x="5730097" y="219700"/>
                <a:ext cx="5598144" cy="347105"/>
              </a:xfrm>
              <a:prstGeom prst="rect">
                <a:avLst/>
              </a:prstGeom>
              <a:solidFill>
                <a:srgbClr val="5B9A3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/>
                  <a:t>3. Life Cycle Analysis for UK AD facilities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9C21B80-952E-4E47-78AD-90CF16A30379}"/>
                  </a:ext>
                </a:extLst>
              </p:cNvPr>
              <p:cNvSpPr/>
              <p:nvPr/>
            </p:nvSpPr>
            <p:spPr>
              <a:xfrm>
                <a:off x="5730097" y="614754"/>
                <a:ext cx="5598144" cy="247096"/>
              </a:xfrm>
              <a:prstGeom prst="rect">
                <a:avLst/>
              </a:prstGeom>
              <a:solidFill>
                <a:srgbClr val="5B9A3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3.1 Literature review of LCA methods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7936BD6-5AB7-6217-5245-86E1E3553A0D}"/>
                  </a:ext>
                </a:extLst>
              </p:cNvPr>
              <p:cNvSpPr/>
              <p:nvPr/>
            </p:nvSpPr>
            <p:spPr>
              <a:xfrm>
                <a:off x="5719386" y="1763680"/>
                <a:ext cx="5598144" cy="247096"/>
              </a:xfrm>
              <a:prstGeom prst="rect">
                <a:avLst/>
              </a:prstGeom>
              <a:solidFill>
                <a:srgbClr val="5B9A3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3.6 Sensitivity analysis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63F6C12-60A2-7CC2-0EE1-58D2BE4285C3}"/>
                  </a:ext>
                </a:extLst>
              </p:cNvPr>
              <p:cNvSpPr/>
              <p:nvPr/>
            </p:nvSpPr>
            <p:spPr>
              <a:xfrm>
                <a:off x="5738058" y="909799"/>
                <a:ext cx="5590182" cy="227345"/>
              </a:xfrm>
              <a:prstGeom prst="rect">
                <a:avLst/>
              </a:prstGeom>
              <a:solidFill>
                <a:srgbClr val="5B9A3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3.2 LCA method development</a:t>
                </a:r>
                <a:endParaRPr lang="en-US" sz="1400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EC119A8-4F63-F2EC-EE38-0059D536473B}"/>
                  </a:ext>
                </a:extLst>
              </p:cNvPr>
              <p:cNvSpPr/>
              <p:nvPr/>
            </p:nvSpPr>
            <p:spPr>
              <a:xfrm>
                <a:off x="5729180" y="1184113"/>
                <a:ext cx="5590182" cy="248574"/>
              </a:xfrm>
              <a:prstGeom prst="rect">
                <a:avLst/>
              </a:prstGeom>
              <a:solidFill>
                <a:srgbClr val="5B9A3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3.3 LCA tool development</a:t>
                </a:r>
                <a:endParaRPr lang="en-US" sz="1400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B4BCE7B-C9FC-2E75-F918-AA91596AF0CF}"/>
                  </a:ext>
                </a:extLst>
              </p:cNvPr>
              <p:cNvSpPr/>
              <p:nvPr/>
            </p:nvSpPr>
            <p:spPr>
              <a:xfrm>
                <a:off x="5729180" y="1475567"/>
                <a:ext cx="2770544" cy="248574"/>
              </a:xfrm>
              <a:prstGeom prst="rect">
                <a:avLst/>
              </a:prstGeom>
              <a:solidFill>
                <a:srgbClr val="5B9A3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3.4 Data gathering &amp; testing</a:t>
                </a:r>
                <a:endParaRPr lang="en-US" sz="1400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39A68EA-61AF-2EE5-9E2D-49CC06433A19}"/>
                  </a:ext>
                </a:extLst>
              </p:cNvPr>
              <p:cNvSpPr/>
              <p:nvPr/>
            </p:nvSpPr>
            <p:spPr>
              <a:xfrm>
                <a:off x="8547902" y="1475900"/>
                <a:ext cx="2770544" cy="247096"/>
              </a:xfrm>
              <a:prstGeom prst="rect">
                <a:avLst/>
              </a:prstGeom>
              <a:solidFill>
                <a:srgbClr val="5B9A3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3.5 Case studies</a:t>
                </a:r>
                <a:endParaRPr lang="en-US" sz="1400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8F49021-F578-7F46-114E-27DEB8B18685}"/>
                  </a:ext>
                </a:extLst>
              </p:cNvPr>
              <p:cNvSpPr/>
              <p:nvPr/>
            </p:nvSpPr>
            <p:spPr>
              <a:xfrm>
                <a:off x="5719386" y="2053686"/>
                <a:ext cx="5598144" cy="247096"/>
              </a:xfrm>
              <a:prstGeom prst="rect">
                <a:avLst/>
              </a:prstGeom>
              <a:solidFill>
                <a:srgbClr val="5B9A3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3.7 Emissions of UK AD fleet </a:t>
                </a:r>
              </a:p>
            </p:txBody>
          </p:sp>
        </p:grpSp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17ECF9E3-F4D1-3E0B-AA00-2D2D66B9CFCC}"/>
                </a:ext>
              </a:extLst>
            </p:cNvPr>
            <p:cNvSpPr/>
            <p:nvPr/>
          </p:nvSpPr>
          <p:spPr>
            <a:xfrm rot="5400000">
              <a:off x="2025178" y="-623901"/>
              <a:ext cx="2413563" cy="5096385"/>
            </a:xfrm>
            <a:prstGeom prst="homePlate">
              <a:avLst>
                <a:gd name="adj" fmla="val 13039"/>
              </a:avLst>
            </a:prstGeom>
            <a:noFill/>
            <a:ln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94044FD9-BFB0-6DB7-F7B8-9AD009A08133}"/>
                </a:ext>
              </a:extLst>
            </p:cNvPr>
            <p:cNvSpPr/>
            <p:nvPr/>
          </p:nvSpPr>
          <p:spPr>
            <a:xfrm rot="5400000">
              <a:off x="7193873" y="-678122"/>
              <a:ext cx="2413563" cy="5215319"/>
            </a:xfrm>
            <a:prstGeom prst="homePlate">
              <a:avLst>
                <a:gd name="adj" fmla="val 13039"/>
              </a:avLst>
            </a:prstGeom>
            <a:noFill/>
            <a:ln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0EC4B56-E223-4143-9586-41E2C3920842}"/>
              </a:ext>
            </a:extLst>
          </p:cNvPr>
          <p:cNvCxnSpPr/>
          <p:nvPr/>
        </p:nvCxnSpPr>
        <p:spPr>
          <a:xfrm flipH="1">
            <a:off x="9768408" y="3645024"/>
            <a:ext cx="1440160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18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89A208A-6AF8-62C4-6EB4-E1AEF4BFBD7C}"/>
              </a:ext>
            </a:extLst>
          </p:cNvPr>
          <p:cNvGrpSpPr/>
          <p:nvPr/>
        </p:nvGrpSpPr>
        <p:grpSpPr>
          <a:xfrm>
            <a:off x="-3841104" y="620688"/>
            <a:ext cx="13465496" cy="5927008"/>
            <a:chOff x="683767" y="717510"/>
            <a:chExt cx="10324547" cy="241880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FA3B20B-E1F2-CA20-B4FF-65635B89DA68}"/>
                </a:ext>
              </a:extLst>
            </p:cNvPr>
            <p:cNvGrpSpPr/>
            <p:nvPr/>
          </p:nvGrpSpPr>
          <p:grpSpPr>
            <a:xfrm>
              <a:off x="5833408" y="769815"/>
              <a:ext cx="5106135" cy="1975074"/>
              <a:chOff x="5719386" y="219700"/>
              <a:chExt cx="5608855" cy="208108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54F7445-D136-FF32-1743-799580945AD9}"/>
                  </a:ext>
                </a:extLst>
              </p:cNvPr>
              <p:cNvSpPr/>
              <p:nvPr/>
            </p:nvSpPr>
            <p:spPr>
              <a:xfrm>
                <a:off x="5730097" y="219700"/>
                <a:ext cx="5598144" cy="347105"/>
              </a:xfrm>
              <a:prstGeom prst="rect">
                <a:avLst/>
              </a:prstGeom>
              <a:solidFill>
                <a:srgbClr val="5B9A3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/>
                  <a:t>3. Life Cycle Analysis for UK AD facilities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9C21B80-952E-4E47-78AD-90CF16A30379}"/>
                  </a:ext>
                </a:extLst>
              </p:cNvPr>
              <p:cNvSpPr/>
              <p:nvPr/>
            </p:nvSpPr>
            <p:spPr>
              <a:xfrm>
                <a:off x="5730097" y="614754"/>
                <a:ext cx="5598144" cy="247096"/>
              </a:xfrm>
              <a:prstGeom prst="rect">
                <a:avLst/>
              </a:prstGeom>
              <a:solidFill>
                <a:srgbClr val="5B9A3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3.1 Literature review of LCA methods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7936BD6-5AB7-6217-5245-86E1E3553A0D}"/>
                  </a:ext>
                </a:extLst>
              </p:cNvPr>
              <p:cNvSpPr/>
              <p:nvPr/>
            </p:nvSpPr>
            <p:spPr>
              <a:xfrm>
                <a:off x="5719386" y="1763680"/>
                <a:ext cx="5598144" cy="247096"/>
              </a:xfrm>
              <a:prstGeom prst="rect">
                <a:avLst/>
              </a:prstGeom>
              <a:solidFill>
                <a:srgbClr val="5B9A3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3.6 Sensitivity analysis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63F6C12-60A2-7CC2-0EE1-58D2BE4285C3}"/>
                  </a:ext>
                </a:extLst>
              </p:cNvPr>
              <p:cNvSpPr/>
              <p:nvPr/>
            </p:nvSpPr>
            <p:spPr>
              <a:xfrm>
                <a:off x="5738058" y="909799"/>
                <a:ext cx="5590182" cy="227345"/>
              </a:xfrm>
              <a:prstGeom prst="rect">
                <a:avLst/>
              </a:prstGeom>
              <a:solidFill>
                <a:srgbClr val="5B9A3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3.2 LCA method development</a:t>
                </a:r>
                <a:endParaRPr lang="en-US" sz="1400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EC119A8-4F63-F2EC-EE38-0059D536473B}"/>
                  </a:ext>
                </a:extLst>
              </p:cNvPr>
              <p:cNvSpPr/>
              <p:nvPr/>
            </p:nvSpPr>
            <p:spPr>
              <a:xfrm>
                <a:off x="5729180" y="1184113"/>
                <a:ext cx="5590182" cy="248574"/>
              </a:xfrm>
              <a:prstGeom prst="rect">
                <a:avLst/>
              </a:prstGeom>
              <a:solidFill>
                <a:srgbClr val="5B9A3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3.3 LCA tool development</a:t>
                </a:r>
                <a:endParaRPr lang="en-US" sz="1400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B4BCE7B-C9FC-2E75-F918-AA91596AF0CF}"/>
                  </a:ext>
                </a:extLst>
              </p:cNvPr>
              <p:cNvSpPr/>
              <p:nvPr/>
            </p:nvSpPr>
            <p:spPr>
              <a:xfrm>
                <a:off x="5729180" y="1475567"/>
                <a:ext cx="2770544" cy="248574"/>
              </a:xfrm>
              <a:prstGeom prst="rect">
                <a:avLst/>
              </a:prstGeom>
              <a:solidFill>
                <a:srgbClr val="5B9A3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3.4 Data gathering &amp; testing</a:t>
                </a:r>
                <a:endParaRPr lang="en-US" sz="1400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39A68EA-61AF-2EE5-9E2D-49CC06433A19}"/>
                  </a:ext>
                </a:extLst>
              </p:cNvPr>
              <p:cNvSpPr/>
              <p:nvPr/>
            </p:nvSpPr>
            <p:spPr>
              <a:xfrm>
                <a:off x="8547902" y="1475900"/>
                <a:ext cx="2770544" cy="247096"/>
              </a:xfrm>
              <a:prstGeom prst="rect">
                <a:avLst/>
              </a:prstGeom>
              <a:solidFill>
                <a:srgbClr val="5B9A3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3.5 Case studies</a:t>
                </a:r>
                <a:endParaRPr lang="en-US" sz="1400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8F49021-F578-7F46-114E-27DEB8B18685}"/>
                  </a:ext>
                </a:extLst>
              </p:cNvPr>
              <p:cNvSpPr/>
              <p:nvPr/>
            </p:nvSpPr>
            <p:spPr>
              <a:xfrm>
                <a:off x="5719386" y="2053686"/>
                <a:ext cx="5598144" cy="247096"/>
              </a:xfrm>
              <a:prstGeom prst="rect">
                <a:avLst/>
              </a:prstGeom>
              <a:solidFill>
                <a:srgbClr val="5B9A3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3.7 Emissions of UK AD fleet </a:t>
                </a:r>
              </a:p>
            </p:txBody>
          </p:sp>
        </p:grpSp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17ECF9E3-F4D1-3E0B-AA00-2D2D66B9CFCC}"/>
                </a:ext>
              </a:extLst>
            </p:cNvPr>
            <p:cNvSpPr/>
            <p:nvPr/>
          </p:nvSpPr>
          <p:spPr>
            <a:xfrm rot="5400000">
              <a:off x="2025178" y="-623901"/>
              <a:ext cx="2413563" cy="5096385"/>
            </a:xfrm>
            <a:prstGeom prst="homePlate">
              <a:avLst>
                <a:gd name="adj" fmla="val 13039"/>
              </a:avLst>
            </a:prstGeom>
            <a:noFill/>
            <a:ln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94044FD9-BFB0-6DB7-F7B8-9AD009A08133}"/>
                </a:ext>
              </a:extLst>
            </p:cNvPr>
            <p:cNvSpPr/>
            <p:nvPr/>
          </p:nvSpPr>
          <p:spPr>
            <a:xfrm rot="5400000">
              <a:off x="7193873" y="-678122"/>
              <a:ext cx="2413563" cy="5215319"/>
            </a:xfrm>
            <a:prstGeom prst="homePlate">
              <a:avLst>
                <a:gd name="adj" fmla="val 13039"/>
              </a:avLst>
            </a:prstGeom>
            <a:noFill/>
            <a:ln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0EC4B56-E223-4143-9586-41E2C3920842}"/>
              </a:ext>
            </a:extLst>
          </p:cNvPr>
          <p:cNvCxnSpPr/>
          <p:nvPr/>
        </p:nvCxnSpPr>
        <p:spPr>
          <a:xfrm flipH="1">
            <a:off x="9768408" y="3645024"/>
            <a:ext cx="1440160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CA5CD2E5-013D-E4A8-9DD7-62F7FA80ACA4}"/>
              </a:ext>
            </a:extLst>
          </p:cNvPr>
          <p:cNvSpPr/>
          <p:nvPr/>
        </p:nvSpPr>
        <p:spPr>
          <a:xfrm>
            <a:off x="2279576" y="1667578"/>
            <a:ext cx="360040" cy="3246537"/>
          </a:xfrm>
          <a:prstGeom prst="leftBrac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053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0562-6CD8-060C-51A1-AF922D69D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3 – Methodology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3DE6F5F-2272-68EA-F75B-AB2196170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GB" dirty="0"/>
              <a:t> Some methodology changes can have a big impact on how big the ‘benefits’ of AD are.</a:t>
            </a:r>
          </a:p>
          <a:p>
            <a:pPr>
              <a:spcBef>
                <a:spcPts val="1200"/>
              </a:spcBef>
            </a:pPr>
            <a:r>
              <a:rPr lang="en-GB" dirty="0"/>
              <a:t> An example of this is whether manure gets a credit.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In REDII/GGSS, your AD pathway emissions get a carbon credit for every unit of manure you use as a feedstock.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Because poorly stored manure would otherwise have emitted powerful greenhouse gases on farm.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However, the credit is a simplification.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The benefit really should be counted in agriculture, as it’s avoided on the farm not at the AD plant.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The credit can cause a distortion of emissions further down the line.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It can be used unscrupulously to compensate for poor practice.</a:t>
            </a:r>
          </a:p>
        </p:txBody>
      </p:sp>
    </p:spTree>
    <p:extLst>
      <p:ext uri="{BB962C8B-B14F-4D97-AF65-F5344CB8AC3E}">
        <p14:creationId xmlns:p14="http://schemas.microsoft.com/office/powerpoint/2010/main" val="725018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0562-6CD8-060C-51A1-AF922D69D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3 – Methodology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3DE6F5F-2272-68EA-F75B-AB2196170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sz="2400" dirty="0"/>
              <a:t> We are approaching these issues with a methodology ‘toggle’.</a:t>
            </a:r>
          </a:p>
          <a:p>
            <a:pPr>
              <a:spcBef>
                <a:spcPts val="1200"/>
              </a:spcBef>
            </a:pPr>
            <a:r>
              <a:rPr lang="en-GB" sz="2400" dirty="0"/>
              <a:t> For certain big issues, you can choose in the tool to toggle them on and off.</a:t>
            </a:r>
          </a:p>
          <a:p>
            <a:pPr lvl="1">
              <a:spcBef>
                <a:spcPts val="1200"/>
              </a:spcBef>
            </a:pPr>
            <a:r>
              <a:rPr lang="en-GB" sz="2000" i="1" dirty="0"/>
              <a:t>‘include manure credit’ / ‘exclude manure credit’</a:t>
            </a:r>
          </a:p>
          <a:p>
            <a:pPr>
              <a:spcBef>
                <a:spcPts val="1200"/>
              </a:spcBef>
            </a:pPr>
            <a:r>
              <a:rPr lang="en-GB" sz="2400" dirty="0"/>
              <a:t> For other issues, there is a high, medium and low range that you can toggle between.</a:t>
            </a:r>
          </a:p>
          <a:p>
            <a:pPr lvl="1">
              <a:spcBef>
                <a:spcPts val="1200"/>
              </a:spcBef>
            </a:pPr>
            <a:r>
              <a:rPr lang="en-GB" sz="2000" dirty="0"/>
              <a:t>E.g. </a:t>
            </a:r>
            <a:r>
              <a:rPr lang="en-GB" sz="2000" i="1" dirty="0"/>
              <a:t>How high are fugitive methane emissions really?</a:t>
            </a:r>
            <a:endParaRPr lang="en-GB" sz="2000" dirty="0"/>
          </a:p>
          <a:p>
            <a:pPr>
              <a:spcBef>
                <a:spcPts val="1200"/>
              </a:spcBef>
            </a:pPr>
            <a:endParaRPr lang="en-GB" sz="2400" i="1" dirty="0"/>
          </a:p>
          <a:p>
            <a:pPr>
              <a:spcBef>
                <a:spcPts val="1200"/>
              </a:spcBef>
            </a:pPr>
            <a:r>
              <a:rPr lang="en-GB" sz="2400" i="1" dirty="0"/>
              <a:t> </a:t>
            </a:r>
            <a:r>
              <a:rPr lang="en-GB" sz="2400" dirty="0"/>
              <a:t>In this afternoon’s session, looking into some of these bigger issues.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499789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D6C47-A692-4EBD-843C-289430321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context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B1369-A490-889E-8EC7-32491FBE2E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3" t="1938" r="2506" b="2748"/>
          <a:stretch/>
        </p:blipFill>
        <p:spPr>
          <a:xfrm>
            <a:off x="1631504" y="1560694"/>
            <a:ext cx="3156486" cy="4437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8567AE-FD12-A32D-CF95-643B5D09D4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5961" y="188641"/>
            <a:ext cx="4835316" cy="5809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34596D-8494-DA17-8C83-40B656DFE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629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0A48EEC-D9F0-35BE-55AA-85328ACD61C6}"/>
              </a:ext>
            </a:extLst>
          </p:cNvPr>
          <p:cNvSpPr txBox="1"/>
          <p:nvPr/>
        </p:nvSpPr>
        <p:spPr>
          <a:xfrm>
            <a:off x="7608168" y="692696"/>
            <a:ext cx="540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endParaRPr lang="en-US" sz="1200" dirty="0">
              <a:solidFill>
                <a:schemeClr val="bg2">
                  <a:lumMod val="25000"/>
                </a:schemeClr>
              </a:solidFill>
              <a:latin typeface="Lao UI" panose="020B0502040204020203" pitchFamily="34" charset="0"/>
              <a:cs typeface="+mn-cs"/>
            </a:endParaRPr>
          </a:p>
          <a:p>
            <a:pPr lvl="1" algn="ctr"/>
            <a:endParaRPr lang="en-US" sz="1200" dirty="0">
              <a:solidFill>
                <a:schemeClr val="bg2">
                  <a:lumMod val="25000"/>
                </a:schemeClr>
              </a:solidFill>
              <a:latin typeface="Lao UI" panose="020B0502040204020203" pitchFamily="34" charset="0"/>
              <a:cs typeface="+mn-cs"/>
            </a:endParaRPr>
          </a:p>
          <a:p>
            <a:pPr lvl="1" algn="ctr"/>
            <a:endParaRPr lang="en-US" sz="1200" dirty="0">
              <a:solidFill>
                <a:schemeClr val="bg2">
                  <a:lumMod val="25000"/>
                </a:schemeClr>
              </a:solidFill>
              <a:latin typeface="Lao UI" panose="020B0502040204020203" pitchFamily="34" charset="0"/>
              <a:cs typeface="+mn-cs"/>
            </a:endParaRPr>
          </a:p>
          <a:p>
            <a:pPr lvl="1" algn="ctr"/>
            <a:endParaRPr lang="en-US" sz="1200" dirty="0">
              <a:solidFill>
                <a:schemeClr val="bg2">
                  <a:lumMod val="25000"/>
                </a:schemeClr>
              </a:solidFill>
              <a:latin typeface="Lao UI" panose="020B0502040204020203" pitchFamily="34" charset="0"/>
              <a:cs typeface="+mn-cs"/>
            </a:endParaRPr>
          </a:p>
          <a:p>
            <a:pPr lvl="1" algn="ctr"/>
            <a:endParaRPr lang="en-US" sz="1200" dirty="0">
              <a:solidFill>
                <a:schemeClr val="bg2">
                  <a:lumMod val="25000"/>
                </a:schemeClr>
              </a:solidFill>
              <a:latin typeface="Lao UI" panose="020B0502040204020203" pitchFamily="34" charset="0"/>
              <a:cs typeface="+mn-cs"/>
            </a:endParaRPr>
          </a:p>
          <a:p>
            <a:pPr lvl="1"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o UI" panose="020B0502040204020203" pitchFamily="34" charset="0"/>
                <a:cs typeface="+mn-cs"/>
              </a:rPr>
              <a:t>Lucy Hopwood, Project Manager</a:t>
            </a:r>
          </a:p>
          <a:p>
            <a:pPr lvl="1" algn="ctr"/>
            <a:r>
              <a:rPr lang="en-US" sz="1200" u="sng" dirty="0">
                <a:solidFill>
                  <a:schemeClr val="bg2">
                    <a:lumMod val="25000"/>
                  </a:schemeClr>
                </a:solidFill>
                <a:latin typeface="Lao UI" panose="020B0502040204020203" pitchFamily="34" charset="0"/>
                <a:cs typeface="+mn-cs"/>
              </a:rPr>
              <a:t>l.hopwood@nnfcc.co.uk</a:t>
            </a:r>
          </a:p>
          <a:p>
            <a:pPr lvl="1" algn="ctr"/>
            <a:endParaRPr lang="en-US" sz="1200" dirty="0">
              <a:solidFill>
                <a:schemeClr val="bg2">
                  <a:lumMod val="25000"/>
                </a:schemeClr>
              </a:solidFill>
              <a:latin typeface="Lao UI" panose="020B0502040204020203" pitchFamily="34" charset="0"/>
              <a:cs typeface="+mn-cs"/>
            </a:endParaRPr>
          </a:p>
          <a:p>
            <a:pPr lvl="1" algn="ctr"/>
            <a:endParaRPr lang="en-US" sz="1200" dirty="0">
              <a:solidFill>
                <a:schemeClr val="bg2">
                  <a:lumMod val="25000"/>
                </a:schemeClr>
              </a:solidFill>
              <a:latin typeface="Lao UI" panose="020B0502040204020203" pitchFamily="34" charset="0"/>
              <a:cs typeface="+mn-cs"/>
            </a:endParaRPr>
          </a:p>
          <a:p>
            <a:pPr lvl="1" algn="ctr"/>
            <a:endParaRPr lang="en-US" sz="1200" dirty="0">
              <a:solidFill>
                <a:schemeClr val="bg2">
                  <a:lumMod val="25000"/>
                </a:schemeClr>
              </a:solidFill>
              <a:latin typeface="Lao UI" panose="020B0502040204020203" pitchFamily="34" charset="0"/>
              <a:cs typeface="+mn-cs"/>
            </a:endParaRPr>
          </a:p>
          <a:p>
            <a:pPr lvl="1" algn="ctr"/>
            <a:endParaRPr lang="en-US" sz="1200" dirty="0">
              <a:solidFill>
                <a:schemeClr val="bg2">
                  <a:lumMod val="25000"/>
                </a:schemeClr>
              </a:solidFill>
              <a:latin typeface="Lao UI" panose="020B0502040204020203" pitchFamily="34" charset="0"/>
              <a:cs typeface="+mn-cs"/>
            </a:endParaRPr>
          </a:p>
          <a:p>
            <a:pPr lvl="1" algn="ctr"/>
            <a:endParaRPr lang="en-US" sz="1200" dirty="0">
              <a:solidFill>
                <a:schemeClr val="bg2">
                  <a:lumMod val="25000"/>
                </a:schemeClr>
              </a:solidFill>
              <a:latin typeface="Lao UI" panose="020B0502040204020203" pitchFamily="34" charset="0"/>
              <a:cs typeface="+mn-cs"/>
            </a:endParaRPr>
          </a:p>
          <a:p>
            <a:pPr lvl="1" algn="ctr"/>
            <a:endParaRPr lang="en-US" sz="1600" dirty="0">
              <a:solidFill>
                <a:schemeClr val="bg2">
                  <a:lumMod val="25000"/>
                </a:schemeClr>
              </a:solidFill>
              <a:latin typeface="Lao UI" panose="020B0502040204020203" pitchFamily="34" charset="0"/>
              <a:cs typeface="+mn-cs"/>
            </a:endParaRPr>
          </a:p>
          <a:p>
            <a:pPr lvl="1" algn="ctr"/>
            <a:endParaRPr lang="en-US" sz="1200" dirty="0">
              <a:solidFill>
                <a:schemeClr val="bg2">
                  <a:lumMod val="25000"/>
                </a:schemeClr>
              </a:solidFill>
              <a:latin typeface="Lao UI" panose="020B0502040204020203" pitchFamily="34" charset="0"/>
              <a:cs typeface="+mn-cs"/>
            </a:endParaRPr>
          </a:p>
          <a:p>
            <a:pPr lvl="1" algn="ctr"/>
            <a:endParaRPr lang="en-US" sz="1200" dirty="0">
              <a:solidFill>
                <a:schemeClr val="bg2">
                  <a:lumMod val="25000"/>
                </a:schemeClr>
              </a:solidFill>
              <a:latin typeface="Lao UI" panose="020B0502040204020203" pitchFamily="34" charset="0"/>
              <a:cs typeface="+mn-cs"/>
            </a:endParaRPr>
          </a:p>
          <a:p>
            <a:pPr lvl="1"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o UI" panose="020B0502040204020203" pitchFamily="34" charset="0"/>
                <a:cs typeface="+mn-cs"/>
              </a:rPr>
              <a:t>Lucy Montgomery, Technical Lead</a:t>
            </a:r>
          </a:p>
          <a:p>
            <a:pPr lvl="1" algn="ctr"/>
            <a:r>
              <a:rPr lang="en-US" sz="1200" u="sng" dirty="0">
                <a:solidFill>
                  <a:schemeClr val="bg2">
                    <a:lumMod val="25000"/>
                  </a:schemeClr>
                </a:solidFill>
                <a:latin typeface="Lao UI" panose="020B0502040204020203" pitchFamily="34" charset="0"/>
                <a:cs typeface="+mn-cs"/>
              </a:rPr>
              <a:t>l.montgomery@nnfcc.co.uk</a:t>
            </a:r>
          </a:p>
          <a:p>
            <a:pPr lvl="1" algn="ctr"/>
            <a:endParaRPr lang="en-US" sz="1200" dirty="0">
              <a:solidFill>
                <a:schemeClr val="bg2">
                  <a:lumMod val="25000"/>
                </a:schemeClr>
              </a:solidFill>
              <a:latin typeface="Lao UI" panose="020B0502040204020203" pitchFamily="34" charset="0"/>
              <a:cs typeface="+mn-cs"/>
            </a:endParaRPr>
          </a:p>
          <a:p>
            <a:pPr lvl="1" algn="ctr"/>
            <a:endParaRPr lang="en-US" sz="1200" dirty="0">
              <a:solidFill>
                <a:schemeClr val="bg2">
                  <a:lumMod val="25000"/>
                </a:schemeClr>
              </a:solidFill>
              <a:latin typeface="Lao UI" panose="020B0502040204020203" pitchFamily="34" charset="0"/>
              <a:cs typeface="+mn-cs"/>
            </a:endParaRPr>
          </a:p>
          <a:p>
            <a:pPr lvl="1" algn="ctr"/>
            <a:endParaRPr lang="en-US" sz="1200" dirty="0">
              <a:solidFill>
                <a:schemeClr val="bg2">
                  <a:lumMod val="25000"/>
                </a:schemeClr>
              </a:solidFill>
              <a:latin typeface="Lao UI" panose="020B0502040204020203" pitchFamily="34" charset="0"/>
              <a:cs typeface="+mn-cs"/>
            </a:endParaRPr>
          </a:p>
          <a:p>
            <a:pPr lvl="1" algn="ctr"/>
            <a:endParaRPr lang="en-US" dirty="0">
              <a:solidFill>
                <a:schemeClr val="bg2">
                  <a:lumMod val="25000"/>
                </a:schemeClr>
              </a:solidFill>
              <a:latin typeface="Lao UI" panose="020B0502040204020203" pitchFamily="34" charset="0"/>
              <a:cs typeface="+mn-cs"/>
            </a:endParaRPr>
          </a:p>
          <a:p>
            <a:pPr lvl="1" algn="ctr"/>
            <a:endParaRPr lang="en-US" sz="1200" dirty="0">
              <a:solidFill>
                <a:schemeClr val="bg2">
                  <a:lumMod val="25000"/>
                </a:schemeClr>
              </a:solidFill>
              <a:latin typeface="Lao UI" panose="020B0502040204020203" pitchFamily="34" charset="0"/>
              <a:cs typeface="+mn-cs"/>
            </a:endParaRPr>
          </a:p>
          <a:p>
            <a:pPr lvl="1" algn="ctr"/>
            <a:endParaRPr lang="en-US" sz="1200" dirty="0">
              <a:solidFill>
                <a:schemeClr val="bg2">
                  <a:lumMod val="25000"/>
                </a:schemeClr>
              </a:solidFill>
              <a:latin typeface="Lao UI" panose="020B0502040204020203" pitchFamily="34" charset="0"/>
              <a:cs typeface="+mn-cs"/>
            </a:endParaRPr>
          </a:p>
          <a:p>
            <a:pPr lvl="1" algn="ctr"/>
            <a:endParaRPr lang="en-US" sz="1200" dirty="0">
              <a:solidFill>
                <a:schemeClr val="bg2">
                  <a:lumMod val="25000"/>
                </a:schemeClr>
              </a:solidFill>
              <a:latin typeface="Lao UI" panose="020B0502040204020203" pitchFamily="34" charset="0"/>
              <a:cs typeface="+mn-cs"/>
            </a:endParaRPr>
          </a:p>
          <a:p>
            <a:pPr lvl="1" algn="ctr"/>
            <a:endParaRPr lang="en-US" sz="1200" dirty="0">
              <a:solidFill>
                <a:schemeClr val="bg2">
                  <a:lumMod val="25000"/>
                </a:schemeClr>
              </a:solidFill>
              <a:latin typeface="Lao UI" panose="020B0502040204020203" pitchFamily="34" charset="0"/>
              <a:cs typeface="+mn-cs"/>
            </a:endParaRPr>
          </a:p>
          <a:p>
            <a:pPr lvl="1"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Lao UI" panose="020B0502040204020203" pitchFamily="34" charset="0"/>
                <a:cs typeface="+mn-cs"/>
              </a:rPr>
              <a:t>Polly-Ann Hanson, Technical Support &amp; Analysis</a:t>
            </a:r>
          </a:p>
          <a:p>
            <a:pPr lvl="1" algn="ctr"/>
            <a:r>
              <a:rPr lang="en-US" sz="1200" u="sng" dirty="0">
                <a:solidFill>
                  <a:schemeClr val="bg2">
                    <a:lumMod val="25000"/>
                  </a:schemeClr>
                </a:solidFill>
                <a:latin typeface="Lao UI" panose="020B0502040204020203" pitchFamily="34" charset="0"/>
                <a:cs typeface="+mn-cs"/>
              </a:rPr>
              <a:t>p.hanson@nnfcc.co.uk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AE628-7257-40B7-F949-169FE86BA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80" y="365129"/>
            <a:ext cx="813812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Thank you</a:t>
            </a:r>
            <a:endParaRPr lang="en-US" sz="4000" dirty="0"/>
          </a:p>
        </p:txBody>
      </p:sp>
      <p:pic>
        <p:nvPicPr>
          <p:cNvPr id="5" name="Picture 4" descr="A person with her arms crossed&#10;&#10;Description automatically generated">
            <a:extLst>
              <a:ext uri="{FF2B5EF4-FFF2-40B4-BE49-F238E27FC236}">
                <a16:creationId xmlns:a16="http://schemas.microsoft.com/office/drawing/2014/main" id="{6D088A64-6A04-219E-99E6-B99F5729C9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1" t="12845" r="12954" b="33781"/>
          <a:stretch/>
        </p:blipFill>
        <p:spPr>
          <a:xfrm>
            <a:off x="9768408" y="4007800"/>
            <a:ext cx="1368152" cy="1437424"/>
          </a:xfrm>
          <a:prstGeom prst="rect">
            <a:avLst/>
          </a:prstGeom>
        </p:spPr>
      </p:pic>
      <p:pic>
        <p:nvPicPr>
          <p:cNvPr id="7" name="Picture 6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C20A8F5A-E571-C866-77CE-679717E916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1" t="8810" r="11627" b="29814"/>
          <a:stretch/>
        </p:blipFill>
        <p:spPr>
          <a:xfrm>
            <a:off x="9783216" y="2110327"/>
            <a:ext cx="1249260" cy="1437424"/>
          </a:xfrm>
          <a:prstGeom prst="rect">
            <a:avLst/>
          </a:prstGeom>
        </p:spPr>
      </p:pic>
      <p:pic>
        <p:nvPicPr>
          <p:cNvPr id="9" name="Picture 8" descr="A person in a black suit&#10;&#10;Description automatically generated">
            <a:extLst>
              <a:ext uri="{FF2B5EF4-FFF2-40B4-BE49-F238E27FC236}">
                <a16:creationId xmlns:a16="http://schemas.microsoft.com/office/drawing/2014/main" id="{3464D9E9-81F7-FA68-4017-AB6F247A1C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2" t="9306" r="7597" b="32424"/>
          <a:stretch/>
        </p:blipFill>
        <p:spPr>
          <a:xfrm>
            <a:off x="9838920" y="119017"/>
            <a:ext cx="1276808" cy="1512263"/>
          </a:xfrm>
          <a:prstGeom prst="rect">
            <a:avLst/>
          </a:prstGeom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id="{F510C4C0-E1C1-A8EE-F724-E12626056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26" y="4006008"/>
            <a:ext cx="73021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>
                <a:solidFill>
                  <a:srgbClr val="2C4983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A specialist strategic business consultancy with 20 years of bioeconomy experience</a:t>
            </a:r>
          </a:p>
        </p:txBody>
      </p:sp>
      <p:pic>
        <p:nvPicPr>
          <p:cNvPr id="16" name="Picture 15" descr="\\nnfccsbs\commsdept\Digital Images\NNFCC Design Elements\Icons\biobased prods_icon.jpg">
            <a:extLst>
              <a:ext uri="{FF2B5EF4-FFF2-40B4-BE49-F238E27FC236}">
                <a16:creationId xmlns:a16="http://schemas.microsoft.com/office/drawing/2014/main" id="{6269566B-C88C-D368-96F4-133B4A63F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19" y="1989784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\\nnfccsbs\commsdept\Digital Images\NNFCC Design Elements\Icons\biofuels_icon.jpg">
            <a:extLst>
              <a:ext uri="{FF2B5EF4-FFF2-40B4-BE49-F238E27FC236}">
                <a16:creationId xmlns:a16="http://schemas.microsoft.com/office/drawing/2014/main" id="{F0A2531B-6D0C-66E6-3E61-5966F1E4F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27" y="1989784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\\nnfccsbs\commsdept\Digital Images\NNFCC Design Elements\Icons\feedstocks_icon.jpg">
            <a:extLst>
              <a:ext uri="{FF2B5EF4-FFF2-40B4-BE49-F238E27FC236}">
                <a16:creationId xmlns:a16="http://schemas.microsoft.com/office/drawing/2014/main" id="{37B3FAA2-DD04-8498-5D3C-D378B97F9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410" y="1989785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\\nnfccsbs\commsdept\Digital Images\NNFCC Design Elements\Icons\bioenergy_icon.jpg">
            <a:extLst>
              <a:ext uri="{FF2B5EF4-FFF2-40B4-BE49-F238E27FC236}">
                <a16:creationId xmlns:a16="http://schemas.microsoft.com/office/drawing/2014/main" id="{F2967BBF-3E6D-7DEA-6C0C-8A36B7E87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537" y="1989785"/>
            <a:ext cx="14398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\\nnfccsbs\commsdept\Digital Images\NNFCC Design Elements\Icons\biorefining_icon.jpg">
            <a:extLst>
              <a:ext uri="{FF2B5EF4-FFF2-40B4-BE49-F238E27FC236}">
                <a16:creationId xmlns:a16="http://schemas.microsoft.com/office/drawing/2014/main" id="{B99F2A71-9FBA-EF8A-46FB-5E66EE38C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46" y="1989784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0F9D1CF-997A-1830-0306-FA3C5CDF2660}"/>
              </a:ext>
            </a:extLst>
          </p:cNvPr>
          <p:cNvSpPr/>
          <p:nvPr/>
        </p:nvSpPr>
        <p:spPr>
          <a:xfrm>
            <a:off x="4426613" y="281323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CA126D7-9B30-5DF1-3D00-A6462AC48EAC}"/>
              </a:ext>
            </a:extLst>
          </p:cNvPr>
          <p:cNvSpPr/>
          <p:nvPr/>
        </p:nvSpPr>
        <p:spPr>
          <a:xfrm>
            <a:off x="4426613" y="281323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C799B1-80BD-DC0C-26F3-0818877AB932}"/>
              </a:ext>
            </a:extLst>
          </p:cNvPr>
          <p:cNvSpPr/>
          <p:nvPr/>
        </p:nvSpPr>
        <p:spPr>
          <a:xfrm>
            <a:off x="4426613" y="281323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C07E7218-09D5-EB33-421D-0C48CF32F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12" y="5076936"/>
            <a:ext cx="4838870" cy="152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559C23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59C23"/>
              </a:buClr>
              <a:buFont typeface="Arial" charset="0"/>
              <a:buChar char="–"/>
              <a:defRPr sz="1600">
                <a:solidFill>
                  <a:srgbClr val="595959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59C23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59C23"/>
              </a:buClr>
              <a:buFont typeface="Arial" charset="0"/>
              <a:buChar char="–"/>
              <a:defRPr sz="1600">
                <a:solidFill>
                  <a:srgbClr val="595959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9C23"/>
              </a:buClr>
              <a:buFont typeface="Arial" charset="0"/>
              <a:buChar char="»"/>
              <a:defRPr sz="1600">
                <a:solidFill>
                  <a:srgbClr val="595959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9C23"/>
              </a:buClr>
              <a:buFont typeface="Arial" charset="0"/>
              <a:buChar char="»"/>
              <a:defRPr sz="1600">
                <a:solidFill>
                  <a:srgbClr val="595959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9C23"/>
              </a:buClr>
              <a:buFont typeface="Arial" charset="0"/>
              <a:buChar char="»"/>
              <a:defRPr sz="1600">
                <a:solidFill>
                  <a:srgbClr val="595959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9C23"/>
              </a:buClr>
              <a:buFont typeface="Arial" charset="0"/>
              <a:buChar char="»"/>
              <a:defRPr sz="1600">
                <a:solidFill>
                  <a:srgbClr val="595959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9C23"/>
              </a:buClr>
              <a:buFont typeface="Arial" charset="0"/>
              <a:buChar char="»"/>
              <a:defRPr sz="1600">
                <a:solidFill>
                  <a:srgbClr val="595959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n-GB" altLang="en-US" sz="2400" dirty="0">
                <a:solidFill>
                  <a:srgbClr val="2C4983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Website: </a:t>
            </a:r>
            <a:r>
              <a:rPr lang="en-GB" altLang="en-US" sz="2400" dirty="0">
                <a:solidFill>
                  <a:srgbClr val="2C4983"/>
                </a:solidFill>
                <a:latin typeface="Lao UI" panose="020B0502040204020203" pitchFamily="34" charset="0"/>
                <a:cs typeface="Lao UI" panose="020B050204020402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www.nnfcc.co.uk</a:t>
            </a:r>
            <a:endParaRPr lang="en-GB" altLang="en-US" sz="2400" dirty="0">
              <a:solidFill>
                <a:srgbClr val="2C4983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dirty="0">
                <a:solidFill>
                  <a:srgbClr val="2C4983"/>
                </a:solidFill>
                <a:latin typeface="Lao UI" panose="020B0502040204020203" pitchFamily="34" charset="0"/>
                <a:cs typeface="Lao UI" panose="020B0502040204020203" pitchFamily="34" charset="0"/>
              </a:rPr>
              <a:t>Email: </a:t>
            </a:r>
            <a:r>
              <a:rPr lang="en-GB" altLang="en-US" sz="2400" dirty="0">
                <a:solidFill>
                  <a:srgbClr val="2C4983"/>
                </a:solidFill>
                <a:latin typeface="Lao UI" panose="020B0502040204020203" pitchFamily="34" charset="0"/>
                <a:cs typeface="Lao UI" panose="020B0502040204020203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l.montgomery@nnfcc.co.uk</a:t>
            </a:r>
            <a:endParaRPr lang="en-GB" altLang="en-US" sz="2400" dirty="0">
              <a:solidFill>
                <a:srgbClr val="2C4983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algn="ctr">
              <a:buNone/>
            </a:pPr>
            <a:endParaRPr lang="en-GB" altLang="en-US" sz="2400" dirty="0">
              <a:solidFill>
                <a:srgbClr val="2C4983"/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dirty="0">
              <a:solidFill>
                <a:srgbClr val="2C498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6286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60F9-D2AD-E62F-E794-BD9B1A320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312" y="1956183"/>
            <a:ext cx="4021799" cy="72761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/>
              <a:t>Task 1 &amp; </a:t>
            </a:r>
            <a:br>
              <a:rPr lang="en-GB" sz="3600" dirty="0"/>
            </a:br>
            <a:r>
              <a:rPr lang="en-GB" sz="3600" dirty="0"/>
              <a:t>Task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E6C08A-B27B-67E1-F1CA-20F7A4B4FD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3" t="1938" r="2506" b="2748"/>
          <a:stretch/>
        </p:blipFill>
        <p:spPr>
          <a:xfrm>
            <a:off x="7332002" y="182628"/>
            <a:ext cx="3156486" cy="4437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2A0B68-F0DB-E32B-BB51-96F9C9CC51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6220" y="2060848"/>
            <a:ext cx="3150605" cy="378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FCE7A53-97A1-FAA5-2681-1C6A83104884}"/>
              </a:ext>
            </a:extLst>
          </p:cNvPr>
          <p:cNvSpPr/>
          <p:nvPr/>
        </p:nvSpPr>
        <p:spPr>
          <a:xfrm>
            <a:off x="8472263" y="4221087"/>
            <a:ext cx="3472687" cy="15121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E57090-56AE-3E43-5EE1-96CD0EF6B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551" y="1205738"/>
            <a:ext cx="4621659" cy="460851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BC7F175-FCA0-DCB5-93C7-0B0F540938C9}"/>
              </a:ext>
            </a:extLst>
          </p:cNvPr>
          <p:cNvSpPr txBox="1">
            <a:spLocks/>
          </p:cNvSpPr>
          <p:nvPr/>
        </p:nvSpPr>
        <p:spPr>
          <a:xfrm>
            <a:off x="4943872" y="4221088"/>
            <a:ext cx="22610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400" b="1" kern="1200" baseline="0" dirty="0">
                <a:solidFill>
                  <a:srgbClr val="2C4983"/>
                </a:solidFill>
                <a:latin typeface="Lao UI" panose="020B0502040204020203" pitchFamily="34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3600" dirty="0"/>
              <a:t>Task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4F8639-440B-B54D-9745-0036B93CC543}"/>
              </a:ext>
            </a:extLst>
          </p:cNvPr>
          <p:cNvSpPr txBox="1"/>
          <p:nvPr/>
        </p:nvSpPr>
        <p:spPr>
          <a:xfrm>
            <a:off x="204077" y="212753"/>
            <a:ext cx="67834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</a:rPr>
              <a:t>PS23029 AD LCA commissioned by DESNZ (September 2023)</a:t>
            </a:r>
          </a:p>
        </p:txBody>
      </p:sp>
    </p:spTree>
    <p:extLst>
      <p:ext uri="{BB962C8B-B14F-4D97-AF65-F5344CB8AC3E}">
        <p14:creationId xmlns:p14="http://schemas.microsoft.com/office/powerpoint/2010/main" val="3186654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ABD55-08C8-38AD-F807-3C35CAFF2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0354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2C4983"/>
                </a:solidFill>
              </a:rPr>
              <a:t>GGSS GHG Reporting requirements</a:t>
            </a:r>
            <a:endParaRPr lang="en-US" sz="4000" b="1" dirty="0">
              <a:solidFill>
                <a:srgbClr val="2C4983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B2D14A-19F1-A16E-AE04-5AC3421F8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274" y="1825628"/>
            <a:ext cx="6337374" cy="3907631"/>
          </a:xfrm>
        </p:spPr>
        <p:txBody>
          <a:bodyPr>
            <a:normAutofit/>
          </a:bodyPr>
          <a:lstStyle/>
          <a:p>
            <a:r>
              <a:rPr lang="en-GB" sz="1600" dirty="0">
                <a:latin typeface="+mn-lt"/>
              </a:rPr>
              <a:t>Ofgem (November 2022) </a:t>
            </a:r>
            <a:r>
              <a:rPr lang="en-US" sz="1600" b="1" dirty="0">
                <a:latin typeface="+mn-lt"/>
              </a:rPr>
              <a:t>Green Gas Support Scheme Guidance</a:t>
            </a:r>
            <a:endParaRPr lang="en-GB" sz="1600" b="1" dirty="0">
              <a:latin typeface="+mn-lt"/>
            </a:endParaRPr>
          </a:p>
          <a:p>
            <a:pPr lvl="1"/>
            <a:r>
              <a:rPr lang="en-GB" sz="1600" dirty="0">
                <a:hlinkClick r:id="rId3"/>
              </a:rPr>
              <a:t>https://www.ofgem.gov.uk/publications/green-gas-support-scheme-guidance</a:t>
            </a:r>
            <a:r>
              <a:rPr lang="en-GB" sz="1600" dirty="0"/>
              <a:t> </a:t>
            </a:r>
          </a:p>
          <a:p>
            <a:pPr marL="457200" lvl="1" indent="0">
              <a:buNone/>
            </a:pPr>
            <a:endParaRPr lang="en-GB" sz="1600" dirty="0"/>
          </a:p>
          <a:p>
            <a:pPr lvl="1"/>
            <a:endParaRPr lang="en-GB" sz="1200" dirty="0"/>
          </a:p>
          <a:p>
            <a:r>
              <a:rPr lang="en-GB" sz="1600" dirty="0">
                <a:latin typeface="+mn-lt"/>
              </a:rPr>
              <a:t>Maximum emissions threshold of </a:t>
            </a:r>
            <a:r>
              <a:rPr lang="en-GB" sz="1600" b="1" dirty="0">
                <a:latin typeface="+mn-lt"/>
              </a:rPr>
              <a:t>24 gCO₂eq/MJ</a:t>
            </a:r>
            <a:r>
              <a:rPr lang="en-GB" sz="1600" dirty="0">
                <a:latin typeface="+mn-lt"/>
              </a:rPr>
              <a:t> biomethane</a:t>
            </a:r>
          </a:p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4436DC-D9C3-C0BA-77A3-ACD36B4BA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484784"/>
            <a:ext cx="5112568" cy="509802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969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ABD55-08C8-38AD-F807-3C35CAFF2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0354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2C4983"/>
                </a:solidFill>
              </a:rPr>
              <a:t>GGSS GHG Reporting requirements</a:t>
            </a:r>
            <a:endParaRPr lang="en-US" sz="4000" b="1" dirty="0">
              <a:solidFill>
                <a:srgbClr val="2C4983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B2D14A-19F1-A16E-AE04-5AC3421F8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274" y="1825628"/>
            <a:ext cx="6337374" cy="3907631"/>
          </a:xfrm>
        </p:spPr>
        <p:txBody>
          <a:bodyPr>
            <a:normAutofit/>
          </a:bodyPr>
          <a:lstStyle/>
          <a:p>
            <a:r>
              <a:rPr lang="en-GB" sz="1600" dirty="0">
                <a:latin typeface="+mn-lt"/>
              </a:rPr>
              <a:t>Ofgem (November 2022) </a:t>
            </a:r>
            <a:r>
              <a:rPr lang="en-US" sz="1600" b="1" dirty="0">
                <a:latin typeface="+mn-lt"/>
              </a:rPr>
              <a:t>Green Gas Support Scheme Guidance</a:t>
            </a:r>
            <a:endParaRPr lang="en-GB" sz="1600" b="1" dirty="0">
              <a:latin typeface="+mn-lt"/>
            </a:endParaRPr>
          </a:p>
          <a:p>
            <a:pPr lvl="1"/>
            <a:r>
              <a:rPr lang="en-GB" sz="1600" dirty="0">
                <a:hlinkClick r:id="rId3"/>
              </a:rPr>
              <a:t>https://www.ofgem.gov.uk/publications/green-gas-support-scheme-guidance</a:t>
            </a:r>
            <a:r>
              <a:rPr lang="en-GB" sz="1600" dirty="0"/>
              <a:t> </a:t>
            </a:r>
          </a:p>
          <a:p>
            <a:pPr marL="457200" lvl="1" indent="0">
              <a:buNone/>
            </a:pPr>
            <a:endParaRPr lang="en-GB" sz="1600" dirty="0"/>
          </a:p>
          <a:p>
            <a:pPr lvl="1"/>
            <a:endParaRPr lang="en-GB" sz="1200" dirty="0"/>
          </a:p>
          <a:p>
            <a:r>
              <a:rPr lang="en-GB" sz="1600" dirty="0">
                <a:latin typeface="+mn-lt"/>
              </a:rPr>
              <a:t>Maximum emissions threshold of </a:t>
            </a:r>
            <a:r>
              <a:rPr lang="en-GB" sz="1600" b="1" dirty="0">
                <a:latin typeface="+mn-lt"/>
              </a:rPr>
              <a:t>24 gCO₂eq/MJ</a:t>
            </a:r>
            <a:r>
              <a:rPr lang="en-GB" sz="1600" dirty="0">
                <a:latin typeface="+mn-lt"/>
              </a:rPr>
              <a:t> biomethane</a:t>
            </a:r>
          </a:p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4436DC-D9C3-C0BA-77A3-ACD36B4BA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484784"/>
            <a:ext cx="5112568" cy="509802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E87084-4D27-FA38-CC4F-CE936B2E41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000" b="5325"/>
          <a:stretch/>
        </p:blipFill>
        <p:spPr>
          <a:xfrm>
            <a:off x="5761585" y="1586528"/>
            <a:ext cx="3935760" cy="419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19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ABD55-08C8-38AD-F807-3C35CAFF2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0354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2C4983"/>
                </a:solidFill>
              </a:rPr>
              <a:t>GGSS GHG Reporting requirements</a:t>
            </a:r>
            <a:endParaRPr lang="en-US" sz="4000" b="1" dirty="0">
              <a:solidFill>
                <a:srgbClr val="2C4983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B2D14A-19F1-A16E-AE04-5AC3421F8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274" y="1825628"/>
            <a:ext cx="6337374" cy="3907631"/>
          </a:xfrm>
        </p:spPr>
        <p:txBody>
          <a:bodyPr>
            <a:normAutofit/>
          </a:bodyPr>
          <a:lstStyle/>
          <a:p>
            <a:r>
              <a:rPr lang="en-GB" sz="1600" dirty="0">
                <a:latin typeface="+mn-lt"/>
              </a:rPr>
              <a:t>Ofgem (November 2022) </a:t>
            </a:r>
            <a:r>
              <a:rPr lang="en-US" sz="1600" b="1" dirty="0">
                <a:latin typeface="+mn-lt"/>
              </a:rPr>
              <a:t>Green Gas Support Scheme Guidance</a:t>
            </a:r>
            <a:endParaRPr lang="en-GB" sz="1600" b="1" dirty="0">
              <a:latin typeface="+mn-lt"/>
            </a:endParaRPr>
          </a:p>
          <a:p>
            <a:pPr lvl="1"/>
            <a:r>
              <a:rPr lang="en-GB" sz="1600" dirty="0">
                <a:hlinkClick r:id="rId3"/>
              </a:rPr>
              <a:t>https://www.ofgem.gov.uk/publications/green-gas-support-scheme-guidance</a:t>
            </a:r>
            <a:r>
              <a:rPr lang="en-GB" sz="1600" dirty="0"/>
              <a:t> </a:t>
            </a:r>
          </a:p>
          <a:p>
            <a:pPr marL="457200" lvl="1" indent="0">
              <a:buNone/>
            </a:pPr>
            <a:endParaRPr lang="en-GB" sz="1600" dirty="0"/>
          </a:p>
          <a:p>
            <a:pPr lvl="1"/>
            <a:endParaRPr lang="en-GB" sz="1200" dirty="0"/>
          </a:p>
          <a:p>
            <a:r>
              <a:rPr lang="en-GB" sz="1600" dirty="0">
                <a:latin typeface="+mn-lt"/>
              </a:rPr>
              <a:t>Maximum emissions threshold of </a:t>
            </a:r>
            <a:r>
              <a:rPr lang="en-GB" sz="1600" b="1" dirty="0">
                <a:latin typeface="+mn-lt"/>
              </a:rPr>
              <a:t>24 gCO₂eq/MJ</a:t>
            </a:r>
            <a:r>
              <a:rPr lang="en-GB" sz="1600" dirty="0">
                <a:latin typeface="+mn-lt"/>
              </a:rPr>
              <a:t> biomethane</a:t>
            </a:r>
          </a:p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4436DC-D9C3-C0BA-77A3-ACD36B4BA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484784"/>
            <a:ext cx="5112568" cy="509802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E87084-4D27-FA38-CC4F-CE936B2E41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000" b="5325"/>
          <a:stretch/>
        </p:blipFill>
        <p:spPr>
          <a:xfrm>
            <a:off x="5761585" y="1586528"/>
            <a:ext cx="3935760" cy="419199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38BBEA-7425-E548-0193-4B38785A15E2}"/>
              </a:ext>
            </a:extLst>
          </p:cNvPr>
          <p:cNvCxnSpPr/>
          <p:nvPr/>
        </p:nvCxnSpPr>
        <p:spPr>
          <a:xfrm flipH="1">
            <a:off x="5591274" y="1340768"/>
            <a:ext cx="4681190" cy="4824536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528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ABD55-08C8-38AD-F807-3C35CAFF2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0354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2C4983"/>
                </a:solidFill>
              </a:rPr>
              <a:t>GGSS GHG Reporting requirements</a:t>
            </a:r>
            <a:endParaRPr lang="en-US" sz="4000" b="1" dirty="0">
              <a:solidFill>
                <a:srgbClr val="2C4983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B2D14A-19F1-A16E-AE04-5AC3421F8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274" y="1825628"/>
            <a:ext cx="6337374" cy="3907631"/>
          </a:xfrm>
        </p:spPr>
        <p:txBody>
          <a:bodyPr>
            <a:normAutofit/>
          </a:bodyPr>
          <a:lstStyle/>
          <a:p>
            <a:r>
              <a:rPr lang="en-GB" sz="1600" dirty="0">
                <a:latin typeface="+mn-lt"/>
              </a:rPr>
              <a:t>BEIS (September 2021, updated May 2022) </a:t>
            </a:r>
            <a:r>
              <a:rPr lang="en-US" sz="1600" b="1" dirty="0">
                <a:latin typeface="+mn-lt"/>
              </a:rPr>
              <a:t>Methods of calculating greenhouse gas emissions: “actual value method” and “default value method”</a:t>
            </a:r>
          </a:p>
          <a:p>
            <a:pPr lvl="1"/>
            <a:r>
              <a:rPr lang="en-GB" sz="1600" dirty="0">
                <a:hlinkClick r:id="rId3"/>
              </a:rPr>
              <a:t>https://www.gov.uk/government/publications/methods-of-calculating-greenhouse-gas-emissions</a:t>
            </a:r>
            <a:endParaRPr lang="en-GB" sz="1600" dirty="0"/>
          </a:p>
          <a:p>
            <a:pPr lvl="1"/>
            <a:endParaRPr lang="en-GB" sz="1600" dirty="0"/>
          </a:p>
          <a:p>
            <a:pPr lvl="1"/>
            <a:endParaRPr lang="en-GB" sz="1200" dirty="0"/>
          </a:p>
          <a:p>
            <a:r>
              <a:rPr lang="en-GB" sz="1600" dirty="0">
                <a:latin typeface="+mn-lt"/>
              </a:rPr>
              <a:t>RHI was aligned with the EU Renewable Energy Directive </a:t>
            </a:r>
            <a:r>
              <a:rPr lang="en-GB" sz="1600" dirty="0">
                <a:latin typeface="+mn-lt"/>
                <a:hlinkClick r:id="rId4"/>
              </a:rPr>
              <a:t>RED (2009/28/EC)</a:t>
            </a:r>
            <a:endParaRPr lang="en-GB" sz="1600" dirty="0">
              <a:latin typeface="+mn-lt"/>
            </a:endParaRPr>
          </a:p>
          <a:p>
            <a:r>
              <a:rPr lang="en-GB" sz="1600" dirty="0">
                <a:latin typeface="+mn-lt"/>
              </a:rPr>
              <a:t>GGSS is aligned with </a:t>
            </a:r>
            <a:r>
              <a:rPr lang="en-GB" sz="1600" dirty="0">
                <a:latin typeface="+mn-lt"/>
                <a:hlinkClick r:id="rId5"/>
              </a:rPr>
              <a:t>RED II (2018/2001)</a:t>
            </a:r>
            <a:r>
              <a:rPr lang="en-GB" sz="1600" dirty="0">
                <a:latin typeface="+mn-lt"/>
              </a:rPr>
              <a:t> </a:t>
            </a:r>
          </a:p>
          <a:p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5AE908-4FDA-3749-F087-C3A6645B2C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408" y="1403535"/>
            <a:ext cx="4089978" cy="43297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2422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E0562-6CD8-060C-51A1-AF922D69D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1 &amp; Task 2 – GGSS GHG Calculator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EDDA25-828C-5D24-12E2-5BDA560FFE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9" t="2750" r="25194" b="9051"/>
          <a:stretch/>
        </p:blipFill>
        <p:spPr>
          <a:xfrm>
            <a:off x="2567608" y="1690692"/>
            <a:ext cx="7087708" cy="480135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3DE6F5F-2272-68EA-F75B-AB2196170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159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3413-3E8A-F44D-17B9-A34F3A853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2C4983"/>
                </a:solidFill>
              </a:rPr>
              <a:t>Key Differences between RHI and GGSS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D9063-28ED-49ED-8B6D-6DAF70EB9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902" y="1690692"/>
            <a:ext cx="4825752" cy="3907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RHI  - RED (2009)</a:t>
            </a:r>
          </a:p>
          <a:p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“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Fuel which is waste or wholly derived from waste is 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deemed to meet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sustainability requirements”</a:t>
            </a:r>
          </a:p>
          <a:p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Individual emissions for </a:t>
            </a: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each feedstock 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should be reported; any consignment over the threshold deemed ineligible. </a:t>
            </a:r>
          </a:p>
          <a:p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Manure is treated as waste, and therefore deemed to meet the sustainability requirements [</a:t>
            </a: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other benefit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].</a:t>
            </a:r>
          </a:p>
          <a:p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Global warming potential of CH</a:t>
            </a:r>
            <a:r>
              <a:rPr lang="en-GB" sz="13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23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* CO</a:t>
            </a:r>
            <a:r>
              <a:rPr lang="en-GB" sz="13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Global warming potential of N</a:t>
            </a:r>
            <a:r>
              <a:rPr lang="en-GB" sz="13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= </a:t>
            </a: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296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* CO</a:t>
            </a:r>
            <a:r>
              <a:rPr lang="en-GB" sz="13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  <a:p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Methane slip from the process is </a:t>
            </a:r>
            <a:r>
              <a:rPr lang="en-GB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fixed</a:t>
            </a:r>
            <a:r>
              <a:rPr lang="en-GB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regardless of, scale, type, system configuration.</a:t>
            </a:r>
          </a:p>
          <a:p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en-US" sz="13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A93BAE-4F2F-C6D8-7830-19C0862D0554}"/>
              </a:ext>
            </a:extLst>
          </p:cNvPr>
          <p:cNvSpPr txBox="1">
            <a:spLocks/>
          </p:cNvSpPr>
          <p:nvPr/>
        </p:nvSpPr>
        <p:spPr>
          <a:xfrm>
            <a:off x="6150471" y="1681612"/>
            <a:ext cx="5185792" cy="41956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 baseline="0">
                <a:solidFill>
                  <a:schemeClr val="bg2">
                    <a:lumMod val="25000"/>
                  </a:schemeClr>
                </a:solidFill>
                <a:latin typeface="Lao U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Tx/>
              <a:buNone/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GGSS  - REDII (2018)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fontAlgn="auto">
              <a:spcAft>
                <a:spcPts val="0"/>
              </a:spcAft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Wastes and residues […] shall be considered to have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zero emissions up to the process of collection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those materials…”</a:t>
            </a:r>
          </a:p>
          <a:p>
            <a:pPr fontAlgn="auto">
              <a:spcAft>
                <a:spcPts val="0"/>
              </a:spcAft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Every individual feedstock does not need to be under the threshold and only the 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average emissions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count.</a:t>
            </a:r>
          </a:p>
          <a:p>
            <a:pPr fontAlgn="auto">
              <a:spcAft>
                <a:spcPts val="0"/>
              </a:spcAft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“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e</a:t>
            </a:r>
            <a:r>
              <a:rPr lang="en-US" sz="14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manure bonus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45 gCO2eq/MJ shall be attributed for improved agricultural and manure management...“</a:t>
            </a:r>
          </a:p>
          <a:p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Global warming potential of CH</a:t>
            </a:r>
            <a:r>
              <a:rPr lang="en-GB" sz="14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* CO</a:t>
            </a:r>
            <a:r>
              <a:rPr lang="en-GB" sz="14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Global warming potential of N</a:t>
            </a:r>
            <a:r>
              <a:rPr lang="en-GB" sz="14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= 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298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* CO</a:t>
            </a:r>
            <a:r>
              <a:rPr lang="en-GB" sz="14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Methane slip from the process has 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different defaults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lvl="1"/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o UI" panose="020B0502040204020203" pitchFamily="34" charset="0"/>
              </a:rPr>
              <a:t>Methane slip is </a:t>
            </a:r>
            <a:r>
              <a:rPr lang="en-GB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Lao UI" panose="020B0502040204020203" pitchFamily="34" charset="0"/>
              </a:rPr>
              <a:t>much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o UI" panose="020B0502040204020203" pitchFamily="34" charset="0"/>
              </a:rPr>
              <a:t> higher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o UI" panose="020B0502040204020203" pitchFamily="34" charset="0"/>
              </a:rPr>
              <a:t>if:</a:t>
            </a:r>
          </a:p>
          <a:p>
            <a:pPr lvl="2"/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o UI" panose="020B0502040204020203" pitchFamily="34" charset="0"/>
              </a:rPr>
              <a:t>Digestate storage is open (i.e. not covered)</a:t>
            </a:r>
          </a:p>
          <a:p>
            <a:pPr lvl="2"/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o UI" panose="020B0502040204020203" pitchFamily="34" charset="0"/>
              </a:rPr>
              <a:t>Offgas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o UI" panose="020B0502040204020203" pitchFamily="34" charset="0"/>
              </a:rPr>
              <a:t> from biogas upgrading is directly vented</a:t>
            </a:r>
          </a:p>
          <a:p>
            <a:pPr lvl="1"/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o UI" panose="020B0502040204020203" pitchFamily="34" charset="0"/>
              </a:rPr>
              <a:t>Methane slip is 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o UI" panose="020B0502040204020203" pitchFamily="34" charset="0"/>
              </a:rPr>
              <a:t>zero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o UI" panose="020B0502040204020203" pitchFamily="34" charset="0"/>
              </a:rPr>
              <a:t> if:</a:t>
            </a:r>
          </a:p>
          <a:p>
            <a:pPr lvl="2"/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o UI" panose="020B0502040204020203" pitchFamily="34" charset="0"/>
              </a:rPr>
              <a:t>Digestate storage is closed</a:t>
            </a:r>
          </a:p>
          <a:p>
            <a:pPr lvl="2"/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o UI" panose="020B0502040204020203" pitchFamily="34" charset="0"/>
              </a:rPr>
              <a:t>Offgas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o UI" panose="020B0502040204020203" pitchFamily="34" charset="0"/>
              </a:rPr>
              <a:t> from biogas upgrading is flared or oxidised.</a:t>
            </a:r>
          </a:p>
        </p:txBody>
      </p:sp>
    </p:spTree>
    <p:extLst>
      <p:ext uri="{BB962C8B-B14F-4D97-AF65-F5344CB8AC3E}">
        <p14:creationId xmlns:p14="http://schemas.microsoft.com/office/powerpoint/2010/main" val="738814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685A7-DB83-3551-1FCB-331770299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GGSS GHG Calculator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3FB0B-F4AC-DB0D-51F2-BF8E14B4E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785"/>
            <a:ext cx="10515600" cy="2808312"/>
          </a:xfrm>
        </p:spPr>
        <p:txBody>
          <a:bodyPr>
            <a:normAutofit/>
          </a:bodyPr>
          <a:lstStyle/>
          <a:p>
            <a:r>
              <a:rPr lang="en-GB" sz="1400" dirty="0"/>
              <a:t>Scope: </a:t>
            </a:r>
            <a:r>
              <a:rPr lang="en-US" sz="1400" dirty="0"/>
              <a:t>User-friendly Excel-based tool, compliant with REDII, that can be used by GGSS participants to calculate their GHG emissions for periodic reporting. </a:t>
            </a:r>
          </a:p>
          <a:p>
            <a:r>
              <a:rPr lang="en-US" sz="1400" dirty="0"/>
              <a:t>Team: </a:t>
            </a:r>
          </a:p>
          <a:p>
            <a:pPr lvl="1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Lao UI" panose="020B0502040204020203" pitchFamily="34" charset="0"/>
              </a:rPr>
              <a:t>Lucy Hopwood, Project Manager</a:t>
            </a:r>
          </a:p>
          <a:p>
            <a:pPr lvl="1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Lao UI" panose="020B0502040204020203" pitchFamily="34" charset="0"/>
              </a:rPr>
              <a:t>Lucy Montgomery, Technical Lead</a:t>
            </a:r>
          </a:p>
          <a:p>
            <a:pPr lvl="1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Lao UI" panose="020B0502040204020203" pitchFamily="34" charset="0"/>
              </a:rPr>
              <a:t>Polly-Ann Hanson, Technical Support &amp; Analysis</a:t>
            </a:r>
          </a:p>
          <a:p>
            <a:pPr lvl="1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Lao UI" panose="020B0502040204020203" pitchFamily="34" charset="0"/>
              </a:rPr>
              <a:t>Zebra EM, Data Management support</a:t>
            </a:r>
          </a:p>
          <a:p>
            <a:pPr lvl="1"/>
            <a:endParaRPr lang="en-GB" sz="1000" dirty="0"/>
          </a:p>
          <a:p>
            <a:endParaRPr lang="en-US" sz="1400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309C282-F394-F075-AF59-3DBD8E190F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680"/>
          <a:stretch/>
        </p:blipFill>
        <p:spPr bwMode="auto">
          <a:xfrm>
            <a:off x="1650479" y="3826500"/>
            <a:ext cx="8839200" cy="64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776F42D-B809-B4B2-5DB6-9C9374142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30"/>
          <a:stretch/>
        </p:blipFill>
        <p:spPr bwMode="auto">
          <a:xfrm>
            <a:off x="1676400" y="5085184"/>
            <a:ext cx="8839200" cy="182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0B9922B-5CF5-BE89-34A3-01860D72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870" b="25810"/>
          <a:stretch/>
        </p:blipFill>
        <p:spPr bwMode="auto">
          <a:xfrm>
            <a:off x="1650479" y="4426296"/>
            <a:ext cx="8839200" cy="64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6DD2817-6ADF-BDD0-BD7E-744617EE6FF2}"/>
              </a:ext>
            </a:extLst>
          </p:cNvPr>
          <p:cNvSpPr txBox="1">
            <a:spLocks/>
          </p:cNvSpPr>
          <p:nvPr/>
        </p:nvSpPr>
        <p:spPr>
          <a:xfrm>
            <a:off x="5879976" y="1988840"/>
            <a:ext cx="5551959" cy="406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 baseline="0">
                <a:solidFill>
                  <a:schemeClr val="bg2">
                    <a:lumMod val="25000"/>
                  </a:schemeClr>
                </a:solidFill>
                <a:latin typeface="Lao UI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400" dirty="0"/>
              <a:t>Delivery: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Lao UI" panose="020B0502040204020203" pitchFamily="34" charset="0"/>
              </a:rPr>
              <a:t>Based on RHI GHG Calculator, used by industry since 2016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Lao UI" panose="020B0502040204020203" pitchFamily="34" charset="0"/>
              </a:rPr>
              <a:t>With added User Interface and Reporting functionality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Lao UI" panose="020B0502040204020203" pitchFamily="34" charset="0"/>
              </a:rPr>
              <a:t>Aligned with revised (RED II) methodology</a:t>
            </a:r>
          </a:p>
          <a:p>
            <a:pPr lvl="1" fontAlgn="auto">
              <a:spcAft>
                <a:spcPts val="0"/>
              </a:spcAft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Lao UI" panose="020B0502040204020203" pitchFamily="34" charset="0"/>
              </a:rPr>
              <a:t>Freely available to GGSS participants </a:t>
            </a:r>
          </a:p>
          <a:p>
            <a:pPr lvl="1" fontAlgn="auto">
              <a:spcAft>
                <a:spcPts val="0"/>
              </a:spcAft>
            </a:pPr>
            <a:endParaRPr lang="en-GB" sz="1400" dirty="0"/>
          </a:p>
          <a:p>
            <a:pPr fontAlgn="auto">
              <a:spcAft>
                <a:spcPts val="0"/>
              </a:spcAf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0543882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Lao UI"/>
        <a:ea typeface=""/>
        <a:cs typeface=""/>
      </a:majorFont>
      <a:minorFont>
        <a:latin typeface="La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2">
                <a:lumMod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NNFCC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F67B921FA26845A467BC387B1CB75F" ma:contentTypeVersion="15" ma:contentTypeDescription="Create a new document." ma:contentTypeScope="" ma:versionID="9930edceeac99d9c502635eaaaca2646">
  <xsd:schema xmlns:xsd="http://www.w3.org/2001/XMLSchema" xmlns:xs="http://www.w3.org/2001/XMLSchema" xmlns:p="http://schemas.microsoft.com/office/2006/metadata/properties" xmlns:ns2="08b28fe2-aad7-446e-968d-b56429c2090b" xmlns:ns3="3bbbe167-487c-408d-acef-8d2427bd1be5" targetNamespace="http://schemas.microsoft.com/office/2006/metadata/properties" ma:root="true" ma:fieldsID="a5341fb8250472aaa169c552ffb5a282" ns2:_="" ns3:_="">
    <xsd:import namespace="08b28fe2-aad7-446e-968d-b56429c2090b"/>
    <xsd:import namespace="3bbbe167-487c-408d-acef-8d2427bd1b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28fe2-aad7-446e-968d-b56429c209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30c0f61-5948-43bc-a271-85f0a6a647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bbe167-487c-408d-acef-8d2427bd1be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91515b0-2a35-4da5-8b7e-44c2b7a78b9d}" ma:internalName="TaxCatchAll" ma:showField="CatchAllData" ma:web="3bbbe167-487c-408d-acef-8d2427bd1b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bbbe167-487c-408d-acef-8d2427bd1be5">
      <UserInfo>
        <DisplayName>Lucy Hopwood</DisplayName>
        <AccountId>26</AccountId>
        <AccountType/>
      </UserInfo>
      <UserInfo>
        <DisplayName>David Turley</DisplayName>
        <AccountId>48</AccountId>
        <AccountType/>
      </UserInfo>
    </SharedWithUsers>
    <TaxCatchAll xmlns="3bbbe167-487c-408d-acef-8d2427bd1be5" xsi:nil="true"/>
    <lcf76f155ced4ddcb4097134ff3c332f xmlns="08b28fe2-aad7-446e-968d-b56429c2090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DBC0EC5-0617-4B4B-A611-684E69CC0D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8BE864-54A6-46F1-9AE6-08A8C4D5DB4F}"/>
</file>

<file path=customXml/itemProps3.xml><?xml version="1.0" encoding="utf-8"?>
<ds:datastoreItem xmlns:ds="http://schemas.openxmlformats.org/officeDocument/2006/customXml" ds:itemID="{95F3E4CE-70F7-43B4-88D1-A6B258EFF824}">
  <ds:schemaRefs>
    <ds:schemaRef ds:uri="309991c7-4734-411c-88bd-91a6e3f774a3"/>
    <ds:schemaRef ds:uri="http://purl.org/dc/dcmitype/"/>
    <ds:schemaRef ds:uri="19f55144-08e2-47b2-a7b0-a3db604cb178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17d99a31-98f1-4afd-a429-070be36b3187"/>
    <ds:schemaRef ds:uri="http://purl.org/dc/terms/"/>
    <ds:schemaRef ds:uri="6caa9bcf-e114-4ceb-9a71-f0cda2798604"/>
    <ds:schemaRef ds:uri="97fbb2eb-965a-47e2-bda9-3c22e2c8132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NNFCC presentation 2014</Template>
  <TotalTime>0</TotalTime>
  <Words>1052</Words>
  <Application>Microsoft Office PowerPoint</Application>
  <PresentationFormat>Widescreen</PresentationFormat>
  <Paragraphs>168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Century Gothic</vt:lpstr>
      <vt:lpstr>Lao UI</vt:lpstr>
      <vt:lpstr>Times New Roman</vt:lpstr>
      <vt:lpstr>Custom Design</vt:lpstr>
      <vt:lpstr>3_NNFCC Presentation</vt:lpstr>
      <vt:lpstr>Green Gas Support Scheme GHG Calculator &amp; Lifecycle Analysis</vt:lpstr>
      <vt:lpstr>Task 1 &amp;  Task 2</vt:lpstr>
      <vt:lpstr>GGSS GHG Reporting requirements</vt:lpstr>
      <vt:lpstr>GGSS GHG Reporting requirements</vt:lpstr>
      <vt:lpstr>GGSS GHG Reporting requirements</vt:lpstr>
      <vt:lpstr>GGSS GHG Reporting requirements</vt:lpstr>
      <vt:lpstr>Task 1 &amp; Task 2 – GGSS GHG Calculator</vt:lpstr>
      <vt:lpstr>Key Differences between RHI and GGSS</vt:lpstr>
      <vt:lpstr>GGSS GHG Calculator</vt:lpstr>
      <vt:lpstr>Task 3 – LCA of AD </vt:lpstr>
      <vt:lpstr>PowerPoint Presentation</vt:lpstr>
      <vt:lpstr>PowerPoint Presentation</vt:lpstr>
      <vt:lpstr>Task 3 – Methodology </vt:lpstr>
      <vt:lpstr>Task 3 – Methodology </vt:lpstr>
      <vt:lpstr>Policy context</vt:lpstr>
      <vt:lpstr>Thank you</vt:lpstr>
    </vt:vector>
  </TitlesOfParts>
  <Company>NNFCC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 title</dc:title>
  <dc:creator>Davide Dimaio</dc:creator>
  <cp:lastModifiedBy>Lucy Montgomery</cp:lastModifiedBy>
  <cp:revision>161</cp:revision>
  <cp:lastPrinted>2016-09-06T13:33:11Z</cp:lastPrinted>
  <dcterms:created xsi:type="dcterms:W3CDTF">2016-08-30T09:29:49Z</dcterms:created>
  <dcterms:modified xsi:type="dcterms:W3CDTF">2024-01-22T11:40:43Z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0x0101002015A5EA548CE64CA488138891CF4AA1</vt:lpwstr>
  </property>
</Properties>
</file>