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4"/>
    <p:sldMasterId id="2147483675" r:id="rId5"/>
    <p:sldMasterId id="2147483687" r:id="rId6"/>
    <p:sldMasterId id="2147483699" r:id="rId7"/>
  </p:sldMasterIdLst>
  <p:notesMasterIdLst>
    <p:notesMasterId r:id="rId29"/>
  </p:notesMasterIdLst>
  <p:handoutMasterIdLst>
    <p:handoutMasterId r:id="rId30"/>
  </p:handoutMasterIdLst>
  <p:sldIdLst>
    <p:sldId id="923" r:id="rId8"/>
    <p:sldId id="325" r:id="rId9"/>
    <p:sldId id="922" r:id="rId10"/>
    <p:sldId id="930" r:id="rId11"/>
    <p:sldId id="398" r:id="rId12"/>
    <p:sldId id="940" r:id="rId13"/>
    <p:sldId id="932" r:id="rId14"/>
    <p:sldId id="399" r:id="rId15"/>
    <p:sldId id="949" r:id="rId16"/>
    <p:sldId id="950" r:id="rId17"/>
    <p:sldId id="951" r:id="rId18"/>
    <p:sldId id="939" r:id="rId19"/>
    <p:sldId id="948" r:id="rId20"/>
    <p:sldId id="943" r:id="rId21"/>
    <p:sldId id="931" r:id="rId22"/>
    <p:sldId id="944" r:id="rId23"/>
    <p:sldId id="947" r:id="rId24"/>
    <p:sldId id="933" r:id="rId25"/>
    <p:sldId id="371" r:id="rId26"/>
    <p:sldId id="395" r:id="rId27"/>
    <p:sldId id="952"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87A41-3A8C-90EF-C409-CAC49282B5D6}" name="Emily Nichols" initials="EN" userId="S::emily@r-e-a.net::4ac4f626-2a57-4385-9953-52b6b3e4cf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26B"/>
    <a:srgbClr val="4E5053"/>
    <a:srgbClr val="43D398"/>
    <a:srgbClr val="BEBEBE"/>
    <a:srgbClr val="1E1E1E"/>
    <a:srgbClr val="921183"/>
    <a:srgbClr val="76CAD4"/>
    <a:srgbClr val="74E2D5"/>
    <a:srgbClr val="FF6666"/>
    <a:srgbClr val="4FC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FA451-F221-71AF-E4A1-A0657ECA46A4}" v="68" dt="2024-01-31T17:49:10.848"/>
    <p1510:client id="{4D0187FE-518F-4451-9051-C6ACA2676114}" v="560" dt="2024-02-01T14:50:36.919"/>
    <p1510:client id="{4D92D213-9478-4276-B43D-B249A2EF6B69}" v="814" dt="2024-01-31T17:30:10.167"/>
    <p1510:client id="{F14F17FE-EE1F-4C1A-84CF-1B562E174E8B}" v="344" dt="2024-02-01T14:47:16.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py Airey" userId="43411c67-54ae-4fc6-b849-dcfff65e532a" providerId="ADAL" clId="{F14F17FE-EE1F-4C1A-84CF-1B562E174E8B}"/>
    <pc:docChg chg="undo redo custSel addSld delSld modSld">
      <pc:chgData name="Poppy Airey" userId="43411c67-54ae-4fc6-b849-dcfff65e532a" providerId="ADAL" clId="{F14F17FE-EE1F-4C1A-84CF-1B562E174E8B}" dt="2024-02-01T14:47:16.218" v="2940" actId="20577"/>
      <pc:docMkLst>
        <pc:docMk/>
      </pc:docMkLst>
      <pc:sldChg chg="modSp mod">
        <pc:chgData name="Poppy Airey" userId="43411c67-54ae-4fc6-b849-dcfff65e532a" providerId="ADAL" clId="{F14F17FE-EE1F-4C1A-84CF-1B562E174E8B}" dt="2024-02-01T13:39:54.215" v="2651" actId="20577"/>
        <pc:sldMkLst>
          <pc:docMk/>
          <pc:sldMk cId="1666431316" sldId="371"/>
        </pc:sldMkLst>
        <pc:spChg chg="mod">
          <ac:chgData name="Poppy Airey" userId="43411c67-54ae-4fc6-b849-dcfff65e532a" providerId="ADAL" clId="{F14F17FE-EE1F-4C1A-84CF-1B562E174E8B}" dt="2024-02-01T13:39:54.215" v="2651" actId="20577"/>
          <ac:spMkLst>
            <pc:docMk/>
            <pc:sldMk cId="1666431316" sldId="371"/>
            <ac:spMk id="4" creationId="{6AF9471E-9C9E-F4FB-F0E6-31FF48799A7F}"/>
          </ac:spMkLst>
        </pc:spChg>
      </pc:sldChg>
      <pc:sldChg chg="addSp modSp mod modNotesTx">
        <pc:chgData name="Poppy Airey" userId="43411c67-54ae-4fc6-b849-dcfff65e532a" providerId="ADAL" clId="{F14F17FE-EE1F-4C1A-84CF-1B562E174E8B}" dt="2024-02-01T13:30:52.301" v="2599" actId="1076"/>
        <pc:sldMkLst>
          <pc:docMk/>
          <pc:sldMk cId="4030444351" sldId="398"/>
        </pc:sldMkLst>
        <pc:spChg chg="add">
          <ac:chgData name="Poppy Airey" userId="43411c67-54ae-4fc6-b849-dcfff65e532a" providerId="ADAL" clId="{F14F17FE-EE1F-4C1A-84CF-1B562E174E8B}" dt="2024-02-01T11:21:10.378" v="1"/>
          <ac:spMkLst>
            <pc:docMk/>
            <pc:sldMk cId="4030444351" sldId="398"/>
            <ac:spMk id="2" creationId="{A2240220-0AAF-86CC-2E09-B7E62A8B046D}"/>
          </ac:spMkLst>
        </pc:spChg>
        <pc:spChg chg="mod">
          <ac:chgData name="Poppy Airey" userId="43411c67-54ae-4fc6-b849-dcfff65e532a" providerId="ADAL" clId="{F14F17FE-EE1F-4C1A-84CF-1B562E174E8B}" dt="2024-02-01T11:35:05.492" v="439" actId="1076"/>
          <ac:spMkLst>
            <pc:docMk/>
            <pc:sldMk cId="4030444351" sldId="398"/>
            <ac:spMk id="3" creationId="{D7C3B45A-AFA4-8BC1-0B69-F4B0AC992990}"/>
          </ac:spMkLst>
        </pc:spChg>
        <pc:spChg chg="mod">
          <ac:chgData name="Poppy Airey" userId="43411c67-54ae-4fc6-b849-dcfff65e532a" providerId="ADAL" clId="{F14F17FE-EE1F-4C1A-84CF-1B562E174E8B}" dt="2024-02-01T13:30:52.301" v="2599" actId="1076"/>
          <ac:spMkLst>
            <pc:docMk/>
            <pc:sldMk cId="4030444351" sldId="398"/>
            <ac:spMk id="4" creationId="{C0839831-7DBC-2C57-F63F-C8EE36877203}"/>
          </ac:spMkLst>
        </pc:spChg>
        <pc:picChg chg="add mod">
          <ac:chgData name="Poppy Airey" userId="43411c67-54ae-4fc6-b849-dcfff65e532a" providerId="ADAL" clId="{F14F17FE-EE1F-4C1A-84CF-1B562E174E8B}" dt="2024-02-01T13:30:44.660" v="2597" actId="1076"/>
          <ac:picMkLst>
            <pc:docMk/>
            <pc:sldMk cId="4030444351" sldId="398"/>
            <ac:picMk id="6" creationId="{597F30A1-96B2-CAD4-7B11-03036E587452}"/>
          </ac:picMkLst>
        </pc:picChg>
      </pc:sldChg>
      <pc:sldChg chg="modSp mod">
        <pc:chgData name="Poppy Airey" userId="43411c67-54ae-4fc6-b849-dcfff65e532a" providerId="ADAL" clId="{F14F17FE-EE1F-4C1A-84CF-1B562E174E8B}" dt="2024-02-01T13:29:19.692" v="2563" actId="14100"/>
        <pc:sldMkLst>
          <pc:docMk/>
          <pc:sldMk cId="2696303115" sldId="399"/>
        </pc:sldMkLst>
        <pc:spChg chg="mod">
          <ac:chgData name="Poppy Airey" userId="43411c67-54ae-4fc6-b849-dcfff65e532a" providerId="ADAL" clId="{F14F17FE-EE1F-4C1A-84CF-1B562E174E8B}" dt="2024-02-01T13:29:16.981" v="2562" actId="14100"/>
          <ac:spMkLst>
            <pc:docMk/>
            <pc:sldMk cId="2696303115" sldId="399"/>
            <ac:spMk id="3" creationId="{8182633D-38E5-5F17-AD8A-34D68B9D5734}"/>
          </ac:spMkLst>
        </pc:spChg>
        <pc:spChg chg="mod">
          <ac:chgData name="Poppy Airey" userId="43411c67-54ae-4fc6-b849-dcfff65e532a" providerId="ADAL" clId="{F14F17FE-EE1F-4C1A-84CF-1B562E174E8B}" dt="2024-02-01T13:29:19.692" v="2563" actId="14100"/>
          <ac:spMkLst>
            <pc:docMk/>
            <pc:sldMk cId="2696303115" sldId="399"/>
            <ac:spMk id="5" creationId="{00000000-0000-0000-0000-000000000000}"/>
          </ac:spMkLst>
        </pc:spChg>
      </pc:sldChg>
      <pc:sldChg chg="addSp delSp modSp mod">
        <pc:chgData name="Poppy Airey" userId="43411c67-54ae-4fc6-b849-dcfff65e532a" providerId="ADAL" clId="{F14F17FE-EE1F-4C1A-84CF-1B562E174E8B}" dt="2024-02-01T13:28:44.436" v="2554" actId="20577"/>
        <pc:sldMkLst>
          <pc:docMk/>
          <pc:sldMk cId="551461662" sldId="930"/>
        </pc:sldMkLst>
        <pc:spChg chg="mod">
          <ac:chgData name="Poppy Airey" userId="43411c67-54ae-4fc6-b849-dcfff65e532a" providerId="ADAL" clId="{F14F17FE-EE1F-4C1A-84CF-1B562E174E8B}" dt="2024-02-01T13:28:44.436" v="2554" actId="20577"/>
          <ac:spMkLst>
            <pc:docMk/>
            <pc:sldMk cId="551461662" sldId="930"/>
            <ac:spMk id="2" creationId="{01D61544-4D77-2B07-BFB3-5E44C38B5D41}"/>
          </ac:spMkLst>
        </pc:spChg>
        <pc:picChg chg="add mod">
          <ac:chgData name="Poppy Airey" userId="43411c67-54ae-4fc6-b849-dcfff65e532a" providerId="ADAL" clId="{F14F17FE-EE1F-4C1A-84CF-1B562E174E8B}" dt="2024-02-01T13:28:36.286" v="2550" actId="1076"/>
          <ac:picMkLst>
            <pc:docMk/>
            <pc:sldMk cId="551461662" sldId="930"/>
            <ac:picMk id="3" creationId="{9A011DA6-67B9-BCBF-9A29-34D642E81075}"/>
          </ac:picMkLst>
        </pc:picChg>
        <pc:picChg chg="del">
          <ac:chgData name="Poppy Airey" userId="43411c67-54ae-4fc6-b849-dcfff65e532a" providerId="ADAL" clId="{F14F17FE-EE1F-4C1A-84CF-1B562E174E8B}" dt="2024-02-01T13:28:30.332" v="2547" actId="21"/>
          <ac:picMkLst>
            <pc:docMk/>
            <pc:sldMk cId="551461662" sldId="930"/>
            <ac:picMk id="5" creationId="{A6B896C6-5FFC-1565-4506-90D797BA5D31}"/>
          </ac:picMkLst>
        </pc:picChg>
      </pc:sldChg>
      <pc:sldChg chg="delSp mod">
        <pc:chgData name="Poppy Airey" userId="43411c67-54ae-4fc6-b849-dcfff65e532a" providerId="ADAL" clId="{F14F17FE-EE1F-4C1A-84CF-1B562E174E8B}" dt="2024-02-01T13:37:45.049" v="2614" actId="478"/>
        <pc:sldMkLst>
          <pc:docMk/>
          <pc:sldMk cId="3002897142" sldId="931"/>
        </pc:sldMkLst>
        <pc:spChg chg="del">
          <ac:chgData name="Poppy Airey" userId="43411c67-54ae-4fc6-b849-dcfff65e532a" providerId="ADAL" clId="{F14F17FE-EE1F-4C1A-84CF-1B562E174E8B}" dt="2024-02-01T13:37:45.049" v="2614" actId="478"/>
          <ac:spMkLst>
            <pc:docMk/>
            <pc:sldMk cId="3002897142" sldId="931"/>
            <ac:spMk id="3" creationId="{F1FA7472-33A7-64F8-05A8-EED3C79FBEEC}"/>
          </ac:spMkLst>
        </pc:spChg>
      </pc:sldChg>
      <pc:sldChg chg="addSp modSp mod">
        <pc:chgData name="Poppy Airey" userId="43411c67-54ae-4fc6-b849-dcfff65e532a" providerId="ADAL" clId="{F14F17FE-EE1F-4C1A-84CF-1B562E174E8B}" dt="2024-02-01T13:28:56.804" v="2558" actId="1076"/>
        <pc:sldMkLst>
          <pc:docMk/>
          <pc:sldMk cId="2406718009" sldId="932"/>
        </pc:sldMkLst>
        <pc:picChg chg="add mod">
          <ac:chgData name="Poppy Airey" userId="43411c67-54ae-4fc6-b849-dcfff65e532a" providerId="ADAL" clId="{F14F17FE-EE1F-4C1A-84CF-1B562E174E8B}" dt="2024-02-01T13:28:56.804" v="2558" actId="1076"/>
          <ac:picMkLst>
            <pc:docMk/>
            <pc:sldMk cId="2406718009" sldId="932"/>
            <ac:picMk id="3" creationId="{730DD749-BB6B-1382-D5C9-4A69EBE8279B}"/>
          </ac:picMkLst>
        </pc:picChg>
      </pc:sldChg>
      <pc:sldChg chg="addSp delSp modSp mod modNotesTx">
        <pc:chgData name="Poppy Airey" userId="43411c67-54ae-4fc6-b849-dcfff65e532a" providerId="ADAL" clId="{F14F17FE-EE1F-4C1A-84CF-1B562E174E8B}" dt="2024-02-01T12:12:38.575" v="1862" actId="1076"/>
        <pc:sldMkLst>
          <pc:docMk/>
          <pc:sldMk cId="434112511" sldId="933"/>
        </pc:sldMkLst>
        <pc:spChg chg="mod">
          <ac:chgData name="Poppy Airey" userId="43411c67-54ae-4fc6-b849-dcfff65e532a" providerId="ADAL" clId="{F14F17FE-EE1F-4C1A-84CF-1B562E174E8B}" dt="2024-02-01T12:12:15.322" v="1857" actId="404"/>
          <ac:spMkLst>
            <pc:docMk/>
            <pc:sldMk cId="434112511" sldId="933"/>
            <ac:spMk id="2" creationId="{01D61544-4D77-2B07-BFB3-5E44C38B5D41}"/>
          </ac:spMkLst>
        </pc:spChg>
        <pc:picChg chg="add del mod">
          <ac:chgData name="Poppy Airey" userId="43411c67-54ae-4fc6-b849-dcfff65e532a" providerId="ADAL" clId="{F14F17FE-EE1F-4C1A-84CF-1B562E174E8B}" dt="2024-02-01T12:12:33.676" v="1860" actId="478"/>
          <ac:picMkLst>
            <pc:docMk/>
            <pc:sldMk cId="434112511" sldId="933"/>
            <ac:picMk id="3" creationId="{69E0B352-2D02-93A8-CFFE-F4CA854FFA83}"/>
          </ac:picMkLst>
        </pc:picChg>
        <pc:picChg chg="mod">
          <ac:chgData name="Poppy Airey" userId="43411c67-54ae-4fc6-b849-dcfff65e532a" providerId="ADAL" clId="{F14F17FE-EE1F-4C1A-84CF-1B562E174E8B}" dt="2024-02-01T12:12:38.575" v="1862" actId="1076"/>
          <ac:picMkLst>
            <pc:docMk/>
            <pc:sldMk cId="434112511" sldId="933"/>
            <ac:picMk id="6" creationId="{88DCE39D-5D8A-0F12-4571-F9A70834B905}"/>
          </ac:picMkLst>
        </pc:picChg>
        <pc:picChg chg="add mod">
          <ac:chgData name="Poppy Airey" userId="43411c67-54ae-4fc6-b849-dcfff65e532a" providerId="ADAL" clId="{F14F17FE-EE1F-4C1A-84CF-1B562E174E8B}" dt="2024-02-01T12:12:35.191" v="1861" actId="1076"/>
          <ac:picMkLst>
            <pc:docMk/>
            <pc:sldMk cId="434112511" sldId="933"/>
            <ac:picMk id="2050" creationId="{49B1FBD1-4966-10E2-0EBA-BFDC36126F17}"/>
          </ac:picMkLst>
        </pc:picChg>
      </pc:sldChg>
      <pc:sldChg chg="del">
        <pc:chgData name="Poppy Airey" userId="43411c67-54ae-4fc6-b849-dcfff65e532a" providerId="ADAL" clId="{F14F17FE-EE1F-4C1A-84CF-1B562E174E8B}" dt="2024-02-01T13:36:08.555" v="2607" actId="2696"/>
        <pc:sldMkLst>
          <pc:docMk/>
          <pc:sldMk cId="4245271347" sldId="937"/>
        </pc:sldMkLst>
      </pc:sldChg>
      <pc:sldChg chg="addSp modSp mod modNotesTx">
        <pc:chgData name="Poppy Airey" userId="43411c67-54ae-4fc6-b849-dcfff65e532a" providerId="ADAL" clId="{F14F17FE-EE1F-4C1A-84CF-1B562E174E8B}" dt="2024-02-01T13:11:19.719" v="2220" actId="113"/>
        <pc:sldMkLst>
          <pc:docMk/>
          <pc:sldMk cId="3306790261" sldId="939"/>
        </pc:sldMkLst>
        <pc:spChg chg="mod">
          <ac:chgData name="Poppy Airey" userId="43411c67-54ae-4fc6-b849-dcfff65e532a" providerId="ADAL" clId="{F14F17FE-EE1F-4C1A-84CF-1B562E174E8B}" dt="2024-02-01T13:11:19.719" v="2220" actId="113"/>
          <ac:spMkLst>
            <pc:docMk/>
            <pc:sldMk cId="3306790261" sldId="939"/>
            <ac:spMk id="4" creationId="{35A3A0F9-B9E6-4B3B-3D94-062EB2D6AF0A}"/>
          </ac:spMkLst>
        </pc:spChg>
        <pc:picChg chg="add mod modCrop">
          <ac:chgData name="Poppy Airey" userId="43411c67-54ae-4fc6-b849-dcfff65e532a" providerId="ADAL" clId="{F14F17FE-EE1F-4C1A-84CF-1B562E174E8B}" dt="2024-02-01T13:04:41.384" v="1936" actId="1076"/>
          <ac:picMkLst>
            <pc:docMk/>
            <pc:sldMk cId="3306790261" sldId="939"/>
            <ac:picMk id="7" creationId="{588B8DF2-BD4B-B7BA-706D-2A71C5502405}"/>
          </ac:picMkLst>
        </pc:picChg>
        <pc:picChg chg="add mod">
          <ac:chgData name="Poppy Airey" userId="43411c67-54ae-4fc6-b849-dcfff65e532a" providerId="ADAL" clId="{F14F17FE-EE1F-4C1A-84CF-1B562E174E8B}" dt="2024-02-01T13:04:43.336" v="1937" actId="1076"/>
          <ac:picMkLst>
            <pc:docMk/>
            <pc:sldMk cId="3306790261" sldId="939"/>
            <ac:picMk id="9" creationId="{A79435C8-B6AC-06A0-56E4-28F547F0328D}"/>
          </ac:picMkLst>
        </pc:picChg>
      </pc:sldChg>
      <pc:sldChg chg="modSp mod">
        <pc:chgData name="Poppy Airey" userId="43411c67-54ae-4fc6-b849-dcfff65e532a" providerId="ADAL" clId="{F14F17FE-EE1F-4C1A-84CF-1B562E174E8B}" dt="2024-02-01T13:41:47.220" v="2653" actId="27636"/>
        <pc:sldMkLst>
          <pc:docMk/>
          <pc:sldMk cId="3657389386" sldId="940"/>
        </pc:sldMkLst>
        <pc:spChg chg="mod">
          <ac:chgData name="Poppy Airey" userId="43411c67-54ae-4fc6-b849-dcfff65e532a" providerId="ADAL" clId="{F14F17FE-EE1F-4C1A-84CF-1B562E174E8B}" dt="2024-02-01T11:35:27.421" v="464" actId="1076"/>
          <ac:spMkLst>
            <pc:docMk/>
            <pc:sldMk cId="3657389386" sldId="940"/>
            <ac:spMk id="4" creationId="{00000000-0000-0000-0000-000000000000}"/>
          </ac:spMkLst>
        </pc:spChg>
        <pc:spChg chg="mod">
          <ac:chgData name="Poppy Airey" userId="43411c67-54ae-4fc6-b849-dcfff65e532a" providerId="ADAL" clId="{F14F17FE-EE1F-4C1A-84CF-1B562E174E8B}" dt="2024-02-01T13:41:47.220" v="2653" actId="27636"/>
          <ac:spMkLst>
            <pc:docMk/>
            <pc:sldMk cId="3657389386" sldId="940"/>
            <ac:spMk id="5" creationId="{00000000-0000-0000-0000-000000000000}"/>
          </ac:spMkLst>
        </pc:spChg>
      </pc:sldChg>
      <pc:sldChg chg="del">
        <pc:chgData name="Poppy Airey" userId="43411c67-54ae-4fc6-b849-dcfff65e532a" providerId="ADAL" clId="{F14F17FE-EE1F-4C1A-84CF-1B562E174E8B}" dt="2024-02-01T13:35:04.953" v="2604" actId="2696"/>
        <pc:sldMkLst>
          <pc:docMk/>
          <pc:sldMk cId="449471294" sldId="941"/>
        </pc:sldMkLst>
      </pc:sldChg>
      <pc:sldChg chg="del">
        <pc:chgData name="Poppy Airey" userId="43411c67-54ae-4fc6-b849-dcfff65e532a" providerId="ADAL" clId="{F14F17FE-EE1F-4C1A-84CF-1B562E174E8B}" dt="2024-02-01T13:34:02.416" v="2603" actId="2696"/>
        <pc:sldMkLst>
          <pc:docMk/>
          <pc:sldMk cId="3191262826" sldId="942"/>
        </pc:sldMkLst>
      </pc:sldChg>
      <pc:sldChg chg="modNotesTx">
        <pc:chgData name="Poppy Airey" userId="43411c67-54ae-4fc6-b849-dcfff65e532a" providerId="ADAL" clId="{F14F17FE-EE1F-4C1A-84CF-1B562E174E8B}" dt="2024-02-01T14:35:54.027" v="2853" actId="20577"/>
        <pc:sldMkLst>
          <pc:docMk/>
          <pc:sldMk cId="4130332046" sldId="943"/>
        </pc:sldMkLst>
      </pc:sldChg>
      <pc:sldChg chg="addSp delSp modSp mod modNotesTx">
        <pc:chgData name="Poppy Airey" userId="43411c67-54ae-4fc6-b849-dcfff65e532a" providerId="ADAL" clId="{F14F17FE-EE1F-4C1A-84CF-1B562E174E8B}" dt="2024-02-01T13:53:22.291" v="2714" actId="1076"/>
        <pc:sldMkLst>
          <pc:docMk/>
          <pc:sldMk cId="1178135476" sldId="944"/>
        </pc:sldMkLst>
        <pc:spChg chg="mod">
          <ac:chgData name="Poppy Airey" userId="43411c67-54ae-4fc6-b849-dcfff65e532a" providerId="ADAL" clId="{F14F17FE-EE1F-4C1A-84CF-1B562E174E8B}" dt="2024-02-01T12:10:57.055" v="1843" actId="1076"/>
          <ac:spMkLst>
            <pc:docMk/>
            <pc:sldMk cId="1178135476" sldId="944"/>
            <ac:spMk id="3" creationId="{8182633D-38E5-5F17-AD8A-34D68B9D5734}"/>
          </ac:spMkLst>
        </pc:spChg>
        <pc:spChg chg="mod">
          <ac:chgData name="Poppy Airey" userId="43411c67-54ae-4fc6-b849-dcfff65e532a" providerId="ADAL" clId="{F14F17FE-EE1F-4C1A-84CF-1B562E174E8B}" dt="2024-02-01T13:53:22.291" v="2714" actId="1076"/>
          <ac:spMkLst>
            <pc:docMk/>
            <pc:sldMk cId="1178135476" sldId="944"/>
            <ac:spMk id="4" creationId="{D42AA7C5-B535-E657-7A95-9A90BBA605F7}"/>
          </ac:spMkLst>
        </pc:spChg>
        <pc:spChg chg="add del mod">
          <ac:chgData name="Poppy Airey" userId="43411c67-54ae-4fc6-b849-dcfff65e532a" providerId="ADAL" clId="{F14F17FE-EE1F-4C1A-84CF-1B562E174E8B}" dt="2024-02-01T12:09:13.609" v="1670" actId="478"/>
          <ac:spMkLst>
            <pc:docMk/>
            <pc:sldMk cId="1178135476" sldId="944"/>
            <ac:spMk id="5" creationId="{24315A0B-3663-F41C-FBD6-1ADF47E0284F}"/>
          </ac:spMkLst>
        </pc:spChg>
        <pc:picChg chg="add del mod">
          <ac:chgData name="Poppy Airey" userId="43411c67-54ae-4fc6-b849-dcfff65e532a" providerId="ADAL" clId="{F14F17FE-EE1F-4C1A-84CF-1B562E174E8B}" dt="2024-02-01T13:32:46.347" v="2602" actId="478"/>
          <ac:picMkLst>
            <pc:docMk/>
            <pc:sldMk cId="1178135476" sldId="944"/>
            <ac:picMk id="6" creationId="{F29DAAE3-ABA4-7AD8-4953-6D7894F6ED33}"/>
          </ac:picMkLst>
        </pc:picChg>
      </pc:sldChg>
      <pc:sldChg chg="del">
        <pc:chgData name="Poppy Airey" userId="43411c67-54ae-4fc6-b849-dcfff65e532a" providerId="ADAL" clId="{F14F17FE-EE1F-4C1A-84CF-1B562E174E8B}" dt="2024-02-01T13:36:00.443" v="2606" actId="2696"/>
        <pc:sldMkLst>
          <pc:docMk/>
          <pc:sldMk cId="4129789237" sldId="945"/>
        </pc:sldMkLst>
      </pc:sldChg>
      <pc:sldChg chg="del">
        <pc:chgData name="Poppy Airey" userId="43411c67-54ae-4fc6-b849-dcfff65e532a" providerId="ADAL" clId="{F14F17FE-EE1F-4C1A-84CF-1B562E174E8B}" dt="2024-02-01T13:35:57.556" v="2605" actId="2696"/>
        <pc:sldMkLst>
          <pc:docMk/>
          <pc:sldMk cId="1162958716" sldId="946"/>
        </pc:sldMkLst>
      </pc:sldChg>
      <pc:sldChg chg="delSp modSp add mod">
        <pc:chgData name="Poppy Airey" userId="43411c67-54ae-4fc6-b849-dcfff65e532a" providerId="ADAL" clId="{F14F17FE-EE1F-4C1A-84CF-1B562E174E8B}" dt="2024-02-01T13:53:46.052" v="2718" actId="403"/>
        <pc:sldMkLst>
          <pc:docMk/>
          <pc:sldMk cId="4126146388" sldId="947"/>
        </pc:sldMkLst>
        <pc:spChg chg="mod">
          <ac:chgData name="Poppy Airey" userId="43411c67-54ae-4fc6-b849-dcfff65e532a" providerId="ADAL" clId="{F14F17FE-EE1F-4C1A-84CF-1B562E174E8B}" dt="2024-02-01T13:42:52.962" v="2661" actId="20577"/>
          <ac:spMkLst>
            <pc:docMk/>
            <pc:sldMk cId="4126146388" sldId="947"/>
            <ac:spMk id="3" creationId="{8182633D-38E5-5F17-AD8A-34D68B9D5734}"/>
          </ac:spMkLst>
        </pc:spChg>
        <pc:spChg chg="del">
          <ac:chgData name="Poppy Airey" userId="43411c67-54ae-4fc6-b849-dcfff65e532a" providerId="ADAL" clId="{F14F17FE-EE1F-4C1A-84CF-1B562E174E8B}" dt="2024-02-01T12:08:22.824" v="1646" actId="478"/>
          <ac:spMkLst>
            <pc:docMk/>
            <pc:sldMk cId="4126146388" sldId="947"/>
            <ac:spMk id="4" creationId="{D42AA7C5-B535-E657-7A95-9A90BBA605F7}"/>
          </ac:spMkLst>
        </pc:spChg>
        <pc:spChg chg="mod">
          <ac:chgData name="Poppy Airey" userId="43411c67-54ae-4fc6-b849-dcfff65e532a" providerId="ADAL" clId="{F14F17FE-EE1F-4C1A-84CF-1B562E174E8B}" dt="2024-02-01T13:53:46.052" v="2718" actId="403"/>
          <ac:spMkLst>
            <pc:docMk/>
            <pc:sldMk cId="4126146388" sldId="947"/>
            <ac:spMk id="5" creationId="{24315A0B-3663-F41C-FBD6-1ADF47E0284F}"/>
          </ac:spMkLst>
        </pc:spChg>
      </pc:sldChg>
      <pc:sldChg chg="addSp delSp modSp add mod modNotesTx">
        <pc:chgData name="Poppy Airey" userId="43411c67-54ae-4fc6-b849-dcfff65e532a" providerId="ADAL" clId="{F14F17FE-EE1F-4C1A-84CF-1B562E174E8B}" dt="2024-02-01T14:47:16.218" v="2940" actId="20577"/>
        <pc:sldMkLst>
          <pc:docMk/>
          <pc:sldMk cId="140734475" sldId="948"/>
        </pc:sldMkLst>
        <pc:spChg chg="mod">
          <ac:chgData name="Poppy Airey" userId="43411c67-54ae-4fc6-b849-dcfff65e532a" providerId="ADAL" clId="{F14F17FE-EE1F-4C1A-84CF-1B562E174E8B}" dt="2024-02-01T13:27:06.709" v="2540" actId="1076"/>
          <ac:spMkLst>
            <pc:docMk/>
            <pc:sldMk cId="140734475" sldId="948"/>
            <ac:spMk id="3" creationId="{8182633D-38E5-5F17-AD8A-34D68B9D5734}"/>
          </ac:spMkLst>
        </pc:spChg>
        <pc:spChg chg="mod">
          <ac:chgData name="Poppy Airey" userId="43411c67-54ae-4fc6-b849-dcfff65e532a" providerId="ADAL" clId="{F14F17FE-EE1F-4C1A-84CF-1B562E174E8B}" dt="2024-02-01T13:27:08.405" v="2541" actId="1076"/>
          <ac:spMkLst>
            <pc:docMk/>
            <pc:sldMk cId="140734475" sldId="948"/>
            <ac:spMk id="4" creationId="{35A3A0F9-B9E6-4B3B-3D94-062EB2D6AF0A}"/>
          </ac:spMkLst>
        </pc:spChg>
        <pc:spChg chg="add mod">
          <ac:chgData name="Poppy Airey" userId="43411c67-54ae-4fc6-b849-dcfff65e532a" providerId="ADAL" clId="{F14F17FE-EE1F-4C1A-84CF-1B562E174E8B}" dt="2024-02-01T13:26:26.408" v="2498" actId="20577"/>
          <ac:spMkLst>
            <pc:docMk/>
            <pc:sldMk cId="140734475" sldId="948"/>
            <ac:spMk id="6" creationId="{A660A38A-F30E-8097-7F4A-D20E2F0AD5C7}"/>
          </ac:spMkLst>
        </pc:spChg>
        <pc:picChg chg="del">
          <ac:chgData name="Poppy Airey" userId="43411c67-54ae-4fc6-b849-dcfff65e532a" providerId="ADAL" clId="{F14F17FE-EE1F-4C1A-84CF-1B562E174E8B}" dt="2024-02-01T13:02:56.235" v="1930" actId="478"/>
          <ac:picMkLst>
            <pc:docMk/>
            <pc:sldMk cId="140734475" sldId="948"/>
            <ac:picMk id="7" creationId="{588B8DF2-BD4B-B7BA-706D-2A71C5502405}"/>
          </ac:picMkLst>
        </pc:picChg>
        <pc:picChg chg="del">
          <ac:chgData name="Poppy Airey" userId="43411c67-54ae-4fc6-b849-dcfff65e532a" providerId="ADAL" clId="{F14F17FE-EE1F-4C1A-84CF-1B562E174E8B}" dt="2024-02-01T13:02:57.097" v="1931" actId="478"/>
          <ac:picMkLst>
            <pc:docMk/>
            <pc:sldMk cId="140734475" sldId="948"/>
            <ac:picMk id="9" creationId="{A79435C8-B6AC-06A0-56E4-28F547F0328D}"/>
          </ac:picMkLst>
        </pc:picChg>
      </pc:sldChg>
      <pc:sldChg chg="modSp mod">
        <pc:chgData name="Poppy Airey" userId="43411c67-54ae-4fc6-b849-dcfff65e532a" providerId="ADAL" clId="{F14F17FE-EE1F-4C1A-84CF-1B562E174E8B}" dt="2024-02-01T13:37:27.386" v="2613" actId="2711"/>
        <pc:sldMkLst>
          <pc:docMk/>
          <pc:sldMk cId="2437980471" sldId="950"/>
        </pc:sldMkLst>
        <pc:spChg chg="mod">
          <ac:chgData name="Poppy Airey" userId="43411c67-54ae-4fc6-b849-dcfff65e532a" providerId="ADAL" clId="{F14F17FE-EE1F-4C1A-84CF-1B562E174E8B}" dt="2024-02-01T13:37:20.449" v="2612" actId="2711"/>
          <ac:spMkLst>
            <pc:docMk/>
            <pc:sldMk cId="2437980471" sldId="950"/>
            <ac:spMk id="7" creationId="{3A147C0C-AA03-B861-2004-E1DE2FA88A8A}"/>
          </ac:spMkLst>
        </pc:spChg>
        <pc:spChg chg="mod">
          <ac:chgData name="Poppy Airey" userId="43411c67-54ae-4fc6-b849-dcfff65e532a" providerId="ADAL" clId="{F14F17FE-EE1F-4C1A-84CF-1B562E174E8B}" dt="2024-02-01T13:37:27.386" v="2613" actId="2711"/>
          <ac:spMkLst>
            <pc:docMk/>
            <pc:sldMk cId="2437980471" sldId="950"/>
            <ac:spMk id="11" creationId="{250E4E4B-B6EA-7A3F-CF4B-45700C0C794C}"/>
          </ac:spMkLst>
        </pc:spChg>
      </pc:sldChg>
      <pc:sldChg chg="modSp mod">
        <pc:chgData name="Poppy Airey" userId="43411c67-54ae-4fc6-b849-dcfff65e532a" providerId="ADAL" clId="{F14F17FE-EE1F-4C1A-84CF-1B562E174E8B}" dt="2024-02-01T13:37:10.814" v="2611" actId="255"/>
        <pc:sldMkLst>
          <pc:docMk/>
          <pc:sldMk cId="1454645728" sldId="951"/>
        </pc:sldMkLst>
        <pc:spChg chg="mod">
          <ac:chgData name="Poppy Airey" userId="43411c67-54ae-4fc6-b849-dcfff65e532a" providerId="ADAL" clId="{F14F17FE-EE1F-4C1A-84CF-1B562E174E8B}" dt="2024-02-01T13:36:59.390" v="2608" actId="2711"/>
          <ac:spMkLst>
            <pc:docMk/>
            <pc:sldMk cId="1454645728" sldId="951"/>
            <ac:spMk id="7" creationId="{3A147C0C-AA03-B861-2004-E1DE2FA88A8A}"/>
          </ac:spMkLst>
        </pc:spChg>
        <pc:spChg chg="mod">
          <ac:chgData name="Poppy Airey" userId="43411c67-54ae-4fc6-b849-dcfff65e532a" providerId="ADAL" clId="{F14F17FE-EE1F-4C1A-84CF-1B562E174E8B}" dt="2024-02-01T13:37:10.814" v="2611" actId="255"/>
          <ac:spMkLst>
            <pc:docMk/>
            <pc:sldMk cId="1454645728" sldId="951"/>
            <ac:spMk id="11" creationId="{250E4E4B-B6EA-7A3F-CF4B-45700C0C794C}"/>
          </ac:spMkLst>
        </pc:spChg>
      </pc:sldChg>
      <pc:sldChg chg="addSp delSp modSp add mod">
        <pc:chgData name="Poppy Airey" userId="43411c67-54ae-4fc6-b849-dcfff65e532a" providerId="ADAL" clId="{F14F17FE-EE1F-4C1A-84CF-1B562E174E8B}" dt="2024-02-01T13:52:18.100" v="2711"/>
        <pc:sldMkLst>
          <pc:docMk/>
          <pc:sldMk cId="1022735247" sldId="952"/>
        </pc:sldMkLst>
        <pc:spChg chg="add del mod">
          <ac:chgData name="Poppy Airey" userId="43411c67-54ae-4fc6-b849-dcfff65e532a" providerId="ADAL" clId="{F14F17FE-EE1F-4C1A-84CF-1B562E174E8B}" dt="2024-02-01T13:46:11.564" v="2671" actId="478"/>
          <ac:spMkLst>
            <pc:docMk/>
            <pc:sldMk cId="1022735247" sldId="952"/>
            <ac:spMk id="2" creationId="{FD5D5AD5-2A94-E143-D9A1-144AD9D71747}"/>
          </ac:spMkLst>
        </pc:spChg>
        <pc:spChg chg="del">
          <ac:chgData name="Poppy Airey" userId="43411c67-54ae-4fc6-b849-dcfff65e532a" providerId="ADAL" clId="{F14F17FE-EE1F-4C1A-84CF-1B562E174E8B}" dt="2024-02-01T13:45:52.209" v="2663" actId="478"/>
          <ac:spMkLst>
            <pc:docMk/>
            <pc:sldMk cId="1022735247" sldId="952"/>
            <ac:spMk id="3" creationId="{2B8F9AC1-16B0-336A-DB7A-4BE6A7175FBC}"/>
          </ac:spMkLst>
        </pc:spChg>
        <pc:spChg chg="add del mod">
          <ac:chgData name="Poppy Airey" userId="43411c67-54ae-4fc6-b849-dcfff65e532a" providerId="ADAL" clId="{F14F17FE-EE1F-4C1A-84CF-1B562E174E8B}" dt="2024-02-01T13:52:18.100" v="2711"/>
          <ac:spMkLst>
            <pc:docMk/>
            <pc:sldMk cId="1022735247" sldId="952"/>
            <ac:spMk id="4" creationId="{8CBFDD39-F364-3D9B-B52F-D4184EE6CAC3}"/>
          </ac:spMkLst>
        </pc:spChg>
        <pc:spChg chg="del mod">
          <ac:chgData name="Poppy Airey" userId="43411c67-54ae-4fc6-b849-dcfff65e532a" providerId="ADAL" clId="{F14F17FE-EE1F-4C1A-84CF-1B562E174E8B}" dt="2024-02-01T13:46:06.726" v="2669"/>
          <ac:spMkLst>
            <pc:docMk/>
            <pc:sldMk cId="1022735247" sldId="952"/>
            <ac:spMk id="5" creationId="{AA82BE5F-B5BD-FF50-3BCD-26B7A40284BC}"/>
          </ac:spMkLst>
        </pc:spChg>
        <pc:spChg chg="add">
          <ac:chgData name="Poppy Airey" userId="43411c67-54ae-4fc6-b849-dcfff65e532a" providerId="ADAL" clId="{F14F17FE-EE1F-4C1A-84CF-1B562E174E8B}" dt="2024-02-01T13:51:51.404" v="2701"/>
          <ac:spMkLst>
            <pc:docMk/>
            <pc:sldMk cId="1022735247" sldId="952"/>
            <ac:spMk id="6" creationId="{0D75B5E0-CC1A-33FE-0A3A-9DE614AAB6DF}"/>
          </ac:spMkLst>
        </pc:spChg>
        <pc:spChg chg="add mod">
          <ac:chgData name="Poppy Airey" userId="43411c67-54ae-4fc6-b849-dcfff65e532a" providerId="ADAL" clId="{F14F17FE-EE1F-4C1A-84CF-1B562E174E8B}" dt="2024-02-01T13:52:17.177" v="2709" actId="403"/>
          <ac:spMkLst>
            <pc:docMk/>
            <pc:sldMk cId="1022735247" sldId="952"/>
            <ac:spMk id="7" creationId="{2889601F-CBDB-05CE-E083-D287455A3D1E}"/>
          </ac:spMkLst>
        </pc:spChg>
        <pc:spChg chg="mod">
          <ac:chgData name="Poppy Airey" userId="43411c67-54ae-4fc6-b849-dcfff65e532a" providerId="ADAL" clId="{F14F17FE-EE1F-4C1A-84CF-1B562E174E8B}" dt="2024-02-01T13:46:36.728" v="2689" actId="20577"/>
          <ac:spMkLst>
            <pc:docMk/>
            <pc:sldMk cId="1022735247" sldId="952"/>
            <ac:spMk id="128" creationId="{00000000-0000-0000-0000-000000000000}"/>
          </ac:spMkLst>
        </pc:spChg>
        <pc:picChg chg="del">
          <ac:chgData name="Poppy Airey" userId="43411c67-54ae-4fc6-b849-dcfff65e532a" providerId="ADAL" clId="{F14F17FE-EE1F-4C1A-84CF-1B562E174E8B}" dt="2024-02-01T13:45:53.112" v="2664" actId="478"/>
          <ac:picMkLst>
            <pc:docMk/>
            <pc:sldMk cId="1022735247" sldId="952"/>
            <ac:picMk id="8" creationId="{DC2126AB-39EE-BECD-1D1E-E2250848AD30}"/>
          </ac:picMkLst>
        </pc:picChg>
      </pc:sldChg>
    </pc:docChg>
  </pc:docChgLst>
  <pc:docChgLst>
    <pc:chgData name="Kat McManus" userId="e6ff9fb2-3555-4d04-ab6a-aad68cacafcb" providerId="ADAL" clId="{4D0187FE-518F-4451-9051-C6ACA2676114}"/>
    <pc:docChg chg="custSel modSld">
      <pc:chgData name="Kat McManus" userId="e6ff9fb2-3555-4d04-ab6a-aad68cacafcb" providerId="ADAL" clId="{4D0187FE-518F-4451-9051-C6ACA2676114}" dt="2024-02-01T14:50:36.919" v="559" actId="20577"/>
      <pc:docMkLst>
        <pc:docMk/>
      </pc:docMkLst>
      <pc:sldChg chg="modSp mod">
        <pc:chgData name="Kat McManus" userId="e6ff9fb2-3555-4d04-ab6a-aad68cacafcb" providerId="ADAL" clId="{4D0187FE-518F-4451-9051-C6ACA2676114}" dt="2024-02-01T13:39:36.218" v="1" actId="20577"/>
        <pc:sldMkLst>
          <pc:docMk/>
          <pc:sldMk cId="2449714204" sldId="395"/>
        </pc:sldMkLst>
        <pc:spChg chg="mod">
          <ac:chgData name="Kat McManus" userId="e6ff9fb2-3555-4d04-ab6a-aad68cacafcb" providerId="ADAL" clId="{4D0187FE-518F-4451-9051-C6ACA2676114}" dt="2024-02-01T13:39:36.218" v="1" actId="20577"/>
          <ac:spMkLst>
            <pc:docMk/>
            <pc:sldMk cId="2449714204" sldId="395"/>
            <ac:spMk id="3" creationId="{2B8F9AC1-16B0-336A-DB7A-4BE6A7175FBC}"/>
          </ac:spMkLst>
        </pc:spChg>
      </pc:sldChg>
      <pc:sldChg chg="modSp mod">
        <pc:chgData name="Kat McManus" userId="e6ff9fb2-3555-4d04-ab6a-aad68cacafcb" providerId="ADAL" clId="{4D0187FE-518F-4451-9051-C6ACA2676114}" dt="2024-02-01T13:42:21.393" v="6" actId="1076"/>
        <pc:sldMkLst>
          <pc:docMk/>
          <pc:sldMk cId="2696303115" sldId="399"/>
        </pc:sldMkLst>
        <pc:spChg chg="mod">
          <ac:chgData name="Kat McManus" userId="e6ff9fb2-3555-4d04-ab6a-aad68cacafcb" providerId="ADAL" clId="{4D0187FE-518F-4451-9051-C6ACA2676114}" dt="2024-02-01T13:42:21.393" v="6" actId="1076"/>
          <ac:spMkLst>
            <pc:docMk/>
            <pc:sldMk cId="2696303115" sldId="399"/>
            <ac:spMk id="5" creationId="{00000000-0000-0000-0000-000000000000}"/>
          </ac:spMkLst>
        </pc:spChg>
      </pc:sldChg>
      <pc:sldChg chg="modNotesTx">
        <pc:chgData name="Kat McManus" userId="e6ff9fb2-3555-4d04-ab6a-aad68cacafcb" providerId="ADAL" clId="{4D0187FE-518F-4451-9051-C6ACA2676114}" dt="2024-02-01T14:50:36.919" v="559" actId="20577"/>
        <pc:sldMkLst>
          <pc:docMk/>
          <pc:sldMk cId="434112511" sldId="933"/>
        </pc:sldMkLst>
      </pc:sldChg>
      <pc:sldChg chg="modNotesTx">
        <pc:chgData name="Kat McManus" userId="e6ff9fb2-3555-4d04-ab6a-aad68cacafcb" providerId="ADAL" clId="{4D0187FE-518F-4451-9051-C6ACA2676114}" dt="2024-02-01T14:40:22.359" v="507" actId="20577"/>
        <pc:sldMkLst>
          <pc:docMk/>
          <pc:sldMk cId="4130332046" sldId="943"/>
        </pc:sldMkLst>
      </pc:sldChg>
      <pc:sldChg chg="modNotesTx">
        <pc:chgData name="Kat McManus" userId="e6ff9fb2-3555-4d04-ab6a-aad68cacafcb" providerId="ADAL" clId="{4D0187FE-518F-4451-9051-C6ACA2676114}" dt="2024-02-01T14:47:09.394" v="557" actId="20577"/>
        <pc:sldMkLst>
          <pc:docMk/>
          <pc:sldMk cId="4126146388" sldId="947"/>
        </pc:sldMkLst>
      </pc:sldChg>
      <pc:sldChg chg="modSp mod modNotesTx">
        <pc:chgData name="Kat McManus" userId="e6ff9fb2-3555-4d04-ab6a-aad68cacafcb" providerId="ADAL" clId="{4D0187FE-518F-4451-9051-C6ACA2676114}" dt="2024-02-01T14:12:28.478" v="129" actId="20577"/>
        <pc:sldMkLst>
          <pc:docMk/>
          <pc:sldMk cId="272384777" sldId="949"/>
        </pc:sldMkLst>
        <pc:picChg chg="mod">
          <ac:chgData name="Kat McManus" userId="e6ff9fb2-3555-4d04-ab6a-aad68cacafcb" providerId="ADAL" clId="{4D0187FE-518F-4451-9051-C6ACA2676114}" dt="2024-02-01T13:45:26.146" v="40" actId="14100"/>
          <ac:picMkLst>
            <pc:docMk/>
            <pc:sldMk cId="272384777" sldId="949"/>
            <ac:picMk id="8" creationId="{1E1FB9CB-6F6F-EC22-B1C1-6EC802E91642}"/>
          </ac:picMkLst>
        </pc:picChg>
      </pc:sldChg>
      <pc:sldChg chg="modNotesTx">
        <pc:chgData name="Kat McManus" userId="e6ff9fb2-3555-4d04-ab6a-aad68cacafcb" providerId="ADAL" clId="{4D0187FE-518F-4451-9051-C6ACA2676114}" dt="2024-02-01T13:53:21.088" v="56" actId="20577"/>
        <pc:sldMkLst>
          <pc:docMk/>
          <pc:sldMk cId="2437980471" sldId="950"/>
        </pc:sldMkLst>
      </pc:sldChg>
      <pc:sldChg chg="modNotesTx">
        <pc:chgData name="Kat McManus" userId="e6ff9fb2-3555-4d04-ab6a-aad68cacafcb" providerId="ADAL" clId="{4D0187FE-518F-4451-9051-C6ACA2676114}" dt="2024-02-01T14:00:21.784" v="128" actId="20577"/>
        <pc:sldMkLst>
          <pc:docMk/>
          <pc:sldMk cId="1454645728" sldId="9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C51CF00-0236-1042-9701-BCD3243107FB}" type="datetimeFigureOut">
              <a:rPr lang="en-US" smtClean="0"/>
              <a:t>2/1/2024</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5718967-AD4A-DA48-A5DE-955ED96F0F25}" type="slidenum">
              <a:rPr lang="en-US" smtClean="0"/>
              <a:t>‹#›</a:t>
            </a:fld>
            <a:endParaRPr lang="en-US"/>
          </a:p>
        </p:txBody>
      </p:sp>
    </p:spTree>
    <p:extLst>
      <p:ext uri="{BB962C8B-B14F-4D97-AF65-F5344CB8AC3E}">
        <p14:creationId xmlns:p14="http://schemas.microsoft.com/office/powerpoint/2010/main" val="797270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31F5E4-95FC-7D49-9EE0-964BD2D0D0AB}" type="datetimeFigureOut">
              <a:rPr lang="en-US" smtClean="0"/>
              <a:t>2/1/2024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F2CB41-7773-6C43-B162-9FEB6DD9CC00}" type="slidenum">
              <a:rPr lang="en-US" smtClean="0"/>
              <a:t>‹#›</a:t>
            </a:fld>
            <a:endParaRPr lang="en-US"/>
          </a:p>
        </p:txBody>
      </p:sp>
    </p:spTree>
    <p:extLst>
      <p:ext uri="{BB962C8B-B14F-4D97-AF65-F5344CB8AC3E}">
        <p14:creationId xmlns:p14="http://schemas.microsoft.com/office/powerpoint/2010/main" val="14739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a.us8.list-manage.com/track/click?u=57981e55e365722b7bb40867b&amp;id=18dcd771c5&amp;e=d3fea4bd8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2CB41-7773-6C43-B162-9FEB6DD9CC00}" type="slidenum">
              <a:rPr lang="en-US" smtClean="0"/>
              <a:t>1</a:t>
            </a:fld>
            <a:endParaRPr lang="en-US"/>
          </a:p>
        </p:txBody>
      </p:sp>
    </p:spTree>
    <p:extLst>
      <p:ext uri="{BB962C8B-B14F-4D97-AF65-F5344CB8AC3E}">
        <p14:creationId xmlns:p14="http://schemas.microsoft.com/office/powerpoint/2010/main" val="220938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national emissions limit will not prevent Zone Coordinators from looking more favourably on lower carbon proposals when assessing bids for heat network development within zones.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Also references solid biomass combustion producing fine particulate matter as the pollutant of greatest harm to human health, saying that operators that are considering solid biomass combustion as a heat source should closely consider the potential effect of tightened environmental permitting requirements as these develop. </a:t>
            </a:r>
          </a:p>
          <a:p>
            <a:endParaRPr lang="en-GB"/>
          </a:p>
          <a:p>
            <a:endParaRPr lang="en-GB"/>
          </a:p>
          <a:p>
            <a:r>
              <a:rPr lang="en-GB"/>
              <a:t>These impacts are controlled through environmental permitting regulations, which will continue to be tightened in the future to prevent health impacts</a:t>
            </a:r>
          </a:p>
          <a:p>
            <a:endParaRPr lang="en-GB"/>
          </a:p>
          <a:p>
            <a:r>
              <a:rPr lang="en-GB"/>
              <a:t>We will be asking for transparency about emissions reductions and bring up the role of biomass in biomass strategy and the assurances EfW biomass plants need approaching end of RO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76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zoning bodies may request that information directly from organisations. </a:t>
            </a:r>
          </a:p>
          <a:p>
            <a:r>
              <a:rPr lang="en-GB"/>
              <a:t>For the purposes of zone identification, the following data may be requested by the Zone Coordinator or Central Authority. This list is not exhaustive. • Heat demand of buildings. • Information about heat sources. • Information about waste heat. • Carbon emissions associated with heat sources. • Planning data. </a:t>
            </a:r>
          </a:p>
        </p:txBody>
      </p:sp>
      <p:sp>
        <p:nvSpPr>
          <p:cNvPr id="4" name="Slide Number Placeholder 3"/>
          <p:cNvSpPr>
            <a:spLocks noGrp="1"/>
          </p:cNvSpPr>
          <p:nvPr>
            <p:ph type="sldNum" sz="quarter" idx="5"/>
          </p:nvPr>
        </p:nvSpPr>
        <p:spPr/>
        <p:txBody>
          <a:bodyPr/>
          <a:lstStyle/>
          <a:p>
            <a:fld id="{53F2CB41-7773-6C43-B162-9FEB6DD9CC00}" type="slidenum">
              <a:rPr lang="en-US" smtClean="0"/>
              <a:t>12</a:t>
            </a:fld>
            <a:endParaRPr lang="en-US"/>
          </a:p>
        </p:txBody>
      </p:sp>
    </p:spTree>
    <p:extLst>
      <p:ext uri="{BB962C8B-B14F-4D97-AF65-F5344CB8AC3E}">
        <p14:creationId xmlns:p14="http://schemas.microsoft.com/office/powerpoint/2010/main" val="302058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Triggers for changes include:</a:t>
            </a:r>
          </a:p>
          <a:p>
            <a:r>
              <a:rPr lang="en-GB"/>
              <a:t>A new major development adjacent to an existing zone.</a:t>
            </a:r>
          </a:p>
          <a:p>
            <a:r>
              <a:rPr lang="en-GB"/>
              <a:t>A new major development near an existing zone</a:t>
            </a:r>
          </a:p>
          <a:p>
            <a:r>
              <a:rPr lang="en-GB"/>
              <a:t>An agreed connection of a new or newly identified heat source to a heat network in a zone. And where potential for a new heat source to be recorded. </a:t>
            </a:r>
          </a:p>
          <a:p>
            <a:r>
              <a:rPr lang="en-GB"/>
              <a:t>Potential future sources </a:t>
            </a:r>
          </a:p>
        </p:txBody>
      </p:sp>
      <p:sp>
        <p:nvSpPr>
          <p:cNvPr id="4" name="Slide Number Placeholder 3"/>
          <p:cNvSpPr>
            <a:spLocks noGrp="1"/>
          </p:cNvSpPr>
          <p:nvPr>
            <p:ph type="sldNum" sz="quarter" idx="5"/>
          </p:nvPr>
        </p:nvSpPr>
        <p:spPr/>
        <p:txBody>
          <a:bodyPr/>
          <a:lstStyle/>
          <a:p>
            <a:fld id="{53F2CB41-7773-6C43-B162-9FEB6DD9CC00}" type="slidenum">
              <a:rPr lang="en-US" smtClean="0"/>
              <a:t>13</a:t>
            </a:fld>
            <a:endParaRPr lang="en-US"/>
          </a:p>
        </p:txBody>
      </p:sp>
    </p:spTree>
    <p:extLst>
      <p:ext uri="{BB962C8B-B14F-4D97-AF65-F5344CB8AC3E}">
        <p14:creationId xmlns:p14="http://schemas.microsoft.com/office/powerpoint/2010/main" val="385599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Trade bodies as tier 2 consultees </a:t>
            </a:r>
          </a:p>
          <a:p>
            <a:endParaRPr lang="en-GB"/>
          </a:p>
          <a:p>
            <a:r>
              <a:rPr lang="en-GB"/>
              <a:t>54. Are there specific attributes or factors they should be considering</a:t>
            </a:r>
          </a:p>
          <a:p>
            <a:endParaRPr lang="en-GB"/>
          </a:p>
          <a:p>
            <a:r>
              <a:rPr lang="en-GB"/>
              <a:t>Severn </a:t>
            </a:r>
            <a:r>
              <a:rPr lang="en-GB" err="1"/>
              <a:t>trent</a:t>
            </a:r>
            <a:r>
              <a:rPr lang="en-GB"/>
              <a:t> green power: When using </a:t>
            </a:r>
            <a:r>
              <a:rPr lang="en-GB" err="1"/>
              <a:t>chp</a:t>
            </a:r>
            <a:r>
              <a:rPr lang="en-GB"/>
              <a:t> </a:t>
            </a:r>
            <a:r>
              <a:rPr lang="en-GB" err="1"/>
              <a:t>statuatory</a:t>
            </a:r>
            <a:r>
              <a:rPr lang="en-GB"/>
              <a:t> regulatory duty to treat biomass and convert sludges to apply to land. We are using the heat in order to treat that material. These sites are providing material as well as producing heat. The heat isn’t actually available/waste. Where we have </a:t>
            </a:r>
            <a:r>
              <a:rPr lang="en-GB" err="1"/>
              <a:t>chp</a:t>
            </a:r>
            <a:r>
              <a:rPr lang="en-GB"/>
              <a:t> it is to provide heat. </a:t>
            </a:r>
          </a:p>
          <a:p>
            <a:endParaRPr lang="en-GB"/>
          </a:p>
          <a:p>
            <a:r>
              <a:rPr lang="en-GB"/>
              <a:t> </a:t>
            </a:r>
          </a:p>
        </p:txBody>
      </p:sp>
      <p:sp>
        <p:nvSpPr>
          <p:cNvPr id="4" name="Slide Number Placeholder 3"/>
          <p:cNvSpPr>
            <a:spLocks noGrp="1"/>
          </p:cNvSpPr>
          <p:nvPr>
            <p:ph type="sldNum" sz="quarter" idx="5"/>
          </p:nvPr>
        </p:nvSpPr>
        <p:spPr/>
        <p:txBody>
          <a:bodyPr/>
          <a:lstStyle/>
          <a:p>
            <a:fld id="{53F2CB41-7773-6C43-B162-9FEB6DD9CC00}" type="slidenum">
              <a:rPr lang="en-US" smtClean="0"/>
              <a:t>14</a:t>
            </a:fld>
            <a:endParaRPr lang="en-US"/>
          </a:p>
        </p:txBody>
      </p:sp>
    </p:spTree>
    <p:extLst>
      <p:ext uri="{BB962C8B-B14F-4D97-AF65-F5344CB8AC3E}">
        <p14:creationId xmlns:p14="http://schemas.microsoft.com/office/powerpoint/2010/main" val="306430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2CB41-7773-6C43-B162-9FEB6DD9CC00}" type="slidenum">
              <a:rPr lang="en-US" smtClean="0"/>
              <a:t>15</a:t>
            </a:fld>
            <a:endParaRPr lang="en-US"/>
          </a:p>
        </p:txBody>
      </p:sp>
    </p:spTree>
    <p:extLst>
      <p:ext uri="{BB962C8B-B14F-4D97-AF65-F5344CB8AC3E}">
        <p14:creationId xmlns:p14="http://schemas.microsoft.com/office/powerpoint/2010/main" val="59116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Regulations should be in accord with those set out by the Environment Agency and permissions acquired through Environmental Permits as already takes places.</a:t>
            </a:r>
          </a:p>
          <a:p>
            <a:r>
              <a:rPr lang="en-GB"/>
              <a:t>Transparency about reductions</a:t>
            </a:r>
          </a:p>
          <a:p>
            <a:endParaRPr lang="en-GB"/>
          </a:p>
          <a:p>
            <a:r>
              <a:rPr lang="en-GB"/>
              <a:t>Business case for doing so, economically feasible </a:t>
            </a:r>
          </a:p>
          <a:p>
            <a:endParaRPr lang="en-GB"/>
          </a:p>
          <a:p>
            <a:r>
              <a:rPr lang="en-GB"/>
              <a:t>Innovative heat sources data might be more difficult to get access to.</a:t>
            </a:r>
          </a:p>
          <a:p>
            <a:endParaRPr lang="en-GB"/>
          </a:p>
          <a:p>
            <a:r>
              <a:rPr lang="en-GB"/>
              <a:t>Need to consider relationship between heat and power production – its possible that if a site becomes </a:t>
            </a:r>
            <a:r>
              <a:rPr lang="en-GB" err="1"/>
              <a:t>predomintaly</a:t>
            </a:r>
            <a:r>
              <a:rPr lang="en-GB"/>
              <a:t> heat production then power production might decrease and that current data on heat production might be based on numbers prioritising power production</a:t>
            </a:r>
          </a:p>
        </p:txBody>
      </p:sp>
      <p:sp>
        <p:nvSpPr>
          <p:cNvPr id="4" name="Slide Number Placeholder 3"/>
          <p:cNvSpPr>
            <a:spLocks noGrp="1"/>
          </p:cNvSpPr>
          <p:nvPr>
            <p:ph type="sldNum" sz="quarter" idx="5"/>
          </p:nvPr>
        </p:nvSpPr>
        <p:spPr/>
        <p:txBody>
          <a:bodyPr/>
          <a:lstStyle/>
          <a:p>
            <a:fld id="{53F2CB41-7773-6C43-B162-9FEB6DD9CC00}" type="slidenum">
              <a:rPr lang="en-US" smtClean="0"/>
              <a:t>16</a:t>
            </a:fld>
            <a:endParaRPr lang="en-US"/>
          </a:p>
        </p:txBody>
      </p:sp>
    </p:spTree>
    <p:extLst>
      <p:ext uri="{BB962C8B-B14F-4D97-AF65-F5344CB8AC3E}">
        <p14:creationId xmlns:p14="http://schemas.microsoft.com/office/powerpoint/2010/main" val="109743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Regulations should be in accord with those set out by the Environment Agency and permissions acquired through Environmental Permits as already takes places.</a:t>
            </a:r>
          </a:p>
          <a:p>
            <a:r>
              <a:rPr lang="en-GB"/>
              <a:t>Transparency about reductions</a:t>
            </a:r>
          </a:p>
          <a:p>
            <a:endParaRPr lang="en-GB"/>
          </a:p>
          <a:p>
            <a:r>
              <a:rPr lang="en-GB"/>
              <a:t>Business case for doing so, economically feasible </a:t>
            </a:r>
          </a:p>
          <a:p>
            <a:endParaRPr lang="en-GB"/>
          </a:p>
          <a:p>
            <a:r>
              <a:rPr lang="en-GB"/>
              <a:t>Innovative heat sources data might be more difficult to get access to.</a:t>
            </a:r>
          </a:p>
          <a:p>
            <a:endParaRPr lang="en-GB"/>
          </a:p>
          <a:p>
            <a:r>
              <a:rPr lang="en-GB"/>
              <a:t>Need to consider relationship between heat and power production – its possible that if a site becomes </a:t>
            </a:r>
            <a:r>
              <a:rPr lang="en-GB" err="1"/>
              <a:t>predomintaly</a:t>
            </a:r>
            <a:r>
              <a:rPr lang="en-GB"/>
              <a:t> heat production then power production might decrease and that current data on heat production might be based on numbers prioritising power production</a:t>
            </a:r>
          </a:p>
        </p:txBody>
      </p:sp>
      <p:sp>
        <p:nvSpPr>
          <p:cNvPr id="4" name="Slide Number Placeholder 3"/>
          <p:cNvSpPr>
            <a:spLocks noGrp="1"/>
          </p:cNvSpPr>
          <p:nvPr>
            <p:ph type="sldNum" sz="quarter" idx="5"/>
          </p:nvPr>
        </p:nvSpPr>
        <p:spPr/>
        <p:txBody>
          <a:bodyPr/>
          <a:lstStyle/>
          <a:p>
            <a:fld id="{53F2CB41-7773-6C43-B162-9FEB6DD9CC00}" type="slidenum">
              <a:rPr lang="en-US" smtClean="0"/>
              <a:t>17</a:t>
            </a:fld>
            <a:endParaRPr lang="en-US"/>
          </a:p>
        </p:txBody>
      </p:sp>
    </p:spTree>
    <p:extLst>
      <p:ext uri="{BB962C8B-B14F-4D97-AF65-F5344CB8AC3E}">
        <p14:creationId xmlns:p14="http://schemas.microsoft.com/office/powerpoint/2010/main" val="149850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General feeling on zoning – a threat or opportunity?  </a:t>
            </a:r>
          </a:p>
          <a:p>
            <a:endParaRPr lang="en-GB"/>
          </a:p>
          <a:p>
            <a:endParaRPr lang="en-GB"/>
          </a:p>
        </p:txBody>
      </p:sp>
      <p:sp>
        <p:nvSpPr>
          <p:cNvPr id="4" name="Slide Number Placeholder 3"/>
          <p:cNvSpPr>
            <a:spLocks noGrp="1"/>
          </p:cNvSpPr>
          <p:nvPr>
            <p:ph type="sldNum" sz="quarter" idx="5"/>
          </p:nvPr>
        </p:nvSpPr>
        <p:spPr/>
        <p:txBody>
          <a:bodyPr/>
          <a:lstStyle/>
          <a:p>
            <a:fld id="{53F2CB41-7773-6C43-B162-9FEB6DD9CC00}" type="slidenum">
              <a:rPr lang="en-US" smtClean="0"/>
              <a:t>18</a:t>
            </a:fld>
            <a:endParaRPr lang="en-US"/>
          </a:p>
        </p:txBody>
      </p:sp>
    </p:spTree>
    <p:extLst>
      <p:ext uri="{BB962C8B-B14F-4D97-AF65-F5344CB8AC3E}">
        <p14:creationId xmlns:p14="http://schemas.microsoft.com/office/powerpoint/2010/main" val="306607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0" indent="-285750" algn="l" rtl="0">
              <a:spcBef>
                <a:spcPts val="0"/>
              </a:spcBef>
              <a:spcAft>
                <a:spcPts val="0"/>
              </a:spcAft>
              <a:buFont typeface="Arial" panose="020B0604020202020204" pitchFamily="34" charset="0"/>
              <a:buChar char="•"/>
            </a:pPr>
            <a:r>
              <a:rPr lang="en-GB" sz="1800">
                <a:solidFill>
                  <a:srgbClr val="606060"/>
                </a:solidFill>
                <a:effectLst/>
                <a:latin typeface="Open Sans" panose="020B0606030504020204" pitchFamily="34" charset="0"/>
                <a:ea typeface="Times New Roman" panose="02020603050405020304" pitchFamily="18" charset="0"/>
              </a:rPr>
              <a:t>The Green Heat Network Fund is delivered by Triple Point Heat Networks. They often host webinars on the GHNF and Heat Networks more broadly. </a:t>
            </a:r>
          </a:p>
          <a:p>
            <a:pPr marL="285750" lvl="0" indent="-285750" algn="l" rtl="0">
              <a:spcBef>
                <a:spcPts val="0"/>
              </a:spcBef>
              <a:spcAft>
                <a:spcPts val="0"/>
              </a:spcAft>
              <a:buFont typeface="Arial" panose="020B0604020202020204" pitchFamily="34" charset="0"/>
              <a:buChar char="•"/>
            </a:pPr>
            <a:r>
              <a:rPr lang="en-GB" sz="1800">
                <a:solidFill>
                  <a:srgbClr val="606060"/>
                </a:solidFill>
                <a:effectLst/>
                <a:latin typeface="Open Sans" panose="020B0606030504020204" pitchFamily="34" charset="0"/>
                <a:ea typeface="Times New Roman" panose="02020603050405020304" pitchFamily="18" charset="0"/>
              </a:rPr>
              <a:t>If you are applying to the GHNF we recommend getting in touch with them - they have a dedicated Relationship Management team to discuss individual projects and for application advice. Their website also has a range of information including </a:t>
            </a:r>
            <a:r>
              <a:rPr lang="en-GB" sz="1800">
                <a:solidFill>
                  <a:srgbClr val="6DC6DD"/>
                </a:solidFill>
                <a:effectLst/>
                <a:latin typeface="Open Sans" panose="020B0606030504020204" pitchFamily="34" charset="0"/>
                <a:ea typeface="Times New Roman" panose="02020603050405020304" pitchFamily="18" charset="0"/>
                <a:hlinkClick r:id="rId3"/>
              </a:rPr>
              <a:t>guidance materials</a:t>
            </a:r>
            <a:r>
              <a:rPr lang="en-GB" sz="1800">
                <a:solidFill>
                  <a:srgbClr val="606060"/>
                </a:solidFill>
                <a:effectLst/>
                <a:latin typeface="Open Sans" panose="020B0606030504020204" pitchFamily="34" charset="0"/>
                <a:ea typeface="Times New Roman" panose="02020603050405020304" pitchFamily="18" charset="0"/>
              </a:rPr>
              <a:t> and case studies. </a:t>
            </a:r>
            <a:endParaRPr/>
          </a:p>
        </p:txBody>
      </p:sp>
      <p:sp>
        <p:nvSpPr>
          <p:cNvPr id="69" name="Google Shape;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17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5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194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27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2CB41-7773-6C43-B162-9FEB6DD9CC00}" type="slidenum">
              <a:rPr lang="en-US" smtClean="0"/>
              <a:t>3</a:t>
            </a:fld>
            <a:endParaRPr lang="en-US"/>
          </a:p>
        </p:txBody>
      </p:sp>
    </p:spTree>
    <p:extLst>
      <p:ext uri="{BB962C8B-B14F-4D97-AF65-F5344CB8AC3E}">
        <p14:creationId xmlns:p14="http://schemas.microsoft.com/office/powerpoint/2010/main" val="305909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2CB41-7773-6C43-B162-9FEB6DD9CC00}" type="slidenum">
              <a:rPr lang="en-US" smtClean="0"/>
              <a:t>4</a:t>
            </a:fld>
            <a:endParaRPr lang="en-US"/>
          </a:p>
        </p:txBody>
      </p:sp>
    </p:spTree>
    <p:extLst>
      <p:ext uri="{BB962C8B-B14F-4D97-AF65-F5344CB8AC3E}">
        <p14:creationId xmlns:p14="http://schemas.microsoft.com/office/powerpoint/2010/main" val="47578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rgbClr val="606060"/>
                </a:solidFill>
                <a:effectLst/>
                <a:latin typeface="Open Sans" panose="020B0606030504020204" pitchFamily="34" charset="0"/>
                <a:ea typeface="Open Sans" panose="020B0606030504020204" pitchFamily="34" charset="0"/>
                <a:cs typeface="Open Sans" panose="020B0606030504020204" pitchFamily="34" charset="0"/>
              </a:rPr>
              <a:t>The Green Heat Network Fund (GHNF) is a multi-year, capital grant fund that opened to applicants in March 2022 and is anticipated to run to 2027. It will provide support to organisations in the public, private, and third sectors in England. It supports (a) the commercialisation and construction of new low and zero carbon (LZC) heat networks (including cooling) and (b) the retrofitting and expansion of existing heat networks. It replaced the Heat Networks Investment Project (HNIP) scheme which closed for applications in January 2022. In contrast to the HNIP scheme, the GHNF scheme will only fund heat network projects where there is a low-carbon heat source.</a:t>
            </a:r>
          </a:p>
          <a:p>
            <a:pPr marL="0" lvl="0" indent="0" algn="l" rtl="0">
              <a:spcBef>
                <a:spcPts val="0"/>
              </a:spcBef>
              <a:spcAft>
                <a:spcPts val="0"/>
              </a:spcAft>
              <a:buNone/>
            </a:pPr>
            <a:endParaRPr lang="en-GB" sz="1200">
              <a:solidFill>
                <a:srgbClr val="606060"/>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606060"/>
                </a:solidFill>
                <a:effectLst/>
                <a:latin typeface="Open Sans" panose="020B0606030504020204" pitchFamily="34" charset="0"/>
                <a:ea typeface="Times New Roman" panose="02020603050405020304" pitchFamily="18" charset="0"/>
              </a:rPr>
              <a:t>The Heat Network Efficiency Scheme (HNES) provides funding to public, private and third sector applicants in England and Wales to support improvements to existing district heating or communal heating projects that are operating sub-optimally and resulting in poor outcomes for customers and operators. </a:t>
            </a:r>
            <a:r>
              <a:rPr lang="en-GB" sz="1800">
                <a:solidFill>
                  <a:srgbClr val="606060"/>
                </a:solidFill>
                <a:effectLst/>
                <a:latin typeface="Helvetica" panose="020B060402020202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606060"/>
              </a:solidFill>
              <a:effectLst/>
              <a:latin typeface="Helvetica"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606060"/>
                </a:solidFill>
                <a:effectLst/>
                <a:latin typeface="Open Sans" panose="020B0606030504020204" pitchFamily="34" charset="0"/>
                <a:ea typeface="Calibri" panose="020F0502020204030204" pitchFamily="34" charset="0"/>
              </a:rPr>
              <a:t>The Heat Networks Delivery Unit (HNDU), which supports local authorities in delivering heat networks.</a:t>
            </a:r>
            <a:br>
              <a:rPr lang="en-GB" sz="1800">
                <a:solidFill>
                  <a:srgbClr val="606060"/>
                </a:solidFill>
                <a:effectLst/>
                <a:latin typeface="Open Sans" panose="020B0606030504020204" pitchFamily="34" charset="0"/>
                <a:ea typeface="Calibri" panose="020F0502020204030204" pitchFamily="34" charset="0"/>
              </a:rPr>
            </a:br>
            <a:br>
              <a:rPr lang="en-GB" sz="1800">
                <a:solidFill>
                  <a:srgbClr val="606060"/>
                </a:solidFill>
                <a:effectLst/>
                <a:latin typeface="Open Sans" panose="020B0606030504020204" pitchFamily="34" charset="0"/>
                <a:ea typeface="Calibri" panose="020F0502020204030204" pitchFamily="34" charset="0"/>
              </a:rPr>
            </a:br>
            <a:r>
              <a:rPr lang="en-GB" sz="1800">
                <a:solidFill>
                  <a:srgbClr val="606060"/>
                </a:solidFill>
                <a:effectLst/>
                <a:latin typeface="Open Sans" panose="020B0606030504020204" pitchFamily="34" charset="0"/>
                <a:ea typeface="Calibri" panose="020F0502020204030204" pitchFamily="34" charset="0"/>
              </a:rPr>
              <a:t>HNDU grant funding can cover up to 67% of the eligible external costs of heat network development studies. Applicants must secure the remaining funding through match funding. Additionally, HNDU can provide up to 100% of the cost of externally procured project management support for public sector applicants and registered social landlords.</a:t>
            </a:r>
            <a:endParaRPr lang="en-GB"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br>
              <a:rPr lang="en-GB" sz="1200">
                <a:solidFill>
                  <a:srgbClr val="606060"/>
                </a:solidFill>
                <a:effectLst/>
                <a:latin typeface="Open Sans" panose="020B0606030504020204" pitchFamily="34" charset="0"/>
                <a:ea typeface="Open Sans" panose="020B0606030504020204" pitchFamily="34" charset="0"/>
                <a:cs typeface="Open Sans" panose="020B0606030504020204" pitchFamily="34" charset="0"/>
              </a:rPr>
            </a:br>
            <a:endParaRPr/>
          </a:p>
        </p:txBody>
      </p:sp>
      <p:sp>
        <p:nvSpPr>
          <p:cNvPr id="69" name="Google Shape;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46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2CB41-7773-6C43-B162-9FEB6DD9CC00}" type="slidenum">
              <a:rPr lang="en-US" smtClean="0"/>
              <a:t>6</a:t>
            </a:fld>
            <a:endParaRPr lang="en-US"/>
          </a:p>
        </p:txBody>
      </p:sp>
    </p:spTree>
    <p:extLst>
      <p:ext uri="{BB962C8B-B14F-4D97-AF65-F5344CB8AC3E}">
        <p14:creationId xmlns:p14="http://schemas.microsoft.com/office/powerpoint/2010/main" val="413114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2CB41-7773-6C43-B162-9FEB6DD9CC00}" type="slidenum">
              <a:rPr lang="en-US" smtClean="0"/>
              <a:t>7</a:t>
            </a:fld>
            <a:endParaRPr lang="en-US"/>
          </a:p>
        </p:txBody>
      </p:sp>
    </p:spTree>
    <p:extLst>
      <p:ext uri="{BB962C8B-B14F-4D97-AF65-F5344CB8AC3E}">
        <p14:creationId xmlns:p14="http://schemas.microsoft.com/office/powerpoint/2010/main" val="1543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a:solidFill>
                  <a:srgbClr val="000000"/>
                </a:solidFill>
                <a:effectLst/>
                <a:latin typeface="Arial" panose="020B0604020202020204" pitchFamily="34" charset="0"/>
              </a:rPr>
              <a:t>Zone Coordinators will finance and enable the investigation of the potential for recovering heat from local sources to produce a heat source report for the Zonal Market Prospectus. The Zone Coordinator will publish the Zonal Market Prospectus to attract potential heat network zone developers.</a:t>
            </a:r>
            <a:endParaRPr lang="en-GB" b="0">
              <a:effectLst/>
            </a:endParaRPr>
          </a:p>
          <a:p>
            <a:pPr rtl="0">
              <a:spcBef>
                <a:spcPts val="0"/>
              </a:spcBef>
              <a:spcAft>
                <a:spcPts val="0"/>
              </a:spcAft>
            </a:pPr>
            <a:br>
              <a:rPr lang="en-GB" b="0">
                <a:effectLst/>
              </a:rPr>
            </a:br>
            <a:r>
              <a:rPr lang="en-GB" sz="1800" b="0" i="0" u="none" strike="noStrike">
                <a:solidFill>
                  <a:srgbClr val="000000"/>
                </a:solidFill>
                <a:effectLst/>
                <a:latin typeface="Arial" panose="020B0604020202020204" pitchFamily="34" charset="0"/>
              </a:rPr>
              <a:t>The heat source report will include, at a minimum, expected delivery temperatures, delivery profiles (a reliability assessment), likely or confirmed investments costs, operation and maintenance costs, administration costs and the expected lifetime of delivery for each heat source investigated. </a:t>
            </a:r>
            <a:endParaRPr lang="en-GB" b="0">
              <a:effectLst/>
            </a:endParaRPr>
          </a:p>
          <a:p>
            <a:pPr rtl="0">
              <a:spcBef>
                <a:spcPts val="0"/>
              </a:spcBef>
              <a:spcAft>
                <a:spcPts val="0"/>
              </a:spcAft>
            </a:pPr>
            <a:br>
              <a:rPr lang="en-GB" b="0">
                <a:effectLst/>
              </a:rPr>
            </a:br>
            <a:r>
              <a:rPr lang="en-GB" sz="1800" b="0" i="0" u="none" strike="noStrike">
                <a:solidFill>
                  <a:srgbClr val="000000"/>
                </a:solidFill>
                <a:effectLst/>
                <a:latin typeface="Arial" panose="020B0604020202020204" pitchFamily="34" charset="0"/>
              </a:rPr>
              <a:t>During the heat source investigation, the Zone Coordinator will inform heat sources that they may be required to connect or give access at a later stage</a:t>
            </a:r>
            <a:endParaRPr lang="en-GB" b="0">
              <a:effectLst/>
            </a:endParaRPr>
          </a:p>
          <a:p>
            <a:pPr rtl="0">
              <a:spcBef>
                <a:spcPts val="0"/>
              </a:spcBef>
              <a:spcAft>
                <a:spcPts val="0"/>
              </a:spcAft>
            </a:pPr>
            <a:br>
              <a:rPr lang="en-GB" b="0">
                <a:effectLst/>
              </a:rPr>
            </a:br>
            <a:r>
              <a:rPr lang="en-GB" sz="1800" b="0" i="0" u="none" strike="noStrike">
                <a:solidFill>
                  <a:srgbClr val="000000"/>
                </a:solidFill>
                <a:effectLst/>
                <a:latin typeface="Arial" panose="020B0604020202020204" pitchFamily="34" charset="0"/>
              </a:rPr>
              <a:t>Heat network companies which then subsequently bid for the rights to develop a heat network zone based on the heat source report </a:t>
            </a:r>
            <a:endParaRPr lang="en-GB" b="0">
              <a:effectLst/>
            </a:endParaRPr>
          </a:p>
          <a:p>
            <a:pPr rtl="0">
              <a:spcBef>
                <a:spcPts val="0"/>
              </a:spcBef>
              <a:spcAft>
                <a:spcPts val="0"/>
              </a:spcAft>
            </a:pPr>
            <a:br>
              <a:rPr lang="en-GB" b="0">
                <a:effectLst/>
              </a:rPr>
            </a:br>
            <a:r>
              <a:rPr lang="en-GB" sz="1800" b="0" i="0" u="none" strike="noStrike">
                <a:solidFill>
                  <a:srgbClr val="000000"/>
                </a:solidFill>
                <a:effectLst/>
                <a:latin typeface="Arial" panose="020B0604020202020204" pitchFamily="34" charset="0"/>
              </a:rPr>
              <a:t>Zone developers may start negotiations with heat source owners ahead of the Zone Coordinator assessing bids as part of the zone delivery process, and they can also set conditions when awarding zoning rights to a particular developer that will require them or incentivise them to develop connections with relevant heat sources. </a:t>
            </a:r>
            <a:endParaRPr lang="en-GB" b="0">
              <a:effectLst/>
            </a:endParaRPr>
          </a:p>
          <a:p>
            <a:pPr rtl="0">
              <a:spcBef>
                <a:spcPts val="0"/>
              </a:spcBef>
              <a:spcAft>
                <a:spcPts val="0"/>
              </a:spcAft>
            </a:pPr>
            <a:br>
              <a:rPr lang="en-GB" b="0">
                <a:effectLst/>
              </a:rPr>
            </a:br>
            <a:r>
              <a:rPr lang="en-GB" sz="1800" b="0" i="0" u="none" strike="noStrike">
                <a:solidFill>
                  <a:srgbClr val="000000"/>
                </a:solidFill>
                <a:effectLst/>
                <a:latin typeface="Arial" panose="020B0604020202020204" pitchFamily="34" charset="0"/>
              </a:rPr>
              <a:t> The aim of the negotiations, supported by guidance and expertise from the Central Authority, will be for the heat network developer and the heat source owner to arrive at a mutually beneficial agreement for the sale of heat.</a:t>
            </a:r>
            <a:endParaRPr lang="en-GB" b="0">
              <a:effectLst/>
            </a:endParaRPr>
          </a:p>
          <a:p>
            <a:pPr rtl="0">
              <a:spcBef>
                <a:spcPts val="0"/>
              </a:spcBef>
              <a:spcAft>
                <a:spcPts val="0"/>
              </a:spcAft>
            </a:pPr>
            <a:br>
              <a:rPr lang="en-GB" b="0">
                <a:effectLst/>
              </a:rPr>
            </a:br>
            <a:r>
              <a:rPr lang="en-GB" sz="1800" b="0" i="0" u="none" strike="noStrike">
                <a:solidFill>
                  <a:srgbClr val="000000"/>
                </a:solidFill>
                <a:effectLst/>
                <a:latin typeface="Arial" panose="020B0604020202020204" pitchFamily="34" charset="0"/>
              </a:rPr>
              <a:t>Zone Coordinators will have the powers to ultimately require heat sources to connect or give access if negotiations fail. The Zone Coordinator can do so if, in their view, there is a sufficient case for the heat source to provide heat to the heat network at a price beneficial to both sides and without significant risk to the business interests of the heat source. </a:t>
            </a:r>
            <a:endParaRPr lang="en-GB" b="0">
              <a:effectLst/>
            </a:endParaRPr>
          </a:p>
          <a:p>
            <a:pPr rtl="0">
              <a:spcBef>
                <a:spcPts val="0"/>
              </a:spcBef>
              <a:spcAft>
                <a:spcPts val="0"/>
              </a:spcAft>
            </a:pPr>
            <a:br>
              <a:rPr lang="en-GB" b="0">
                <a:effectLst/>
              </a:rPr>
            </a:br>
            <a:r>
              <a:rPr lang="en-GB" sz="1800" b="0" i="0" u="none" strike="noStrike">
                <a:solidFill>
                  <a:srgbClr val="000000"/>
                </a:solidFill>
                <a:effectLst/>
                <a:latin typeface="Arial" panose="020B0604020202020204" pitchFamily="34" charset="0"/>
              </a:rPr>
              <a:t>Negotiations between heat source owners and a heat network developer should be based on whether there is a difference between the ‘marginal heat price’ and the ‘substitution price’.</a:t>
            </a:r>
            <a:endParaRPr lang="en-GB" b="0">
              <a:effectLst/>
            </a:endParaRPr>
          </a:p>
          <a:p>
            <a:pPr rtl="0">
              <a:spcBef>
                <a:spcPts val="0"/>
              </a:spcBef>
              <a:spcAft>
                <a:spcPts val="0"/>
              </a:spcAft>
            </a:pPr>
            <a:br>
              <a:rPr lang="en-GB" b="0">
                <a:effectLst/>
              </a:rPr>
            </a:br>
            <a:r>
              <a:rPr lang="en-GB" sz="1800" b="0" i="0" u="none" strike="noStrike">
                <a:solidFill>
                  <a:srgbClr val="000000"/>
                </a:solidFill>
                <a:effectLst/>
                <a:latin typeface="Arial" panose="020B0604020202020204" pitchFamily="34" charset="0"/>
              </a:rPr>
              <a:t>The marginal heat price is the cost to a heat producer of producing the heat before profit. The substitution price (counterfactual price) is the price at which a district heat network operator can produce the same amount of heat by themselves with whatever technologies the heat network is using. Where the difference is positive this indicates that both the heat source owner and the heat network could financially gain from the sale of heat. </a:t>
            </a:r>
            <a:endParaRPr lang="en-GB" b="0">
              <a:effectLst/>
            </a:endParaRPr>
          </a:p>
          <a:p>
            <a:pPr rtl="0">
              <a:spcBef>
                <a:spcPts val="0"/>
              </a:spcBef>
              <a:spcAft>
                <a:spcPts val="0"/>
              </a:spcAft>
            </a:pPr>
            <a:br>
              <a:rPr lang="en-GB" b="0">
                <a:effectLst/>
              </a:rPr>
            </a:br>
            <a:r>
              <a:rPr lang="en-GB" sz="1800" b="0" i="0" u="none" strike="noStrike">
                <a:solidFill>
                  <a:srgbClr val="000000"/>
                </a:solidFill>
                <a:effectLst/>
                <a:latin typeface="Arial" panose="020B0604020202020204" pitchFamily="34" charset="0"/>
              </a:rPr>
              <a:t> if this value is zero or negative heat delivery cannot be required. </a:t>
            </a:r>
            <a:endParaRPr lang="en-GB" b="0">
              <a:effectLst/>
            </a:endParaRPr>
          </a:p>
          <a:p>
            <a:endParaRPr lang="en-GB"/>
          </a:p>
          <a:p>
            <a:endParaRPr lang="en-GB"/>
          </a:p>
          <a:p>
            <a:br>
              <a:rPr lang="en-GB"/>
            </a:br>
            <a:r>
              <a:rPr lang="en-GB"/>
              <a:t>Want to be provided an indicative list of heat sources that will be considered so we can make sure members are aware they could be included</a:t>
            </a:r>
          </a:p>
          <a:p>
            <a:r>
              <a:rPr lang="en-GB"/>
              <a:t>Need to make sure ZC is aware of all the technologies.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02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2800"/>
              <a:t>The heat source design will often be a combination of the heat source categories above, perhaps including a heat storage system</a:t>
            </a:r>
            <a:br>
              <a:rPr lang="en-GB" sz="1800" b="0" i="0" u="none" strike="noStrike">
                <a:solidFill>
                  <a:srgbClr val="000000"/>
                </a:solidFill>
                <a:effectLst/>
                <a:latin typeface="Arial" panose="020B0604020202020204" pitchFamily="34" charset="0"/>
              </a:rPr>
            </a:br>
            <a:endParaRPr lang="en-GB" b="0">
              <a:effectLst/>
            </a:endParaRPr>
          </a:p>
          <a:p>
            <a:pPr rtl="0">
              <a:spcBef>
                <a:spcPts val="0"/>
              </a:spcBef>
              <a:spcAft>
                <a:spcPts val="0"/>
              </a:spcAft>
            </a:pPr>
            <a:r>
              <a:rPr lang="en-GB" sz="1800" b="0" i="0" u="none" strike="noStrike">
                <a:solidFill>
                  <a:srgbClr val="000000"/>
                </a:solidFill>
                <a:effectLst/>
                <a:latin typeface="Arial" panose="020B0604020202020204" pitchFamily="34" charset="0"/>
              </a:rPr>
              <a:t>Therefore, we propose that </a:t>
            </a:r>
            <a:r>
              <a:rPr lang="en-GB" sz="1800" b="1" i="0" u="none" strike="noStrike">
                <a:solidFill>
                  <a:srgbClr val="000000"/>
                </a:solidFill>
                <a:effectLst/>
                <a:latin typeface="Arial" panose="020B0604020202020204" pitchFamily="34" charset="0"/>
              </a:rPr>
              <a:t>requirements to connect heat sources should apply to only high temperature heat sources</a:t>
            </a:r>
            <a:r>
              <a:rPr lang="en-GB" sz="1800" b="0" i="0" u="none" strike="noStrike">
                <a:solidFill>
                  <a:srgbClr val="000000"/>
                </a:solidFill>
                <a:effectLst/>
                <a:latin typeface="Arial" panose="020B0604020202020204" pitchFamily="34" charset="0"/>
              </a:rPr>
              <a:t>, and requirements to give access (to land, for example) to low</a:t>
            </a:r>
            <a:r>
              <a:rPr lang="en-GB" sz="1200" b="0" i="0" u="none" strike="noStrike">
                <a:solidFill>
                  <a:schemeClr val="tx1"/>
                </a:solidFill>
                <a:effectLst/>
                <a:latin typeface="+mn-lt"/>
              </a:rPr>
              <a:t> </a:t>
            </a:r>
            <a:r>
              <a:rPr lang="en-GB" sz="1800" b="0" i="0" u="none" strike="noStrike">
                <a:solidFill>
                  <a:srgbClr val="000000"/>
                </a:solidFill>
                <a:effectLst/>
                <a:latin typeface="Arial" panose="020B0604020202020204" pitchFamily="34" charset="0"/>
              </a:rPr>
              <a:t>temperature infrastructure and some ambient heat sources – mainly where an agreement is</a:t>
            </a:r>
            <a:endParaRPr lang="en-GB" b="0">
              <a:effectLst/>
            </a:endParaRPr>
          </a:p>
          <a:p>
            <a:pPr rtl="0">
              <a:spcBef>
                <a:spcPts val="0"/>
              </a:spcBef>
              <a:spcAft>
                <a:spcPts val="0"/>
              </a:spcAft>
            </a:pPr>
            <a:r>
              <a:rPr lang="en-GB" sz="1800" b="0" i="0" u="none" strike="noStrike">
                <a:solidFill>
                  <a:srgbClr val="000000"/>
                </a:solidFill>
                <a:effectLst/>
                <a:latin typeface="Arial" panose="020B0604020202020204" pitchFamily="34" charset="0"/>
              </a:rPr>
              <a:t>required with an owner of, for example, water or land.</a:t>
            </a:r>
            <a:endParaRPr lang="en-GB" b="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814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8D57-2531-D549-B551-93CBD1EDF5CE}"/>
              </a:ext>
            </a:extLst>
          </p:cNvPr>
          <p:cNvSpPr>
            <a:spLocks noGrp="1"/>
          </p:cNvSpPr>
          <p:nvPr>
            <p:ph type="ctrTitle"/>
          </p:nvPr>
        </p:nvSpPr>
        <p:spPr>
          <a:xfrm>
            <a:off x="3581400" y="1122363"/>
            <a:ext cx="77724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A7D1DA-0B7A-DE4D-9CC6-7EDF9FBD3080}"/>
              </a:ext>
            </a:extLst>
          </p:cNvPr>
          <p:cNvSpPr>
            <a:spLocks noGrp="1"/>
          </p:cNvSpPr>
          <p:nvPr>
            <p:ph type="subTitle" idx="1"/>
          </p:nvPr>
        </p:nvSpPr>
        <p:spPr>
          <a:xfrm>
            <a:off x="3581400" y="3602038"/>
            <a:ext cx="77724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5363B52-5635-7F49-A327-9879D1CD2B14}"/>
              </a:ext>
            </a:extLst>
          </p:cNvPr>
          <p:cNvSpPr>
            <a:spLocks noGrp="1"/>
          </p:cNvSpPr>
          <p:nvPr>
            <p:ph type="dt" sz="half" idx="10"/>
          </p:nvPr>
        </p:nvSpPr>
        <p:spPr>
          <a:xfrm>
            <a:off x="838200" y="6356351"/>
            <a:ext cx="2743200" cy="365125"/>
          </a:xfrm>
          <a:prstGeom prst="rect">
            <a:avLst/>
          </a:prstGeom>
        </p:spPr>
        <p:txBody>
          <a:bodyPr/>
          <a:lstStyle/>
          <a:p>
            <a:fld id="{5FE214B8-5500-1342-9097-DAEEA9D5136A}" type="datetimeFigureOut">
              <a:rPr lang="en-US" smtClean="0"/>
              <a:t>2/1/2024</a:t>
            </a:fld>
            <a:endParaRPr lang="en-US"/>
          </a:p>
        </p:txBody>
      </p:sp>
      <p:sp>
        <p:nvSpPr>
          <p:cNvPr id="5" name="Footer Placeholder 4">
            <a:extLst>
              <a:ext uri="{FF2B5EF4-FFF2-40B4-BE49-F238E27FC236}">
                <a16:creationId xmlns:a16="http://schemas.microsoft.com/office/drawing/2014/main" id="{80FCD251-3C0B-E243-B1C9-B582F1721D3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EBE485-3E08-144A-8EC2-8F062ED35C3A}"/>
              </a:ext>
            </a:extLst>
          </p:cNvPr>
          <p:cNvSpPr>
            <a:spLocks noGrp="1"/>
          </p:cNvSpPr>
          <p:nvPr>
            <p:ph type="sldNum" sz="quarter" idx="12"/>
          </p:nvPr>
        </p:nvSpPr>
        <p:spPr>
          <a:xfrm>
            <a:off x="8610600" y="6356351"/>
            <a:ext cx="2743200" cy="365125"/>
          </a:xfrm>
          <a:prstGeom prst="rect">
            <a:avLst/>
          </a:prstGeom>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65873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86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309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3773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1142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672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51431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3172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8A69-EDB5-FB6F-48ED-A2B1506509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611A4C-CC0A-9C53-B3F6-CA2F30D01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298E52-487D-ED0C-6515-4497CED95F84}"/>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5" name="Footer Placeholder 4">
            <a:extLst>
              <a:ext uri="{FF2B5EF4-FFF2-40B4-BE49-F238E27FC236}">
                <a16:creationId xmlns:a16="http://schemas.microsoft.com/office/drawing/2014/main" id="{74C31410-F24F-ACBD-84C0-44786D831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6F8D6-A64A-E9BA-F962-75C721223952}"/>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233377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C7E5-8216-ADF9-0421-CAC1A31BB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ED7A1F-E284-29AF-0AA9-BD50D7BCA6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EE6F2-1A20-BDE3-0DB8-7876DA431403}"/>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5" name="Footer Placeholder 4">
            <a:extLst>
              <a:ext uri="{FF2B5EF4-FFF2-40B4-BE49-F238E27FC236}">
                <a16:creationId xmlns:a16="http://schemas.microsoft.com/office/drawing/2014/main" id="{7B5D1E68-61CE-C5EA-7194-E34403371D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2F9557-5812-201E-69F2-CAFD6FE7F5F8}"/>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2570925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C19F-86FB-4DD6-38CD-CDDFD1BA2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506AB3-A92D-74EA-30BF-13B1E0847E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BA513F-9C5C-A916-449B-6485D1108043}"/>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5" name="Footer Placeholder 4">
            <a:extLst>
              <a:ext uri="{FF2B5EF4-FFF2-40B4-BE49-F238E27FC236}">
                <a16:creationId xmlns:a16="http://schemas.microsoft.com/office/drawing/2014/main" id="{5F468BFE-2823-A10F-B760-F41B5B79E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0D24A-D8B8-CB1F-4B0F-D4F0C416C624}"/>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393127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6EC0-CED8-2C41-9F2E-AD415E177C3A}"/>
              </a:ext>
            </a:extLst>
          </p:cNvPr>
          <p:cNvSpPr>
            <a:spLocks noGrp="1"/>
          </p:cNvSpPr>
          <p:nvPr>
            <p:ph type="title"/>
          </p:nvPr>
        </p:nvSpPr>
        <p:spPr>
          <a:xfrm>
            <a:off x="3581400" y="365125"/>
            <a:ext cx="7772400" cy="114652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CEB7C3-6ADE-CB49-A763-28F58E0F9B17}"/>
              </a:ext>
            </a:extLst>
          </p:cNvPr>
          <p:cNvSpPr>
            <a:spLocks noGrp="1"/>
          </p:cNvSpPr>
          <p:nvPr>
            <p:ph idx="1"/>
          </p:nvPr>
        </p:nvSpPr>
        <p:spPr>
          <a:xfrm>
            <a:off x="3581400" y="1825626"/>
            <a:ext cx="7772400" cy="37636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30E1C-B1E0-FD48-BFEC-957E63E4CA30}"/>
              </a:ext>
            </a:extLst>
          </p:cNvPr>
          <p:cNvSpPr>
            <a:spLocks noGrp="1"/>
          </p:cNvSpPr>
          <p:nvPr>
            <p:ph type="dt" sz="half" idx="10"/>
          </p:nvPr>
        </p:nvSpPr>
        <p:spPr>
          <a:xfrm>
            <a:off x="838200" y="6356351"/>
            <a:ext cx="2743200" cy="365125"/>
          </a:xfrm>
          <a:prstGeom prst="rect">
            <a:avLst/>
          </a:prstGeom>
        </p:spPr>
        <p:txBody>
          <a:bodyPr/>
          <a:lstStyle/>
          <a:p>
            <a:fld id="{5FE214B8-5500-1342-9097-DAEEA9D5136A}" type="datetimeFigureOut">
              <a:rPr lang="en-US" smtClean="0"/>
              <a:t>2/1/2024</a:t>
            </a:fld>
            <a:endParaRPr lang="en-US"/>
          </a:p>
        </p:txBody>
      </p:sp>
      <p:sp>
        <p:nvSpPr>
          <p:cNvPr id="5" name="Footer Placeholder 4">
            <a:extLst>
              <a:ext uri="{FF2B5EF4-FFF2-40B4-BE49-F238E27FC236}">
                <a16:creationId xmlns:a16="http://schemas.microsoft.com/office/drawing/2014/main" id="{01C0437E-3170-6840-84E8-61CA74AEF4E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6C0C69-4F73-4043-87EA-634746209DB3}"/>
              </a:ext>
            </a:extLst>
          </p:cNvPr>
          <p:cNvSpPr>
            <a:spLocks noGrp="1"/>
          </p:cNvSpPr>
          <p:nvPr>
            <p:ph type="sldNum" sz="quarter" idx="12"/>
          </p:nvPr>
        </p:nvSpPr>
        <p:spPr>
          <a:xfrm>
            <a:off x="8610600" y="6356351"/>
            <a:ext cx="2743200" cy="365125"/>
          </a:xfrm>
          <a:prstGeom prst="rect">
            <a:avLst/>
          </a:prstGeom>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1091647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5326-B8F6-CAFF-7AB6-EDA93D803B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B2DD1F-DD2C-3A65-DEC8-CE35A3E61C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4954D2-6610-9208-5FB6-87B7B20EC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259158-809D-9A2A-F34F-E489D788AD87}"/>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6" name="Footer Placeholder 5">
            <a:extLst>
              <a:ext uri="{FF2B5EF4-FFF2-40B4-BE49-F238E27FC236}">
                <a16:creationId xmlns:a16="http://schemas.microsoft.com/office/drawing/2014/main" id="{9218E670-DB23-F4FE-7C8E-7B9F05C19E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B025B6-6535-D1F2-5049-3054EE35C863}"/>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40024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B48B-1C87-1652-B414-B91ABE16F8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9E0359-E5BA-E7AD-2DD1-E78B98EF9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ADC73-6CF3-240A-0154-79B73F70AC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614912-636D-1F04-FB7F-C8175F0596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36C15-88EF-76AC-AE6A-E45C41ECA7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41180A-FF34-514B-0223-9A5AB20036A3}"/>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8" name="Footer Placeholder 7">
            <a:extLst>
              <a:ext uri="{FF2B5EF4-FFF2-40B4-BE49-F238E27FC236}">
                <a16:creationId xmlns:a16="http://schemas.microsoft.com/office/drawing/2014/main" id="{A0D4E31C-51BC-D41A-45C2-AA53EAF928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6928A1-FF73-F75A-2A79-23567B447DDA}"/>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2137098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2ABB3-7267-2546-55DE-2CB4421867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C5EA53-433B-09FC-B1CA-13DD4274A404}"/>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4" name="Footer Placeholder 3">
            <a:extLst>
              <a:ext uri="{FF2B5EF4-FFF2-40B4-BE49-F238E27FC236}">
                <a16:creationId xmlns:a16="http://schemas.microsoft.com/office/drawing/2014/main" id="{CEE3AF8A-9847-CE8C-C33F-B387F966D6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4FD498-4961-105F-5E80-11E01BF0F4A6}"/>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354651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A7A3D-AB60-7E14-9C41-E2D3A63247AC}"/>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3" name="Footer Placeholder 2">
            <a:extLst>
              <a:ext uri="{FF2B5EF4-FFF2-40B4-BE49-F238E27FC236}">
                <a16:creationId xmlns:a16="http://schemas.microsoft.com/office/drawing/2014/main" id="{B43F423B-29CA-443E-CD5D-5682171343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E782CE-083B-CFC7-2BF5-C9FD86189463}"/>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204272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54A8-3C22-8251-2AD0-90B966129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A3CEAD-0223-24C0-BB72-7F6436187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5C625D-D255-8F41-C625-4134986A2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66ECAF-9AE8-AC4B-8C37-38AFEF165AB8}"/>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6" name="Footer Placeholder 5">
            <a:extLst>
              <a:ext uri="{FF2B5EF4-FFF2-40B4-BE49-F238E27FC236}">
                <a16:creationId xmlns:a16="http://schemas.microsoft.com/office/drawing/2014/main" id="{65370BE5-F30A-4865-C244-C2681D7794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E9F37-26B6-836B-1FD3-29D136FBE1E2}"/>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24149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BBD0-CB07-49F7-F6D7-DACE58D89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8486D4-7CDF-60DC-EA8E-18DC35B04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F9160C-37EC-A5A8-A568-DD4A13EE3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E7D5F-B34E-0C02-50AD-F8E25BDCDD3C}"/>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6" name="Footer Placeholder 5">
            <a:extLst>
              <a:ext uri="{FF2B5EF4-FFF2-40B4-BE49-F238E27FC236}">
                <a16:creationId xmlns:a16="http://schemas.microsoft.com/office/drawing/2014/main" id="{279AB7B6-AA9B-0084-E4CC-ED612BE8BB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3D937D-6585-AD87-6483-2579E8E99564}"/>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527754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1F60-686A-2BAE-550C-0FF9514FEC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F69D13-DC6B-2CE7-9EAD-2496CF85E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FB518C-154E-4219-2398-207DB2C0993D}"/>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5" name="Footer Placeholder 4">
            <a:extLst>
              <a:ext uri="{FF2B5EF4-FFF2-40B4-BE49-F238E27FC236}">
                <a16:creationId xmlns:a16="http://schemas.microsoft.com/office/drawing/2014/main" id="{AC485604-A76E-78C7-3EBE-0E4C7F340C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C6FA69-2426-A37F-F329-986642CC3098}"/>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1806167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A0A7D-9F2E-FCA6-8AFD-1BDAE9BBF3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38A03F-5F1A-AE91-F531-13E589BA00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D314D9-041B-DF80-27E2-3A9660C6E1E5}"/>
              </a:ext>
            </a:extLst>
          </p:cNvPr>
          <p:cNvSpPr>
            <a:spLocks noGrp="1"/>
          </p:cNvSpPr>
          <p:nvPr>
            <p:ph type="dt" sz="half" idx="10"/>
          </p:nvPr>
        </p:nvSpPr>
        <p:spPr/>
        <p:txBody>
          <a:bodyPr/>
          <a:lstStyle/>
          <a:p>
            <a:fld id="{91739A2B-8C4D-4143-B3B2-47D5421266E9}" type="datetimeFigureOut">
              <a:rPr lang="en-GB" smtClean="0"/>
              <a:t>01/02/2024</a:t>
            </a:fld>
            <a:endParaRPr lang="en-GB"/>
          </a:p>
        </p:txBody>
      </p:sp>
      <p:sp>
        <p:nvSpPr>
          <p:cNvPr id="5" name="Footer Placeholder 4">
            <a:extLst>
              <a:ext uri="{FF2B5EF4-FFF2-40B4-BE49-F238E27FC236}">
                <a16:creationId xmlns:a16="http://schemas.microsoft.com/office/drawing/2014/main" id="{15119223-36CF-9EC3-8053-A7E2395127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5A5DA-04AF-ADDC-4B6B-67DFE490EA07}"/>
              </a:ext>
            </a:extLst>
          </p:cNvPr>
          <p:cNvSpPr>
            <a:spLocks noGrp="1"/>
          </p:cNvSpPr>
          <p:nvPr>
            <p:ph type="sldNum" sz="quarter" idx="12"/>
          </p:nvPr>
        </p:nvSpPr>
        <p:spPr/>
        <p:txBody>
          <a:bodyPr/>
          <a:lstStyle/>
          <a:p>
            <a:fld id="{75E7FE2E-E35C-4759-9568-47C6E9E8764B}" type="slidenum">
              <a:rPr lang="en-GB" smtClean="0"/>
              <a:t>‹#›</a:t>
            </a:fld>
            <a:endParaRPr lang="en-GB"/>
          </a:p>
        </p:txBody>
      </p:sp>
    </p:spTree>
    <p:extLst>
      <p:ext uri="{BB962C8B-B14F-4D97-AF65-F5344CB8AC3E}">
        <p14:creationId xmlns:p14="http://schemas.microsoft.com/office/powerpoint/2010/main" val="817482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6097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3AFF-9965-E946-8B5A-FFF2C9CDA09E}"/>
              </a:ext>
            </a:extLst>
          </p:cNvPr>
          <p:cNvSpPr>
            <a:spLocks noGrp="1"/>
          </p:cNvSpPr>
          <p:nvPr>
            <p:ph type="title"/>
          </p:nvPr>
        </p:nvSpPr>
        <p:spPr>
          <a:xfrm>
            <a:off x="3587749" y="576264"/>
            <a:ext cx="7766051"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894DAE-08AC-074B-98D0-0CC2BE67B465}"/>
              </a:ext>
            </a:extLst>
          </p:cNvPr>
          <p:cNvSpPr>
            <a:spLocks noGrp="1"/>
          </p:cNvSpPr>
          <p:nvPr>
            <p:ph type="body" idx="1"/>
          </p:nvPr>
        </p:nvSpPr>
        <p:spPr>
          <a:xfrm>
            <a:off x="3587749" y="3455989"/>
            <a:ext cx="7766051"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1B8E1E-6FD6-2E4D-8DDF-69FEE04D0E6C}"/>
              </a:ext>
            </a:extLst>
          </p:cNvPr>
          <p:cNvSpPr>
            <a:spLocks noGrp="1"/>
          </p:cNvSpPr>
          <p:nvPr>
            <p:ph type="dt" sz="half" idx="10"/>
          </p:nvPr>
        </p:nvSpPr>
        <p:spPr>
          <a:xfrm>
            <a:off x="838200" y="6356351"/>
            <a:ext cx="2743200" cy="365125"/>
          </a:xfrm>
          <a:prstGeom prst="rect">
            <a:avLst/>
          </a:prstGeom>
        </p:spPr>
        <p:txBody>
          <a:bodyPr/>
          <a:lstStyle/>
          <a:p>
            <a:fld id="{5FE214B8-5500-1342-9097-DAEEA9D5136A}" type="datetimeFigureOut">
              <a:rPr lang="en-US" smtClean="0"/>
              <a:t>2/1/2024</a:t>
            </a:fld>
            <a:endParaRPr lang="en-US"/>
          </a:p>
        </p:txBody>
      </p:sp>
      <p:sp>
        <p:nvSpPr>
          <p:cNvPr id="5" name="Footer Placeholder 4">
            <a:extLst>
              <a:ext uri="{FF2B5EF4-FFF2-40B4-BE49-F238E27FC236}">
                <a16:creationId xmlns:a16="http://schemas.microsoft.com/office/drawing/2014/main" id="{AA88E470-FBDF-A343-A8F2-6788FF1ED70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ACF170-2C5C-C647-B730-AF5F476FDCAC}"/>
              </a:ext>
            </a:extLst>
          </p:cNvPr>
          <p:cNvSpPr>
            <a:spLocks noGrp="1"/>
          </p:cNvSpPr>
          <p:nvPr>
            <p:ph type="sldNum" sz="quarter" idx="12"/>
          </p:nvPr>
        </p:nvSpPr>
        <p:spPr>
          <a:xfrm>
            <a:off x="8610600" y="6356351"/>
            <a:ext cx="2743200" cy="365125"/>
          </a:xfrm>
          <a:prstGeom prst="rect">
            <a:avLst/>
          </a:prstGeom>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228925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3AFF-9965-E946-8B5A-FFF2C9CDA09E}"/>
              </a:ext>
            </a:extLst>
          </p:cNvPr>
          <p:cNvSpPr>
            <a:spLocks noGrp="1"/>
          </p:cNvSpPr>
          <p:nvPr>
            <p:ph type="title"/>
          </p:nvPr>
        </p:nvSpPr>
        <p:spPr>
          <a:xfrm>
            <a:off x="3587749" y="576264"/>
            <a:ext cx="7766051"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894DAE-08AC-074B-98D0-0CC2BE67B465}"/>
              </a:ext>
            </a:extLst>
          </p:cNvPr>
          <p:cNvSpPr>
            <a:spLocks noGrp="1"/>
          </p:cNvSpPr>
          <p:nvPr>
            <p:ph type="body" idx="1"/>
          </p:nvPr>
        </p:nvSpPr>
        <p:spPr>
          <a:xfrm>
            <a:off x="3587749" y="3455989"/>
            <a:ext cx="7766051"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1B8E1E-6FD6-2E4D-8DDF-69FEE04D0E6C}"/>
              </a:ext>
            </a:extLst>
          </p:cNvPr>
          <p:cNvSpPr>
            <a:spLocks noGrp="1"/>
          </p:cNvSpPr>
          <p:nvPr>
            <p:ph type="dt" sz="half" idx="10"/>
          </p:nvPr>
        </p:nvSpPr>
        <p:spPr>
          <a:xfrm>
            <a:off x="838200" y="6356351"/>
            <a:ext cx="2743200" cy="365125"/>
          </a:xfrm>
          <a:prstGeom prst="rect">
            <a:avLst/>
          </a:prstGeom>
        </p:spPr>
        <p:txBody>
          <a:bodyPr/>
          <a:lstStyle/>
          <a:p>
            <a:fld id="{5FE214B8-5500-1342-9097-DAEEA9D5136A}" type="datetimeFigureOut">
              <a:rPr lang="en-US" smtClean="0"/>
              <a:t>2/1/2024</a:t>
            </a:fld>
            <a:endParaRPr lang="en-US"/>
          </a:p>
        </p:txBody>
      </p:sp>
      <p:sp>
        <p:nvSpPr>
          <p:cNvPr id="5" name="Footer Placeholder 4">
            <a:extLst>
              <a:ext uri="{FF2B5EF4-FFF2-40B4-BE49-F238E27FC236}">
                <a16:creationId xmlns:a16="http://schemas.microsoft.com/office/drawing/2014/main" id="{AA88E470-FBDF-A343-A8F2-6788FF1ED70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ACF170-2C5C-C647-B730-AF5F476FDCAC}"/>
              </a:ext>
            </a:extLst>
          </p:cNvPr>
          <p:cNvSpPr>
            <a:spLocks noGrp="1"/>
          </p:cNvSpPr>
          <p:nvPr>
            <p:ph type="sldNum" sz="quarter" idx="12"/>
          </p:nvPr>
        </p:nvSpPr>
        <p:spPr>
          <a:xfrm>
            <a:off x="8610600" y="6356351"/>
            <a:ext cx="2743200" cy="365125"/>
          </a:xfrm>
          <a:prstGeom prst="rect">
            <a:avLst/>
          </a:prstGeom>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297443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F5-B525-6E49-BBA2-796B3720953B}"/>
              </a:ext>
            </a:extLst>
          </p:cNvPr>
          <p:cNvSpPr>
            <a:spLocks noGrp="1"/>
          </p:cNvSpPr>
          <p:nvPr>
            <p:ph type="title"/>
          </p:nvPr>
        </p:nvSpPr>
        <p:spPr>
          <a:xfrm>
            <a:off x="3581400" y="365126"/>
            <a:ext cx="77724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4AAB5F-DE35-0246-B824-BD448747C85B}"/>
              </a:ext>
            </a:extLst>
          </p:cNvPr>
          <p:cNvSpPr>
            <a:spLocks noGrp="1"/>
          </p:cNvSpPr>
          <p:nvPr>
            <p:ph sz="half" idx="1"/>
          </p:nvPr>
        </p:nvSpPr>
        <p:spPr>
          <a:xfrm>
            <a:off x="3581400" y="1825625"/>
            <a:ext cx="3657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0EFC4CB-52F7-1E44-ACC1-1C5481908377}"/>
              </a:ext>
            </a:extLst>
          </p:cNvPr>
          <p:cNvSpPr>
            <a:spLocks noGrp="1"/>
          </p:cNvSpPr>
          <p:nvPr>
            <p:ph sz="half" idx="2"/>
          </p:nvPr>
        </p:nvSpPr>
        <p:spPr>
          <a:xfrm>
            <a:off x="7696200" y="1825625"/>
            <a:ext cx="3657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0D61C8A-6239-9D47-9ABF-C22AD6F0AA1A}"/>
              </a:ext>
            </a:extLst>
          </p:cNvPr>
          <p:cNvSpPr>
            <a:spLocks noGrp="1"/>
          </p:cNvSpPr>
          <p:nvPr>
            <p:ph type="dt" sz="half" idx="10"/>
          </p:nvPr>
        </p:nvSpPr>
        <p:spPr>
          <a:xfrm>
            <a:off x="838200" y="6356351"/>
            <a:ext cx="2743200" cy="365125"/>
          </a:xfrm>
          <a:prstGeom prst="rect">
            <a:avLst/>
          </a:prstGeom>
        </p:spPr>
        <p:txBody>
          <a:bodyPr/>
          <a:lstStyle/>
          <a:p>
            <a:fld id="{5FE214B8-5500-1342-9097-DAEEA9D5136A}" type="datetimeFigureOut">
              <a:rPr lang="en-US" smtClean="0"/>
              <a:t>2/1/2024</a:t>
            </a:fld>
            <a:endParaRPr lang="en-US"/>
          </a:p>
        </p:txBody>
      </p:sp>
      <p:sp>
        <p:nvSpPr>
          <p:cNvPr id="6" name="Footer Placeholder 5">
            <a:extLst>
              <a:ext uri="{FF2B5EF4-FFF2-40B4-BE49-F238E27FC236}">
                <a16:creationId xmlns:a16="http://schemas.microsoft.com/office/drawing/2014/main" id="{DCFBF29A-F1BD-F64F-994F-E94F5EF23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0C280B8-7F3A-7A4B-A7D8-92C36EC1A095}"/>
              </a:ext>
            </a:extLst>
          </p:cNvPr>
          <p:cNvSpPr>
            <a:spLocks noGrp="1"/>
          </p:cNvSpPr>
          <p:nvPr>
            <p:ph type="sldNum" sz="quarter" idx="12"/>
          </p:nvPr>
        </p:nvSpPr>
        <p:spPr>
          <a:xfrm>
            <a:off x="8610600" y="6356351"/>
            <a:ext cx="2743200" cy="365125"/>
          </a:xfrm>
          <a:prstGeom prst="rect">
            <a:avLst/>
          </a:prstGeom>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314969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E214B8-5500-1342-9097-DAEEA9D5136A}"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342414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214B8-5500-1342-9097-DAEEA9D5136A}"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358252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E214B8-5500-1342-9097-DAEEA9D5136A}"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172941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E214B8-5500-1342-9097-DAEEA9D5136A}"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1473061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tif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F05B75-8ACA-3542-B141-53E4417281B4}"/>
              </a:ext>
            </a:extLst>
          </p:cNvPr>
          <p:cNvSpPr/>
          <p:nvPr userDrawn="1"/>
        </p:nvSpPr>
        <p:spPr>
          <a:xfrm>
            <a:off x="0" y="0"/>
            <a:ext cx="3023659"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74E2D5"/>
              </a:solidFill>
            </a:endParaRPr>
          </a:p>
        </p:txBody>
      </p:sp>
      <p:sp>
        <p:nvSpPr>
          <p:cNvPr id="18" name="Title 1">
            <a:extLst>
              <a:ext uri="{FF2B5EF4-FFF2-40B4-BE49-F238E27FC236}">
                <a16:creationId xmlns:a16="http://schemas.microsoft.com/office/drawing/2014/main" id="{5BBBA7D4-B251-6140-9728-BB25369C5FB5}"/>
              </a:ext>
            </a:extLst>
          </p:cNvPr>
          <p:cNvSpPr txBox="1">
            <a:spLocks/>
          </p:cNvSpPr>
          <p:nvPr userDrawn="1"/>
        </p:nvSpPr>
        <p:spPr>
          <a:xfrm>
            <a:off x="119675" y="2492896"/>
            <a:ext cx="2784309" cy="1179562"/>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2800">
                <a:solidFill>
                  <a:schemeClr val="bg1"/>
                </a:solidFill>
                <a:latin typeface="Futura PT Medium" pitchFamily="34" charset="0"/>
                <a:ea typeface="Futura" panose="02020800000000000000" pitchFamily="18" charset="0"/>
                <a:cs typeface="Futura" panose="02020800000000000000" pitchFamily="18" charset="0"/>
              </a:rPr>
            </a:br>
            <a:br>
              <a:rPr lang="en-GB" sz="1800">
                <a:solidFill>
                  <a:schemeClr val="bg1"/>
                </a:solidFill>
                <a:latin typeface="Futura PT Medium" pitchFamily="34" charset="0"/>
                <a:ea typeface="Futura" panose="02020800000000000000" pitchFamily="18" charset="0"/>
                <a:cs typeface="Futura" panose="02020800000000000000" pitchFamily="18" charset="0"/>
              </a:rPr>
            </a:br>
            <a:endParaRPr lang="en-GB" sz="180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20" name="Rectangle 19">
            <a:extLst>
              <a:ext uri="{FF2B5EF4-FFF2-40B4-BE49-F238E27FC236}">
                <a16:creationId xmlns:a16="http://schemas.microsoft.com/office/drawing/2014/main" id="{A3B8C3C6-F714-1C48-96D5-6ECED1ED492E}"/>
              </a:ext>
            </a:extLst>
          </p:cNvPr>
          <p:cNvSpPr/>
          <p:nvPr userDrawn="1"/>
        </p:nvSpPr>
        <p:spPr>
          <a:xfrm flipV="1">
            <a:off x="3119670" y="6372538"/>
            <a:ext cx="7360549"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1" name="Picture 20">
            <a:extLst>
              <a:ext uri="{FF2B5EF4-FFF2-40B4-BE49-F238E27FC236}">
                <a16:creationId xmlns:a16="http://schemas.microsoft.com/office/drawing/2014/main" id="{49FC6F8C-0BCC-3B48-8BE6-5D586B81C6F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512491" y="5589240"/>
            <a:ext cx="1262007" cy="936104"/>
          </a:xfrm>
          <a:prstGeom prst="rect">
            <a:avLst/>
          </a:prstGeom>
        </p:spPr>
      </p:pic>
    </p:spTree>
    <p:extLst>
      <p:ext uri="{BB962C8B-B14F-4D97-AF65-F5344CB8AC3E}">
        <p14:creationId xmlns:p14="http://schemas.microsoft.com/office/powerpoint/2010/main" val="266511605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74" r:id="rId4"/>
    <p:sldLayoutId id="214748365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F5250E78-0A91-5143-9EA1-F8F01E169A32}"/>
              </a:ext>
            </a:extLst>
          </p:cNvPr>
          <p:cNvSpPr/>
          <p:nvPr userDrawn="1"/>
        </p:nvSpPr>
        <p:spPr>
          <a:xfrm>
            <a:off x="0" y="0"/>
            <a:ext cx="3023659"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74E2D5"/>
              </a:solidFill>
            </a:endParaRPr>
          </a:p>
        </p:txBody>
      </p:sp>
      <p:sp>
        <p:nvSpPr>
          <p:cNvPr id="8" name="Title 1">
            <a:extLst>
              <a:ext uri="{FF2B5EF4-FFF2-40B4-BE49-F238E27FC236}">
                <a16:creationId xmlns:a16="http://schemas.microsoft.com/office/drawing/2014/main" id="{20D19F90-6922-E642-8AB8-39936B9B2ADF}"/>
              </a:ext>
            </a:extLst>
          </p:cNvPr>
          <p:cNvSpPr txBox="1">
            <a:spLocks/>
          </p:cNvSpPr>
          <p:nvPr userDrawn="1"/>
        </p:nvSpPr>
        <p:spPr>
          <a:xfrm>
            <a:off x="119675" y="2492896"/>
            <a:ext cx="2784309" cy="1179562"/>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2800">
                <a:solidFill>
                  <a:schemeClr val="bg1"/>
                </a:solidFill>
                <a:latin typeface="Futura PT Medium" pitchFamily="34" charset="0"/>
                <a:ea typeface="Futura" panose="02020800000000000000" pitchFamily="18" charset="0"/>
                <a:cs typeface="Futura" panose="02020800000000000000" pitchFamily="18" charset="0"/>
              </a:rPr>
            </a:br>
            <a:br>
              <a:rPr lang="en-GB" sz="1800">
                <a:solidFill>
                  <a:schemeClr val="bg1"/>
                </a:solidFill>
                <a:latin typeface="Futura PT Medium" pitchFamily="34" charset="0"/>
                <a:ea typeface="Futura" panose="02020800000000000000" pitchFamily="18" charset="0"/>
                <a:cs typeface="Futura" panose="02020800000000000000" pitchFamily="18" charset="0"/>
              </a:rPr>
            </a:br>
            <a:endParaRPr lang="en-GB" sz="180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9" name="Rectangle 8">
            <a:extLst>
              <a:ext uri="{FF2B5EF4-FFF2-40B4-BE49-F238E27FC236}">
                <a16:creationId xmlns:a16="http://schemas.microsoft.com/office/drawing/2014/main" id="{F6311DC4-FEBC-174E-8F42-E7A6C11EF7A6}"/>
              </a:ext>
            </a:extLst>
          </p:cNvPr>
          <p:cNvSpPr/>
          <p:nvPr userDrawn="1"/>
        </p:nvSpPr>
        <p:spPr>
          <a:xfrm flipV="1">
            <a:off x="3119670" y="6372538"/>
            <a:ext cx="7360549"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a:extLst>
              <a:ext uri="{FF2B5EF4-FFF2-40B4-BE49-F238E27FC236}">
                <a16:creationId xmlns:a16="http://schemas.microsoft.com/office/drawing/2014/main" id="{3E6AB6D4-5B26-0C4E-9E45-AC982B8BD9D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512491" y="5589240"/>
            <a:ext cx="1262007" cy="936104"/>
          </a:xfrm>
          <a:prstGeom prst="rect">
            <a:avLst/>
          </a:prstGeom>
        </p:spPr>
      </p:pic>
    </p:spTree>
    <p:extLst>
      <p:ext uri="{BB962C8B-B14F-4D97-AF65-F5344CB8AC3E}">
        <p14:creationId xmlns:p14="http://schemas.microsoft.com/office/powerpoint/2010/main" val="29585612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4E2D6-90F2-A68D-9A6F-899EA25118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123716-B66D-B043-23DD-F58513C20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BC6344-9253-D607-90FE-94171E8D30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39A2B-8C4D-4143-B3B2-47D5421266E9}" type="datetimeFigureOut">
              <a:rPr lang="en-GB" smtClean="0"/>
              <a:t>01/02/2024</a:t>
            </a:fld>
            <a:endParaRPr lang="en-GB"/>
          </a:p>
        </p:txBody>
      </p:sp>
      <p:sp>
        <p:nvSpPr>
          <p:cNvPr id="5" name="Footer Placeholder 4">
            <a:extLst>
              <a:ext uri="{FF2B5EF4-FFF2-40B4-BE49-F238E27FC236}">
                <a16:creationId xmlns:a16="http://schemas.microsoft.com/office/drawing/2014/main" id="{67C4265E-B20A-9FCB-3CE5-1993DB4B4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AB6D86-1A7C-A95D-ABF2-7EDF5DE790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7FE2E-E35C-4759-9568-47C6E9E8764B}" type="slidenum">
              <a:rPr lang="en-GB" smtClean="0"/>
              <a:t>‹#›</a:t>
            </a:fld>
            <a:endParaRPr lang="en-GB"/>
          </a:p>
        </p:txBody>
      </p:sp>
    </p:spTree>
    <p:extLst>
      <p:ext uri="{BB962C8B-B14F-4D97-AF65-F5344CB8AC3E}">
        <p14:creationId xmlns:p14="http://schemas.microsoft.com/office/powerpoint/2010/main" val="31307614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21"/>
          <p:cNvSpPr/>
          <p:nvPr/>
        </p:nvSpPr>
        <p:spPr>
          <a:xfrm>
            <a:off x="-6199" y="1"/>
            <a:ext cx="12192000" cy="912697"/>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a:solidFill>
                <a:schemeClr val="lt1"/>
              </a:solidFill>
              <a:latin typeface="Calibri"/>
              <a:ea typeface="Calibri"/>
              <a:cs typeface="Calibri"/>
              <a:sym typeface="Calibri"/>
            </a:endParaRPr>
          </a:p>
        </p:txBody>
      </p:sp>
      <p:sp>
        <p:nvSpPr>
          <p:cNvPr id="32" name="Google Shape;32;p21"/>
          <p:cNvSpPr/>
          <p:nvPr/>
        </p:nvSpPr>
        <p:spPr>
          <a:xfrm rot="10800000" flipH="1">
            <a:off x="47330" y="6427048"/>
            <a:ext cx="10849205" cy="45719"/>
          </a:xfrm>
          <a:prstGeom prst="rect">
            <a:avLst/>
          </a:prstGeom>
          <a:solidFill>
            <a:srgbClr val="06926B"/>
          </a:solidFill>
          <a:ln w="25400" cap="flat" cmpd="sng">
            <a:solidFill>
              <a:srgbClr val="0692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 name="Google Shape;33;p21"/>
          <p:cNvPicPr preferRelativeResize="0"/>
          <p:nvPr/>
        </p:nvPicPr>
        <p:blipFill rotWithShape="1">
          <a:blip r:embed="rId3">
            <a:alphaModFix/>
          </a:blip>
          <a:srcRect/>
          <a:stretch/>
        </p:blipFill>
        <p:spPr>
          <a:xfrm>
            <a:off x="10882666" y="5877272"/>
            <a:ext cx="1262007" cy="936104"/>
          </a:xfrm>
          <a:prstGeom prst="rect">
            <a:avLst/>
          </a:prstGeom>
          <a:noFill/>
          <a:ln>
            <a:noFill/>
          </a:ln>
        </p:spPr>
      </p:pic>
      <p:sp>
        <p:nvSpPr>
          <p:cNvPr id="34" name="Google Shape;34;p21"/>
          <p:cNvSpPr txBox="1"/>
          <p:nvPr/>
        </p:nvSpPr>
        <p:spPr>
          <a:xfrm>
            <a:off x="143339" y="44624"/>
            <a:ext cx="3360373" cy="117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Calibri"/>
              <a:buNone/>
            </a:pPr>
            <a:endParaRPr sz="2400" b="1">
              <a:solidFill>
                <a:schemeClr val="lt1"/>
              </a:solidFill>
              <a:latin typeface="Poppins Medium"/>
              <a:ea typeface="Poppins Medium"/>
              <a:cs typeface="Poppins Medium"/>
              <a:sym typeface="Poppins Medium"/>
            </a:endParaRPr>
          </a:p>
        </p:txBody>
      </p:sp>
      <p:sp>
        <p:nvSpPr>
          <p:cNvPr id="35" name="Google Shape;35;p21"/>
          <p:cNvSpPr txBox="1">
            <a:spLocks noGrp="1"/>
          </p:cNvSpPr>
          <p:nvPr>
            <p:ph type="sldNum" idx="12"/>
          </p:nvPr>
        </p:nvSpPr>
        <p:spPr>
          <a:xfrm>
            <a:off x="8784299" y="6492876"/>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18840835"/>
      </p:ext>
    </p:extLst>
  </p:cSld>
  <p:clrMap bg1="lt1" tx1="dk1" bg2="dk2" tx2="lt2" accent1="accent1" accent2="accent2" accent3="accent3" accent4="accent4" accent5="accent5" accent6="accent6" hlink="hlink" folHlink="folHlink"/>
  <p:sldLayoutIdLst>
    <p:sldLayoutId id="214748370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mailto:enquiries@tp-heatnetworks.org"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mailto:heat@r-e-a.net" TargetMode="External"/><Relationship Id="rId7"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mailto:pairey@r-e-a.net" TargetMode="External"/><Relationship Id="rId5" Type="http://schemas.openxmlformats.org/officeDocument/2006/relationships/hyperlink" Target="mailto:kmcManus@r-e-a.net" TargetMode="External"/><Relationship Id="rId4" Type="http://schemas.openxmlformats.org/officeDocument/2006/relationships/hyperlink" Target="mailto:sbartle@r-e-a.ne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collections/heat-network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www.legislation.gov.uk/ukpga/2023/52/contents/enacted" TargetMode="External"/><Relationship Id="rId5" Type="http://schemas.openxmlformats.org/officeDocument/2006/relationships/hyperlink" Target="https://tp-heatnetworks.org/wp-content/uploads/2024/01/ghnf-r7-application-seminar-slides-16.01.2024.pdf#msdynttrid=AY6fPj-0IZGJ3mj7cjQIDIyco312iHIDBxIPo242OQI" TargetMode="External"/><Relationship Id="rId4" Type="http://schemas.openxmlformats.org/officeDocument/2006/relationships/hyperlink" Target="https://www.gov.uk/government/consultations/proposals-for-heat-network-zoning-202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r-e-a.us8.list-manage.com/track/click?u=57981e55e365722b7bb40867b&amp;id=d1d66dd104&amp;e=d3fea4bd87"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hyperlink" Target="https://r-e-a.us8.list-manage.com/track/click?u=57981e55e365722b7bb40867b&amp;id=c5097a8ddd&amp;e=d3fea4bd8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87DA0E-9491-A59A-CE32-4F79E453D5A4}"/>
              </a:ext>
            </a:extLst>
          </p:cNvPr>
          <p:cNvSpPr txBox="1">
            <a:spLocks/>
          </p:cNvSpPr>
          <p:nvPr/>
        </p:nvSpPr>
        <p:spPr>
          <a:xfrm>
            <a:off x="3250450" y="980728"/>
            <a:ext cx="7598078" cy="4020629"/>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500" b="1">
                <a:solidFill>
                  <a:srgbClr val="1E1E1E"/>
                </a:solidFill>
                <a:latin typeface="Century Gothic" panose="020B0502020202020204" pitchFamily="34" charset="0"/>
                <a:ea typeface="Verdana" panose="020B0604030504040204" pitchFamily="34" charset="0"/>
                <a:cs typeface="Verdana" panose="020B0604030504040204" pitchFamily="34" charset="0"/>
              </a:rPr>
              <a:t>REA Heat</a:t>
            </a:r>
          </a:p>
          <a:p>
            <a:endParaRPr lang="en-GB" sz="5400" b="1">
              <a:solidFill>
                <a:srgbClr val="1E1E1E"/>
              </a:solidFill>
              <a:latin typeface="Century Gothic" panose="020B0502020202020204" pitchFamily="34" charset="0"/>
              <a:ea typeface="Verdana" panose="020B0604030504040204" pitchFamily="34" charset="0"/>
              <a:cs typeface="Verdana" panose="020B0604030504040204" pitchFamily="34" charset="0"/>
            </a:endParaRPr>
          </a:p>
          <a:p>
            <a:r>
              <a:rPr lang="en-GB" sz="5800" b="1">
                <a:solidFill>
                  <a:srgbClr val="1E1E1E"/>
                </a:solidFill>
                <a:latin typeface="Century Gothic" panose="020B0502020202020204" pitchFamily="34" charset="0"/>
                <a:ea typeface="Verdana" panose="020B0604030504040204" pitchFamily="34" charset="0"/>
                <a:cs typeface="Verdana" panose="020B0604030504040204" pitchFamily="34" charset="0"/>
              </a:rPr>
              <a:t>Heat network zoning consultation </a:t>
            </a:r>
          </a:p>
          <a:p>
            <a:endParaRPr lang="en-GB" sz="4200" b="1">
              <a:solidFill>
                <a:srgbClr val="1E1E1E"/>
              </a:solidFill>
              <a:latin typeface="Century Gothic" panose="020B0502020202020204" pitchFamily="34" charset="0"/>
              <a:ea typeface="Verdana" panose="020B0604030504040204" pitchFamily="34" charset="0"/>
              <a:cs typeface="Verdana" panose="020B0604030504040204" pitchFamily="34" charset="0"/>
            </a:endParaRPr>
          </a:p>
          <a:p>
            <a:r>
              <a:rPr lang="en-GB" sz="4800" b="1">
                <a:solidFill>
                  <a:srgbClr val="1E1E1E"/>
                </a:solidFill>
                <a:latin typeface="Century Gothic" panose="020B0502020202020204" pitchFamily="34" charset="0"/>
                <a:ea typeface="Verdana" panose="020B0604030504040204" pitchFamily="34" charset="0"/>
                <a:cs typeface="Verdana" panose="020B0604030504040204" pitchFamily="34" charset="0"/>
              </a:rPr>
              <a:t>Members Discussion</a:t>
            </a:r>
            <a:br>
              <a:rPr lang="en-GB" sz="4200" b="1">
                <a:solidFill>
                  <a:srgbClr val="1E1E1E"/>
                </a:solidFill>
                <a:latin typeface="Century Gothic" panose="020B0502020202020204" pitchFamily="34" charset="0"/>
                <a:ea typeface="Verdana" panose="020B0604030504040204" pitchFamily="34" charset="0"/>
                <a:cs typeface="Verdana" panose="020B0604030504040204" pitchFamily="34" charset="0"/>
              </a:rPr>
            </a:br>
            <a:br>
              <a:rPr lang="en-GB" sz="4000" b="1">
                <a:solidFill>
                  <a:srgbClr val="1E1E1E"/>
                </a:solidFill>
                <a:latin typeface="Century Gothic" panose="020B0502020202020204" pitchFamily="34" charset="0"/>
                <a:ea typeface="Verdana" panose="020B0604030504040204" pitchFamily="34" charset="0"/>
                <a:cs typeface="Verdana" panose="020B0604030504040204" pitchFamily="34" charset="0"/>
              </a:rPr>
            </a:br>
            <a:endParaRPr lang="en-GB" sz="4000" b="1">
              <a:solidFill>
                <a:srgbClr val="1E1E1E"/>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BB80B051-CC1C-29E4-F585-3575C8AC7BB9}"/>
              </a:ext>
            </a:extLst>
          </p:cNvPr>
          <p:cNvSpPr txBox="1"/>
          <p:nvPr/>
        </p:nvSpPr>
        <p:spPr>
          <a:xfrm>
            <a:off x="874186" y="5742132"/>
            <a:ext cx="2376264" cy="400110"/>
          </a:xfrm>
          <a:prstGeom prst="rect">
            <a:avLst/>
          </a:prstGeom>
          <a:noFill/>
        </p:spPr>
        <p:txBody>
          <a:bodyPr wrap="square" rtlCol="0">
            <a:spAutoFit/>
          </a:bodyPr>
          <a:lstStyle/>
          <a:p>
            <a:r>
              <a:rPr lang="en-GB" sz="2000">
                <a:solidFill>
                  <a:prstClr val="white"/>
                </a:solidFill>
                <a:latin typeface="Franklin Gothic Book" panose="020B0503020102020204" pitchFamily="34" charset="0"/>
                <a:ea typeface="Verdana" panose="020B0604030504040204" pitchFamily="34" charset="0"/>
                <a:cs typeface="Verdana" panose="020B0604030504040204" pitchFamily="34" charset="0"/>
              </a:rPr>
              <a:t>@REAssociation</a:t>
            </a:r>
          </a:p>
        </p:txBody>
      </p:sp>
      <p:sp>
        <p:nvSpPr>
          <p:cNvPr id="6" name="Title 3">
            <a:extLst>
              <a:ext uri="{FF2B5EF4-FFF2-40B4-BE49-F238E27FC236}">
                <a16:creationId xmlns:a16="http://schemas.microsoft.com/office/drawing/2014/main" id="{7C333911-9100-03B0-28E1-F8B9FC2DBFD1}"/>
              </a:ext>
            </a:extLst>
          </p:cNvPr>
          <p:cNvSpPr txBox="1">
            <a:spLocks/>
          </p:cNvSpPr>
          <p:nvPr/>
        </p:nvSpPr>
        <p:spPr>
          <a:xfrm>
            <a:off x="443272" y="2450515"/>
            <a:ext cx="2123728" cy="13333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a:solidFill>
                  <a:schemeClr val="bg1"/>
                </a:solidFill>
                <a:latin typeface="Century Gothic" panose="020B0502020202020204" pitchFamily="34" charset="0"/>
              </a:rPr>
              <a:t>1</a:t>
            </a:r>
            <a:r>
              <a:rPr lang="en-GB" sz="3200" b="1" baseline="30000">
                <a:solidFill>
                  <a:schemeClr val="bg1"/>
                </a:solidFill>
                <a:latin typeface="Century Gothic" panose="020B0502020202020204" pitchFamily="34" charset="0"/>
              </a:rPr>
              <a:t>st</a:t>
            </a:r>
            <a:r>
              <a:rPr lang="en-GB" sz="3200" b="1">
                <a:solidFill>
                  <a:schemeClr val="bg1"/>
                </a:solidFill>
                <a:latin typeface="Century Gothic" panose="020B0502020202020204" pitchFamily="34" charset="0"/>
              </a:rPr>
              <a:t> February 2024</a:t>
            </a:r>
          </a:p>
        </p:txBody>
      </p:sp>
      <p:pic>
        <p:nvPicPr>
          <p:cNvPr id="1026" name="Picture 2" descr="REA">
            <a:extLst>
              <a:ext uri="{FF2B5EF4-FFF2-40B4-BE49-F238E27FC236}">
                <a16:creationId xmlns:a16="http://schemas.microsoft.com/office/drawing/2014/main" id="{43BDF72E-38F9-8D9C-21A2-E1E62B29E0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3641" y="5449722"/>
            <a:ext cx="4992866" cy="85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5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135284" y="218670"/>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endParaRPr kumimoji="0" lang="en-GB" sz="2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 name="TextBox 4">
            <a:extLst>
              <a:ext uri="{FF2B5EF4-FFF2-40B4-BE49-F238E27FC236}">
                <a16:creationId xmlns:a16="http://schemas.microsoft.com/office/drawing/2014/main" id="{4CE7D308-DBC4-55E1-E07F-9DEF8CF6D15D}"/>
              </a:ext>
            </a:extLst>
          </p:cNvPr>
          <p:cNvSpPr txBox="1"/>
          <p:nvPr/>
        </p:nvSpPr>
        <p:spPr>
          <a:xfrm>
            <a:off x="231140" y="191254"/>
            <a:ext cx="11627140"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Open Sans"/>
                <a:ea typeface="Open Sans"/>
                <a:cs typeface="Open Sans"/>
              </a:rPr>
              <a:t>Heat Sources Questions 37 - 40</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3A147C0C-AA03-B861-2004-E1DE2FA88A8A}"/>
              </a:ext>
            </a:extLst>
          </p:cNvPr>
          <p:cNvSpPr txBox="1"/>
          <p:nvPr/>
        </p:nvSpPr>
        <p:spPr>
          <a:xfrm>
            <a:off x="299921" y="1069824"/>
            <a:ext cx="7917321" cy="52937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Categories of heat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High temperature recoverable heat sources such as combined heat and power (CHP), Energy from Waste (EfW), combined heat and cooling as well as high temperature heat resulting from industrial processes.</a:t>
            </a:r>
            <a:b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Low temperature ‘near constant’ recoverable heat sources - for example, wastewater treatment, datacentres, electricity transformers, gas compressors, mines, cold stores, underground railways.</a:t>
            </a:r>
            <a:b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Low temperature ‘intermittent’ recoverable sources – for example, sugar mills, breweries, foundries, supermarkets.</a:t>
            </a:r>
            <a:b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Ambient location specific sources – for example, solar, river, sea, canals.</a:t>
            </a:r>
            <a:b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Ambient location agnostic sources such as air-to-water heat pumps.</a:t>
            </a:r>
            <a:b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EBF94967-79CC-3A82-F3BE-58E077EAA45C}"/>
              </a:ext>
            </a:extLst>
          </p:cNvPr>
          <p:cNvSpPr/>
          <p:nvPr/>
        </p:nvSpPr>
        <p:spPr>
          <a:xfrm>
            <a:off x="8217242" y="1069097"/>
            <a:ext cx="3545183" cy="5287254"/>
          </a:xfrm>
          <a:prstGeom prst="roundRect">
            <a:avLst>
              <a:gd name="adj" fmla="val 2531"/>
            </a:avLst>
          </a:prstGeom>
          <a:solidFill>
            <a:srgbClr val="06926B">
              <a:alpha val="25098"/>
            </a:srgbClr>
          </a:solidFill>
          <a:ln w="12700" cap="flat" cmpd="sng" algn="ctr">
            <a:solidFill>
              <a:srgbClr val="06926B"/>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50E4E4B-B6EA-7A3F-CF4B-45700C0C794C}"/>
              </a:ext>
            </a:extLst>
          </p:cNvPr>
          <p:cNvSpPr txBox="1"/>
          <p:nvPr/>
        </p:nvSpPr>
        <p:spPr>
          <a:xfrm>
            <a:off x="8217242" y="1124940"/>
            <a:ext cx="3545183" cy="53245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‘Requirements to connect heat sources should apply to only high temperature heat sources, and requirements to give access (to land, for example) to low</a:t>
            </a: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temperature infrastructure and some ambient heat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40. Do you agree that a) the requirement to connect should prioritise high temperature</a:t>
            </a:r>
            <a:r>
              <a:rPr kumimoji="0" lang="en-GB"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heat sources, and b) the requirement to give access should apply to low</a:t>
            </a:r>
            <a:r>
              <a:rPr kumimoji="0" lang="en-GB"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temperature infrastructure heat sources and the location specific ambient heat</a:t>
            </a:r>
            <a:r>
              <a:rPr kumimoji="0" lang="en-GB"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sources? </a:t>
            </a:r>
            <a:br>
              <a:rPr kumimoji="0" lang="en-GB"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798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135284" y="218670"/>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endParaRPr kumimoji="0" lang="en-GB" sz="2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 name="TextBox 4">
            <a:extLst>
              <a:ext uri="{FF2B5EF4-FFF2-40B4-BE49-F238E27FC236}">
                <a16:creationId xmlns:a16="http://schemas.microsoft.com/office/drawing/2014/main" id="{4CE7D308-DBC4-55E1-E07F-9DEF8CF6D15D}"/>
              </a:ext>
            </a:extLst>
          </p:cNvPr>
          <p:cNvSpPr txBox="1"/>
          <p:nvPr/>
        </p:nvSpPr>
        <p:spPr>
          <a:xfrm>
            <a:off x="231140" y="191253"/>
            <a:ext cx="5864860"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Open Sans"/>
                <a:ea typeface="Open Sans"/>
                <a:cs typeface="Open Sans"/>
              </a:rPr>
              <a:t>Carbon emission requirements  </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3A147C0C-AA03-B861-2004-E1DE2FA88A8A}"/>
              </a:ext>
            </a:extLst>
          </p:cNvPr>
          <p:cNvSpPr txBox="1"/>
          <p:nvPr/>
        </p:nvSpPr>
        <p:spPr>
          <a:xfrm>
            <a:off x="299922" y="1069824"/>
            <a:ext cx="6809740" cy="54476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Central Authority will set maximum gCO2e/kWh limits for new heat networks in zones and new connections of existing heat networks in zones. These limits will apply from 2030.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1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Option 1 - 44g CO2e/kWh</a:t>
            </a: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This option is equivalent to the low-carbon threshold</a:t>
            </a:r>
            <a:r>
              <a:rPr kumimoji="0" lang="en-GB"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required under the Green Heat Network Fund adjusted by the predicted change in the</a:t>
            </a:r>
            <a:r>
              <a:rPr kumimoji="0" lang="en-GB"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CO2e of electricity grid intensity by 2030 as per the Green Book projections.</a:t>
            </a:r>
            <a:b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Option 2 - 147g CO2e/kWh</a:t>
            </a: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This option will represent a reduction in CO2e emissions</a:t>
            </a:r>
            <a:r>
              <a:rPr kumimoji="0" lang="en-GB"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for some heat networks predominantly using gas-generation.</a:t>
            </a:r>
            <a:b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Option 3 – 83g CO2e/kWh</a:t>
            </a: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This option is a middle option between option 1 and 2. It is</a:t>
            </a:r>
            <a:r>
              <a:rPr kumimoji="0" lang="en-GB"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based on a fuel mixture that is less carbon intensive than option 2, that assumes the</a:t>
            </a:r>
            <a:r>
              <a:rPr kumimoji="0" lang="en-GB"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use of less gas and more renewable or waste heat.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EBF94967-79CC-3A82-F3BE-58E077EAA45C}"/>
              </a:ext>
            </a:extLst>
          </p:cNvPr>
          <p:cNvSpPr/>
          <p:nvPr/>
        </p:nvSpPr>
        <p:spPr>
          <a:xfrm>
            <a:off x="7512156" y="1069098"/>
            <a:ext cx="4244898" cy="4758142"/>
          </a:xfrm>
          <a:prstGeom prst="roundRect">
            <a:avLst>
              <a:gd name="adj" fmla="val 2531"/>
            </a:avLst>
          </a:prstGeom>
          <a:solidFill>
            <a:srgbClr val="06926B">
              <a:alpha val="25098"/>
            </a:srgbClr>
          </a:solidFill>
          <a:ln w="12700" cap="flat" cmpd="sng" algn="ctr">
            <a:solidFill>
              <a:srgbClr val="06926B"/>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50E4E4B-B6EA-7A3F-CF4B-45700C0C794C}"/>
              </a:ext>
            </a:extLst>
          </p:cNvPr>
          <p:cNvSpPr txBox="1"/>
          <p:nvPr/>
        </p:nvSpPr>
        <p:spPr>
          <a:xfrm>
            <a:off x="7660034" y="1069098"/>
            <a:ext cx="4097020" cy="48013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Key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43. Which, if any, of the three proposed emissions limits should be set as the initial limit in 2030? If none, please provide an alternative proposal for the initial limit on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44. Do you agree that introducing the emissions limit from 2030 will give adequate time for heat networks to adapt? If you disagree, what would be an adequate alternative timeline?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45. What would be appropriate intervals for reviewing the national zoning emissions limit?</a:t>
            </a:r>
          </a:p>
        </p:txBody>
      </p:sp>
    </p:spTree>
    <p:extLst>
      <p:ext uri="{BB962C8B-B14F-4D97-AF65-F5344CB8AC3E}">
        <p14:creationId xmlns:p14="http://schemas.microsoft.com/office/powerpoint/2010/main" val="145464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135284" y="218670"/>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endParaRPr kumimoji="0" lang="en-GB" sz="2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 name="TextBox 4">
            <a:extLst>
              <a:ext uri="{FF2B5EF4-FFF2-40B4-BE49-F238E27FC236}">
                <a16:creationId xmlns:a16="http://schemas.microsoft.com/office/drawing/2014/main" id="{77BE456E-CC3B-7332-D2DC-3491B5D6D979}"/>
              </a:ext>
            </a:extLst>
          </p:cNvPr>
          <p:cNvSpPr txBox="1"/>
          <p:nvPr/>
        </p:nvSpPr>
        <p:spPr>
          <a:xfrm>
            <a:off x="4390506" y="114482"/>
            <a:ext cx="2830426" cy="646331"/>
          </a:xfrm>
          <a:prstGeom prst="rect">
            <a:avLst/>
          </a:prstGeom>
          <a:noFill/>
        </p:spPr>
        <p:txBody>
          <a:bodyPr wrap="square" rtlCol="0">
            <a:spAutoFit/>
          </a:bodyPr>
          <a:lstStyle/>
          <a:p>
            <a:r>
              <a:rPr lang="en-GB" sz="3600" b="1">
                <a:solidFill>
                  <a:schemeClr val="bg1"/>
                </a:solidFill>
                <a:latin typeface="Open Sans" panose="020B0606030504020204" pitchFamily="34" charset="0"/>
                <a:ea typeface="Open Sans" panose="020B0606030504020204" pitchFamily="34" charset="0"/>
                <a:cs typeface="Open Sans" panose="020B0606030504020204" pitchFamily="34" charset="0"/>
              </a:rPr>
              <a:t>Stages 1-5</a:t>
            </a:r>
          </a:p>
        </p:txBody>
      </p:sp>
      <p:sp>
        <p:nvSpPr>
          <p:cNvPr id="4" name="TextBox 3">
            <a:extLst>
              <a:ext uri="{FF2B5EF4-FFF2-40B4-BE49-F238E27FC236}">
                <a16:creationId xmlns:a16="http://schemas.microsoft.com/office/drawing/2014/main" id="{35A3A0F9-B9E6-4B3B-3D94-062EB2D6AF0A}"/>
              </a:ext>
            </a:extLst>
          </p:cNvPr>
          <p:cNvSpPr txBox="1"/>
          <p:nvPr/>
        </p:nvSpPr>
        <p:spPr>
          <a:xfrm>
            <a:off x="172720" y="1010245"/>
            <a:ext cx="7854488" cy="584775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5 stages to the heat network zoning lifecycle:</a:t>
            </a:r>
          </a:p>
          <a:p>
            <a:pPr marL="800100" lvl="1" indent="-342900">
              <a:buFont typeface="+mj-lt"/>
              <a:buAutoNum type="arabicPeriod"/>
            </a:pPr>
            <a:r>
              <a:rPr lang="en-GB" sz="1600">
                <a:latin typeface="Open Sans" panose="020B0606030504020204" pitchFamily="34" charset="0"/>
                <a:ea typeface="Open Sans" panose="020B0606030504020204" pitchFamily="34" charset="0"/>
                <a:cs typeface="Open Sans" panose="020B0606030504020204" pitchFamily="34" charset="0"/>
              </a:rPr>
              <a:t>Zone identification and refinement </a:t>
            </a:r>
          </a:p>
          <a:p>
            <a:pPr marL="800100" lvl="1" indent="-342900">
              <a:buFont typeface="+mj-lt"/>
              <a:buAutoNum type="arabicPeriod"/>
            </a:pPr>
            <a:r>
              <a:rPr lang="en-GB" sz="1600">
                <a:latin typeface="Open Sans" panose="020B0606030504020204" pitchFamily="34" charset="0"/>
                <a:ea typeface="Open Sans" panose="020B0606030504020204" pitchFamily="34" charset="0"/>
                <a:cs typeface="Open Sans" panose="020B0606030504020204" pitchFamily="34" charset="0"/>
              </a:rPr>
              <a:t>Zone designation</a:t>
            </a:r>
          </a:p>
          <a:p>
            <a:pPr marL="800100" lvl="1" indent="-342900">
              <a:buFont typeface="+mj-lt"/>
              <a:buAutoNum type="arabicPeriod"/>
            </a:pPr>
            <a:r>
              <a:rPr lang="en-GB" sz="1600">
                <a:latin typeface="Open Sans" panose="020B0606030504020204" pitchFamily="34" charset="0"/>
                <a:ea typeface="Open Sans" panose="020B0606030504020204" pitchFamily="34" charset="0"/>
                <a:cs typeface="Open Sans" panose="020B0606030504020204" pitchFamily="34" charset="0"/>
              </a:rPr>
              <a:t>Zone delivery</a:t>
            </a:r>
          </a:p>
          <a:p>
            <a:pPr marL="800100" lvl="1" indent="-342900">
              <a:buFont typeface="+mj-lt"/>
              <a:buAutoNum type="arabicPeriod"/>
            </a:pPr>
            <a:r>
              <a:rPr lang="en-GB" sz="1600">
                <a:latin typeface="Open Sans" panose="020B0606030504020204" pitchFamily="34" charset="0"/>
                <a:ea typeface="Open Sans" panose="020B0606030504020204" pitchFamily="34" charset="0"/>
                <a:cs typeface="Open Sans" panose="020B0606030504020204" pitchFamily="34" charset="0"/>
              </a:rPr>
              <a:t>Zone Operation</a:t>
            </a:r>
          </a:p>
          <a:p>
            <a:pPr marL="800100" lvl="1" indent="-342900">
              <a:buFont typeface="+mj-lt"/>
              <a:buAutoNum type="arabicPeriod"/>
            </a:pPr>
            <a:r>
              <a:rPr lang="en-GB" sz="1600">
                <a:latin typeface="Open Sans" panose="020B0606030504020204" pitchFamily="34" charset="0"/>
                <a:ea typeface="Open Sans" panose="020B0606030504020204" pitchFamily="34" charset="0"/>
                <a:cs typeface="Open Sans" panose="020B0606030504020204" pitchFamily="34" charset="0"/>
              </a:rPr>
              <a:t>Zone Review</a:t>
            </a:r>
          </a:p>
          <a:p>
            <a:pPr lvl="1"/>
            <a:endParaRPr lang="en-GB" sz="1600">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200"/>
              </a:spcAft>
              <a:buFont typeface="Arial" panose="020B0604020202020204" pitchFamily="34" charset="0"/>
              <a:buChar char="•"/>
            </a:pPr>
            <a:r>
              <a:rPr lang="en-GB" sz="1600" b="1">
                <a:latin typeface="Open Sans" panose="020B0606030504020204" pitchFamily="34" charset="0"/>
                <a:ea typeface="Open Sans" panose="020B0606030504020204" pitchFamily="34" charset="0"/>
                <a:cs typeface="Open Sans" panose="020B0606030504020204" pitchFamily="34" charset="0"/>
              </a:rPr>
              <a:t>Stage 1: </a:t>
            </a:r>
            <a:r>
              <a:rPr lang="en-GB" sz="1600">
                <a:latin typeface="Open Sans" panose="020B0606030504020204" pitchFamily="34" charset="0"/>
                <a:ea typeface="Open Sans" panose="020B0606030504020204" pitchFamily="34" charset="0"/>
                <a:cs typeface="Open Sans" panose="020B0606030504020204" pitchFamily="34" charset="0"/>
              </a:rPr>
              <a:t>The Central Authority will lead a data-driven national mapping exercise, using the National Zoning Model, to identify indicative heat network zones </a:t>
            </a:r>
            <a:r>
              <a:rPr lang="en-GB" sz="1600" b="1">
                <a:latin typeface="Open Sans" panose="020B0606030504020204" pitchFamily="34" charset="0"/>
                <a:ea typeface="Open Sans" panose="020B0606030504020204" pitchFamily="34" charset="0"/>
                <a:cs typeface="Open Sans" panose="020B0606030504020204" pitchFamily="34" charset="0"/>
              </a:rPr>
              <a:t>– areas in which heat networks are expected to be the lowest cost technology for decarbonising heat. </a:t>
            </a:r>
          </a:p>
          <a:p>
            <a:pPr marL="285750" indent="-285750">
              <a:spcAft>
                <a:spcPts val="1200"/>
              </a:spcAft>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The Zone Coordinator will use a standardised approach, with accompanying guidance, to refine the indicative heat network zones.</a:t>
            </a:r>
          </a:p>
          <a:p>
            <a:pPr marL="285750" indent="-285750">
              <a:spcAft>
                <a:spcPts val="1200"/>
              </a:spcAft>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The zoning bodies will source data from national datasets, or other publicly available sources. However, when necessary the zoning bodies may request information directly from organisations.</a:t>
            </a:r>
          </a:p>
          <a:p>
            <a:pPr marL="285750" indent="-285750">
              <a:spcAft>
                <a:spcPts val="1200"/>
              </a:spcAft>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The Central Authority will review the zoning methodology every five years. Changes will not retroactively apply to existing zones</a:t>
            </a: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588B8DF2-BD4B-B7BA-706D-2A71C5502405}"/>
              </a:ext>
            </a:extLst>
          </p:cNvPr>
          <p:cNvPicPr>
            <a:picLocks noChangeAspect="1"/>
          </p:cNvPicPr>
          <p:nvPr/>
        </p:nvPicPr>
        <p:blipFill rotWithShape="1">
          <a:blip r:embed="rId3"/>
          <a:srcRect l="2771"/>
          <a:stretch/>
        </p:blipFill>
        <p:spPr>
          <a:xfrm>
            <a:off x="8443186" y="954226"/>
            <a:ext cx="3576094" cy="2665968"/>
          </a:xfrm>
          <a:prstGeom prst="rect">
            <a:avLst/>
          </a:prstGeom>
        </p:spPr>
      </p:pic>
      <p:pic>
        <p:nvPicPr>
          <p:cNvPr id="9" name="Picture 8">
            <a:extLst>
              <a:ext uri="{FF2B5EF4-FFF2-40B4-BE49-F238E27FC236}">
                <a16:creationId xmlns:a16="http://schemas.microsoft.com/office/drawing/2014/main" id="{A79435C8-B6AC-06A0-56E4-28F547F0328D}"/>
              </a:ext>
            </a:extLst>
          </p:cNvPr>
          <p:cNvPicPr>
            <a:picLocks noChangeAspect="1"/>
          </p:cNvPicPr>
          <p:nvPr/>
        </p:nvPicPr>
        <p:blipFill>
          <a:blip r:embed="rId4"/>
          <a:stretch>
            <a:fillRect/>
          </a:stretch>
        </p:blipFill>
        <p:spPr>
          <a:xfrm>
            <a:off x="8455766" y="3813607"/>
            <a:ext cx="3736234" cy="2085340"/>
          </a:xfrm>
          <a:prstGeom prst="rect">
            <a:avLst/>
          </a:prstGeom>
        </p:spPr>
      </p:pic>
    </p:spTree>
    <p:extLst>
      <p:ext uri="{BB962C8B-B14F-4D97-AF65-F5344CB8AC3E}">
        <p14:creationId xmlns:p14="http://schemas.microsoft.com/office/powerpoint/2010/main" val="330679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104804" y="136524"/>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endParaRPr kumimoji="0" lang="en-GB" sz="2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 name="TextBox 4">
            <a:extLst>
              <a:ext uri="{FF2B5EF4-FFF2-40B4-BE49-F238E27FC236}">
                <a16:creationId xmlns:a16="http://schemas.microsoft.com/office/drawing/2014/main" id="{77BE456E-CC3B-7332-D2DC-3491B5D6D979}"/>
              </a:ext>
            </a:extLst>
          </p:cNvPr>
          <p:cNvSpPr txBox="1"/>
          <p:nvPr/>
        </p:nvSpPr>
        <p:spPr>
          <a:xfrm>
            <a:off x="4390506" y="114482"/>
            <a:ext cx="2830426" cy="646331"/>
          </a:xfrm>
          <a:prstGeom prst="rect">
            <a:avLst/>
          </a:prstGeom>
          <a:noFill/>
        </p:spPr>
        <p:txBody>
          <a:bodyPr wrap="square" rtlCol="0">
            <a:spAutoFit/>
          </a:bodyPr>
          <a:lstStyle/>
          <a:p>
            <a:r>
              <a:rPr lang="en-GB" sz="3600" b="1">
                <a:solidFill>
                  <a:schemeClr val="bg1"/>
                </a:solidFill>
                <a:latin typeface="Open Sans" panose="020B0606030504020204" pitchFamily="34" charset="0"/>
                <a:ea typeface="Open Sans" panose="020B0606030504020204" pitchFamily="34" charset="0"/>
                <a:cs typeface="Open Sans" panose="020B0606030504020204" pitchFamily="34" charset="0"/>
              </a:rPr>
              <a:t>Stages 1-5</a:t>
            </a:r>
          </a:p>
        </p:txBody>
      </p:sp>
      <p:sp>
        <p:nvSpPr>
          <p:cNvPr id="4" name="TextBox 3">
            <a:extLst>
              <a:ext uri="{FF2B5EF4-FFF2-40B4-BE49-F238E27FC236}">
                <a16:creationId xmlns:a16="http://schemas.microsoft.com/office/drawing/2014/main" id="{35A3A0F9-B9E6-4B3B-3D94-062EB2D6AF0A}"/>
              </a:ext>
            </a:extLst>
          </p:cNvPr>
          <p:cNvSpPr txBox="1"/>
          <p:nvPr/>
        </p:nvSpPr>
        <p:spPr>
          <a:xfrm>
            <a:off x="90085" y="1185220"/>
            <a:ext cx="5828289" cy="5078313"/>
          </a:xfrm>
          <a:prstGeom prst="rect">
            <a:avLst/>
          </a:prstGeom>
          <a:noFill/>
        </p:spPr>
        <p:txBody>
          <a:bodyPr wrap="square" rtlCol="0">
            <a:spAutoFit/>
          </a:bodyPr>
          <a:lstStyle/>
          <a:p>
            <a:r>
              <a:rPr lang="en-GB" b="1">
                <a:latin typeface="Open Sans" panose="020B0606030504020204" pitchFamily="34" charset="0"/>
                <a:ea typeface="Open Sans" panose="020B0606030504020204" pitchFamily="34" charset="0"/>
                <a:cs typeface="Open Sans" panose="020B0606030504020204" pitchFamily="34" charset="0"/>
              </a:rPr>
              <a:t>Stage 2: Zone designation</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There are 2 parts of designation: (a) agreeing the proposed shape in a formal consultation and (b) registering the areas with the Central Authority</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There will be a two-tier approach to consultees in the consultation process.</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Tier 1 will include bodies expected to have an interest in most heat network zones such as heat network operators and local planning authorities. The Zone Coordinator must provide these bodies with an opportunity to respond to the consultation. These are the statutory consultees.</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Tier 2 bodies may have an interest depending on the location and/or nature of a specific zone. Zone Coordinators may wish to seek their views, but there will be no requirement to specifically consult these parties</a:t>
            </a:r>
          </a:p>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660A38A-F30E-8097-7F4A-D20E2F0AD5C7}"/>
              </a:ext>
            </a:extLst>
          </p:cNvPr>
          <p:cNvSpPr txBox="1"/>
          <p:nvPr/>
        </p:nvSpPr>
        <p:spPr>
          <a:xfrm>
            <a:off x="6370320" y="908222"/>
            <a:ext cx="5645410" cy="5632311"/>
          </a:xfrm>
          <a:prstGeom prst="rect">
            <a:avLst/>
          </a:prstGeom>
          <a:noFill/>
        </p:spPr>
        <p:txBody>
          <a:bodyPr wrap="square" rtlCol="0">
            <a:spAutoFit/>
          </a:bodyPr>
          <a:lstStyle/>
          <a:p>
            <a:r>
              <a:rPr lang="en-GB" b="1">
                <a:latin typeface="Open Sans" panose="020B0606030504020204" pitchFamily="34" charset="0"/>
                <a:ea typeface="Open Sans" panose="020B0606030504020204" pitchFamily="34" charset="0"/>
                <a:cs typeface="Open Sans" panose="020B0606030504020204" pitchFamily="34" charset="0"/>
              </a:rPr>
              <a:t>Stage 3: Zone delivery </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Will be the process by which a Zone Coordinator, or the Central Authority acting as a Zone Coordinator, will be able to confer “zoning rights”, provided by heat network zoning legislation, to specific organisations.</a:t>
            </a:r>
          </a:p>
          <a:p>
            <a:pPr marL="285750" indent="-285750">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panose="020B0606030504020204" pitchFamily="34" charset="0"/>
                <a:ea typeface="Open Sans" panose="020B0606030504020204" pitchFamily="34" charset="0"/>
                <a:cs typeface="Open Sans" panose="020B0606030504020204" pitchFamily="34" charset="0"/>
              </a:rPr>
              <a:t>Stage 4: Zone operation</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During the operation stage, developers will construct new infrastructure, make new connections, and maintain and operate their heat networks. The Zone Coordinator will also collect data for monitoring and reporting purposes.</a:t>
            </a:r>
          </a:p>
          <a:p>
            <a:endParaRPr lang="en-GB">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panose="020B0606030504020204" pitchFamily="34" charset="0"/>
                <a:ea typeface="Open Sans" panose="020B0606030504020204" pitchFamily="34" charset="0"/>
                <a:cs typeface="Open Sans" panose="020B0606030504020204" pitchFamily="34" charset="0"/>
              </a:rPr>
              <a:t>Stage 5: Zone review</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Changes in local circumstances may require a reassessment of the designation. Zone review will only allow for the expansion of designated heat network zones. </a:t>
            </a:r>
          </a:p>
        </p:txBody>
      </p:sp>
    </p:spTree>
    <p:extLst>
      <p:ext uri="{BB962C8B-B14F-4D97-AF65-F5344CB8AC3E}">
        <p14:creationId xmlns:p14="http://schemas.microsoft.com/office/powerpoint/2010/main" val="14073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135284" y="218670"/>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endParaRPr kumimoji="0" lang="en-GB" sz="2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5" name="Picture 4">
            <a:extLst>
              <a:ext uri="{FF2B5EF4-FFF2-40B4-BE49-F238E27FC236}">
                <a16:creationId xmlns:a16="http://schemas.microsoft.com/office/drawing/2014/main" id="{E788D3E0-07E6-3048-E7D1-AF3F034A0341}"/>
              </a:ext>
            </a:extLst>
          </p:cNvPr>
          <p:cNvPicPr>
            <a:picLocks noChangeAspect="1"/>
          </p:cNvPicPr>
          <p:nvPr/>
        </p:nvPicPr>
        <p:blipFill>
          <a:blip r:embed="rId3"/>
          <a:stretch>
            <a:fillRect/>
          </a:stretch>
        </p:blipFill>
        <p:spPr>
          <a:xfrm>
            <a:off x="6325476" y="1623931"/>
            <a:ext cx="5730193" cy="4050788"/>
          </a:xfrm>
          <a:prstGeom prst="rect">
            <a:avLst/>
          </a:prstGeom>
        </p:spPr>
      </p:pic>
      <p:sp>
        <p:nvSpPr>
          <p:cNvPr id="6" name="TextBox 5">
            <a:extLst>
              <a:ext uri="{FF2B5EF4-FFF2-40B4-BE49-F238E27FC236}">
                <a16:creationId xmlns:a16="http://schemas.microsoft.com/office/drawing/2014/main" id="{8715B5FE-51A3-DD2B-8532-E6C7A0E61B26}"/>
              </a:ext>
            </a:extLst>
          </p:cNvPr>
          <p:cNvSpPr txBox="1"/>
          <p:nvPr/>
        </p:nvSpPr>
        <p:spPr>
          <a:xfrm>
            <a:off x="135284" y="1079390"/>
            <a:ext cx="5730193" cy="5139869"/>
          </a:xfrm>
          <a:prstGeom prst="rect">
            <a:avLst/>
          </a:prstGeom>
          <a:noFill/>
        </p:spPr>
        <p:txBody>
          <a:bodyPr wrap="square" rtlCol="0">
            <a:spAutoFit/>
          </a:bodyPr>
          <a:lstStyle/>
          <a:p>
            <a:pPr>
              <a:spcAft>
                <a:spcPts val="1200"/>
              </a:spcAft>
            </a:pPr>
            <a:r>
              <a:rPr lang="en-GB">
                <a:latin typeface="Open Sans" panose="020B0606030504020204" pitchFamily="34" charset="0"/>
                <a:ea typeface="Open Sans" panose="020B0606030504020204" pitchFamily="34" charset="0"/>
                <a:cs typeface="Open Sans" panose="020B0606030504020204" pitchFamily="34" charset="0"/>
              </a:rPr>
              <a:t>48.Should the zone refinement stage allow more general refinements? Please provide any specific examples of other factors which could be considered. </a:t>
            </a:r>
          </a:p>
          <a:p>
            <a:pPr>
              <a:spcAft>
                <a:spcPts val="1200"/>
              </a:spcAft>
            </a:pPr>
            <a:r>
              <a:rPr lang="en-GB">
                <a:latin typeface="Open Sans" panose="020B0606030504020204" pitchFamily="34" charset="0"/>
                <a:ea typeface="Open Sans" panose="020B0606030504020204" pitchFamily="34" charset="0"/>
                <a:cs typeface="Open Sans" panose="020B0606030504020204" pitchFamily="34" charset="0"/>
              </a:rPr>
              <a:t>52.Please provide any views on types of data which could be difficult or costly to provide. Specify the type of data and which organisation would supply it. </a:t>
            </a:r>
          </a:p>
          <a:p>
            <a:pPr>
              <a:spcAft>
                <a:spcPts val="1200"/>
              </a:spcAft>
            </a:pPr>
            <a:r>
              <a:rPr lang="en-GB">
                <a:latin typeface="Open Sans" panose="020B0606030504020204" pitchFamily="34" charset="0"/>
                <a:ea typeface="Open Sans" panose="020B0606030504020204" pitchFamily="34" charset="0"/>
                <a:cs typeface="Open Sans" panose="020B0606030504020204" pitchFamily="34" charset="0"/>
              </a:rPr>
              <a:t>54.What factors should the Central Authority consider when reviewing the zoning methodology? </a:t>
            </a:r>
          </a:p>
          <a:p>
            <a:pPr>
              <a:spcAft>
                <a:spcPts val="1200"/>
              </a:spcAft>
            </a:pPr>
            <a:r>
              <a:rPr lang="en-GB">
                <a:latin typeface="Open Sans" panose="020B0606030504020204" pitchFamily="34" charset="0"/>
                <a:ea typeface="Open Sans" panose="020B0606030504020204" pitchFamily="34" charset="0"/>
                <a:cs typeface="Open Sans" panose="020B0606030504020204" pitchFamily="34" charset="0"/>
              </a:rPr>
              <a:t>60.Do you agree with the proposed Tier 1 and Tier 2 consultees set out in Appendix 5? If not, please provide any suggested changes.</a:t>
            </a:r>
          </a:p>
          <a:p>
            <a:pPr>
              <a:spcAft>
                <a:spcPts val="1200"/>
              </a:spcAft>
            </a:pPr>
            <a:r>
              <a:rPr lang="en-GB">
                <a:latin typeface="Open Sans" panose="020B0606030504020204" pitchFamily="34" charset="0"/>
                <a:ea typeface="Open Sans" panose="020B0606030504020204" pitchFamily="34" charset="0"/>
                <a:cs typeface="Open Sans" panose="020B0606030504020204" pitchFamily="34" charset="0"/>
              </a:rPr>
              <a:t>73. Do you agree with the process for zone review described in this section, including the list of relevant changes and the role of the zoning bodies? If not, please provide further detail. </a:t>
            </a:r>
          </a:p>
        </p:txBody>
      </p:sp>
      <p:sp>
        <p:nvSpPr>
          <p:cNvPr id="7" name="TextBox 6">
            <a:extLst>
              <a:ext uri="{FF2B5EF4-FFF2-40B4-BE49-F238E27FC236}">
                <a16:creationId xmlns:a16="http://schemas.microsoft.com/office/drawing/2014/main" id="{6A452D7A-442D-9EDA-817C-A91EFBD390E3}"/>
              </a:ext>
            </a:extLst>
          </p:cNvPr>
          <p:cNvSpPr txBox="1"/>
          <p:nvPr/>
        </p:nvSpPr>
        <p:spPr>
          <a:xfrm>
            <a:off x="2711624" y="154175"/>
            <a:ext cx="6768752" cy="646331"/>
          </a:xfrm>
          <a:prstGeom prst="rect">
            <a:avLst/>
          </a:prstGeom>
          <a:noFill/>
        </p:spPr>
        <p:txBody>
          <a:bodyPr wrap="square" rtlCol="0">
            <a:spAutoFit/>
          </a:bodyPr>
          <a:lstStyle/>
          <a:p>
            <a:r>
              <a:rPr lang="en-GB" sz="3600" b="1">
                <a:solidFill>
                  <a:schemeClr val="bg1"/>
                </a:solidFill>
                <a:latin typeface="Open Sans" panose="020B0606030504020204" pitchFamily="34" charset="0"/>
                <a:ea typeface="Open Sans" panose="020B0606030504020204" pitchFamily="34" charset="0"/>
                <a:cs typeface="Open Sans" panose="020B0606030504020204" pitchFamily="34" charset="0"/>
              </a:rPr>
              <a:t>Stages 1-5 ~ Questions 48-80  </a:t>
            </a:r>
          </a:p>
        </p:txBody>
      </p:sp>
    </p:spTree>
    <p:extLst>
      <p:ext uri="{BB962C8B-B14F-4D97-AF65-F5344CB8AC3E}">
        <p14:creationId xmlns:p14="http://schemas.microsoft.com/office/powerpoint/2010/main" val="413033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5"/>
            <a:ext cx="8424936" cy="2304256"/>
          </a:xfrm>
        </p:spPr>
        <p:txBody>
          <a:bodyPr>
            <a:normAutofit fontScale="90000"/>
          </a:bodyPr>
          <a:lstStyle/>
          <a:p>
            <a:br>
              <a:rPr lang="en-GB"/>
            </a:br>
            <a:br>
              <a:rPr lang="en-GB"/>
            </a:br>
            <a:br>
              <a:rPr lang="en-GB"/>
            </a:br>
            <a:r>
              <a:rPr lang="en-GB"/>
              <a:t>Key message for REA members/ technologies</a:t>
            </a:r>
            <a:br>
              <a:rPr lang="en-GB"/>
            </a:br>
            <a:endParaRPr lang="en-GB"/>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a:defRPr/>
            </a:pPr>
            <a:r>
              <a:rPr lang="en-GB" sz="2000">
                <a:solidFill>
                  <a:prstClr val="white"/>
                </a:solidFill>
                <a:latin typeface="Franklin Gothic Book" panose="020B0503020102020204" pitchFamily="34" charset="0"/>
                <a:ea typeface="Verdana" panose="020B0604030504040204" pitchFamily="34" charset="0"/>
                <a:cs typeface="Verdana" panose="020B0604030504040204" pitchFamily="34" charset="0"/>
              </a:rPr>
              <a:t>@REAssociation</a:t>
            </a:r>
          </a:p>
        </p:txBody>
      </p:sp>
    </p:spTree>
    <p:extLst>
      <p:ext uri="{BB962C8B-B14F-4D97-AF65-F5344CB8AC3E}">
        <p14:creationId xmlns:p14="http://schemas.microsoft.com/office/powerpoint/2010/main" val="300289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3237836" y="224597"/>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r>
              <a:rPr kumimoji="0" lang="en-GB" sz="3200" b="1" i="0" u="none"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High Level Messages</a:t>
            </a:r>
          </a:p>
        </p:txBody>
      </p:sp>
      <p:sp>
        <p:nvSpPr>
          <p:cNvPr id="4" name="TextBox 3">
            <a:extLst>
              <a:ext uri="{FF2B5EF4-FFF2-40B4-BE49-F238E27FC236}">
                <a16:creationId xmlns:a16="http://schemas.microsoft.com/office/drawing/2014/main" id="{D42AA7C5-B535-E657-7A95-9A90BBA605F7}"/>
              </a:ext>
            </a:extLst>
          </p:cNvPr>
          <p:cNvSpPr txBox="1"/>
          <p:nvPr/>
        </p:nvSpPr>
        <p:spPr>
          <a:xfrm>
            <a:off x="135284" y="1249196"/>
            <a:ext cx="11447116" cy="47859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Encourage Technology Agnosticism – all potential low carbon heat sources should be considered. This includes biomass, green gases, wastewaters and raw sewage, thermal storage, geothermal, heat pumps, energy from waste and solar. Important to ensure the right technology for the right situation.</a:t>
            </a:r>
          </a:p>
          <a:p>
            <a:pPr marL="285750" indent="-285750">
              <a:spcAft>
                <a:spcPts val="600"/>
              </a:spcAft>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Reference UK’s Biomass Strategy, which emphasises bioenergy technologies have a role to play in decarbonising heat. </a:t>
            </a:r>
          </a:p>
          <a:p>
            <a:pPr marL="285750" indent="-285750">
              <a:spcAft>
                <a:spcPts val="600"/>
              </a:spcAft>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Interaction with other support schemes – ensuring sites can take part when in receipt of other government support. </a:t>
            </a:r>
          </a:p>
          <a:p>
            <a:pPr marL="285750" indent="-285750">
              <a:spcAft>
                <a:spcPts val="600"/>
              </a:spcAft>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Renewables obligation is coming to an end, impacting EfW and Biomass, we need assurances now – this needs to be taken into consideration in heat network planning.</a:t>
            </a:r>
          </a:p>
          <a:p>
            <a:pPr marL="285750" indent="-285750">
              <a:spcAft>
                <a:spcPts val="600"/>
              </a:spcAft>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Need for planning reform alongside this and not excluding full range of delivery partners.</a:t>
            </a:r>
          </a:p>
          <a:p>
            <a:pPr marL="285750" indent="-285750">
              <a:spcAft>
                <a:spcPts val="600"/>
              </a:spcAft>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It is important that the methodology is not too rigid and allows for flexibility so that decisions can be taken at the local level based on the local context, and updated when new technologies are developed or new heat sources identified.</a:t>
            </a:r>
          </a:p>
        </p:txBody>
      </p:sp>
    </p:spTree>
    <p:extLst>
      <p:ext uri="{BB962C8B-B14F-4D97-AF65-F5344CB8AC3E}">
        <p14:creationId xmlns:p14="http://schemas.microsoft.com/office/powerpoint/2010/main" val="117813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3372191" y="261097"/>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r>
              <a:rPr kumimoji="0" lang="en-GB" sz="3200" b="1" i="0" u="none"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High Level Messages </a:t>
            </a:r>
          </a:p>
        </p:txBody>
      </p:sp>
      <p:sp>
        <p:nvSpPr>
          <p:cNvPr id="5" name="TextBox 4">
            <a:extLst>
              <a:ext uri="{FF2B5EF4-FFF2-40B4-BE49-F238E27FC236}">
                <a16:creationId xmlns:a16="http://schemas.microsoft.com/office/drawing/2014/main" id="{24315A0B-3663-F41C-FBD6-1ADF47E0284F}"/>
              </a:ext>
            </a:extLst>
          </p:cNvPr>
          <p:cNvSpPr txBox="1"/>
          <p:nvPr/>
        </p:nvSpPr>
        <p:spPr>
          <a:xfrm>
            <a:off x="255603" y="1089165"/>
            <a:ext cx="11822666" cy="5632311"/>
          </a:xfrm>
          <a:prstGeom prst="rect">
            <a:avLst/>
          </a:prstGeom>
          <a:noFill/>
        </p:spPr>
        <p:txBody>
          <a:bodyPr wrap="square" rtlCol="0">
            <a:spAutoFit/>
          </a:bodyPr>
          <a:lstStyle/>
          <a:p>
            <a:pPr marL="285750" indent="-28575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Regulations should be in accord with those set out by the Environment Agency and permissions acquired through Environmental Permits as already takes places.</a:t>
            </a:r>
          </a:p>
          <a:p>
            <a:pPr marL="285750" indent="-285750">
              <a:buFont typeface="Arial" panose="020B0604020202020204" pitchFamily="34" charset="0"/>
              <a:buChar char="•"/>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Transparency about future plans to reductions in emissions limits.</a:t>
            </a:r>
          </a:p>
          <a:p>
            <a:pPr marL="285750" indent="-285750">
              <a:buFont typeface="Arial" panose="020B0604020202020204" pitchFamily="34" charset="0"/>
              <a:buChar char="•"/>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Ensure sufficient business case when connections are being mandated.</a:t>
            </a:r>
          </a:p>
          <a:p>
            <a:pPr marL="285750" indent="-285750">
              <a:buFont typeface="Arial" panose="020B0604020202020204" pitchFamily="34" charset="0"/>
              <a:buChar char="•"/>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Innovative heat sources data might be more difficult to get access to.</a:t>
            </a:r>
          </a:p>
          <a:p>
            <a:pPr marL="285750" indent="-285750">
              <a:buFont typeface="Arial" panose="020B0604020202020204" pitchFamily="34" charset="0"/>
              <a:buChar char="•"/>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Need to consider relationship between heat and power production. It’s possible that if a site becomes predominately heat production then power production might decrease and that current data on heat production might be based on numbers prioritising power production.</a:t>
            </a:r>
          </a:p>
          <a:p>
            <a:pPr marL="285750" indent="-285750">
              <a:buFont typeface="Arial" panose="020B0604020202020204" pitchFamily="34" charset="0"/>
              <a:buChar char="•"/>
            </a:pPr>
            <a:endParaRPr lang="en-GB"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614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147360" y="1124744"/>
            <a:ext cx="2758400" cy="3762216"/>
          </a:xfrm>
        </p:spPr>
        <p:txBody>
          <a:bodyPr>
            <a:noAutofit/>
          </a:bodyPr>
          <a:lstStyle/>
          <a:p>
            <a:br>
              <a:rPr lang="en-GB" sz="3600" b="1">
                <a:solidFill>
                  <a:schemeClr val="bg1"/>
                </a:solidFill>
              </a:rPr>
            </a:br>
            <a:br>
              <a:rPr lang="en-GB" sz="3600" b="1">
                <a:solidFill>
                  <a:schemeClr val="bg1"/>
                </a:solidFill>
              </a:rPr>
            </a:br>
            <a:br>
              <a:rPr lang="en-GB" sz="3600" b="1">
                <a:solidFill>
                  <a:schemeClr val="bg1"/>
                </a:solidFill>
              </a:rPr>
            </a:br>
            <a:r>
              <a:rPr lang="en-GB" sz="3600" b="1">
                <a:solidFill>
                  <a:schemeClr val="bg1"/>
                </a:solidFill>
              </a:rPr>
              <a:t>Open discussion</a:t>
            </a:r>
            <a:br>
              <a:rPr lang="en-GB" sz="3600" b="1">
                <a:solidFill>
                  <a:schemeClr val="bg1"/>
                </a:solidFill>
              </a:rPr>
            </a:br>
            <a:endParaRPr lang="en-GB" sz="3600" b="1">
              <a:solidFill>
                <a:schemeClr val="bg1"/>
              </a:solidFill>
            </a:endParaRP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a:defRPr/>
            </a:pPr>
            <a:r>
              <a:rPr lang="en-GB" sz="2000">
                <a:solidFill>
                  <a:prstClr val="white"/>
                </a:solidFill>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6" name="Picture 5" descr="Green question mark">
            <a:extLst>
              <a:ext uri="{FF2B5EF4-FFF2-40B4-BE49-F238E27FC236}">
                <a16:creationId xmlns:a16="http://schemas.microsoft.com/office/drawing/2014/main" id="{88DCE39D-5D8A-0F12-4571-F9A70834B9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414" y="452599"/>
            <a:ext cx="4898571" cy="2857500"/>
          </a:xfrm>
          <a:prstGeom prst="rect">
            <a:avLst/>
          </a:prstGeom>
        </p:spPr>
      </p:pic>
      <p:pic>
        <p:nvPicPr>
          <p:cNvPr id="2050" name="Picture 2" descr="Working with central government and our consultants AECOM to understand the  possibility of developing a District Heat Network.">
            <a:extLst>
              <a:ext uri="{FF2B5EF4-FFF2-40B4-BE49-F238E27FC236}">
                <a16:creationId xmlns:a16="http://schemas.microsoft.com/office/drawing/2014/main" id="{49B1FBD1-4966-10E2-0EBA-BFDC36126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400" y="3429000"/>
            <a:ext cx="7086600" cy="269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1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63AB6C7B-FFC3-D51E-E331-E61190407325}"/>
              </a:ext>
            </a:extLst>
          </p:cNvPr>
          <p:cNvSpPr txBox="1">
            <a:spLocks/>
          </p:cNvSpPr>
          <p:nvPr/>
        </p:nvSpPr>
        <p:spPr>
          <a:xfrm>
            <a:off x="282429" y="197886"/>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GB" sz="32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Next steps/ Timeline</a:t>
            </a:r>
          </a:p>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endParaRPr kumimoji="0" lang="en-GB" sz="2400" b="1"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 name="TextBox 3">
            <a:extLst>
              <a:ext uri="{FF2B5EF4-FFF2-40B4-BE49-F238E27FC236}">
                <a16:creationId xmlns:a16="http://schemas.microsoft.com/office/drawing/2014/main" id="{6AF9471E-9C9E-F4FB-F0E6-31FF48799A7F}"/>
              </a:ext>
            </a:extLst>
          </p:cNvPr>
          <p:cNvSpPr txBox="1"/>
          <p:nvPr/>
        </p:nvSpPr>
        <p:spPr>
          <a:xfrm>
            <a:off x="282429" y="1601205"/>
            <a:ext cx="912816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Webinars and information sent around: </a:t>
            </a:r>
            <a:r>
              <a:rPr kumimoji="0" lang="en-GB" sz="20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Next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Consultation Response REA Draft: </a:t>
            </a:r>
            <a:r>
              <a:rPr kumimoji="0" lang="en-GB" sz="20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W/C 12</a:t>
            </a:r>
            <a:r>
              <a:rPr kumimoji="0" lang="en-GB" sz="2000" i="0" u="none" strike="noStrike" kern="1200" cap="none" spc="0" normalizeH="0" baseline="3000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a:t>
            </a:r>
            <a:r>
              <a:rPr kumimoji="0" lang="en-GB" sz="20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February</a:t>
            </a:r>
            <a:endParaRPr kumimoji="0" lang="en-GB" sz="20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Member Feedback: </a:t>
            </a:r>
            <a:r>
              <a:rPr kumimoji="0" lang="en-GB" sz="20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February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Consultation Deadline: </a:t>
            </a:r>
            <a:r>
              <a:rPr kumimoji="0" lang="en-GB" sz="20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26</a:t>
            </a:r>
            <a:r>
              <a:rPr kumimoji="0" lang="en-GB" sz="2000" b="0" i="0" u="none" strike="noStrike" kern="1200" cap="none" spc="0" normalizeH="0" baseline="3000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a:t>
            </a:r>
            <a:r>
              <a:rPr kumimoji="0" lang="en-GB" sz="20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February 2024</a:t>
            </a:r>
            <a:endParaRPr kumimoji="0" lang="en-GB" sz="20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descr="Questions outline">
            <a:extLst>
              <a:ext uri="{FF2B5EF4-FFF2-40B4-BE49-F238E27FC236}">
                <a16:creationId xmlns:a16="http://schemas.microsoft.com/office/drawing/2014/main" id="{1FE8D3E3-B75F-ABC7-4CF4-F821EEE2AB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0954" y="4709150"/>
            <a:ext cx="1180371" cy="1180371"/>
          </a:xfrm>
          <a:prstGeom prst="rect">
            <a:avLst/>
          </a:prstGeom>
        </p:spPr>
      </p:pic>
      <p:pic>
        <p:nvPicPr>
          <p:cNvPr id="6" name="Picture 5">
            <a:extLst>
              <a:ext uri="{FF2B5EF4-FFF2-40B4-BE49-F238E27FC236}">
                <a16:creationId xmlns:a16="http://schemas.microsoft.com/office/drawing/2014/main" id="{DCD61442-6DE9-0DE2-FAA7-4E4F4001201B}"/>
              </a:ext>
            </a:extLst>
          </p:cNvPr>
          <p:cNvPicPr>
            <a:picLocks noChangeAspect="1"/>
          </p:cNvPicPr>
          <p:nvPr/>
        </p:nvPicPr>
        <p:blipFill>
          <a:blip r:embed="rId5"/>
          <a:stretch>
            <a:fillRect/>
          </a:stretch>
        </p:blipFill>
        <p:spPr>
          <a:xfrm>
            <a:off x="8022929" y="1022877"/>
            <a:ext cx="3929395" cy="4377715"/>
          </a:xfrm>
          <a:prstGeom prst="rect">
            <a:avLst/>
          </a:prstGeom>
        </p:spPr>
      </p:pic>
      <p:pic>
        <p:nvPicPr>
          <p:cNvPr id="7" name="Picture 6">
            <a:extLst>
              <a:ext uri="{FF2B5EF4-FFF2-40B4-BE49-F238E27FC236}">
                <a16:creationId xmlns:a16="http://schemas.microsoft.com/office/drawing/2014/main" id="{3561538A-1E7F-F589-E08E-283507C587CB}"/>
              </a:ext>
            </a:extLst>
          </p:cNvPr>
          <p:cNvPicPr>
            <a:picLocks noChangeAspect="1"/>
          </p:cNvPicPr>
          <p:nvPr/>
        </p:nvPicPr>
        <p:blipFill>
          <a:blip r:embed="rId6"/>
          <a:stretch>
            <a:fillRect/>
          </a:stretch>
        </p:blipFill>
        <p:spPr>
          <a:xfrm>
            <a:off x="239676" y="5158528"/>
            <a:ext cx="4057650" cy="1123950"/>
          </a:xfrm>
          <a:prstGeom prst="rect">
            <a:avLst/>
          </a:prstGeom>
        </p:spPr>
      </p:pic>
      <p:sp>
        <p:nvSpPr>
          <p:cNvPr id="10" name="TextBox 9">
            <a:extLst>
              <a:ext uri="{FF2B5EF4-FFF2-40B4-BE49-F238E27FC236}">
                <a16:creationId xmlns:a16="http://schemas.microsoft.com/office/drawing/2014/main" id="{1CB8547D-22E9-034D-12C8-057F5DDF9F97}"/>
              </a:ext>
            </a:extLst>
          </p:cNvPr>
          <p:cNvSpPr txBox="1"/>
          <p:nvPr/>
        </p:nvSpPr>
        <p:spPr>
          <a:xfrm>
            <a:off x="4601839" y="5987019"/>
            <a:ext cx="6111240" cy="369332"/>
          </a:xfrm>
          <a:prstGeom prst="rect">
            <a:avLst/>
          </a:prstGeom>
          <a:noFill/>
        </p:spPr>
        <p:txBody>
          <a:bodyPr wrap="square">
            <a:spAutoFit/>
          </a:bodyPr>
          <a:lstStyle/>
          <a:p>
            <a:r>
              <a:rPr lang="en-GB" sz="1800">
                <a:solidFill>
                  <a:srgbClr val="6DC6DD"/>
                </a:solidFill>
                <a:effectLst/>
                <a:latin typeface="Open Sans" panose="020B0606030504020204" pitchFamily="34" charset="0"/>
                <a:ea typeface="Times New Roman" panose="02020603050405020304" pitchFamily="18" charset="0"/>
                <a:hlinkClick r:id="rId7"/>
              </a:rPr>
              <a:t>enquiries@tp-heatnetworks.org</a:t>
            </a:r>
            <a:r>
              <a:rPr lang="en-GB" sz="1800">
                <a:solidFill>
                  <a:srgbClr val="606060"/>
                </a:solidFill>
                <a:effectLst/>
                <a:latin typeface="Open Sans" panose="020B0606030504020204" pitchFamily="34" charset="0"/>
                <a:ea typeface="Times New Roman" panose="02020603050405020304" pitchFamily="18" charset="0"/>
              </a:rPr>
              <a:t> </a:t>
            </a:r>
            <a:endParaRPr lang="en-GB"/>
          </a:p>
        </p:txBody>
      </p:sp>
    </p:spTree>
    <p:extLst>
      <p:ext uri="{BB962C8B-B14F-4D97-AF65-F5344CB8AC3E}">
        <p14:creationId xmlns:p14="http://schemas.microsoft.com/office/powerpoint/2010/main" val="166643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468" y="0"/>
            <a:ext cx="2964015" cy="6885385"/>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5FD9AE7A-2CC3-8843-A762-1B603B91F7B5}"/>
              </a:ext>
            </a:extLst>
          </p:cNvPr>
          <p:cNvSpPr>
            <a:spLocks noGrp="1"/>
          </p:cNvSpPr>
          <p:nvPr>
            <p:ph type="ctrTitle"/>
          </p:nvPr>
        </p:nvSpPr>
        <p:spPr>
          <a:xfrm>
            <a:off x="0" y="1122363"/>
            <a:ext cx="2800350" cy="2387600"/>
          </a:xfrm>
          <a:prstGeom prst="rect">
            <a:avLst/>
          </a:prstGeom>
          <a:noFill/>
          <a:ln>
            <a:noFill/>
          </a:ln>
        </p:spPr>
        <p:txBody>
          <a:bodyPr>
            <a:noAutofit/>
          </a:bodyPr>
          <a:lstStyle/>
          <a:p>
            <a:pPr algn="l"/>
            <a:r>
              <a:rPr lang="en-GB" sz="2800">
                <a:solidFill>
                  <a:srgbClr val="43D398"/>
                </a:solidFill>
                <a:latin typeface="Open Sans" panose="020B0606030504020204" pitchFamily="34" charset="0"/>
                <a:ea typeface="Open Sans" panose="020B0606030504020204" pitchFamily="34" charset="0"/>
                <a:cs typeface="Open Sans" panose="020B0606030504020204" pitchFamily="34" charset="0"/>
              </a:rPr>
              <a:t>REA Competition Law Policy</a:t>
            </a:r>
          </a:p>
        </p:txBody>
      </p:sp>
      <p:sp>
        <p:nvSpPr>
          <p:cNvPr id="3" name="Subtitle 2"/>
          <p:cNvSpPr>
            <a:spLocks noGrp="1"/>
          </p:cNvSpPr>
          <p:nvPr>
            <p:ph type="subTitle" idx="1"/>
          </p:nvPr>
        </p:nvSpPr>
        <p:spPr>
          <a:xfrm>
            <a:off x="3048000" y="788988"/>
            <a:ext cx="9144000" cy="1655762"/>
          </a:xfrm>
          <a:prstGeom prst="rect">
            <a:avLst/>
          </a:prstGeom>
        </p:spPr>
        <p:txBody>
          <a:bodyPr>
            <a:noAutofit/>
          </a:bodyPr>
          <a:lstStyle/>
          <a:p>
            <a:pPr marL="342900" indent="-342900" algn="l">
              <a:buFont typeface="Arial" panose="020B0604020202020204" pitchFamily="34" charset="0"/>
              <a:buChar char="•"/>
            </a:pPr>
            <a:r>
              <a:rPr lang="en-GB" sz="2200">
                <a:solidFill>
                  <a:srgbClr val="4E5053"/>
                </a:solidFill>
                <a:latin typeface="Open Sans" panose="020B0606030504020204" pitchFamily="34" charset="0"/>
                <a:ea typeface="Open Sans" panose="020B0606030504020204" pitchFamily="34" charset="0"/>
                <a:cs typeface="Open Sans" panose="020B0606030504020204" pitchFamily="34" charset="0"/>
              </a:rPr>
              <a:t>REA’s compliance with all aspects of UK Competition Law applies to all activities of REA including its subsidiaries Member Forums, committees, working groups, technical groups, and sub-groups and any other such meeting:</a:t>
            </a:r>
          </a:p>
          <a:p>
            <a:pPr marL="800100" lvl="1" indent="-342900" algn="l">
              <a:buFont typeface="Wingdings" panose="05000000000000000000" pitchFamily="2" charset="2"/>
              <a:buChar char="Ø"/>
            </a:pPr>
            <a:endParaRPr lang="en-GB" sz="220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Wingdings" panose="05000000000000000000" pitchFamily="2" charset="2"/>
              <a:buChar char="Ø"/>
            </a:pPr>
            <a:r>
              <a:rPr lang="en-GB" sz="2200">
                <a:solidFill>
                  <a:srgbClr val="4E5053"/>
                </a:solidFill>
                <a:latin typeface="Open Sans" panose="020B0606030504020204" pitchFamily="34" charset="0"/>
                <a:ea typeface="Open Sans" panose="020B0606030504020204" pitchFamily="34" charset="0"/>
                <a:cs typeface="Open Sans" panose="020B0606030504020204" pitchFamily="34" charset="0"/>
              </a:rPr>
              <a:t>Members are not permitted to discuss competitively sensitive information, or to use REA as a conduit for such discussions</a:t>
            </a:r>
          </a:p>
          <a:p>
            <a:pPr marL="800100" lvl="1" indent="-342900" algn="l">
              <a:buFont typeface="Wingdings" panose="05000000000000000000" pitchFamily="2" charset="2"/>
              <a:buChar char="Ø"/>
            </a:pPr>
            <a:endParaRPr lang="en-GB" sz="220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Wingdings" panose="05000000000000000000" pitchFamily="2" charset="2"/>
              <a:buChar char="Ø"/>
            </a:pPr>
            <a:r>
              <a:rPr lang="en-GB" sz="2200">
                <a:solidFill>
                  <a:srgbClr val="4E5053"/>
                </a:solidFill>
                <a:latin typeface="Open Sans" panose="020B0606030504020204" pitchFamily="34" charset="0"/>
                <a:ea typeface="Open Sans" panose="020B0606030504020204" pitchFamily="34" charset="0"/>
                <a:cs typeface="Open Sans" panose="020B0606030504020204" pitchFamily="34" charset="0"/>
              </a:rPr>
              <a:t>Competitively sensitive information covers any non-public strategic information about a business’s commercial policy. It includes, but is not limited to, future pricing and output plans</a:t>
            </a:r>
          </a:p>
          <a:p>
            <a:pPr marL="800100" lvl="1" indent="-342900" algn="l">
              <a:buFont typeface="Wingdings" panose="05000000000000000000" pitchFamily="2" charset="2"/>
              <a:buChar char="Ø"/>
            </a:pPr>
            <a:endParaRPr lang="en-GB" sz="220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Wingdings" panose="05000000000000000000" pitchFamily="2" charset="2"/>
              <a:buChar char="Ø"/>
            </a:pPr>
            <a:r>
              <a:rPr lang="en-GB" sz="2200">
                <a:solidFill>
                  <a:srgbClr val="4E5053"/>
                </a:solidFill>
                <a:latin typeface="Open Sans" panose="020B0606030504020204" pitchFamily="34" charset="0"/>
                <a:ea typeface="Open Sans" panose="020B0606030504020204" pitchFamily="34" charset="0"/>
                <a:cs typeface="Open Sans" panose="020B0606030504020204" pitchFamily="34" charset="0"/>
              </a:rPr>
              <a:t>Please note this session is being recorded for note taking purposes.</a:t>
            </a:r>
          </a:p>
          <a:p>
            <a:pPr marL="914400" lvl="1" indent="-457200" algn="l">
              <a:buFont typeface="Arial" panose="020B0604020202020204" pitchFamily="34" charset="0"/>
              <a:buChar char="•"/>
            </a:pPr>
            <a:endParaRPr lang="en-GB" sz="2000"/>
          </a:p>
        </p:txBody>
      </p:sp>
      <p:sp>
        <p:nvSpPr>
          <p:cNvPr id="12" name="Rectangle 11">
            <a:extLst>
              <a:ext uri="{FF2B5EF4-FFF2-40B4-BE49-F238E27FC236}">
                <a16:creationId xmlns:a16="http://schemas.microsoft.com/office/drawing/2014/main" id="{E3475AF9-26D7-9644-99B8-AA6EC9C7FE86}"/>
              </a:ext>
            </a:extLst>
          </p:cNvPr>
          <p:cNvSpPr/>
          <p:nvPr/>
        </p:nvSpPr>
        <p:spPr>
          <a:xfrm flipV="1">
            <a:off x="897215" y="6651024"/>
            <a:ext cx="1713638" cy="45719"/>
          </a:xfrm>
          <a:prstGeom prst="rect">
            <a:avLst/>
          </a:prstGeom>
          <a:solidFill>
            <a:srgbClr val="43D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9090645-54DD-ED40-99D6-2A083B130A6E}"/>
              </a:ext>
            </a:extLst>
          </p:cNvPr>
          <p:cNvPicPr>
            <a:picLocks noChangeAspect="1"/>
          </p:cNvPicPr>
          <p:nvPr/>
        </p:nvPicPr>
        <p:blipFill>
          <a:blip r:embed="rId3"/>
          <a:stretch>
            <a:fillRect/>
          </a:stretch>
        </p:blipFill>
        <p:spPr>
          <a:xfrm>
            <a:off x="-49290" y="5930947"/>
            <a:ext cx="946505" cy="936104"/>
          </a:xfrm>
          <a:prstGeom prst="rect">
            <a:avLst/>
          </a:prstGeom>
        </p:spPr>
      </p:pic>
    </p:spTree>
    <p:extLst>
      <p:ext uri="{BB962C8B-B14F-4D97-AF65-F5344CB8AC3E}">
        <p14:creationId xmlns:p14="http://schemas.microsoft.com/office/powerpoint/2010/main" val="225017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ctrTitle"/>
          </p:nvPr>
        </p:nvSpPr>
        <p:spPr>
          <a:xfrm>
            <a:off x="-92364" y="2786351"/>
            <a:ext cx="3105304" cy="14700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Poppins Medium"/>
              <a:buNone/>
            </a:pPr>
            <a:r>
              <a:rPr lang="en-GB" b="1">
                <a:solidFill>
                  <a:schemeClr val="bg1"/>
                </a:solidFill>
                <a:latin typeface="Calibri"/>
                <a:ea typeface="Calibri"/>
                <a:cs typeface="Calibri"/>
                <a:sym typeface="Calibri"/>
              </a:rPr>
              <a:t>Thanks</a:t>
            </a:r>
            <a:endParaRPr b="1">
              <a:solidFill>
                <a:schemeClr val="bg1"/>
              </a:solidFill>
              <a:latin typeface="Calibri"/>
              <a:ea typeface="Calibri"/>
              <a:cs typeface="Calibri"/>
              <a:sym typeface="Calibri"/>
            </a:endParaRPr>
          </a:p>
        </p:txBody>
      </p:sp>
      <p:sp>
        <p:nvSpPr>
          <p:cNvPr id="129" name="Google Shape;129;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GB"/>
              <a:t>20</a:t>
            </a:fld>
            <a:endParaRPr/>
          </a:p>
        </p:txBody>
      </p:sp>
      <p:sp>
        <p:nvSpPr>
          <p:cNvPr id="3" name="TextBox 2">
            <a:extLst>
              <a:ext uri="{FF2B5EF4-FFF2-40B4-BE49-F238E27FC236}">
                <a16:creationId xmlns:a16="http://schemas.microsoft.com/office/drawing/2014/main" id="{2B8F9AC1-16B0-336A-DB7A-4BE6A7175FBC}"/>
              </a:ext>
            </a:extLst>
          </p:cNvPr>
          <p:cNvSpPr txBox="1"/>
          <p:nvPr/>
        </p:nvSpPr>
        <p:spPr>
          <a:xfrm>
            <a:off x="3158399" y="751344"/>
            <a:ext cx="3241964" cy="5355312"/>
          </a:xfrm>
          <a:prstGeom prst="rect">
            <a:avLst/>
          </a:prstGeom>
          <a:no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All heat enquiries:</a:t>
            </a:r>
          </a:p>
          <a:p>
            <a:r>
              <a:rPr lang="en-GB">
                <a:latin typeface="Open Sans" panose="020B0606030504020204" pitchFamily="34" charset="0"/>
                <a:ea typeface="Open Sans" panose="020B0606030504020204" pitchFamily="34" charset="0"/>
                <a:cs typeface="Open Sans" panose="020B0606030504020204" pitchFamily="34" charset="0"/>
                <a:hlinkClick r:id="rId3"/>
              </a:rPr>
              <a:t>heat@r-e-a.net</a:t>
            </a:r>
            <a:endParaRPr lang="en-GB">
              <a:latin typeface="Open Sans" panose="020B0606030504020204" pitchFamily="34" charset="0"/>
              <a:ea typeface="Open Sans" panose="020B0606030504020204" pitchFamily="34" charset="0"/>
              <a:cs typeface="Open Sans" panose="020B0606030504020204" pitchFamily="34" charset="0"/>
            </a:endParaRPr>
          </a:p>
          <a:p>
            <a:endParaRPr lang="en-GB">
              <a:latin typeface="Open Sans" panose="020B0606030504020204" pitchFamily="34" charset="0"/>
              <a:ea typeface="Open Sans" panose="020B0606030504020204" pitchFamily="34" charset="0"/>
              <a:cs typeface="Open Sans" panose="020B0606030504020204" pitchFamily="34" charset="0"/>
            </a:endParaRPr>
          </a:p>
          <a:p>
            <a:endParaRPr lang="en-GB">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panose="020B0606030504020204" pitchFamily="34" charset="0"/>
                <a:ea typeface="Open Sans" panose="020B0606030504020204" pitchFamily="34" charset="0"/>
                <a:cs typeface="Open Sans" panose="020B0606030504020204" pitchFamily="34" charset="0"/>
              </a:rPr>
              <a:t>Sara Bartle</a:t>
            </a:r>
          </a:p>
          <a:p>
            <a:r>
              <a:rPr lang="en-GB">
                <a:solidFill>
                  <a:srgbClr val="06926B"/>
                </a:solidFill>
                <a:latin typeface="Open Sans" panose="020B0606030504020204" pitchFamily="34" charset="0"/>
                <a:ea typeface="Open Sans" panose="020B0606030504020204" pitchFamily="34" charset="0"/>
                <a:cs typeface="Open Sans" panose="020B0606030504020204" pitchFamily="34" charset="0"/>
              </a:rPr>
              <a:t>Green Gas and Hydrogen Policy Lead</a:t>
            </a:r>
          </a:p>
          <a:p>
            <a:r>
              <a:rPr lang="en-GB">
                <a:latin typeface="Open Sans" panose="020B0606030504020204" pitchFamily="34" charset="0"/>
                <a:ea typeface="Open Sans" panose="020B0606030504020204" pitchFamily="34" charset="0"/>
                <a:cs typeface="Open Sans" panose="020B0606030504020204" pitchFamily="34" charset="0"/>
                <a:hlinkClick r:id="rId4"/>
              </a:rPr>
              <a:t>sbartle@r-e-a.net</a:t>
            </a:r>
            <a:r>
              <a:rPr lang="en-GB">
                <a:latin typeface="Open Sans" panose="020B0606030504020204" pitchFamily="34" charset="0"/>
                <a:ea typeface="Open Sans" panose="020B0606030504020204" pitchFamily="34" charset="0"/>
                <a:cs typeface="Open Sans" panose="020B0606030504020204" pitchFamily="34" charset="0"/>
              </a:rPr>
              <a:t> </a:t>
            </a:r>
          </a:p>
          <a:p>
            <a:endParaRPr lang="en-GB">
              <a:latin typeface="Open Sans" panose="020B0606030504020204" pitchFamily="34" charset="0"/>
              <a:ea typeface="Open Sans" panose="020B0606030504020204" pitchFamily="34" charset="0"/>
              <a:cs typeface="Open Sans" panose="020B0606030504020204" pitchFamily="34" charset="0"/>
            </a:endParaRPr>
          </a:p>
          <a:p>
            <a:endParaRPr lang="en-GB">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panose="020B0606030504020204" pitchFamily="34" charset="0"/>
                <a:ea typeface="Open Sans" panose="020B0606030504020204" pitchFamily="34" charset="0"/>
                <a:cs typeface="Open Sans" panose="020B0606030504020204" pitchFamily="34" charset="0"/>
              </a:rPr>
              <a:t>Kat McManus</a:t>
            </a:r>
          </a:p>
          <a:p>
            <a:r>
              <a:rPr lang="en-GB">
                <a:solidFill>
                  <a:srgbClr val="06926B"/>
                </a:solidFill>
                <a:latin typeface="Open Sans" panose="020B0606030504020204" pitchFamily="34" charset="0"/>
                <a:ea typeface="Open Sans" panose="020B0606030504020204" pitchFamily="34" charset="0"/>
                <a:cs typeface="Open Sans" panose="020B0606030504020204" pitchFamily="34" charset="0"/>
              </a:rPr>
              <a:t>Bioenergy Policy Analyst</a:t>
            </a:r>
          </a:p>
          <a:p>
            <a:r>
              <a:rPr lang="en-GB">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kmcmanus@r-e-a.net</a:t>
            </a:r>
            <a:endParaRPr lang="en-GB">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endParaRPr lang="en-GB">
              <a:latin typeface="Open Sans" panose="020B0606030504020204" pitchFamily="34" charset="0"/>
              <a:ea typeface="Open Sans" panose="020B0606030504020204" pitchFamily="34" charset="0"/>
              <a:cs typeface="Open Sans" panose="020B0606030504020204" pitchFamily="34" charset="0"/>
            </a:endParaRPr>
          </a:p>
          <a:p>
            <a:endParaRPr lang="en-GB">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panose="020B0606030504020204" pitchFamily="34" charset="0"/>
                <a:ea typeface="Open Sans" panose="020B0606030504020204" pitchFamily="34" charset="0"/>
                <a:cs typeface="Open Sans" panose="020B0606030504020204" pitchFamily="34" charset="0"/>
              </a:rPr>
              <a:t>Poppy Airey</a:t>
            </a:r>
          </a:p>
          <a:p>
            <a:r>
              <a:rPr lang="en-GB">
                <a:solidFill>
                  <a:srgbClr val="06926B"/>
                </a:solidFill>
                <a:latin typeface="Open Sans" panose="020B0606030504020204" pitchFamily="34" charset="0"/>
                <a:ea typeface="Open Sans" panose="020B0606030504020204" pitchFamily="34" charset="0"/>
                <a:cs typeface="Open Sans" panose="020B0606030504020204" pitchFamily="34" charset="0"/>
              </a:rPr>
              <a:t>Heat Policy Analyst</a:t>
            </a:r>
          </a:p>
          <a:p>
            <a:r>
              <a:rPr lang="en-GB">
                <a:latin typeface="Open Sans" panose="020B0606030504020204" pitchFamily="34" charset="0"/>
                <a:ea typeface="Open Sans" panose="020B0606030504020204" pitchFamily="34" charset="0"/>
                <a:cs typeface="Open Sans" panose="020B0606030504020204" pitchFamily="34" charset="0"/>
                <a:hlinkClick r:id="rId6"/>
              </a:rPr>
              <a:t>pairey@r-e-a.net</a:t>
            </a:r>
            <a:endParaRPr lang="en-GB">
              <a:latin typeface="Open Sans" panose="020B0606030504020204" pitchFamily="34" charset="0"/>
              <a:ea typeface="Open Sans" panose="020B0606030504020204" pitchFamily="34" charset="0"/>
              <a:cs typeface="Open Sans" panose="020B0606030504020204" pitchFamily="34" charset="0"/>
            </a:endParaRPr>
          </a:p>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AA82BE5F-B5BD-FF50-3BCD-26B7A40284BC}"/>
              </a:ext>
            </a:extLst>
          </p:cNvPr>
          <p:cNvSpPr txBox="1"/>
          <p:nvPr/>
        </p:nvSpPr>
        <p:spPr>
          <a:xfrm>
            <a:off x="3220253" y="122219"/>
            <a:ext cx="6271491" cy="646331"/>
          </a:xfrm>
          <a:prstGeom prst="rect">
            <a:avLst/>
          </a:prstGeom>
          <a:no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As always if you have any questions please get in touch:</a:t>
            </a:r>
          </a:p>
          <a:p>
            <a:endParaRPr lang="en-GB"/>
          </a:p>
        </p:txBody>
      </p:sp>
      <p:pic>
        <p:nvPicPr>
          <p:cNvPr id="8" name="Picture 7">
            <a:extLst>
              <a:ext uri="{FF2B5EF4-FFF2-40B4-BE49-F238E27FC236}">
                <a16:creationId xmlns:a16="http://schemas.microsoft.com/office/drawing/2014/main" id="{DC2126AB-39EE-BECD-1D1E-E2250848AD30}"/>
              </a:ext>
            </a:extLst>
          </p:cNvPr>
          <p:cNvPicPr>
            <a:picLocks noChangeAspect="1"/>
          </p:cNvPicPr>
          <p:nvPr/>
        </p:nvPicPr>
        <p:blipFill>
          <a:blip r:embed="rId7"/>
          <a:stretch>
            <a:fillRect/>
          </a:stretch>
        </p:blipFill>
        <p:spPr>
          <a:xfrm>
            <a:off x="6240780" y="1349584"/>
            <a:ext cx="5951220" cy="3634740"/>
          </a:xfrm>
          <a:prstGeom prst="rect">
            <a:avLst/>
          </a:prstGeom>
        </p:spPr>
      </p:pic>
    </p:spTree>
    <p:extLst>
      <p:ext uri="{BB962C8B-B14F-4D97-AF65-F5344CB8AC3E}">
        <p14:creationId xmlns:p14="http://schemas.microsoft.com/office/powerpoint/2010/main" val="2449714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ctrTitle"/>
          </p:nvPr>
        </p:nvSpPr>
        <p:spPr>
          <a:xfrm>
            <a:off x="-92364" y="2786351"/>
            <a:ext cx="3105304" cy="14700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Poppins Medium"/>
              <a:buNone/>
            </a:pPr>
            <a:r>
              <a:rPr lang="en-GB" b="1">
                <a:solidFill>
                  <a:schemeClr val="bg1"/>
                </a:solidFill>
                <a:latin typeface="Calibri"/>
                <a:ea typeface="Calibri"/>
                <a:cs typeface="Calibri"/>
                <a:sym typeface="Calibri"/>
              </a:rPr>
              <a:t>Useful Links</a:t>
            </a:r>
            <a:endParaRPr b="1">
              <a:solidFill>
                <a:schemeClr val="bg1"/>
              </a:solidFill>
              <a:latin typeface="Calibri"/>
              <a:ea typeface="Calibri"/>
              <a:cs typeface="Calibri"/>
              <a:sym typeface="Calibri"/>
            </a:endParaRPr>
          </a:p>
        </p:txBody>
      </p:sp>
      <p:sp>
        <p:nvSpPr>
          <p:cNvPr id="129" name="Google Shape;129;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GB"/>
              <a:t>21</a:t>
            </a:fld>
            <a:endParaRPr/>
          </a:p>
        </p:txBody>
      </p:sp>
      <p:sp>
        <p:nvSpPr>
          <p:cNvPr id="7" name="Rectangle 3">
            <a:extLst>
              <a:ext uri="{FF2B5EF4-FFF2-40B4-BE49-F238E27FC236}">
                <a16:creationId xmlns:a16="http://schemas.microsoft.com/office/drawing/2014/main" id="{2889601F-CBDB-05CE-E083-D287455A3D1E}"/>
              </a:ext>
            </a:extLst>
          </p:cNvPr>
          <p:cNvSpPr>
            <a:spLocks noChangeArrowheads="1"/>
          </p:cNvSpPr>
          <p:nvPr/>
        </p:nvSpPr>
        <p:spPr bwMode="auto">
          <a:xfrm>
            <a:off x="3384645" y="811150"/>
            <a:ext cx="6796585" cy="3493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Heat Network and Transformation programme </a:t>
            </a: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hlinkClick r:id="rId3"/>
              </a:rPr>
              <a:t>Heat networks - GOV.UK (www.gov.uk)</a:t>
            </a:r>
            <a:endParaRPr kumimoji="0" lang="en-GB" altLang="en-US" sz="1100" b="0" i="0" u="none" strike="noStrike" cap="none" normalizeH="0" baseline="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Heat Network Zoning Consultation</a:t>
            </a:r>
            <a:endParaRPr kumimoji="0" lang="en-GB" altLang="en-US" sz="1100" b="0" i="0" u="none" strike="noStrike" cap="none" normalizeH="0" baseline="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Heat network zoning - GOV.UK (www.gov.uk)</a:t>
            </a:r>
            <a:endParaRPr kumimoji="0" lang="en-GB" altLang="en-US" sz="1100" b="0" i="0" u="none" strike="noStrike" cap="none" normalizeH="0" baseline="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hlinkClick r:id="rId4"/>
              </a:rPr>
              <a:t>Proposals for heat network zoning 2023 - GOV.UK (www.gov.uk)</a:t>
            </a:r>
            <a:endParaRPr kumimoji="0" lang="en-GB" altLang="en-US" sz="2800" b="0" i="0" u="none" strike="noStrike" cap="none" normalizeH="0" baseline="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a:ln>
                  <a:noFill/>
                </a:ln>
                <a:solidFill>
                  <a:srgbClr val="0B0C0C"/>
                </a:solidFill>
                <a:effectLst/>
                <a:latin typeface="Open Sans" panose="020B0606030504020204" pitchFamily="34" charset="0"/>
                <a:ea typeface="Times New Roman" panose="02020603050405020304" pitchFamily="18" charset="0"/>
                <a:cs typeface="Open Sans" panose="020B0606030504020204" pitchFamily="34" charset="0"/>
              </a:rPr>
              <a:t>Green Heat Network Fund (GHNF) </a:t>
            </a:r>
            <a:r>
              <a:rPr kumimoji="0" lang="en-GB" altLang="en-US" b="0" i="0" u="none" strike="noStrike" cap="none" normalizeH="0" baseline="0">
                <a:ln>
                  <a:noFill/>
                </a:ln>
                <a:solidFill>
                  <a:srgbClr val="2F5496"/>
                </a:solidFill>
                <a:effectLst/>
                <a:latin typeface="Open Sans" panose="020B0606030504020204" pitchFamily="34" charset="0"/>
                <a:ea typeface="Times New Roman" panose="02020603050405020304" pitchFamily="18" charset="0"/>
                <a:cs typeface="Open Sans" panose="020B0606030504020204" pitchFamily="34" charset="0"/>
                <a:hlinkClick r:id="rId5"/>
              </a:rPr>
              <a:t>PowerPoint Presentation (tp-heatnetworks.org)</a:t>
            </a:r>
            <a:endParaRPr kumimoji="0" lang="en-GB" altLang="en-US" sz="2800" b="0" i="0" u="none" strike="noStrike" cap="none" normalizeH="0" baseline="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Heat Network efficiency scheme – currently </a:t>
            </a:r>
            <a:r>
              <a:rPr kumimoji="0" lang="en-GB" altLang="en-US" b="0" i="0" u="none" strike="noStrike" cap="none" normalizeH="0" baseline="0" err="1">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Rond</a:t>
            </a: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 6</a:t>
            </a:r>
            <a:endParaRPr kumimoji="0" lang="en-GB" altLang="en-US" sz="1100" b="0" i="0" u="none" strike="noStrike" cap="none" normalizeH="0" baseline="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Apply for the Heat Network Efficiency Scheme (HNES) Round 6 - GOV.UK (www.gov.uk)</a:t>
            </a:r>
            <a:endParaRPr kumimoji="0" lang="en-GB" altLang="en-US" sz="1100" b="0" i="0" u="none" strike="noStrike" cap="none" normalizeH="0" baseline="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Energy Act 2023 </a:t>
            </a:r>
            <a:r>
              <a:rPr kumimoji="0" lang="en-GB" altLang="en-US" b="0" i="0" u="none" strike="noStrike" cap="none" normalizeH="0" baseline="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hlinkClick r:id="rId6"/>
              </a:rPr>
              <a:t>Energy Act 2023 (legislation.gov.uk)</a:t>
            </a:r>
            <a:endParaRPr kumimoji="0" lang="en-GB" altLang="en-US"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273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CDE4-A266-CBBA-A940-0F2A194A1D2C}"/>
              </a:ext>
            </a:extLst>
          </p:cNvPr>
          <p:cNvSpPr>
            <a:spLocks noGrp="1"/>
          </p:cNvSpPr>
          <p:nvPr>
            <p:ph type="title"/>
          </p:nvPr>
        </p:nvSpPr>
        <p:spPr>
          <a:xfrm>
            <a:off x="191344" y="1340768"/>
            <a:ext cx="2592288" cy="3024336"/>
          </a:xfrm>
        </p:spPr>
        <p:txBody>
          <a:bodyPr/>
          <a:lstStyle/>
          <a:p>
            <a:r>
              <a:rPr lang="en-GB"/>
              <a:t>   </a:t>
            </a:r>
            <a:r>
              <a:rPr lang="en-GB">
                <a:solidFill>
                  <a:schemeClr val="bg1">
                    <a:lumMod val="95000"/>
                  </a:schemeClr>
                </a:solidFill>
              </a:rPr>
              <a:t>Agenda</a:t>
            </a:r>
          </a:p>
        </p:txBody>
      </p:sp>
      <p:sp>
        <p:nvSpPr>
          <p:cNvPr id="3" name="Content Placeholder 2">
            <a:extLst>
              <a:ext uri="{FF2B5EF4-FFF2-40B4-BE49-F238E27FC236}">
                <a16:creationId xmlns:a16="http://schemas.microsoft.com/office/drawing/2014/main" id="{F419E213-3F81-99FD-8D55-5CE472D95FDC}"/>
              </a:ext>
            </a:extLst>
          </p:cNvPr>
          <p:cNvSpPr>
            <a:spLocks noGrp="1"/>
          </p:cNvSpPr>
          <p:nvPr>
            <p:ph idx="1"/>
          </p:nvPr>
        </p:nvSpPr>
        <p:spPr>
          <a:xfrm>
            <a:off x="3431704" y="404664"/>
            <a:ext cx="8496944" cy="5256584"/>
          </a:xfrm>
        </p:spPr>
        <p:txBody>
          <a:bodyPr>
            <a:normAutofit/>
          </a:bodyPr>
          <a:lstStyle/>
          <a:p>
            <a:pPr marL="0" indent="0" algn="l">
              <a:buNone/>
            </a:pPr>
            <a:r>
              <a:rPr lang="en-GB" b="1" i="0" u="none" strike="noStrike">
                <a:solidFill>
                  <a:srgbClr val="4E5053"/>
                </a:solidFill>
                <a:effectLst/>
                <a:latin typeface="Open Sans" panose="020B0606030504020204" pitchFamily="34" charset="0"/>
              </a:rPr>
              <a:t>Heat Network Zoning  Members discussion</a:t>
            </a:r>
          </a:p>
          <a:p>
            <a:pPr marL="0" indent="0" algn="l">
              <a:buNone/>
            </a:pPr>
            <a:endParaRPr lang="en-GB" b="1" i="0" u="none" strike="noStrike">
              <a:solidFill>
                <a:srgbClr val="4E5053"/>
              </a:solidFill>
              <a:effectLst/>
              <a:latin typeface="Open Sans" panose="020B0606030504020204" pitchFamily="34" charset="0"/>
            </a:endParaRPr>
          </a:p>
          <a:p>
            <a:pPr marL="0" indent="0" algn="l">
              <a:buNone/>
            </a:pPr>
            <a:r>
              <a:rPr lang="en-GB" sz="2600" b="1" i="0" u="none" strike="noStrike">
                <a:solidFill>
                  <a:srgbClr val="4E5053"/>
                </a:solidFill>
                <a:effectLst/>
                <a:latin typeface="Open Sans" panose="020B0606030504020204" pitchFamily="34" charset="0"/>
              </a:rPr>
              <a:t>14:00- 15:30</a:t>
            </a:r>
          </a:p>
          <a:p>
            <a:r>
              <a:rPr lang="en-GB"/>
              <a:t>Introductions</a:t>
            </a:r>
          </a:p>
          <a:p>
            <a:r>
              <a:rPr lang="en-GB"/>
              <a:t>Background on Heat Networks</a:t>
            </a:r>
          </a:p>
          <a:p>
            <a:r>
              <a:rPr lang="en-GB"/>
              <a:t>Brief overview of consultation </a:t>
            </a:r>
          </a:p>
          <a:p>
            <a:r>
              <a:rPr lang="en-GB"/>
              <a:t>Key message for REA members/ technologies</a:t>
            </a:r>
          </a:p>
          <a:p>
            <a:r>
              <a:rPr lang="en-GB"/>
              <a:t>Open discussion</a:t>
            </a:r>
          </a:p>
          <a:p>
            <a:r>
              <a:rPr lang="en-GB"/>
              <a:t>Round up and next steps</a:t>
            </a:r>
          </a:p>
          <a:p>
            <a:r>
              <a:rPr lang="en-GB"/>
              <a:t>Close</a:t>
            </a:r>
          </a:p>
          <a:p>
            <a:endParaRPr lang="en-GB"/>
          </a:p>
          <a:p>
            <a:endParaRPr lang="en-GB"/>
          </a:p>
        </p:txBody>
      </p:sp>
      <p:sp>
        <p:nvSpPr>
          <p:cNvPr id="11" name="TextBox 10">
            <a:extLst>
              <a:ext uri="{FF2B5EF4-FFF2-40B4-BE49-F238E27FC236}">
                <a16:creationId xmlns:a16="http://schemas.microsoft.com/office/drawing/2014/main" id="{5C4FA811-211C-F975-CAB1-5ADA22BDCE3C}"/>
              </a:ext>
            </a:extLst>
          </p:cNvPr>
          <p:cNvSpPr txBox="1"/>
          <p:nvPr/>
        </p:nvSpPr>
        <p:spPr>
          <a:xfrm>
            <a:off x="911424" y="6093296"/>
            <a:ext cx="2376264" cy="400110"/>
          </a:xfrm>
          <a:prstGeom prst="rect">
            <a:avLst/>
          </a:prstGeom>
          <a:noFill/>
        </p:spPr>
        <p:txBody>
          <a:bodyPr wrap="square" rtlCol="0">
            <a:spAutoFit/>
          </a:bodyPr>
          <a:lstStyle/>
          <a:p>
            <a:r>
              <a:rPr lang="en-GB" sz="2000">
                <a:solidFill>
                  <a:prstClr val="white"/>
                </a:solidFill>
                <a:latin typeface="Franklin Gothic Book" panose="020B0503020102020204" pitchFamily="34" charset="0"/>
                <a:ea typeface="Verdana" panose="020B0604030504040204" pitchFamily="34" charset="0"/>
                <a:cs typeface="Verdana" panose="020B0604030504040204" pitchFamily="34" charset="0"/>
              </a:rPr>
              <a:t>@REAssociation</a:t>
            </a:r>
          </a:p>
        </p:txBody>
      </p:sp>
    </p:spTree>
    <p:extLst>
      <p:ext uri="{BB962C8B-B14F-4D97-AF65-F5344CB8AC3E}">
        <p14:creationId xmlns:p14="http://schemas.microsoft.com/office/powerpoint/2010/main" val="353348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048000" y="606270"/>
            <a:ext cx="9144000" cy="2304256"/>
          </a:xfrm>
        </p:spPr>
        <p:txBody>
          <a:bodyPr>
            <a:normAutofit fontScale="90000"/>
          </a:bodyPr>
          <a:lstStyle/>
          <a:p>
            <a:r>
              <a:rPr lang="en-GB"/>
              <a:t>Background on Heat Networks</a:t>
            </a:r>
            <a:br>
              <a:rPr lang="en-GB"/>
            </a:br>
            <a:endParaRPr lang="en-GB"/>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a:defRPr/>
            </a:pPr>
            <a:r>
              <a:rPr lang="en-GB" sz="2000">
                <a:solidFill>
                  <a:prstClr val="white"/>
                </a:solidFill>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3" name="Picture 2">
            <a:extLst>
              <a:ext uri="{FF2B5EF4-FFF2-40B4-BE49-F238E27FC236}">
                <a16:creationId xmlns:a16="http://schemas.microsoft.com/office/drawing/2014/main" id="{9A011DA6-67B9-BCBF-9A29-34D642E81075}"/>
              </a:ext>
            </a:extLst>
          </p:cNvPr>
          <p:cNvPicPr>
            <a:picLocks noChangeAspect="1"/>
          </p:cNvPicPr>
          <p:nvPr/>
        </p:nvPicPr>
        <p:blipFill>
          <a:blip r:embed="rId3"/>
          <a:stretch>
            <a:fillRect/>
          </a:stretch>
        </p:blipFill>
        <p:spPr>
          <a:xfrm>
            <a:off x="3196826" y="2237960"/>
            <a:ext cx="8313038" cy="4013770"/>
          </a:xfrm>
          <a:prstGeom prst="rect">
            <a:avLst/>
          </a:prstGeom>
        </p:spPr>
      </p:pic>
    </p:spTree>
    <p:extLst>
      <p:ext uri="{BB962C8B-B14F-4D97-AF65-F5344CB8AC3E}">
        <p14:creationId xmlns:p14="http://schemas.microsoft.com/office/powerpoint/2010/main" val="55146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D7C3B45A-AFA4-8BC1-0B69-F4B0AC992990}"/>
              </a:ext>
            </a:extLst>
          </p:cNvPr>
          <p:cNvSpPr txBox="1">
            <a:spLocks/>
          </p:cNvSpPr>
          <p:nvPr/>
        </p:nvSpPr>
        <p:spPr>
          <a:xfrm>
            <a:off x="373869" y="218670"/>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lang="en-GB" sz="3200" b="1">
                <a:solidFill>
                  <a:srgbClr val="FFFFFF"/>
                </a:solidFill>
                <a:latin typeface="Open Sans" panose="020B0606030504020204" pitchFamily="34" charset="0"/>
                <a:ea typeface="Open Sans" panose="020B0606030504020204" pitchFamily="34" charset="0"/>
                <a:cs typeface="Open Sans" panose="020B0606030504020204" pitchFamily="34" charset="0"/>
              </a:rPr>
              <a:t>Current Policy and Funding Available </a:t>
            </a:r>
            <a:endParaRPr kumimoji="0" lang="en-GB" sz="32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endParaRPr kumimoji="0" lang="en-GB" sz="2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 name="TextBox 3">
            <a:extLst>
              <a:ext uri="{FF2B5EF4-FFF2-40B4-BE49-F238E27FC236}">
                <a16:creationId xmlns:a16="http://schemas.microsoft.com/office/drawing/2014/main" id="{C0839831-7DBC-2C57-F63F-C8EE36877203}"/>
              </a:ext>
            </a:extLst>
          </p:cNvPr>
          <p:cNvSpPr txBox="1"/>
          <p:nvPr/>
        </p:nvSpPr>
        <p:spPr>
          <a:xfrm>
            <a:off x="373869" y="999828"/>
            <a:ext cx="5913121" cy="544764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1600">
                <a:solidFill>
                  <a:srgbClr val="606060"/>
                </a:solidFill>
                <a:latin typeface="Open Sans" panose="020B0606030504020204" pitchFamily="34" charset="0"/>
                <a:ea typeface="Open Sans" panose="020B0606030504020204" pitchFamily="34" charset="0"/>
                <a:cs typeface="Open Sans" panose="020B0606030504020204" pitchFamily="34" charset="0"/>
              </a:rPr>
              <a:t>Funding boost: </a:t>
            </a:r>
            <a:r>
              <a:rPr lang="en-GB" sz="1600">
                <a:solidFill>
                  <a:srgbClr val="606060"/>
                </a:solidFill>
                <a:effectLst/>
                <a:latin typeface="Open Sans" panose="020B0606030504020204" pitchFamily="34" charset="0"/>
                <a:ea typeface="Open Sans" panose="020B0606030504020204" pitchFamily="34" charset="0"/>
                <a:cs typeface="Open Sans" panose="020B0606030504020204" pitchFamily="34" charset="0"/>
              </a:rPr>
              <a:t>Heat Network Transformation Programme (GHNF and HNES) - £</a:t>
            </a:r>
            <a:r>
              <a:rPr lang="en-GB" sz="1600">
                <a:solidFill>
                  <a:srgbClr val="606060"/>
                </a:solidFill>
                <a:latin typeface="Open Sans" panose="020B0606030504020204" pitchFamily="34" charset="0"/>
                <a:ea typeface="Open Sans" panose="020B0606030504020204" pitchFamily="34" charset="0"/>
                <a:cs typeface="Open Sans" panose="020B0606030504020204" pitchFamily="34" charset="0"/>
              </a:rPr>
              <a:t>485</a:t>
            </a:r>
            <a:r>
              <a:rPr lang="en-GB" sz="1600">
                <a:solidFill>
                  <a:srgbClr val="606060"/>
                </a:solidFill>
                <a:effectLst/>
                <a:latin typeface="Open Sans" panose="020B0606030504020204" pitchFamily="34" charset="0"/>
                <a:ea typeface="Open Sans" panose="020B0606030504020204" pitchFamily="34" charset="0"/>
                <a:cs typeface="Open Sans" panose="020B0606030504020204" pitchFamily="34" charset="0"/>
              </a:rPr>
              <a:t> million will go towards (1) the </a:t>
            </a:r>
            <a:r>
              <a:rPr lang="en-GB" sz="1600" u="sng">
                <a:solidFill>
                  <a:srgbClr val="6DC6DD"/>
                </a:solidFill>
                <a:effectLst/>
                <a:latin typeface="Open Sans" panose="020B0606030504020204" pitchFamily="34" charset="0"/>
                <a:ea typeface="Open Sans" panose="020B0606030504020204" pitchFamily="34" charset="0"/>
                <a:cs typeface="Open Sans" panose="020B0606030504020204" pitchFamily="34" charset="0"/>
                <a:hlinkClick r:id="rId3"/>
              </a:rPr>
              <a:t>Green Heat Network Fund</a:t>
            </a:r>
            <a:r>
              <a:rPr lang="en-GB" sz="1600">
                <a:solidFill>
                  <a:srgbClr val="606060"/>
                </a:solidFill>
                <a:effectLst/>
                <a:latin typeface="Open Sans" panose="020B0606030504020204" pitchFamily="34" charset="0"/>
                <a:ea typeface="Open Sans" panose="020B0606030504020204" pitchFamily="34" charset="0"/>
                <a:cs typeface="Open Sans" panose="020B0606030504020204" pitchFamily="34" charset="0"/>
              </a:rPr>
              <a:t> to help around 60,000 homes and buildings gain access to low carbon heat networks; and £45 million to (2) the </a:t>
            </a:r>
            <a:r>
              <a:rPr lang="en-GB" sz="1600" u="sng">
                <a:solidFill>
                  <a:srgbClr val="6DC6DD"/>
                </a:solidFill>
                <a:effectLst/>
                <a:latin typeface="Open Sans" panose="020B0606030504020204" pitchFamily="34" charset="0"/>
                <a:ea typeface="Open Sans" panose="020B0606030504020204" pitchFamily="34" charset="0"/>
                <a:cs typeface="Open Sans" panose="020B0606030504020204" pitchFamily="34" charset="0"/>
                <a:hlinkClick r:id="rId4"/>
              </a:rPr>
              <a:t>Heat Network Efficiency Scheme</a:t>
            </a:r>
            <a:r>
              <a:rPr lang="en-GB" sz="1600">
                <a:solidFill>
                  <a:srgbClr val="606060"/>
                </a:solidFill>
                <a:effectLst/>
                <a:latin typeface="Open Sans" panose="020B0606030504020204" pitchFamily="34" charset="0"/>
                <a:ea typeface="Open Sans" panose="020B0606030504020204" pitchFamily="34" charset="0"/>
                <a:cs typeface="Open Sans" panose="020B0606030504020204" pitchFamily="34" charset="0"/>
              </a:rPr>
              <a:t> to improve around 100 existing heat networks.</a:t>
            </a:r>
          </a:p>
          <a:p>
            <a:pPr marL="285750" indent="-285750">
              <a:spcAft>
                <a:spcPts val="1200"/>
              </a:spcAft>
              <a:buFont typeface="Arial" panose="020B0604020202020204" pitchFamily="34" charset="0"/>
              <a:buChar char="•"/>
            </a:pPr>
            <a:r>
              <a:rPr lang="en-GB" sz="1600">
                <a:solidFill>
                  <a:srgbClr val="606060"/>
                </a:solidFill>
                <a:effectLst/>
                <a:latin typeface="Open Sans" panose="020B0606030504020204" pitchFamily="34" charset="0"/>
                <a:ea typeface="Open Sans" panose="020B0606030504020204" pitchFamily="34" charset="0"/>
                <a:cs typeface="Open Sans" panose="020B0606030504020204" pitchFamily="34" charset="0"/>
              </a:rPr>
              <a:t>Four successful projects have recently been awarded £80.6 million under the Green Heat Network Fund (GHNF).</a:t>
            </a:r>
            <a:endParaRPr lang="en-GB" sz="1600">
              <a:solidFill>
                <a:srgbClr val="606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200"/>
              </a:spcAft>
              <a:buFont typeface="Arial" panose="020B0604020202020204" pitchFamily="34" charset="0"/>
              <a:buChar char="•"/>
            </a:pPr>
            <a:r>
              <a:rPr lang="en-GB" sz="1600">
                <a:solidFill>
                  <a:srgbClr val="606060"/>
                </a:solidFill>
                <a:effectLst/>
                <a:latin typeface="Open Sans" panose="020B0606030504020204" pitchFamily="34" charset="0"/>
                <a:ea typeface="Open Sans" panose="020B0606030504020204" pitchFamily="34" charset="0"/>
                <a:cs typeface="Open Sans" panose="020B0606030504020204" pitchFamily="34" charset="0"/>
              </a:rPr>
              <a:t>GHNF Applications for Round 7 are open and will close on</a:t>
            </a:r>
            <a:r>
              <a:rPr lang="en-GB" sz="1600" b="1">
                <a:solidFill>
                  <a:srgbClr val="606060"/>
                </a:solidFill>
                <a:effectLst/>
                <a:latin typeface="Open Sans" panose="020B0606030504020204" pitchFamily="34" charset="0"/>
                <a:ea typeface="Open Sans" panose="020B0606030504020204" pitchFamily="34" charset="0"/>
                <a:cs typeface="Open Sans" panose="020B0606030504020204" pitchFamily="34" charset="0"/>
              </a:rPr>
              <a:t> 23 February 2024</a:t>
            </a:r>
            <a:r>
              <a:rPr lang="en-GB" sz="1600">
                <a:solidFill>
                  <a:srgbClr val="606060"/>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200"/>
              </a:spcAft>
              <a:buFont typeface="Arial" panose="020B0604020202020204" pitchFamily="34" charset="0"/>
              <a:buChar char="•"/>
            </a:pPr>
            <a:r>
              <a:rPr lang="en-GB" sz="1600">
                <a:solidFill>
                  <a:srgbClr val="606060"/>
                </a:solidFill>
                <a:latin typeface="Open Sans" panose="020B0606030504020204" pitchFamily="34" charset="0"/>
                <a:ea typeface="Open Sans" panose="020B0606030504020204" pitchFamily="34" charset="0"/>
                <a:cs typeface="Open Sans" panose="020B0606030504020204" pitchFamily="34" charset="0"/>
              </a:rPr>
              <a:t>34 projects have been awarded £8.1 million under the </a:t>
            </a:r>
            <a:r>
              <a:rPr lang="en-GB" sz="1600" err="1">
                <a:solidFill>
                  <a:srgbClr val="606060"/>
                </a:solidFill>
                <a:latin typeface="Open Sans" panose="020B0606030504020204" pitchFamily="34" charset="0"/>
                <a:ea typeface="Open Sans" panose="020B0606030504020204" pitchFamily="34" charset="0"/>
                <a:cs typeface="Open Sans" panose="020B0606030504020204" pitchFamily="34" charset="0"/>
              </a:rPr>
              <a:t>the</a:t>
            </a:r>
            <a:r>
              <a:rPr lang="en-GB" sz="1600">
                <a:solidFill>
                  <a:srgbClr val="606060"/>
                </a:solidFill>
                <a:latin typeface="Open Sans" panose="020B0606030504020204" pitchFamily="34" charset="0"/>
                <a:ea typeface="Open Sans" panose="020B0606030504020204" pitchFamily="34" charset="0"/>
                <a:cs typeface="Open Sans" panose="020B0606030504020204" pitchFamily="34" charset="0"/>
              </a:rPr>
              <a:t> Heat Network Efficiency Scheme (HNES). </a:t>
            </a:r>
          </a:p>
          <a:p>
            <a:pPr marL="285750" indent="-285750">
              <a:spcAft>
                <a:spcPts val="1200"/>
              </a:spcAft>
              <a:buFont typeface="Arial" panose="020B0604020202020204" pitchFamily="34" charset="0"/>
              <a:buChar char="•"/>
            </a:pPr>
            <a:r>
              <a:rPr lang="en-GB" sz="1600">
                <a:solidFill>
                  <a:srgbClr val="606060"/>
                </a:solidFill>
                <a:latin typeface="Open Sans" panose="020B0606030504020204" pitchFamily="34" charset="0"/>
                <a:ea typeface="Open Sans" panose="020B0606030504020204" pitchFamily="34" charset="0"/>
                <a:cs typeface="Open Sans" panose="020B0606030504020204" pitchFamily="34" charset="0"/>
              </a:rPr>
              <a:t>HNES Application deadlines for Round 6 have been extended to the </a:t>
            </a:r>
            <a:r>
              <a:rPr lang="en-GB" sz="1600" b="1">
                <a:solidFill>
                  <a:srgbClr val="606060"/>
                </a:solidFill>
                <a:latin typeface="Open Sans" panose="020B0606030504020204" pitchFamily="34" charset="0"/>
                <a:ea typeface="Open Sans" panose="020B0606030504020204" pitchFamily="34" charset="0"/>
                <a:cs typeface="Open Sans" panose="020B0606030504020204" pitchFamily="34" charset="0"/>
              </a:rPr>
              <a:t>22nd March 2024. </a:t>
            </a:r>
          </a:p>
          <a:p>
            <a:pPr marL="285750" indent="-285750">
              <a:spcAft>
                <a:spcPts val="1200"/>
              </a:spcAft>
              <a:buFont typeface="Arial" panose="020B0604020202020204" pitchFamily="34" charset="0"/>
              <a:buChar char="•"/>
            </a:pPr>
            <a:r>
              <a:rPr lang="en-GB" sz="1600">
                <a:solidFill>
                  <a:srgbClr val="606060"/>
                </a:solidFill>
                <a:latin typeface="Open Sans" panose="020B0606030504020204" pitchFamily="34" charset="0"/>
                <a:ea typeface="Open Sans" panose="020B0606030504020204" pitchFamily="34" charset="0"/>
                <a:cs typeface="Open Sans" panose="020B0606030504020204" pitchFamily="34" charset="0"/>
              </a:rPr>
              <a:t>Application seminar Weds 6th March 10am-11am.</a:t>
            </a:r>
          </a:p>
          <a:p>
            <a:pPr marL="285750" indent="-285750">
              <a:spcAft>
                <a:spcPts val="1200"/>
              </a:spcAft>
              <a:buFont typeface="Arial" panose="020B0604020202020204" pitchFamily="34" charset="0"/>
              <a:buChar char="•"/>
            </a:pPr>
            <a:r>
              <a:rPr lang="en-GB" sz="1600">
                <a:solidFill>
                  <a:srgbClr val="606060"/>
                </a:solidFill>
                <a:latin typeface="Open Sans" panose="020B0606030504020204" pitchFamily="34" charset="0"/>
                <a:ea typeface="Open Sans" panose="020B0606030504020204" pitchFamily="34" charset="0"/>
                <a:cs typeface="Open Sans" panose="020B0606030504020204" pitchFamily="34" charset="0"/>
              </a:rPr>
              <a:t>Ofgem to regulate heat networks</a:t>
            </a: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597F30A1-96B2-CAD4-7B11-03036E587452}"/>
              </a:ext>
            </a:extLst>
          </p:cNvPr>
          <p:cNvPicPr>
            <a:picLocks noChangeAspect="1"/>
          </p:cNvPicPr>
          <p:nvPr/>
        </p:nvPicPr>
        <p:blipFill>
          <a:blip r:embed="rId5"/>
          <a:stretch>
            <a:fillRect/>
          </a:stretch>
        </p:blipFill>
        <p:spPr>
          <a:xfrm>
            <a:off x="6742575" y="1578652"/>
            <a:ext cx="5248275" cy="3848100"/>
          </a:xfrm>
          <a:prstGeom prst="rect">
            <a:avLst/>
          </a:prstGeom>
        </p:spPr>
      </p:pic>
    </p:spTree>
    <p:extLst>
      <p:ext uri="{BB962C8B-B14F-4D97-AF65-F5344CB8AC3E}">
        <p14:creationId xmlns:p14="http://schemas.microsoft.com/office/powerpoint/2010/main" val="403044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135284" y="218670"/>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400"/>
              <a:buFont typeface="Poppins Medium"/>
              <a:buNone/>
              <a:tabLst/>
              <a:defRPr/>
            </a:pPr>
            <a:endParaRPr kumimoji="0" lang="en-GB" sz="2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 name="Content Placeholder 4"/>
          <p:cNvSpPr txBox="1">
            <a:spLocks/>
          </p:cNvSpPr>
          <p:nvPr/>
        </p:nvSpPr>
        <p:spPr>
          <a:xfrm>
            <a:off x="596684" y="1025128"/>
            <a:ext cx="10112165" cy="5066907"/>
          </a:xfrm>
          <a:prstGeom prst="rect">
            <a:avLst/>
          </a:prstGeom>
          <a:noFill/>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GB" sz="2000" kern="0">
                <a:solidFill>
                  <a:srgbClr val="0B0C0C"/>
                </a:solidFill>
                <a:latin typeface="Open Sans" panose="020B0606030504020204" pitchFamily="34" charset="0"/>
                <a:ea typeface="Open Sans" panose="020B0606030504020204" pitchFamily="34" charset="0"/>
                <a:cs typeface="Open Sans" panose="020B0606030504020204" pitchFamily="34" charset="0"/>
              </a:rPr>
              <a:t>In 2019 the UK government set a legally binding target to achieve net-zero greenhouse gas emissions by 2050. In 2021, the government laid legislation for the UK’s sixth carbon budget, proposing a world-leading target which would reduce greenhouse gas emissions by 78% by 2035 compared to 1990 levels.</a:t>
            </a:r>
          </a:p>
          <a:p>
            <a:pPr marL="342900" indent="-342900">
              <a:buFont typeface="Arial" panose="020B0604020202020204" pitchFamily="34" charset="0"/>
              <a:buChar char="•"/>
            </a:pPr>
            <a:r>
              <a:rPr lang="en-GB" sz="2000" kern="0">
                <a:solidFill>
                  <a:srgbClr val="0B0C0C"/>
                </a:solidFill>
                <a:latin typeface="Open Sans" panose="020B0606030504020204" pitchFamily="34" charset="0"/>
                <a:ea typeface="Open Sans" panose="020B0606030504020204" pitchFamily="34" charset="0"/>
                <a:cs typeface="Open Sans" panose="020B0606030504020204" pitchFamily="34" charset="0"/>
              </a:rPr>
              <a:t>As heating is responsible for about 20% of the UK’s greenhouse gas emissions, meeting our net-zero target will require the decarbonisation of virtually all heat in buildings and decarbonising heat is a key part of the government’s strategy: it underpins the Net Zero Strategy, the Heat and Buildings Strategy and most recently, Powering Up Britain.</a:t>
            </a:r>
          </a:p>
          <a:p>
            <a:pPr marL="342900" indent="-342900">
              <a:buFont typeface="Arial" panose="020B0604020202020204" pitchFamily="34" charset="0"/>
              <a:buChar char="•"/>
            </a:pPr>
            <a:r>
              <a:rPr lang="en-GB" sz="2000" kern="0">
                <a:solidFill>
                  <a:srgbClr val="0B0C0C"/>
                </a:solidFill>
                <a:latin typeface="Open Sans" panose="020B0606030504020204" pitchFamily="34" charset="0"/>
                <a:ea typeface="Open Sans" panose="020B0606030504020204" pitchFamily="34" charset="0"/>
                <a:cs typeface="Open Sans" panose="020B0606030504020204" pitchFamily="34" charset="0"/>
              </a:rPr>
              <a:t>Heat networks are an essential part of our path towards decarbonising heat, enhancing energy security and achieving net zero by 2050. They currently provide about 3% of total UK heat. Our analysis shows that heat networks could provide up to 20% of total UK heat by 2050.</a:t>
            </a:r>
          </a:p>
          <a:p>
            <a:pPr marL="342900" indent="-342900">
              <a:buFont typeface="Arial" panose="020B0604020202020204" pitchFamily="34" charset="0"/>
              <a:buChar char="•"/>
            </a:pPr>
            <a:r>
              <a:rPr lang="en-GB" sz="2000" kern="0">
                <a:solidFill>
                  <a:srgbClr val="0B0C0C"/>
                </a:solidFill>
                <a:latin typeface="Open Sans" panose="020B0606030504020204" pitchFamily="34" charset="0"/>
                <a:ea typeface="Open Sans" panose="020B0606030504020204" pitchFamily="34" charset="0"/>
                <a:cs typeface="Open Sans" panose="020B0606030504020204" pitchFamily="34" charset="0"/>
              </a:rPr>
              <a:t>The Energy Act 2023 establishes the regulatory framework for heat networks in Great Britain and provides powers to introduce heat network zoning in England through secondary legislation.</a:t>
            </a:r>
          </a:p>
          <a:p>
            <a:pPr marL="342900" indent="-342900">
              <a:buFont typeface="Arial" panose="020B0604020202020204" pitchFamily="34" charset="0"/>
              <a:buChar char="•"/>
            </a:pPr>
            <a:r>
              <a:rPr lang="en-GB" sz="2000" kern="0">
                <a:solidFill>
                  <a:srgbClr val="0B0C0C"/>
                </a:solidFill>
                <a:latin typeface="Open Sans" panose="020B0606030504020204" pitchFamily="34" charset="0"/>
                <a:ea typeface="Open Sans" panose="020B0606030504020204" pitchFamily="34" charset="0"/>
                <a:cs typeface="Open Sans" panose="020B0606030504020204" pitchFamily="34" charset="0"/>
              </a:rPr>
              <a:t>On 18 December 2023 the government published a consultation on heat network zoning. This document provides an overview of the definitions, key concepts, and proposals in the consultation</a:t>
            </a:r>
          </a:p>
        </p:txBody>
      </p:sp>
      <p:sp>
        <p:nvSpPr>
          <p:cNvPr id="4" name="Title 3"/>
          <p:cNvSpPr txBox="1">
            <a:spLocks/>
          </p:cNvSpPr>
          <p:nvPr/>
        </p:nvSpPr>
        <p:spPr>
          <a:xfrm>
            <a:off x="2376166" y="203659"/>
            <a:ext cx="6553199" cy="54214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800" b="1" kern="0">
                <a:solidFill>
                  <a:schemeClr val="bg1"/>
                </a:solidFill>
                <a:latin typeface="Century Gothic" panose="020B0502020202020204" pitchFamily="34" charset="0"/>
              </a:rPr>
              <a:t>Background to Consultation</a:t>
            </a:r>
          </a:p>
        </p:txBody>
      </p:sp>
    </p:spTree>
    <p:extLst>
      <p:ext uri="{BB962C8B-B14F-4D97-AF65-F5344CB8AC3E}">
        <p14:creationId xmlns:p14="http://schemas.microsoft.com/office/powerpoint/2010/main" val="365738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5"/>
            <a:ext cx="8640960" cy="2304256"/>
          </a:xfrm>
        </p:spPr>
        <p:txBody>
          <a:bodyPr>
            <a:normAutofit fontScale="90000"/>
          </a:bodyPr>
          <a:lstStyle/>
          <a:p>
            <a:br>
              <a:rPr lang="en-GB"/>
            </a:br>
            <a:br>
              <a:rPr lang="en-GB"/>
            </a:br>
            <a:br>
              <a:rPr lang="en-GB"/>
            </a:br>
            <a:r>
              <a:rPr lang="en-GB"/>
              <a:t>Brief overview of consultation </a:t>
            </a:r>
            <a:br>
              <a:rPr lang="en-GB"/>
            </a:br>
            <a:endParaRPr lang="en-GB"/>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a:defRPr/>
            </a:pPr>
            <a:r>
              <a:rPr lang="en-GB" sz="2000">
                <a:solidFill>
                  <a:prstClr val="white"/>
                </a:solidFill>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3" name="Picture 2">
            <a:extLst>
              <a:ext uri="{FF2B5EF4-FFF2-40B4-BE49-F238E27FC236}">
                <a16:creationId xmlns:a16="http://schemas.microsoft.com/office/drawing/2014/main" id="{730DD749-BB6B-1382-D5C9-4A69EBE8279B}"/>
              </a:ext>
            </a:extLst>
          </p:cNvPr>
          <p:cNvPicPr>
            <a:picLocks noChangeAspect="1"/>
          </p:cNvPicPr>
          <p:nvPr/>
        </p:nvPicPr>
        <p:blipFill>
          <a:blip r:embed="rId3"/>
          <a:stretch>
            <a:fillRect/>
          </a:stretch>
        </p:blipFill>
        <p:spPr>
          <a:xfrm>
            <a:off x="3215680" y="2734311"/>
            <a:ext cx="7879475" cy="2998944"/>
          </a:xfrm>
          <a:prstGeom prst="rect">
            <a:avLst/>
          </a:prstGeom>
        </p:spPr>
      </p:pic>
    </p:spTree>
    <p:extLst>
      <p:ext uri="{BB962C8B-B14F-4D97-AF65-F5344CB8AC3E}">
        <p14:creationId xmlns:p14="http://schemas.microsoft.com/office/powerpoint/2010/main" val="240671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1087120" y="218670"/>
            <a:ext cx="9743440"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kern="0">
                <a:solidFill>
                  <a:schemeClr val="bg1"/>
                </a:solidFill>
                <a:latin typeface="Open Sans" panose="020B0606030504020204" pitchFamily="34" charset="0"/>
                <a:ea typeface="Open Sans" panose="020B0606030504020204" pitchFamily="34" charset="0"/>
                <a:cs typeface="Open Sans" panose="020B0606030504020204" pitchFamily="34" charset="0"/>
              </a:rPr>
              <a:t>Aims and objectives of heat network zoning</a:t>
            </a:r>
          </a:p>
        </p:txBody>
      </p:sp>
      <p:sp>
        <p:nvSpPr>
          <p:cNvPr id="5" name="Content Placeholder 4"/>
          <p:cNvSpPr txBox="1">
            <a:spLocks/>
          </p:cNvSpPr>
          <p:nvPr/>
        </p:nvSpPr>
        <p:spPr>
          <a:xfrm>
            <a:off x="707010" y="1118104"/>
            <a:ext cx="10123550" cy="6376774"/>
          </a:xfrm>
          <a:prstGeom prst="rect">
            <a:avLst/>
          </a:prstGeom>
          <a:noFill/>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GB" sz="2200" kern="0">
                <a:solidFill>
                  <a:srgbClr val="0B0C0C"/>
                </a:solidFill>
                <a:latin typeface="Open Sans" panose="020B0606030504020204" pitchFamily="34" charset="0"/>
                <a:ea typeface="Open Sans" panose="020B0606030504020204" pitchFamily="34" charset="0"/>
                <a:cs typeface="Open Sans" panose="020B0606030504020204" pitchFamily="34" charset="0"/>
              </a:rPr>
              <a:t>Under heat network zoning, central and local government will work with industry and local stakeholders to identify and designate areas of England where heat networks are expected to be the lowest-cost solution to decarbonising heat. Heat network zoning will be essential to speeding up the development of new heat networks. By indicating where heat networks are likely to be the lowest cost solution to decarbonising heat, we hope to catalyse growth where it’s most needed.</a:t>
            </a:r>
            <a:br>
              <a:rPr lang="en-GB" sz="2200" kern="0">
                <a:solidFill>
                  <a:srgbClr val="0B0C0C"/>
                </a:solidFill>
                <a:latin typeface="Open Sans" panose="020B0606030504020204" pitchFamily="34" charset="0"/>
                <a:ea typeface="Open Sans" panose="020B0606030504020204" pitchFamily="34" charset="0"/>
                <a:cs typeface="Open Sans" panose="020B0606030504020204" pitchFamily="34" charset="0"/>
              </a:rPr>
            </a:br>
            <a:endParaRPr lang="en-GB" sz="2200" kern="0">
              <a:solidFill>
                <a:srgbClr val="0B0C0C"/>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kern="0">
                <a:solidFill>
                  <a:srgbClr val="0B0C0C"/>
                </a:solidFill>
                <a:latin typeface="Open Sans" panose="020B0606030504020204" pitchFamily="34" charset="0"/>
                <a:ea typeface="Open Sans" panose="020B0606030504020204" pitchFamily="34" charset="0"/>
                <a:cs typeface="Open Sans" panose="020B0606030504020204" pitchFamily="34" charset="0"/>
              </a:rPr>
              <a:t>Heat network zoning will significantly increase private sector investment in the sector by removing the barriers which currently limit the pace of developing large scale heat networks. It will also give local communities the tools to accelerate the development of heat networks in their own areas and ensure that more homes and businesses can have access to greener, cheaper heat. It also has the potential to create tens of thousands of jobs across the country</a:t>
            </a:r>
          </a:p>
        </p:txBody>
      </p:sp>
    </p:spTree>
    <p:extLst>
      <p:ext uri="{BB962C8B-B14F-4D97-AF65-F5344CB8AC3E}">
        <p14:creationId xmlns:p14="http://schemas.microsoft.com/office/powerpoint/2010/main" val="269630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A679-68C8-FA0C-DAB5-086C85AD4D5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8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 name="Google Shape;128;p10">
            <a:extLst>
              <a:ext uri="{FF2B5EF4-FFF2-40B4-BE49-F238E27FC236}">
                <a16:creationId xmlns:a16="http://schemas.microsoft.com/office/drawing/2014/main" id="{8182633D-38E5-5F17-AD8A-34D68B9D5734}"/>
              </a:ext>
            </a:extLst>
          </p:cNvPr>
          <p:cNvSpPr txBox="1">
            <a:spLocks/>
          </p:cNvSpPr>
          <p:nvPr/>
        </p:nvSpPr>
        <p:spPr>
          <a:xfrm>
            <a:off x="135284" y="218670"/>
            <a:ext cx="11627141" cy="5421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GB" sz="3200" b="1" i="0" u="none" strike="noStrike" kern="1200" cap="none" spc="0" normalizeH="0" baseline="0" noProof="0">
                <a:ln>
                  <a:noFill/>
                </a:ln>
                <a:solidFill>
                  <a:srgbClr val="FFFFFF"/>
                </a:solidFill>
                <a:effectLst/>
                <a:uLnTx/>
                <a:uFillTx/>
                <a:latin typeface="Open Sans"/>
                <a:ea typeface="Open Sans"/>
                <a:cs typeface="Open Sans"/>
                <a:sym typeface="Arial"/>
              </a:rPr>
              <a:t>Heat Sources Questions 37 - 40</a:t>
            </a:r>
            <a:endParaRPr kumimoji="0" lang="en-GB" sz="3200" b="1"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8" name="Picture 7" descr="A diagram of a market&#10;&#10;Description automatically generated">
            <a:extLst>
              <a:ext uri="{FF2B5EF4-FFF2-40B4-BE49-F238E27FC236}">
                <a16:creationId xmlns:a16="http://schemas.microsoft.com/office/drawing/2014/main" id="{1E1FB9CB-6F6F-EC22-B1C1-6EC802E91642}"/>
              </a:ext>
            </a:extLst>
          </p:cNvPr>
          <p:cNvPicPr>
            <a:picLocks noChangeAspect="1"/>
          </p:cNvPicPr>
          <p:nvPr/>
        </p:nvPicPr>
        <p:blipFill rotWithShape="1">
          <a:blip r:embed="rId3"/>
          <a:srcRect l="244" b="132"/>
          <a:stretch/>
        </p:blipFill>
        <p:spPr>
          <a:xfrm>
            <a:off x="135284" y="991150"/>
            <a:ext cx="11054492" cy="5274872"/>
          </a:xfrm>
          <a:prstGeom prst="rect">
            <a:avLst/>
          </a:prstGeom>
        </p:spPr>
      </p:pic>
    </p:spTree>
    <p:extLst>
      <p:ext uri="{BB962C8B-B14F-4D97-AF65-F5344CB8AC3E}">
        <p14:creationId xmlns:p14="http://schemas.microsoft.com/office/powerpoint/2010/main" val="2723847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67B921FA26845A467BC387B1CB75F" ma:contentTypeVersion="15" ma:contentTypeDescription="Create a new document." ma:contentTypeScope="" ma:versionID="9930edceeac99d9c502635eaaaca2646">
  <xsd:schema xmlns:xsd="http://www.w3.org/2001/XMLSchema" xmlns:xs="http://www.w3.org/2001/XMLSchema" xmlns:p="http://schemas.microsoft.com/office/2006/metadata/properties" xmlns:ns2="08b28fe2-aad7-446e-968d-b56429c2090b" xmlns:ns3="3bbbe167-487c-408d-acef-8d2427bd1be5" targetNamespace="http://schemas.microsoft.com/office/2006/metadata/properties" ma:root="true" ma:fieldsID="a5341fb8250472aaa169c552ffb5a282" ns2:_="" ns3:_="">
    <xsd:import namespace="08b28fe2-aad7-446e-968d-b56429c2090b"/>
    <xsd:import namespace="3bbbe167-487c-408d-acef-8d2427bd1b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28fe2-aad7-446e-968d-b56429c20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30c0f61-5948-43bc-a271-85f0a6a6477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be167-487c-408d-acef-8d2427bd1b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91515b0-2a35-4da5-8b7e-44c2b7a78b9d}" ma:internalName="TaxCatchAll" ma:showField="CatchAllData" ma:web="3bbbe167-487c-408d-acef-8d2427bd1be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b28fe2-aad7-446e-968d-b56429c2090b">
      <Terms xmlns="http://schemas.microsoft.com/office/infopath/2007/PartnerControls"/>
    </lcf76f155ced4ddcb4097134ff3c332f>
    <TaxCatchAll xmlns="3bbbe167-487c-408d-acef-8d2427bd1be5" xsi:nil="true"/>
    <SharedWithUsers xmlns="3bbbe167-487c-408d-acef-8d2427bd1be5">
      <UserInfo>
        <DisplayName>Sara Bartle</DisplayName>
        <AccountId>165</AccountId>
        <AccountType/>
      </UserInfo>
      <UserInfo>
        <DisplayName>Kat McManus</DisplayName>
        <AccountId>314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BF7B9E-7868-4B23-8FA1-D566AC8D8BC6}">
  <ds:schemaRefs>
    <ds:schemaRef ds:uri="08b28fe2-aad7-446e-968d-b56429c2090b"/>
    <ds:schemaRef ds:uri="3bbbe167-487c-408d-acef-8d2427bd1b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A4B449-BEBB-4D4E-991C-340A2B3242DA}">
  <ds:schemaRefs>
    <ds:schemaRef ds:uri="00ac0c87-d61c-4ecd-a9f0-34ec51ed66bd"/>
    <ds:schemaRef ds:uri="08b28fe2-aad7-446e-968d-b56429c2090b"/>
    <ds:schemaRef ds:uri="3bbbe167-487c-408d-acef-8d2427bd1be5"/>
    <ds:schemaRef ds:uri="4cd75c1f-754e-413c-b59d-8102b9fbe2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CA6546-6AE6-4980-892A-5AAE2CA3CD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3648</Words>
  <Application>Microsoft Office PowerPoint</Application>
  <PresentationFormat>Widescreen</PresentationFormat>
  <Paragraphs>255</Paragraphs>
  <Slides>21</Slides>
  <Notes>20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Arial</vt:lpstr>
      <vt:lpstr>Calibri</vt:lpstr>
      <vt:lpstr>Calibri Light</vt:lpstr>
      <vt:lpstr>Century Gothic</vt:lpstr>
      <vt:lpstr>Franklin Gothic Book</vt:lpstr>
      <vt:lpstr>Futura PT Medium</vt:lpstr>
      <vt:lpstr>Helvetica</vt:lpstr>
      <vt:lpstr>Open Sans</vt:lpstr>
      <vt:lpstr>Poppins Medium</vt:lpstr>
      <vt:lpstr>Wingdings</vt:lpstr>
      <vt:lpstr>Custom Design</vt:lpstr>
      <vt:lpstr>1_Custom Design</vt:lpstr>
      <vt:lpstr>2_Custom Design</vt:lpstr>
      <vt:lpstr>3_Custom Design</vt:lpstr>
      <vt:lpstr>PowerPoint Presentation</vt:lpstr>
      <vt:lpstr>REA Competition Law Policy</vt:lpstr>
      <vt:lpstr>   Agenda</vt:lpstr>
      <vt:lpstr>Background on Heat Networks </vt:lpstr>
      <vt:lpstr>PowerPoint Presentation</vt:lpstr>
      <vt:lpstr>PowerPoint Presentation</vt:lpstr>
      <vt:lpstr>   Brief overview of consultation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Key message for REA members/ technologies </vt:lpstr>
      <vt:lpstr>PowerPoint Presentation</vt:lpstr>
      <vt:lpstr>PowerPoint Presentation</vt:lpstr>
      <vt:lpstr>   Open discussion </vt:lpstr>
      <vt:lpstr>PowerPoint Presentation</vt:lpstr>
      <vt:lpstr>Thanks</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Century Gothic - 40</dc:title>
  <dc:creator>Kiara Zennaro</dc:creator>
  <cp:lastModifiedBy>Poppy Airey</cp:lastModifiedBy>
  <cp:revision>1</cp:revision>
  <cp:lastPrinted>2020-05-14T12:26:43Z</cp:lastPrinted>
  <dcterms:created xsi:type="dcterms:W3CDTF">2020-02-04T15:46:14Z</dcterms:created>
  <dcterms:modified xsi:type="dcterms:W3CDTF">2024-02-01T16:00:46Z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0x0101002BF67B921FA26845A467BC387B1CB75F</vt:lpwstr>
  </property>
</Properties>
</file>