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9" r:id="rId3"/>
    <p:sldId id="262" r:id="rId4"/>
    <p:sldId id="2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76432"/>
  </p:normalViewPr>
  <p:slideViewPr>
    <p:cSldViewPr snapToGrid="0">
      <p:cViewPr varScale="1">
        <p:scale>
          <a:sx n="88" d="100"/>
          <a:sy n="88" d="100"/>
        </p:scale>
        <p:origin x="16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199FC-8C42-4DAE-8DFC-0A8312EA7740}" type="datetimeFigureOut">
              <a:rPr lang="en-GB" smtClean="0"/>
              <a:t>20/03/2024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8DE17-5D0C-4767-9352-B69FB9B2DC3C}" type="slidenum">
              <a:rPr lang="en-GB" smtClean="0"/>
              <a:t>‹#›</a:t>
            </a:fld>
            <a:endParaRPr lang="en-GB"/>
          </a:p>
        </p:txBody>
      </p:sp>
    </p:spTree>
    <p:extLst>
      <p:ext uri="{BB962C8B-B14F-4D97-AF65-F5344CB8AC3E}">
        <p14:creationId xmlns:p14="http://schemas.microsoft.com/office/powerpoint/2010/main" val="355403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1" name="Google Shape;161;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GB" dirty="0"/>
              <a:t>Graeme taken over as chair as Becky now on REA board.</a:t>
            </a:r>
          </a:p>
          <a:p>
            <a:pPr marL="171450" lvl="0" indent="-171450" algn="l" rtl="0">
              <a:spcBef>
                <a:spcPts val="0"/>
              </a:spcBef>
              <a:spcAft>
                <a:spcPts val="0"/>
              </a:spcAft>
              <a:buFont typeface="Arial" panose="020B0604020202020204" pitchFamily="34" charset="0"/>
              <a:buChar char="•"/>
            </a:pPr>
            <a:r>
              <a:rPr lang="en-GB" dirty="0"/>
              <a:t>Ralph Lodge from </a:t>
            </a:r>
            <a:r>
              <a:rPr lang="en-GB" dirty="0" err="1"/>
              <a:t>Enva</a:t>
            </a:r>
            <a:r>
              <a:rPr lang="en-GB" dirty="0"/>
              <a:t> retired.</a:t>
            </a:r>
          </a:p>
          <a:p>
            <a:pPr marL="171450" lvl="0" indent="-171450" algn="l" rtl="0">
              <a:spcBef>
                <a:spcPts val="0"/>
              </a:spcBef>
              <a:spcAft>
                <a:spcPts val="0"/>
              </a:spcAft>
              <a:buFont typeface="Arial" panose="020B0604020202020204" pitchFamily="34" charset="0"/>
              <a:buChar char="•"/>
            </a:pPr>
            <a:r>
              <a:rPr lang="en-GB" dirty="0"/>
              <a:t>Janes Astor, Georgia </a:t>
            </a:r>
            <a:r>
              <a:rPr lang="en-GB" dirty="0" err="1"/>
              <a:t>Buddon</a:t>
            </a:r>
            <a:r>
              <a:rPr lang="en-GB" dirty="0"/>
              <a:t>, Rob Moody and Jon </a:t>
            </a:r>
            <a:r>
              <a:rPr lang="en-GB" dirty="0" err="1"/>
              <a:t>Niker</a:t>
            </a:r>
            <a:r>
              <a:rPr lang="en-GB" dirty="0"/>
              <a:t> have stood down.</a:t>
            </a:r>
          </a:p>
          <a:p>
            <a:pPr marL="171450" lvl="0" indent="-171450" algn="l" rtl="0">
              <a:spcBef>
                <a:spcPts val="0"/>
              </a:spcBef>
              <a:spcAft>
                <a:spcPts val="0"/>
              </a:spcAft>
              <a:buFont typeface="Arial" panose="020B0604020202020204" pitchFamily="34" charset="0"/>
              <a:buChar char="•"/>
            </a:pPr>
            <a:r>
              <a:rPr lang="en-GB" dirty="0"/>
              <a:t>New members: Kirsty </a:t>
            </a:r>
            <a:r>
              <a:rPr lang="en-GB" dirty="0" err="1"/>
              <a:t>Blakeborough</a:t>
            </a:r>
            <a:r>
              <a:rPr lang="en-GB" dirty="0"/>
              <a:t>, Declan Barlow, Iain Cameron, Ged Denny, Malcolm Marshall.</a:t>
            </a:r>
            <a:endParaRPr dirty="0"/>
          </a:p>
        </p:txBody>
      </p:sp>
      <p:sp>
        <p:nvSpPr>
          <p:cNvPr id="188" name="Google Shape;188;p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AB2B7757-67E8-37E3-14CC-E1EDA2374292}"/>
            </a:ext>
          </a:extLst>
        </p:cNvPr>
        <p:cNvGrpSpPr/>
        <p:nvPr/>
      </p:nvGrpSpPr>
      <p:grpSpPr>
        <a:xfrm>
          <a:off x="0" y="0"/>
          <a:ext cx="0" cy="0"/>
          <a:chOff x="0" y="0"/>
          <a:chExt cx="0" cy="0"/>
        </a:xfrm>
      </p:grpSpPr>
      <p:sp>
        <p:nvSpPr>
          <p:cNvPr id="186" name="Google Shape;186;p3:notes">
            <a:extLst>
              <a:ext uri="{FF2B5EF4-FFF2-40B4-BE49-F238E27FC236}">
                <a16:creationId xmlns:a16="http://schemas.microsoft.com/office/drawing/2014/main" id="{5C5E5B20-C242-5182-F26D-7FBAC61207CF}"/>
              </a:ext>
            </a:extLst>
          </p:cNvPr>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3:notes">
            <a:extLst>
              <a:ext uri="{FF2B5EF4-FFF2-40B4-BE49-F238E27FC236}">
                <a16:creationId xmlns:a16="http://schemas.microsoft.com/office/drawing/2014/main" id="{74F921BA-E911-E070-9EC2-61DBF7EC3B6B}"/>
              </a:ext>
            </a:extLst>
          </p:cNvPr>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342900" lvl="0" indent="-342900">
              <a:lnSpc>
                <a:spcPct val="110000"/>
              </a:lnSpc>
              <a:buFont typeface="Arial" panose="020B0604020202020204" pitchFamily="34" charset="0"/>
              <a:buChar char="•"/>
            </a:pPr>
            <a:r>
              <a:rPr lang="en-GB" sz="2400" dirty="0">
                <a:solidFill>
                  <a:srgbClr val="4E5053"/>
                </a:solidFill>
                <a:latin typeface="Open Sans" panose="020B0606030504020204" pitchFamily="34" charset="0"/>
              </a:rPr>
              <a:t>Government and Regulatory engagement</a:t>
            </a:r>
          </a:p>
          <a:p>
            <a:pPr marL="800100" lvl="1" indent="-342900">
              <a:lnSpc>
                <a:spcPct val="110000"/>
              </a:lnSpc>
              <a:buFont typeface="Arial" panose="020B0604020202020204" pitchFamily="34" charset="0"/>
              <a:buChar char="•"/>
            </a:pPr>
            <a:r>
              <a:rPr lang="en-GB" sz="2400" dirty="0">
                <a:solidFill>
                  <a:srgbClr val="4E5053"/>
                </a:solidFill>
                <a:latin typeface="Open Sans" panose="020B0606030504020204" pitchFamily="34" charset="0"/>
              </a:rPr>
              <a:t>The team have regular meetings with Defra, DES-NZ and DBT on a range of topics</a:t>
            </a:r>
          </a:p>
          <a:p>
            <a:pPr marL="800100" lvl="1" indent="-342900">
              <a:lnSpc>
                <a:spcPct val="110000"/>
              </a:lnSpc>
              <a:buFont typeface="Arial" panose="020B0604020202020204" pitchFamily="34" charset="0"/>
              <a:buChar char="•"/>
            </a:pPr>
            <a:r>
              <a:rPr lang="en-GB" sz="2400" dirty="0">
                <a:solidFill>
                  <a:srgbClr val="4E5053"/>
                </a:solidFill>
                <a:latin typeface="Open Sans" panose="020B0606030504020204" pitchFamily="34" charset="0"/>
              </a:rPr>
              <a:t>Sit on some advisory groups to shape policy.</a:t>
            </a:r>
          </a:p>
          <a:p>
            <a:pPr marL="800100" lvl="1" indent="-342900">
              <a:lnSpc>
                <a:spcPct val="110000"/>
              </a:lnSpc>
              <a:buFont typeface="Arial" panose="020B0604020202020204" pitchFamily="34" charset="0"/>
              <a:buChar char="•"/>
            </a:pPr>
            <a:r>
              <a:rPr lang="en-GB" sz="2400" dirty="0">
                <a:solidFill>
                  <a:srgbClr val="4E5053"/>
                </a:solidFill>
                <a:latin typeface="Open Sans" panose="020B0606030504020204" pitchFamily="34" charset="0"/>
              </a:rPr>
              <a:t>Regular dialogue with the EA where required. </a:t>
            </a:r>
          </a:p>
          <a:p>
            <a:pPr marL="800100" lvl="1" indent="-342900">
              <a:lnSpc>
                <a:spcPct val="110000"/>
              </a:lnSpc>
              <a:buFont typeface="Arial" panose="020B0604020202020204" pitchFamily="34" charset="0"/>
              <a:buChar char="•"/>
            </a:pPr>
            <a:endParaRPr lang="en-GB" sz="2400" dirty="0">
              <a:solidFill>
                <a:srgbClr val="4E5053"/>
              </a:solidFill>
              <a:latin typeface="Open Sans" panose="020B0606030504020204" pitchFamily="34" charset="0"/>
            </a:endParaRPr>
          </a:p>
          <a:p>
            <a:pPr marL="342900" lvl="0" indent="-342900">
              <a:lnSpc>
                <a:spcPct val="110000"/>
              </a:lnSpc>
              <a:buFont typeface="Arial" panose="020B0604020202020204" pitchFamily="34" charset="0"/>
              <a:buChar char="•"/>
            </a:pPr>
            <a:r>
              <a:rPr lang="en-GB" sz="2400" dirty="0">
                <a:solidFill>
                  <a:srgbClr val="4E5053"/>
                </a:solidFill>
                <a:latin typeface="Open Sans" panose="020B0606030504020204" pitchFamily="34" charset="0"/>
              </a:rPr>
              <a:t>Quality Protocols Revision. Finally making progress and likely there will be draft revised QPs in the next few months. The main changes being the revised input lists and tighter plastics limits. Talk to Jenny if you want more info.</a:t>
            </a:r>
          </a:p>
          <a:p>
            <a:pPr marL="342900" lvl="0" indent="-342900">
              <a:lnSpc>
                <a:spcPct val="110000"/>
              </a:lnSpc>
              <a:buFont typeface="Arial" panose="020B0604020202020204" pitchFamily="34" charset="0"/>
              <a:buChar char="•"/>
            </a:pPr>
            <a:endParaRPr lang="en-GB" sz="2400" dirty="0">
              <a:solidFill>
                <a:srgbClr val="4E5053"/>
              </a:solidFill>
              <a:latin typeface="Open Sans" panose="020B0606030504020204" pitchFamily="34" charset="0"/>
            </a:endParaRPr>
          </a:p>
          <a:p>
            <a:pPr marL="342900" lvl="0" indent="-342900">
              <a:lnSpc>
                <a:spcPct val="110000"/>
              </a:lnSpc>
              <a:buFont typeface="Arial" panose="020B0604020202020204" pitchFamily="34" charset="0"/>
              <a:buChar char="•"/>
            </a:pPr>
            <a:r>
              <a:rPr lang="en-GB" sz="2400" dirty="0">
                <a:solidFill>
                  <a:srgbClr val="4E5053"/>
                </a:solidFill>
                <a:latin typeface="Open Sans" panose="020B0606030504020204" pitchFamily="34" charset="0"/>
              </a:rPr>
              <a:t>Consultations – appreciate members feedback. Recent responses include:</a:t>
            </a:r>
          </a:p>
          <a:p>
            <a:pPr marL="800100" lvl="1" indent="-342900">
              <a:lnSpc>
                <a:spcPct val="110000"/>
              </a:lnSpc>
              <a:buFont typeface="Arial" panose="020B0604020202020204" pitchFamily="34" charset="0"/>
              <a:buChar char="•"/>
            </a:pPr>
            <a:r>
              <a:rPr lang="en-GB" sz="2400" dirty="0">
                <a:solidFill>
                  <a:srgbClr val="4E5053"/>
                </a:solidFill>
                <a:latin typeface="Open Sans" panose="020B0606030504020204" pitchFamily="34" charset="0"/>
              </a:rPr>
              <a:t>Scottish Circular Economy and </a:t>
            </a:r>
            <a:r>
              <a:rPr lang="en-GB" sz="2400" dirty="0" err="1">
                <a:solidFill>
                  <a:srgbClr val="4E5053"/>
                </a:solidFill>
                <a:latin typeface="Open Sans" panose="020B0606030504020204" pitchFamily="34" charset="0"/>
              </a:rPr>
              <a:t>Routemap</a:t>
            </a:r>
            <a:endParaRPr lang="en-GB" sz="2400" dirty="0">
              <a:solidFill>
                <a:srgbClr val="4E5053"/>
              </a:solidFill>
              <a:latin typeface="Open Sans" panose="020B0606030504020204" pitchFamily="34" charset="0"/>
            </a:endParaRPr>
          </a:p>
          <a:p>
            <a:pPr marL="800100" lvl="1" indent="-342900">
              <a:lnSpc>
                <a:spcPct val="110000"/>
              </a:lnSpc>
              <a:buFont typeface="Arial" panose="020B0604020202020204" pitchFamily="34" charset="0"/>
              <a:buChar char="•"/>
            </a:pPr>
            <a:r>
              <a:rPr lang="en-GB" sz="2400" dirty="0">
                <a:solidFill>
                  <a:srgbClr val="4E5053"/>
                </a:solidFill>
                <a:latin typeface="Open Sans" panose="020B0606030504020204" pitchFamily="34" charset="0"/>
              </a:rPr>
              <a:t>Technical Competency</a:t>
            </a:r>
          </a:p>
          <a:p>
            <a:pPr marL="800100" lvl="1" indent="-342900">
              <a:lnSpc>
                <a:spcPct val="110000"/>
              </a:lnSpc>
              <a:buFont typeface="Arial" panose="020B0604020202020204" pitchFamily="34" charset="0"/>
              <a:buChar char="•"/>
            </a:pPr>
            <a:r>
              <a:rPr lang="en-GB" sz="2400" dirty="0">
                <a:solidFill>
                  <a:srgbClr val="4E5053"/>
                </a:solidFill>
                <a:latin typeface="Open Sans" panose="020B0606030504020204" pitchFamily="34" charset="0"/>
              </a:rPr>
              <a:t>Various EPR consultations</a:t>
            </a:r>
          </a:p>
          <a:p>
            <a:pPr marL="800100" lvl="1" indent="-342900">
              <a:lnSpc>
                <a:spcPct val="110000"/>
              </a:lnSpc>
              <a:buFont typeface="Arial" panose="020B0604020202020204" pitchFamily="34" charset="0"/>
              <a:buChar char="•"/>
            </a:pPr>
            <a:r>
              <a:rPr lang="en-GB" sz="2400" dirty="0">
                <a:solidFill>
                  <a:srgbClr val="4E5053"/>
                </a:solidFill>
                <a:latin typeface="Open Sans" panose="020B0606030504020204" pitchFamily="34" charset="0"/>
              </a:rPr>
              <a:t>Standard rules on gas capture from lagoons</a:t>
            </a:r>
          </a:p>
          <a:p>
            <a:pPr marL="800100" lvl="1" indent="-342900">
              <a:lnSpc>
                <a:spcPct val="110000"/>
              </a:lnSpc>
              <a:buFont typeface="Arial" panose="020B0604020202020204" pitchFamily="34" charset="0"/>
              <a:buChar char="•"/>
            </a:pPr>
            <a:r>
              <a:rPr lang="en-GB" sz="2400" dirty="0">
                <a:solidFill>
                  <a:srgbClr val="4E5053"/>
                </a:solidFill>
                <a:latin typeface="Open Sans" panose="020B0606030504020204" pitchFamily="34" charset="0"/>
              </a:rPr>
              <a:t>To do – The Scottish Environmental Authorisation consultations.</a:t>
            </a:r>
          </a:p>
          <a:p>
            <a:pPr marL="342900" lvl="0" indent="-342900">
              <a:lnSpc>
                <a:spcPct val="110000"/>
              </a:lnSpc>
              <a:buFont typeface="Arial" panose="020B0604020202020204" pitchFamily="34" charset="0"/>
              <a:buChar char="•"/>
            </a:pPr>
            <a:endParaRPr lang="en-GB" sz="2400" dirty="0">
              <a:solidFill>
                <a:srgbClr val="4E5053"/>
              </a:solidFill>
              <a:latin typeface="Open Sans" panose="020B0606030504020204" pitchFamily="34" charset="0"/>
            </a:endParaRPr>
          </a:p>
          <a:p>
            <a:pPr marL="342900" lvl="0" indent="-342900">
              <a:lnSpc>
                <a:spcPct val="110000"/>
              </a:lnSpc>
              <a:buFont typeface="Arial" panose="020B0604020202020204" pitchFamily="34" charset="0"/>
              <a:buChar char="•"/>
            </a:pPr>
            <a:r>
              <a:rPr lang="en-GB" sz="2400" dirty="0">
                <a:solidFill>
                  <a:srgbClr val="4E5053"/>
                </a:solidFill>
                <a:latin typeface="Open Sans" panose="020B0606030504020204" pitchFamily="34" charset="0"/>
              </a:rPr>
              <a:t>Events and training :</a:t>
            </a:r>
          </a:p>
          <a:p>
            <a:pPr marL="800100" lvl="1" indent="-342900">
              <a:lnSpc>
                <a:spcPct val="110000"/>
              </a:lnSpc>
              <a:buFont typeface="Arial" panose="020B0604020202020204" pitchFamily="34" charset="0"/>
              <a:buChar char="•"/>
            </a:pPr>
            <a:r>
              <a:rPr lang="en-GB" sz="2400" dirty="0">
                <a:solidFill>
                  <a:srgbClr val="4E5053"/>
                </a:solidFill>
                <a:latin typeface="Open Sans" panose="020B0606030504020204" pitchFamily="34" charset="0"/>
              </a:rPr>
              <a:t>Member meeting on the Scottish Consultation</a:t>
            </a:r>
          </a:p>
          <a:p>
            <a:pPr marL="800100" lvl="1" indent="-342900">
              <a:lnSpc>
                <a:spcPct val="110000"/>
              </a:lnSpc>
              <a:buFont typeface="Arial" panose="020B0604020202020204" pitchFamily="34" charset="0"/>
              <a:buChar char="•"/>
            </a:pPr>
            <a:r>
              <a:rPr lang="en-GB" sz="2400" dirty="0">
                <a:solidFill>
                  <a:srgbClr val="4E5053"/>
                </a:solidFill>
                <a:latin typeface="Open Sans" panose="020B0606030504020204" pitchFamily="34" charset="0"/>
              </a:rPr>
              <a:t>PAS100 and PAS110 training – Run in February but will be doing them again in a few months.</a:t>
            </a:r>
          </a:p>
          <a:p>
            <a:pPr marL="800100" lvl="1" indent="-342900">
              <a:lnSpc>
                <a:spcPct val="110000"/>
              </a:lnSpc>
              <a:buFont typeface="Arial" panose="020B0604020202020204" pitchFamily="34" charset="0"/>
              <a:buChar char="•"/>
            </a:pPr>
            <a:r>
              <a:rPr lang="en-GB" sz="2400" dirty="0">
                <a:solidFill>
                  <a:srgbClr val="4E5053"/>
                </a:solidFill>
                <a:latin typeface="Open Sans" panose="020B0606030504020204" pitchFamily="34" charset="0"/>
              </a:rPr>
              <a:t>Member meeting on Simpler Recycling</a:t>
            </a:r>
          </a:p>
          <a:p>
            <a:pPr marL="342900" lvl="0" indent="-342900">
              <a:lnSpc>
                <a:spcPct val="110000"/>
              </a:lnSpc>
              <a:buFont typeface="Arial" panose="020B0604020202020204" pitchFamily="34" charset="0"/>
              <a:buChar char="•"/>
            </a:pPr>
            <a:r>
              <a:rPr lang="en-GB" sz="2400" dirty="0">
                <a:solidFill>
                  <a:srgbClr val="4E5053"/>
                </a:solidFill>
                <a:latin typeface="Open Sans" panose="020B0606030504020204" pitchFamily="34" charset="0"/>
              </a:rPr>
              <a:t>Upcoming events</a:t>
            </a:r>
          </a:p>
          <a:p>
            <a:pPr marL="800100" lvl="1" indent="-342900">
              <a:lnSpc>
                <a:spcPct val="110000"/>
              </a:lnSpc>
              <a:buFont typeface="Arial" panose="020B0604020202020204" pitchFamily="34" charset="0"/>
              <a:buChar char="•"/>
            </a:pPr>
            <a:r>
              <a:rPr lang="en-GB" sz="2000" dirty="0">
                <a:solidFill>
                  <a:srgbClr val="4E5053"/>
                </a:solidFill>
                <a:latin typeface="Open Sans" panose="020B0606030504020204" pitchFamily="34" charset="0"/>
              </a:rPr>
              <a:t>HACCP training –25</a:t>
            </a:r>
            <a:r>
              <a:rPr lang="en-GB" sz="2000" baseline="30000" dirty="0">
                <a:solidFill>
                  <a:srgbClr val="4E5053"/>
                </a:solidFill>
                <a:latin typeface="Open Sans" panose="020B0606030504020204" pitchFamily="34" charset="0"/>
              </a:rPr>
              <a:t>th</a:t>
            </a:r>
            <a:r>
              <a:rPr lang="en-GB" sz="2000" dirty="0">
                <a:solidFill>
                  <a:srgbClr val="4E5053"/>
                </a:solidFill>
                <a:latin typeface="Open Sans" panose="020B0606030504020204" pitchFamily="34" charset="0"/>
              </a:rPr>
              <a:t> April</a:t>
            </a:r>
          </a:p>
          <a:p>
            <a:pPr marL="800100" lvl="1" indent="-342900">
              <a:lnSpc>
                <a:spcPct val="110000"/>
              </a:lnSpc>
              <a:buFont typeface="Arial" panose="020B0604020202020204" pitchFamily="34" charset="0"/>
              <a:buChar char="•"/>
            </a:pPr>
            <a:r>
              <a:rPr lang="en-GB" sz="2000" dirty="0">
                <a:solidFill>
                  <a:srgbClr val="4E5053"/>
                </a:solidFill>
                <a:latin typeface="Open Sans" panose="020B0606030504020204" pitchFamily="34" charset="0"/>
              </a:rPr>
              <a:t>British Renewable Energy Awards, 13</a:t>
            </a:r>
            <a:r>
              <a:rPr lang="en-GB" sz="2000" baseline="30000" dirty="0">
                <a:solidFill>
                  <a:srgbClr val="4E5053"/>
                </a:solidFill>
                <a:latin typeface="Open Sans" panose="020B0606030504020204" pitchFamily="34" charset="0"/>
              </a:rPr>
              <a:t>th</a:t>
            </a:r>
            <a:r>
              <a:rPr lang="en-GB" sz="2000" dirty="0">
                <a:solidFill>
                  <a:srgbClr val="4E5053"/>
                </a:solidFill>
                <a:latin typeface="Open Sans" panose="020B0606030504020204" pitchFamily="34" charset="0"/>
              </a:rPr>
              <a:t> June 2024</a:t>
            </a:r>
          </a:p>
          <a:p>
            <a:pPr marL="342900" lvl="0" indent="-342900">
              <a:lnSpc>
                <a:spcPct val="110000"/>
              </a:lnSpc>
              <a:buFont typeface="Arial" panose="020B0604020202020204" pitchFamily="34" charset="0"/>
              <a:buChar char="•"/>
            </a:pPr>
            <a:endParaRPr lang="en-GB" sz="2400" dirty="0">
              <a:solidFill>
                <a:srgbClr val="4E5053"/>
              </a:solidFill>
              <a:latin typeface="Open Sans" panose="020B0606030504020204" pitchFamily="34" charset="0"/>
            </a:endParaRPr>
          </a:p>
          <a:p>
            <a:pPr marL="0" lvl="0" indent="0">
              <a:lnSpc>
                <a:spcPct val="110000"/>
              </a:lnSpc>
              <a:buFont typeface="Arial" panose="020B0604020202020204" pitchFamily="34" charset="0"/>
              <a:buNone/>
            </a:pPr>
            <a:r>
              <a:rPr lang="en-GB" sz="2400" dirty="0">
                <a:solidFill>
                  <a:srgbClr val="4E5053"/>
                </a:solidFill>
                <a:latin typeface="Open Sans" panose="020B0606030504020204" pitchFamily="34" charset="0"/>
              </a:rPr>
              <a:t>The team also work on a range of other technical areas including:</a:t>
            </a:r>
          </a:p>
          <a:p>
            <a:pPr marL="171450" lvl="0" indent="-171450">
              <a:lnSpc>
                <a:spcPct val="110000"/>
              </a:lnSpc>
              <a:buFont typeface="Arial" panose="020B0604020202020204" pitchFamily="34" charset="0"/>
              <a:buChar char="•"/>
            </a:pPr>
            <a:r>
              <a:rPr lang="en-GB" sz="2400" dirty="0">
                <a:solidFill>
                  <a:srgbClr val="4E5053"/>
                </a:solidFill>
                <a:latin typeface="Open Sans" panose="020B0606030504020204" pitchFamily="34" charset="0"/>
              </a:rPr>
              <a:t>UKRI funded project on </a:t>
            </a:r>
            <a:r>
              <a:rPr lang="en-GB" sz="2400" dirty="0" err="1">
                <a:solidFill>
                  <a:srgbClr val="4E5053"/>
                </a:solidFill>
                <a:latin typeface="Open Sans" panose="020B0606030504020204" pitchFamily="34" charset="0"/>
              </a:rPr>
              <a:t>Compostables</a:t>
            </a:r>
            <a:r>
              <a:rPr lang="en-GB" sz="2400" dirty="0">
                <a:solidFill>
                  <a:srgbClr val="4E5053"/>
                </a:solidFill>
                <a:latin typeface="Open Sans" panose="020B0606030504020204" pitchFamily="34" charset="0"/>
              </a:rPr>
              <a:t> – please talk to Emily if you want more info</a:t>
            </a:r>
          </a:p>
          <a:p>
            <a:pPr marL="171450" lvl="0" indent="-171450">
              <a:lnSpc>
                <a:spcPct val="110000"/>
              </a:lnSpc>
              <a:buFont typeface="Arial" panose="020B0604020202020204" pitchFamily="34" charset="0"/>
              <a:buChar char="•"/>
            </a:pPr>
            <a:r>
              <a:rPr lang="en-GB" sz="2400" dirty="0">
                <a:solidFill>
                  <a:srgbClr val="4E5053"/>
                </a:solidFill>
                <a:latin typeface="Open Sans" panose="020B0606030504020204" pitchFamily="34" charset="0"/>
              </a:rPr>
              <a:t>Emily also sits on the committee who are revising the standard for compostable materials</a:t>
            </a:r>
          </a:p>
          <a:p>
            <a:pPr marL="171450" lvl="0" indent="-171450">
              <a:lnSpc>
                <a:spcPct val="110000"/>
              </a:lnSpc>
              <a:buFont typeface="Arial" panose="020B0604020202020204" pitchFamily="34" charset="0"/>
              <a:buChar char="•"/>
            </a:pPr>
            <a:r>
              <a:rPr lang="en-GB" sz="2400" dirty="0">
                <a:solidFill>
                  <a:srgbClr val="4E5053"/>
                </a:solidFill>
                <a:latin typeface="Open Sans" panose="020B0606030504020204" pitchFamily="34" charset="0"/>
              </a:rPr>
              <a:t>Sit on the external advisory group of a project looking at sustainable peat replacements </a:t>
            </a:r>
          </a:p>
          <a:p>
            <a:pPr marL="171450" lvl="0" indent="-171450">
              <a:lnSpc>
                <a:spcPct val="110000"/>
              </a:lnSpc>
              <a:buFont typeface="Arial" panose="020B0604020202020204" pitchFamily="34" charset="0"/>
              <a:buChar char="•"/>
            </a:pPr>
            <a:r>
              <a:rPr lang="en-GB" sz="2400" dirty="0">
                <a:solidFill>
                  <a:srgbClr val="4E5053"/>
                </a:solidFill>
                <a:latin typeface="Open Sans" panose="020B0606030504020204" pitchFamily="34" charset="0"/>
              </a:rPr>
              <a:t>Both Emily and Jenny involved in some of REAL’s research hub projects and we’ll hear more from Megan later about one of these.</a:t>
            </a:r>
          </a:p>
          <a:p>
            <a:pPr marL="171450" lvl="0" indent="-171450">
              <a:lnSpc>
                <a:spcPct val="110000"/>
              </a:lnSpc>
              <a:buFont typeface="Arial" panose="020B0604020202020204" pitchFamily="34" charset="0"/>
              <a:buChar char="•"/>
            </a:pPr>
            <a:r>
              <a:rPr lang="en-GB" sz="2400" dirty="0">
                <a:solidFill>
                  <a:srgbClr val="4E5053"/>
                </a:solidFill>
                <a:latin typeface="Open Sans" panose="020B0606030504020204" pitchFamily="34" charset="0"/>
              </a:rPr>
              <a:t>Bioresources Strategy – Emily involved in a group looking at waste water and sludge treatment</a:t>
            </a:r>
          </a:p>
          <a:p>
            <a:pPr marL="171450" lvl="0" indent="-171450">
              <a:lnSpc>
                <a:spcPct val="110000"/>
              </a:lnSpc>
              <a:buFont typeface="Arial" panose="020B0604020202020204" pitchFamily="34" charset="0"/>
              <a:buChar char="•"/>
            </a:pPr>
            <a:r>
              <a:rPr lang="en-GB" sz="2400" dirty="0">
                <a:solidFill>
                  <a:srgbClr val="4E5053"/>
                </a:solidFill>
                <a:latin typeface="Open Sans" panose="020B0606030504020204" pitchFamily="34" charset="0"/>
              </a:rPr>
              <a:t>Working on various aspects of WRAP’s organics roadmap to do with improving quality of feedstocks and outputs.</a:t>
            </a:r>
          </a:p>
          <a:p>
            <a:pPr marL="342900" lvl="0" indent="-342900">
              <a:lnSpc>
                <a:spcPct val="110000"/>
              </a:lnSpc>
              <a:buFont typeface="Arial" panose="020B0604020202020204" pitchFamily="34" charset="0"/>
              <a:buChar char="•"/>
            </a:pPr>
            <a:endParaRPr lang="en-GB" sz="2400" dirty="0">
              <a:solidFill>
                <a:srgbClr val="4E5053"/>
              </a:solidFill>
              <a:latin typeface="Open Sans" panose="020B0606030504020204" pitchFamily="34" charset="0"/>
            </a:endParaRPr>
          </a:p>
          <a:p>
            <a:pPr marL="0" lvl="0" indent="0" algn="l" rtl="0">
              <a:spcBef>
                <a:spcPts val="0"/>
              </a:spcBef>
              <a:spcAft>
                <a:spcPts val="0"/>
              </a:spcAft>
              <a:buNone/>
            </a:pPr>
            <a:endParaRPr dirty="0"/>
          </a:p>
        </p:txBody>
      </p:sp>
      <p:sp>
        <p:nvSpPr>
          <p:cNvPr id="188" name="Google Shape;188;p3:notes">
            <a:extLst>
              <a:ext uri="{FF2B5EF4-FFF2-40B4-BE49-F238E27FC236}">
                <a16:creationId xmlns:a16="http://schemas.microsoft.com/office/drawing/2014/main" id="{CC5CB2DB-A4E4-97D0-B1A6-F2A9CAA001BC}"/>
              </a:ext>
            </a:extLst>
          </p:cNvPr>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617954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nSpc>
                <a:spcPct val="110000"/>
              </a:lnSpc>
              <a:buFont typeface="Arial" panose="020B0604020202020204" pitchFamily="34" charset="0"/>
              <a:buNone/>
            </a:pPr>
            <a:r>
              <a:rPr lang="en-GB" sz="2400" dirty="0">
                <a:solidFill>
                  <a:srgbClr val="4E5053"/>
                </a:solidFill>
                <a:latin typeface="Open Sans" panose="020B0606030504020204" pitchFamily="34" charset="0"/>
              </a:rPr>
              <a:t>Keen to get back to in person member meetings and site visits.</a:t>
            </a:r>
          </a:p>
          <a:p>
            <a:pPr marL="0" lvl="0" indent="0">
              <a:lnSpc>
                <a:spcPct val="110000"/>
              </a:lnSpc>
              <a:buFont typeface="Arial" panose="020B0604020202020204" pitchFamily="34" charset="0"/>
              <a:buNone/>
            </a:pPr>
            <a:r>
              <a:rPr lang="en-GB" sz="2400" dirty="0">
                <a:solidFill>
                  <a:srgbClr val="4E5053"/>
                </a:solidFill>
                <a:latin typeface="Open Sans" panose="020B0606030504020204" pitchFamily="34" charset="0"/>
              </a:rPr>
              <a:t>Please </a:t>
            </a:r>
            <a:r>
              <a:rPr lang="en-GB" sz="2400" dirty="0" err="1">
                <a:solidFill>
                  <a:srgbClr val="4E5053"/>
                </a:solidFill>
                <a:latin typeface="Open Sans" panose="020B0606030504020204" pitchFamily="34" charset="0"/>
              </a:rPr>
              <a:t>tel</a:t>
            </a:r>
            <a:r>
              <a:rPr lang="en-GB" sz="2400" dirty="0">
                <a:solidFill>
                  <a:srgbClr val="4E5053"/>
                </a:solidFill>
                <a:latin typeface="Open Sans" panose="020B0606030504020204" pitchFamily="34" charset="0"/>
              </a:rPr>
              <a:t> us where you would like to go and if you would be willing to host a visit, please let us know. </a:t>
            </a:r>
            <a:endParaRPr dirty="0"/>
          </a:p>
        </p:txBody>
      </p:sp>
      <p:sp>
        <p:nvSpPr>
          <p:cNvPr id="188" name="Google Shape;188;p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1315255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C2DB-255F-6305-4AA6-C35CFB425F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D88B2E1-218F-7E28-6740-266AE58BB8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81F3FD-A2F9-1B99-D6A9-6055262E49D7}"/>
              </a:ext>
            </a:extLst>
          </p:cNvPr>
          <p:cNvSpPr>
            <a:spLocks noGrp="1"/>
          </p:cNvSpPr>
          <p:nvPr>
            <p:ph type="dt" sz="half" idx="10"/>
          </p:nvPr>
        </p:nvSpPr>
        <p:spPr/>
        <p:txBody>
          <a:bodyPr/>
          <a:lstStyle/>
          <a:p>
            <a:fld id="{965B29B9-D899-4B54-98FD-49230F0A706E}" type="datetimeFigureOut">
              <a:rPr lang="en-GB" smtClean="0"/>
              <a:t>20/03/2024</a:t>
            </a:fld>
            <a:endParaRPr lang="en-GB"/>
          </a:p>
        </p:txBody>
      </p:sp>
      <p:sp>
        <p:nvSpPr>
          <p:cNvPr id="5" name="Footer Placeholder 4">
            <a:extLst>
              <a:ext uri="{FF2B5EF4-FFF2-40B4-BE49-F238E27FC236}">
                <a16:creationId xmlns:a16="http://schemas.microsoft.com/office/drawing/2014/main" id="{CB030565-6156-2B73-7CDC-3438605273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A894A6-7F62-0650-9E85-FC680B463E4C}"/>
              </a:ext>
            </a:extLst>
          </p:cNvPr>
          <p:cNvSpPr>
            <a:spLocks noGrp="1"/>
          </p:cNvSpPr>
          <p:nvPr>
            <p:ph type="sldNum" sz="quarter" idx="12"/>
          </p:nvPr>
        </p:nvSpPr>
        <p:spPr/>
        <p:txBody>
          <a:bodyPr/>
          <a:lstStyle/>
          <a:p>
            <a:fld id="{1182AD79-F65A-4620-B408-C8D343F24654}" type="slidenum">
              <a:rPr lang="en-GB" smtClean="0"/>
              <a:t>‹#›</a:t>
            </a:fld>
            <a:endParaRPr lang="en-GB"/>
          </a:p>
        </p:txBody>
      </p:sp>
    </p:spTree>
    <p:extLst>
      <p:ext uri="{BB962C8B-B14F-4D97-AF65-F5344CB8AC3E}">
        <p14:creationId xmlns:p14="http://schemas.microsoft.com/office/powerpoint/2010/main" val="224897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A779D-D60C-4BD7-6179-072A474131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7D5288-33E1-2D12-72B7-A654DDACB1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361CFA-8024-3BFB-F103-9F8602CD9468}"/>
              </a:ext>
            </a:extLst>
          </p:cNvPr>
          <p:cNvSpPr>
            <a:spLocks noGrp="1"/>
          </p:cNvSpPr>
          <p:nvPr>
            <p:ph type="dt" sz="half" idx="10"/>
          </p:nvPr>
        </p:nvSpPr>
        <p:spPr/>
        <p:txBody>
          <a:bodyPr/>
          <a:lstStyle/>
          <a:p>
            <a:fld id="{965B29B9-D899-4B54-98FD-49230F0A706E}" type="datetimeFigureOut">
              <a:rPr lang="en-GB" smtClean="0"/>
              <a:t>20/03/2024</a:t>
            </a:fld>
            <a:endParaRPr lang="en-GB"/>
          </a:p>
        </p:txBody>
      </p:sp>
      <p:sp>
        <p:nvSpPr>
          <p:cNvPr id="5" name="Footer Placeholder 4">
            <a:extLst>
              <a:ext uri="{FF2B5EF4-FFF2-40B4-BE49-F238E27FC236}">
                <a16:creationId xmlns:a16="http://schemas.microsoft.com/office/drawing/2014/main" id="{14CC5D3C-38CF-8077-2AAD-90B3CA019D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928299-A0EE-E221-71DB-AC511BE221CC}"/>
              </a:ext>
            </a:extLst>
          </p:cNvPr>
          <p:cNvSpPr>
            <a:spLocks noGrp="1"/>
          </p:cNvSpPr>
          <p:nvPr>
            <p:ph type="sldNum" sz="quarter" idx="12"/>
          </p:nvPr>
        </p:nvSpPr>
        <p:spPr/>
        <p:txBody>
          <a:bodyPr/>
          <a:lstStyle/>
          <a:p>
            <a:fld id="{1182AD79-F65A-4620-B408-C8D343F24654}" type="slidenum">
              <a:rPr lang="en-GB" smtClean="0"/>
              <a:t>‹#›</a:t>
            </a:fld>
            <a:endParaRPr lang="en-GB"/>
          </a:p>
        </p:txBody>
      </p:sp>
    </p:spTree>
    <p:extLst>
      <p:ext uri="{BB962C8B-B14F-4D97-AF65-F5344CB8AC3E}">
        <p14:creationId xmlns:p14="http://schemas.microsoft.com/office/powerpoint/2010/main" val="154545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15FAC8-155F-514F-EDBE-261C76DFDE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4E91EC-9F6C-057E-0B05-AB15CB0BFD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4A879A-CF02-ED77-F4F6-AC3D1A1E6F5A}"/>
              </a:ext>
            </a:extLst>
          </p:cNvPr>
          <p:cNvSpPr>
            <a:spLocks noGrp="1"/>
          </p:cNvSpPr>
          <p:nvPr>
            <p:ph type="dt" sz="half" idx="10"/>
          </p:nvPr>
        </p:nvSpPr>
        <p:spPr/>
        <p:txBody>
          <a:bodyPr/>
          <a:lstStyle/>
          <a:p>
            <a:fld id="{965B29B9-D899-4B54-98FD-49230F0A706E}" type="datetimeFigureOut">
              <a:rPr lang="en-GB" smtClean="0"/>
              <a:t>20/03/2024</a:t>
            </a:fld>
            <a:endParaRPr lang="en-GB"/>
          </a:p>
        </p:txBody>
      </p:sp>
      <p:sp>
        <p:nvSpPr>
          <p:cNvPr id="5" name="Footer Placeholder 4">
            <a:extLst>
              <a:ext uri="{FF2B5EF4-FFF2-40B4-BE49-F238E27FC236}">
                <a16:creationId xmlns:a16="http://schemas.microsoft.com/office/drawing/2014/main" id="{2600E264-EA00-9C50-E484-A02C52114B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4A0E40-8F83-C0C9-9434-E10B7A67F42E}"/>
              </a:ext>
            </a:extLst>
          </p:cNvPr>
          <p:cNvSpPr>
            <a:spLocks noGrp="1"/>
          </p:cNvSpPr>
          <p:nvPr>
            <p:ph type="sldNum" sz="quarter" idx="12"/>
          </p:nvPr>
        </p:nvSpPr>
        <p:spPr/>
        <p:txBody>
          <a:bodyPr/>
          <a:lstStyle/>
          <a:p>
            <a:fld id="{1182AD79-F65A-4620-B408-C8D343F24654}" type="slidenum">
              <a:rPr lang="en-GB" smtClean="0"/>
              <a:t>‹#›</a:t>
            </a:fld>
            <a:endParaRPr lang="en-GB"/>
          </a:p>
        </p:txBody>
      </p:sp>
    </p:spTree>
    <p:extLst>
      <p:ext uri="{BB962C8B-B14F-4D97-AF65-F5344CB8AC3E}">
        <p14:creationId xmlns:p14="http://schemas.microsoft.com/office/powerpoint/2010/main" val="2280926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CFED-A684-F12F-B0DD-B86E10962F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472A00-FDFC-ED9C-4D18-895758FF54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C5826E-472E-BE85-9DEC-83C9DDA625BE}"/>
              </a:ext>
            </a:extLst>
          </p:cNvPr>
          <p:cNvSpPr>
            <a:spLocks noGrp="1"/>
          </p:cNvSpPr>
          <p:nvPr>
            <p:ph type="dt" sz="half" idx="10"/>
          </p:nvPr>
        </p:nvSpPr>
        <p:spPr/>
        <p:txBody>
          <a:bodyPr/>
          <a:lstStyle/>
          <a:p>
            <a:fld id="{965B29B9-D899-4B54-98FD-49230F0A706E}" type="datetimeFigureOut">
              <a:rPr lang="en-GB" smtClean="0"/>
              <a:t>20/03/2024</a:t>
            </a:fld>
            <a:endParaRPr lang="en-GB"/>
          </a:p>
        </p:txBody>
      </p:sp>
      <p:sp>
        <p:nvSpPr>
          <p:cNvPr id="5" name="Footer Placeholder 4">
            <a:extLst>
              <a:ext uri="{FF2B5EF4-FFF2-40B4-BE49-F238E27FC236}">
                <a16:creationId xmlns:a16="http://schemas.microsoft.com/office/drawing/2014/main" id="{80BCC42E-B398-E204-ECA0-38A60757FE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19C32C-3284-8238-D57F-BE6A432FAAE5}"/>
              </a:ext>
            </a:extLst>
          </p:cNvPr>
          <p:cNvSpPr>
            <a:spLocks noGrp="1"/>
          </p:cNvSpPr>
          <p:nvPr>
            <p:ph type="sldNum" sz="quarter" idx="12"/>
          </p:nvPr>
        </p:nvSpPr>
        <p:spPr/>
        <p:txBody>
          <a:bodyPr/>
          <a:lstStyle/>
          <a:p>
            <a:fld id="{1182AD79-F65A-4620-B408-C8D343F24654}" type="slidenum">
              <a:rPr lang="en-GB" smtClean="0"/>
              <a:t>‹#›</a:t>
            </a:fld>
            <a:endParaRPr lang="en-GB"/>
          </a:p>
        </p:txBody>
      </p:sp>
    </p:spTree>
    <p:extLst>
      <p:ext uri="{BB962C8B-B14F-4D97-AF65-F5344CB8AC3E}">
        <p14:creationId xmlns:p14="http://schemas.microsoft.com/office/powerpoint/2010/main" val="397493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6A395-515A-D089-C1B1-DD0368E9DF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5045307-72F6-3346-72F6-3374917D48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AF0957-9C31-9D7A-C96A-D3D36D20D153}"/>
              </a:ext>
            </a:extLst>
          </p:cNvPr>
          <p:cNvSpPr>
            <a:spLocks noGrp="1"/>
          </p:cNvSpPr>
          <p:nvPr>
            <p:ph type="dt" sz="half" idx="10"/>
          </p:nvPr>
        </p:nvSpPr>
        <p:spPr/>
        <p:txBody>
          <a:bodyPr/>
          <a:lstStyle/>
          <a:p>
            <a:fld id="{965B29B9-D899-4B54-98FD-49230F0A706E}" type="datetimeFigureOut">
              <a:rPr lang="en-GB" smtClean="0"/>
              <a:t>20/03/2024</a:t>
            </a:fld>
            <a:endParaRPr lang="en-GB"/>
          </a:p>
        </p:txBody>
      </p:sp>
      <p:sp>
        <p:nvSpPr>
          <p:cNvPr id="5" name="Footer Placeholder 4">
            <a:extLst>
              <a:ext uri="{FF2B5EF4-FFF2-40B4-BE49-F238E27FC236}">
                <a16:creationId xmlns:a16="http://schemas.microsoft.com/office/drawing/2014/main" id="{09ECE7DC-6857-2244-2D62-571ACF339C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AC2DCD-B6E5-4B82-6E0B-479D91D10688}"/>
              </a:ext>
            </a:extLst>
          </p:cNvPr>
          <p:cNvSpPr>
            <a:spLocks noGrp="1"/>
          </p:cNvSpPr>
          <p:nvPr>
            <p:ph type="sldNum" sz="quarter" idx="12"/>
          </p:nvPr>
        </p:nvSpPr>
        <p:spPr/>
        <p:txBody>
          <a:bodyPr/>
          <a:lstStyle/>
          <a:p>
            <a:fld id="{1182AD79-F65A-4620-B408-C8D343F24654}" type="slidenum">
              <a:rPr lang="en-GB" smtClean="0"/>
              <a:t>‹#›</a:t>
            </a:fld>
            <a:endParaRPr lang="en-GB"/>
          </a:p>
        </p:txBody>
      </p:sp>
    </p:spTree>
    <p:extLst>
      <p:ext uri="{BB962C8B-B14F-4D97-AF65-F5344CB8AC3E}">
        <p14:creationId xmlns:p14="http://schemas.microsoft.com/office/powerpoint/2010/main" val="2485080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F106B-998A-FF53-24A3-3EBB016B3D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A3CD23-B21B-83D4-40DA-5DE6C68C3B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A235339-118C-BC54-82CD-2E5A4899A3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248D0E-46AC-7450-8F05-F8DD10E52552}"/>
              </a:ext>
            </a:extLst>
          </p:cNvPr>
          <p:cNvSpPr>
            <a:spLocks noGrp="1"/>
          </p:cNvSpPr>
          <p:nvPr>
            <p:ph type="dt" sz="half" idx="10"/>
          </p:nvPr>
        </p:nvSpPr>
        <p:spPr/>
        <p:txBody>
          <a:bodyPr/>
          <a:lstStyle/>
          <a:p>
            <a:fld id="{965B29B9-D899-4B54-98FD-49230F0A706E}" type="datetimeFigureOut">
              <a:rPr lang="en-GB" smtClean="0"/>
              <a:t>20/03/2024</a:t>
            </a:fld>
            <a:endParaRPr lang="en-GB"/>
          </a:p>
        </p:txBody>
      </p:sp>
      <p:sp>
        <p:nvSpPr>
          <p:cNvPr id="6" name="Footer Placeholder 5">
            <a:extLst>
              <a:ext uri="{FF2B5EF4-FFF2-40B4-BE49-F238E27FC236}">
                <a16:creationId xmlns:a16="http://schemas.microsoft.com/office/drawing/2014/main" id="{238F0C34-65C7-10C0-7049-F8F3942D6E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8AB2E4-1AEF-A8E0-992E-CF921257340E}"/>
              </a:ext>
            </a:extLst>
          </p:cNvPr>
          <p:cNvSpPr>
            <a:spLocks noGrp="1"/>
          </p:cNvSpPr>
          <p:nvPr>
            <p:ph type="sldNum" sz="quarter" idx="12"/>
          </p:nvPr>
        </p:nvSpPr>
        <p:spPr/>
        <p:txBody>
          <a:bodyPr/>
          <a:lstStyle/>
          <a:p>
            <a:fld id="{1182AD79-F65A-4620-B408-C8D343F24654}" type="slidenum">
              <a:rPr lang="en-GB" smtClean="0"/>
              <a:t>‹#›</a:t>
            </a:fld>
            <a:endParaRPr lang="en-GB"/>
          </a:p>
        </p:txBody>
      </p:sp>
    </p:spTree>
    <p:extLst>
      <p:ext uri="{BB962C8B-B14F-4D97-AF65-F5344CB8AC3E}">
        <p14:creationId xmlns:p14="http://schemas.microsoft.com/office/powerpoint/2010/main" val="1203264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E8A1-4D5C-8005-DB5D-2436BB9067D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545EB7-CA14-E30F-EB57-46C5845895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611614-039E-577F-AB53-6158B7DA8E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20CFF02-502A-E3D5-6199-6E7484BA49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B02348-E06E-1525-7533-2CEDDCF33C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D1DE5C-5FEA-BCAA-B4CE-5209F59CF62D}"/>
              </a:ext>
            </a:extLst>
          </p:cNvPr>
          <p:cNvSpPr>
            <a:spLocks noGrp="1"/>
          </p:cNvSpPr>
          <p:nvPr>
            <p:ph type="dt" sz="half" idx="10"/>
          </p:nvPr>
        </p:nvSpPr>
        <p:spPr/>
        <p:txBody>
          <a:bodyPr/>
          <a:lstStyle/>
          <a:p>
            <a:fld id="{965B29B9-D899-4B54-98FD-49230F0A706E}" type="datetimeFigureOut">
              <a:rPr lang="en-GB" smtClean="0"/>
              <a:t>20/03/2024</a:t>
            </a:fld>
            <a:endParaRPr lang="en-GB"/>
          </a:p>
        </p:txBody>
      </p:sp>
      <p:sp>
        <p:nvSpPr>
          <p:cNvPr id="8" name="Footer Placeholder 7">
            <a:extLst>
              <a:ext uri="{FF2B5EF4-FFF2-40B4-BE49-F238E27FC236}">
                <a16:creationId xmlns:a16="http://schemas.microsoft.com/office/drawing/2014/main" id="{B8BBCA86-4DB4-0F09-DF5A-CF4B9C76ACA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F2B8264-5179-8706-C4DC-9F8AA9A91FB1}"/>
              </a:ext>
            </a:extLst>
          </p:cNvPr>
          <p:cNvSpPr>
            <a:spLocks noGrp="1"/>
          </p:cNvSpPr>
          <p:nvPr>
            <p:ph type="sldNum" sz="quarter" idx="12"/>
          </p:nvPr>
        </p:nvSpPr>
        <p:spPr/>
        <p:txBody>
          <a:bodyPr/>
          <a:lstStyle/>
          <a:p>
            <a:fld id="{1182AD79-F65A-4620-B408-C8D343F24654}" type="slidenum">
              <a:rPr lang="en-GB" smtClean="0"/>
              <a:t>‹#›</a:t>
            </a:fld>
            <a:endParaRPr lang="en-GB"/>
          </a:p>
        </p:txBody>
      </p:sp>
    </p:spTree>
    <p:extLst>
      <p:ext uri="{BB962C8B-B14F-4D97-AF65-F5344CB8AC3E}">
        <p14:creationId xmlns:p14="http://schemas.microsoft.com/office/powerpoint/2010/main" val="3463461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03DCD-5119-6D7E-03F0-F2EDC88473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309255C-FBDE-18E6-029C-A15A6390A4EA}"/>
              </a:ext>
            </a:extLst>
          </p:cNvPr>
          <p:cNvSpPr>
            <a:spLocks noGrp="1"/>
          </p:cNvSpPr>
          <p:nvPr>
            <p:ph type="dt" sz="half" idx="10"/>
          </p:nvPr>
        </p:nvSpPr>
        <p:spPr/>
        <p:txBody>
          <a:bodyPr/>
          <a:lstStyle/>
          <a:p>
            <a:fld id="{965B29B9-D899-4B54-98FD-49230F0A706E}" type="datetimeFigureOut">
              <a:rPr lang="en-GB" smtClean="0"/>
              <a:t>20/03/2024</a:t>
            </a:fld>
            <a:endParaRPr lang="en-GB"/>
          </a:p>
        </p:txBody>
      </p:sp>
      <p:sp>
        <p:nvSpPr>
          <p:cNvPr id="4" name="Footer Placeholder 3">
            <a:extLst>
              <a:ext uri="{FF2B5EF4-FFF2-40B4-BE49-F238E27FC236}">
                <a16:creationId xmlns:a16="http://schemas.microsoft.com/office/drawing/2014/main" id="{2097038F-A731-F63B-D2FD-501A3650CC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173207-3F19-0ABE-2B9D-ED7CCCDD40C4}"/>
              </a:ext>
            </a:extLst>
          </p:cNvPr>
          <p:cNvSpPr>
            <a:spLocks noGrp="1"/>
          </p:cNvSpPr>
          <p:nvPr>
            <p:ph type="sldNum" sz="quarter" idx="12"/>
          </p:nvPr>
        </p:nvSpPr>
        <p:spPr/>
        <p:txBody>
          <a:bodyPr/>
          <a:lstStyle/>
          <a:p>
            <a:fld id="{1182AD79-F65A-4620-B408-C8D343F24654}" type="slidenum">
              <a:rPr lang="en-GB" smtClean="0"/>
              <a:t>‹#›</a:t>
            </a:fld>
            <a:endParaRPr lang="en-GB"/>
          </a:p>
        </p:txBody>
      </p:sp>
    </p:spTree>
    <p:extLst>
      <p:ext uri="{BB962C8B-B14F-4D97-AF65-F5344CB8AC3E}">
        <p14:creationId xmlns:p14="http://schemas.microsoft.com/office/powerpoint/2010/main" val="313223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4EEFB4-1B15-EB73-0363-D1254754FDFB}"/>
              </a:ext>
            </a:extLst>
          </p:cNvPr>
          <p:cNvSpPr>
            <a:spLocks noGrp="1"/>
          </p:cNvSpPr>
          <p:nvPr>
            <p:ph type="dt" sz="half" idx="10"/>
          </p:nvPr>
        </p:nvSpPr>
        <p:spPr/>
        <p:txBody>
          <a:bodyPr/>
          <a:lstStyle/>
          <a:p>
            <a:fld id="{965B29B9-D899-4B54-98FD-49230F0A706E}" type="datetimeFigureOut">
              <a:rPr lang="en-GB" smtClean="0"/>
              <a:t>20/03/2024</a:t>
            </a:fld>
            <a:endParaRPr lang="en-GB"/>
          </a:p>
        </p:txBody>
      </p:sp>
      <p:sp>
        <p:nvSpPr>
          <p:cNvPr id="3" name="Footer Placeholder 2">
            <a:extLst>
              <a:ext uri="{FF2B5EF4-FFF2-40B4-BE49-F238E27FC236}">
                <a16:creationId xmlns:a16="http://schemas.microsoft.com/office/drawing/2014/main" id="{CDDA871F-FBD5-63AC-614A-9C25DD7AC1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588DAC-65CF-81C8-0B0E-58F97144B964}"/>
              </a:ext>
            </a:extLst>
          </p:cNvPr>
          <p:cNvSpPr>
            <a:spLocks noGrp="1"/>
          </p:cNvSpPr>
          <p:nvPr>
            <p:ph type="sldNum" sz="quarter" idx="12"/>
          </p:nvPr>
        </p:nvSpPr>
        <p:spPr/>
        <p:txBody>
          <a:bodyPr/>
          <a:lstStyle/>
          <a:p>
            <a:fld id="{1182AD79-F65A-4620-B408-C8D343F24654}" type="slidenum">
              <a:rPr lang="en-GB" smtClean="0"/>
              <a:t>‹#›</a:t>
            </a:fld>
            <a:endParaRPr lang="en-GB"/>
          </a:p>
        </p:txBody>
      </p:sp>
    </p:spTree>
    <p:extLst>
      <p:ext uri="{BB962C8B-B14F-4D97-AF65-F5344CB8AC3E}">
        <p14:creationId xmlns:p14="http://schemas.microsoft.com/office/powerpoint/2010/main" val="270992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45EF4-7C49-2E6E-C23E-47930A5C9A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B0782A-157C-2113-CE2A-7F2D92589B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16D25D-1440-C37F-B53D-DD80DB4A9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DA1363-CB75-7F07-FF22-6F5C02F54ED2}"/>
              </a:ext>
            </a:extLst>
          </p:cNvPr>
          <p:cNvSpPr>
            <a:spLocks noGrp="1"/>
          </p:cNvSpPr>
          <p:nvPr>
            <p:ph type="dt" sz="half" idx="10"/>
          </p:nvPr>
        </p:nvSpPr>
        <p:spPr/>
        <p:txBody>
          <a:bodyPr/>
          <a:lstStyle/>
          <a:p>
            <a:fld id="{965B29B9-D899-4B54-98FD-49230F0A706E}" type="datetimeFigureOut">
              <a:rPr lang="en-GB" smtClean="0"/>
              <a:t>20/03/2024</a:t>
            </a:fld>
            <a:endParaRPr lang="en-GB"/>
          </a:p>
        </p:txBody>
      </p:sp>
      <p:sp>
        <p:nvSpPr>
          <p:cNvPr id="6" name="Footer Placeholder 5">
            <a:extLst>
              <a:ext uri="{FF2B5EF4-FFF2-40B4-BE49-F238E27FC236}">
                <a16:creationId xmlns:a16="http://schemas.microsoft.com/office/drawing/2014/main" id="{BF4DDC2E-FE59-CF3B-E92F-A6FE663BD7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B6A769-8FA0-53DE-9505-03A65DA803BB}"/>
              </a:ext>
            </a:extLst>
          </p:cNvPr>
          <p:cNvSpPr>
            <a:spLocks noGrp="1"/>
          </p:cNvSpPr>
          <p:nvPr>
            <p:ph type="sldNum" sz="quarter" idx="12"/>
          </p:nvPr>
        </p:nvSpPr>
        <p:spPr/>
        <p:txBody>
          <a:bodyPr/>
          <a:lstStyle/>
          <a:p>
            <a:fld id="{1182AD79-F65A-4620-B408-C8D343F24654}" type="slidenum">
              <a:rPr lang="en-GB" smtClean="0"/>
              <a:t>‹#›</a:t>
            </a:fld>
            <a:endParaRPr lang="en-GB"/>
          </a:p>
        </p:txBody>
      </p:sp>
    </p:spTree>
    <p:extLst>
      <p:ext uri="{BB962C8B-B14F-4D97-AF65-F5344CB8AC3E}">
        <p14:creationId xmlns:p14="http://schemas.microsoft.com/office/powerpoint/2010/main" val="122265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982EE-6E34-83ED-2F11-A88981453B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1CAB05-1D1D-F493-35E8-3701CD2C5A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796D274-9372-2377-8329-5A25620EC4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10133B-2EE2-28D9-F2B1-1F7DFA5A574C}"/>
              </a:ext>
            </a:extLst>
          </p:cNvPr>
          <p:cNvSpPr>
            <a:spLocks noGrp="1"/>
          </p:cNvSpPr>
          <p:nvPr>
            <p:ph type="dt" sz="half" idx="10"/>
          </p:nvPr>
        </p:nvSpPr>
        <p:spPr/>
        <p:txBody>
          <a:bodyPr/>
          <a:lstStyle/>
          <a:p>
            <a:fld id="{965B29B9-D899-4B54-98FD-49230F0A706E}" type="datetimeFigureOut">
              <a:rPr lang="en-GB" smtClean="0"/>
              <a:t>20/03/2024</a:t>
            </a:fld>
            <a:endParaRPr lang="en-GB"/>
          </a:p>
        </p:txBody>
      </p:sp>
      <p:sp>
        <p:nvSpPr>
          <p:cNvPr id="6" name="Footer Placeholder 5">
            <a:extLst>
              <a:ext uri="{FF2B5EF4-FFF2-40B4-BE49-F238E27FC236}">
                <a16:creationId xmlns:a16="http://schemas.microsoft.com/office/drawing/2014/main" id="{A518F22E-DEFE-F97B-7CA5-D29D589E17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84C0CC-FFBE-D79B-1B7B-C60D85DAFB5A}"/>
              </a:ext>
            </a:extLst>
          </p:cNvPr>
          <p:cNvSpPr>
            <a:spLocks noGrp="1"/>
          </p:cNvSpPr>
          <p:nvPr>
            <p:ph type="sldNum" sz="quarter" idx="12"/>
          </p:nvPr>
        </p:nvSpPr>
        <p:spPr/>
        <p:txBody>
          <a:bodyPr/>
          <a:lstStyle/>
          <a:p>
            <a:fld id="{1182AD79-F65A-4620-B408-C8D343F24654}" type="slidenum">
              <a:rPr lang="en-GB" smtClean="0"/>
              <a:t>‹#›</a:t>
            </a:fld>
            <a:endParaRPr lang="en-GB"/>
          </a:p>
        </p:txBody>
      </p:sp>
    </p:spTree>
    <p:extLst>
      <p:ext uri="{BB962C8B-B14F-4D97-AF65-F5344CB8AC3E}">
        <p14:creationId xmlns:p14="http://schemas.microsoft.com/office/powerpoint/2010/main" val="80158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3B6BB6-B36F-8977-33FA-AF19B7606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3D4DC1-9588-6546-CAF7-A5ACAB121D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FF3CC0-7D06-1574-3E03-5D8076DF0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B29B9-D899-4B54-98FD-49230F0A706E}" type="datetimeFigureOut">
              <a:rPr lang="en-GB" smtClean="0"/>
              <a:t>20/03/2024</a:t>
            </a:fld>
            <a:endParaRPr lang="en-GB"/>
          </a:p>
        </p:txBody>
      </p:sp>
      <p:sp>
        <p:nvSpPr>
          <p:cNvPr id="5" name="Footer Placeholder 4">
            <a:extLst>
              <a:ext uri="{FF2B5EF4-FFF2-40B4-BE49-F238E27FC236}">
                <a16:creationId xmlns:a16="http://schemas.microsoft.com/office/drawing/2014/main" id="{13A2B74B-F3CA-A7D1-0EAE-5220ECF7E0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7DAC585-FF57-3452-5980-556961149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2AD79-F65A-4620-B408-C8D343F24654}" type="slidenum">
              <a:rPr lang="en-GB" smtClean="0"/>
              <a:t>‹#›</a:t>
            </a:fld>
            <a:endParaRPr lang="en-GB"/>
          </a:p>
        </p:txBody>
      </p:sp>
    </p:spTree>
    <p:extLst>
      <p:ext uri="{BB962C8B-B14F-4D97-AF65-F5344CB8AC3E}">
        <p14:creationId xmlns:p14="http://schemas.microsoft.com/office/powerpoint/2010/main" val="762494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p:nvPr/>
        </p:nvSpPr>
        <p:spPr>
          <a:xfrm>
            <a:off x="6284" y="0"/>
            <a:ext cx="2267744" cy="6858000"/>
          </a:xfrm>
          <a:prstGeom prst="rect">
            <a:avLst/>
          </a:prstGeom>
          <a:solidFill>
            <a:srgbClr val="06926B"/>
          </a:solidFill>
          <a:ln w="25400" cap="flat" cmpd="sng">
            <a:solidFill>
              <a:srgbClr val="06926B"/>
            </a:solidFill>
            <a:prstDash val="solid"/>
            <a:round/>
            <a:headEnd type="none" w="sm" len="sm"/>
            <a:tailEnd type="none" w="sm" len="sm"/>
          </a:ln>
        </p:spPr>
        <p:txBody>
          <a:bodyPr spcFirstLastPara="1" wrap="square" lIns="91425" tIns="45700" rIns="91425" bIns="45700" anchor="ctr" anchorCtr="0">
            <a:noAutofit/>
          </a:bodyPr>
          <a:lstStyle/>
          <a:p>
            <a:pPr algn="ctr"/>
            <a:endParaRPr lang="en-GB" sz="1800" dirty="0">
              <a:solidFill>
                <a:srgbClr val="74E2D5"/>
              </a:solidFill>
              <a:latin typeface="Calibri"/>
              <a:ea typeface="Calibri"/>
              <a:cs typeface="Calibri"/>
              <a:sym typeface="Calibri"/>
            </a:endParaRPr>
          </a:p>
        </p:txBody>
      </p:sp>
      <p:sp>
        <p:nvSpPr>
          <p:cNvPr id="165" name="Google Shape;165;p25"/>
          <p:cNvSpPr txBox="1">
            <a:spLocks noGrp="1"/>
          </p:cNvSpPr>
          <p:nvPr>
            <p:ph type="ctrTitle"/>
          </p:nvPr>
        </p:nvSpPr>
        <p:spPr>
          <a:xfrm>
            <a:off x="67760" y="5008819"/>
            <a:ext cx="2110269" cy="1224136"/>
          </a:xfrm>
          <a:prstGeom prst="rect">
            <a:avLst/>
          </a:prstGeom>
          <a:noFill/>
          <a:ln>
            <a:noFill/>
          </a:ln>
        </p:spPr>
        <p:txBody>
          <a:bodyPr spcFirstLastPara="1" wrap="square" lIns="91425" tIns="45700" rIns="91425" bIns="45700" anchor="ctr" anchorCtr="0">
            <a:noAutofit/>
          </a:bodyPr>
          <a:lstStyle/>
          <a:p>
            <a:pPr>
              <a:buClr>
                <a:schemeClr val="lt1"/>
              </a:buClr>
              <a:buSzPts val="2800"/>
            </a:pPr>
            <a:r>
              <a:rPr lang="en-GB" sz="2000" b="1" dirty="0">
                <a:solidFill>
                  <a:schemeClr val="lt1"/>
                </a:solidFill>
                <a:latin typeface="FUTURA MEDIUM" panose="020B0602020204020303" pitchFamily="34" charset="-79"/>
                <a:ea typeface="Poppins Medium"/>
                <a:cs typeface="FUTURA MEDIUM" panose="020B0602020204020303" pitchFamily="34" charset="-79"/>
                <a:sym typeface="Poppins Medium"/>
              </a:rPr>
              <a:t>21</a:t>
            </a:r>
            <a:r>
              <a:rPr lang="en-GB" sz="2000" b="1" baseline="30000" dirty="0">
                <a:solidFill>
                  <a:schemeClr val="lt1"/>
                </a:solidFill>
                <a:latin typeface="FUTURA MEDIUM" panose="020B0602020204020303" pitchFamily="34" charset="-79"/>
                <a:ea typeface="Poppins Medium"/>
                <a:cs typeface="FUTURA MEDIUM" panose="020B0602020204020303" pitchFamily="34" charset="-79"/>
                <a:sym typeface="Poppins Medium"/>
              </a:rPr>
              <a:t>st</a:t>
            </a:r>
            <a:r>
              <a:rPr lang="en-GB" sz="2000" b="1" dirty="0">
                <a:solidFill>
                  <a:schemeClr val="lt1"/>
                </a:solidFill>
                <a:latin typeface="FUTURA MEDIUM" panose="020B0602020204020303" pitchFamily="34" charset="-79"/>
                <a:ea typeface="Poppins Medium"/>
                <a:cs typeface="FUTURA MEDIUM" panose="020B0602020204020303" pitchFamily="34" charset="-79"/>
                <a:sym typeface="Poppins Medium"/>
              </a:rPr>
              <a:t> March 2024</a:t>
            </a:r>
            <a:br>
              <a:rPr lang="en-GB" sz="1800" b="1" dirty="0">
                <a:solidFill>
                  <a:schemeClr val="lt1"/>
                </a:solidFill>
                <a:latin typeface="Poppins Medium"/>
                <a:ea typeface="Poppins Medium"/>
                <a:cs typeface="Poppins Medium"/>
                <a:sym typeface="Poppins Medium"/>
              </a:rPr>
            </a:br>
            <a:endParaRPr sz="1800" b="1" dirty="0">
              <a:solidFill>
                <a:schemeClr val="lt1"/>
              </a:solidFill>
              <a:latin typeface="Poppins Medium"/>
              <a:ea typeface="Poppins Medium"/>
              <a:cs typeface="Poppins Medium"/>
              <a:sym typeface="Poppins Medium"/>
            </a:endParaRPr>
          </a:p>
        </p:txBody>
      </p:sp>
      <p:pic>
        <p:nvPicPr>
          <p:cNvPr id="166" name="Google Shape;166;p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483329" y="322346"/>
            <a:ext cx="5386552" cy="1166890"/>
          </a:xfrm>
          <a:prstGeom prst="rect">
            <a:avLst/>
          </a:prstGeom>
          <a:noFill/>
          <a:ln>
            <a:noFill/>
          </a:ln>
        </p:spPr>
      </p:pic>
      <p:sp>
        <p:nvSpPr>
          <p:cNvPr id="10" name="Google Shape;191;p27">
            <a:extLst>
              <a:ext uri="{FF2B5EF4-FFF2-40B4-BE49-F238E27FC236}">
                <a16:creationId xmlns:a16="http://schemas.microsoft.com/office/drawing/2014/main" id="{E8B395E0-9FF4-43EA-AC20-B58C57B8722A}"/>
              </a:ext>
            </a:extLst>
          </p:cNvPr>
          <p:cNvSpPr/>
          <p:nvPr/>
        </p:nvSpPr>
        <p:spPr>
          <a:xfrm>
            <a:off x="2274029" y="6664751"/>
            <a:ext cx="8900524" cy="56560"/>
          </a:xfrm>
          <a:prstGeom prst="rect">
            <a:avLst/>
          </a:prstGeom>
          <a:solidFill>
            <a:srgbClr val="06926B"/>
          </a:solidFill>
          <a:ln w="25400" cap="flat" cmpd="sng">
            <a:solidFill>
              <a:srgbClr val="06926B"/>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11" name="Google Shape;192;p27">
            <a:extLst>
              <a:ext uri="{FF2B5EF4-FFF2-40B4-BE49-F238E27FC236}">
                <a16:creationId xmlns:a16="http://schemas.microsoft.com/office/drawing/2014/main" id="{D80A669A-FEB1-4224-80C7-4EBC4D77CC87}"/>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174553" y="5870456"/>
            <a:ext cx="946505" cy="936104"/>
          </a:xfrm>
          <a:prstGeom prst="rect">
            <a:avLst/>
          </a:prstGeom>
          <a:noFill/>
          <a:ln>
            <a:noFill/>
          </a:ln>
        </p:spPr>
      </p:pic>
      <p:sp>
        <p:nvSpPr>
          <p:cNvPr id="3" name="Google Shape;591;p54">
            <a:extLst>
              <a:ext uri="{FF2B5EF4-FFF2-40B4-BE49-F238E27FC236}">
                <a16:creationId xmlns:a16="http://schemas.microsoft.com/office/drawing/2014/main" id="{1D2665C5-C37E-CCA7-37EC-C8C7D9B2F836}"/>
              </a:ext>
            </a:extLst>
          </p:cNvPr>
          <p:cNvSpPr txBox="1">
            <a:spLocks/>
          </p:cNvSpPr>
          <p:nvPr/>
        </p:nvSpPr>
        <p:spPr>
          <a:xfrm>
            <a:off x="21048" y="5726440"/>
            <a:ext cx="2088232" cy="122413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buFont typeface="Poppins Medium"/>
              <a:buNone/>
            </a:pPr>
            <a:br>
              <a:rPr lang="en-GB" sz="1800" b="1" dirty="0">
                <a:solidFill>
                  <a:schemeClr val="lt1"/>
                </a:solidFill>
                <a:latin typeface="Futura PT Book" panose="020B0502020204020303" pitchFamily="34" charset="0"/>
                <a:ea typeface="Poppins Medium"/>
                <a:cs typeface="Poppins Medium"/>
                <a:sym typeface="Poppins Medium"/>
              </a:rPr>
            </a:br>
            <a:r>
              <a:rPr lang="en-GB" sz="1600" b="1" dirty="0">
                <a:solidFill>
                  <a:schemeClr val="lt1"/>
                </a:solidFill>
                <a:latin typeface="Futura PT Book" panose="020B0502020204020303" pitchFamily="34" charset="0"/>
                <a:ea typeface="Poppins Medium"/>
                <a:cs typeface="Poppins Medium"/>
                <a:sym typeface="Poppins Medium"/>
              </a:rPr>
              <a:t>www.r-e-a.net</a:t>
            </a:r>
            <a:br>
              <a:rPr lang="en-GB" sz="1800" b="1" dirty="0">
                <a:solidFill>
                  <a:schemeClr val="lt1"/>
                </a:solidFill>
                <a:latin typeface="Futura PT Book" panose="020B0502020204020303" pitchFamily="34" charset="0"/>
                <a:ea typeface="Poppins Medium"/>
                <a:cs typeface="Poppins Medium"/>
                <a:sym typeface="Poppins Medium"/>
              </a:rPr>
            </a:br>
            <a:endParaRPr lang="en-GB" sz="1800" b="1" dirty="0">
              <a:solidFill>
                <a:schemeClr val="lt1"/>
              </a:solidFill>
              <a:latin typeface="Futura PT Book" panose="020B0502020204020303" pitchFamily="34" charset="0"/>
              <a:ea typeface="Poppins Medium"/>
              <a:cs typeface="Poppins Medium"/>
              <a:sym typeface="Poppins Medium"/>
            </a:endParaRPr>
          </a:p>
        </p:txBody>
      </p:sp>
      <p:sp>
        <p:nvSpPr>
          <p:cNvPr id="2" name="Google Shape;165;p25">
            <a:extLst>
              <a:ext uri="{FF2B5EF4-FFF2-40B4-BE49-F238E27FC236}">
                <a16:creationId xmlns:a16="http://schemas.microsoft.com/office/drawing/2014/main" id="{2032566C-8BF8-89E5-BB4A-9F40C817A091}"/>
              </a:ext>
            </a:extLst>
          </p:cNvPr>
          <p:cNvSpPr txBox="1">
            <a:spLocks/>
          </p:cNvSpPr>
          <p:nvPr/>
        </p:nvSpPr>
        <p:spPr>
          <a:xfrm>
            <a:off x="85021" y="2813805"/>
            <a:ext cx="2110269" cy="1224136"/>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buClr>
                <a:schemeClr val="lt1"/>
              </a:buClr>
              <a:buSzPts val="2800"/>
            </a:pPr>
            <a:r>
              <a:rPr lang="en-GB" sz="2800" b="1" dirty="0">
                <a:solidFill>
                  <a:schemeClr val="lt1"/>
                </a:solidFill>
                <a:latin typeface="FUTURA MEDIUM" panose="020B0602020204020303" pitchFamily="34" charset="-79"/>
                <a:ea typeface="Poppins Medium"/>
                <a:cs typeface="FUTURA MEDIUM" panose="020B0602020204020303" pitchFamily="34" charset="-79"/>
                <a:sym typeface="Poppins Medium"/>
              </a:rPr>
              <a:t>Organics Conference</a:t>
            </a:r>
            <a:br>
              <a:rPr lang="en-GB" sz="2400" b="1" dirty="0">
                <a:solidFill>
                  <a:schemeClr val="lt1"/>
                </a:solidFill>
                <a:latin typeface="Poppins Medium"/>
                <a:ea typeface="Poppins Medium"/>
                <a:cs typeface="Poppins Medium"/>
                <a:sym typeface="Poppins Medium"/>
              </a:rPr>
            </a:br>
            <a:endParaRPr lang="en-GB" sz="2400" b="1" dirty="0">
              <a:solidFill>
                <a:schemeClr val="lt1"/>
              </a:solidFill>
              <a:latin typeface="Poppins Medium"/>
              <a:ea typeface="Poppins Medium"/>
              <a:cs typeface="Poppins Medium"/>
              <a:sym typeface="Poppins Medium"/>
            </a:endParaRPr>
          </a:p>
        </p:txBody>
      </p:sp>
      <p:sp>
        <p:nvSpPr>
          <p:cNvPr id="4" name="Subtitle 2">
            <a:extLst>
              <a:ext uri="{FF2B5EF4-FFF2-40B4-BE49-F238E27FC236}">
                <a16:creationId xmlns:a16="http://schemas.microsoft.com/office/drawing/2014/main" id="{400B3B71-DAE3-BD3A-01A1-06451E9ADCE8}"/>
              </a:ext>
            </a:extLst>
          </p:cNvPr>
          <p:cNvSpPr txBox="1">
            <a:spLocks/>
          </p:cNvSpPr>
          <p:nvPr/>
        </p:nvSpPr>
        <p:spPr>
          <a:xfrm>
            <a:off x="2581452" y="2626883"/>
            <a:ext cx="9190306" cy="14425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REA Organics – Chair Welcome</a:t>
            </a:r>
          </a:p>
          <a:p>
            <a:endParaRPr lang="en-GB" sz="3200"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r>
              <a:rPr lang="en-GB" sz="28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Graeme Kennett</a:t>
            </a:r>
          </a:p>
          <a:p>
            <a:r>
              <a:rPr lang="en-GB" b="1" dirty="0">
                <a:solidFill>
                  <a:srgbClr val="06926B"/>
                </a:solidFill>
                <a:latin typeface="Open Sans" panose="020B0606030504020204" pitchFamily="34" charset="0"/>
                <a:ea typeface="Open Sans" panose="020B0606030504020204" pitchFamily="34" charset="0"/>
                <a:cs typeface="Open Sans" panose="020B0606030504020204" pitchFamily="34" charset="0"/>
              </a:rPr>
              <a:t>Chair of REA Organics Forum</a:t>
            </a:r>
          </a:p>
          <a:p>
            <a:r>
              <a:rPr lang="en-GB" b="1" dirty="0">
                <a:solidFill>
                  <a:srgbClr val="06926B"/>
                </a:solidFill>
                <a:latin typeface="Open Sans" panose="020B0606030504020204" pitchFamily="34" charset="0"/>
                <a:ea typeface="Open Sans" panose="020B0606030504020204" pitchFamily="34" charset="0"/>
                <a:cs typeface="Open Sans" panose="020B0606030504020204" pitchFamily="34" charset="0"/>
              </a:rPr>
              <a:t>Principal Environmental Consultant, </a:t>
            </a:r>
            <a:r>
              <a:rPr lang="en-GB" b="1" dirty="0" err="1">
                <a:solidFill>
                  <a:srgbClr val="06926B"/>
                </a:solidFill>
                <a:latin typeface="Open Sans" panose="020B0606030504020204" pitchFamily="34" charset="0"/>
                <a:ea typeface="Open Sans" panose="020B0606030504020204" pitchFamily="34" charset="0"/>
                <a:cs typeface="Open Sans" panose="020B0606030504020204" pitchFamily="34" charset="0"/>
              </a:rPr>
              <a:t>Mabbett</a:t>
            </a:r>
            <a:r>
              <a:rPr lang="en-GB" b="1" dirty="0">
                <a:solidFill>
                  <a:srgbClr val="06926B"/>
                </a:solidFill>
                <a:latin typeface="Open Sans" panose="020B0606030504020204" pitchFamily="34" charset="0"/>
                <a:ea typeface="Open Sans" panose="020B0606030504020204" pitchFamily="34" charset="0"/>
                <a:cs typeface="Open Sans" panose="020B0606030504020204" pitchFamily="34" charset="0"/>
              </a:rPr>
              <a:t> &amp; Associates</a:t>
            </a:r>
            <a:endParaRPr lang="en-GB" sz="2800" b="1" i="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algn="l"/>
            <a:r>
              <a:rPr lang="en-GB" sz="3000" i="1" dirty="0">
                <a:solidFill>
                  <a:srgbClr val="06926B"/>
                </a:solidFill>
                <a:latin typeface="Open Sans" panose="020B0606030504020204" pitchFamily="34" charset="0"/>
                <a:ea typeface="Open Sans" panose="020B0606030504020204" pitchFamily="34" charset="0"/>
                <a:cs typeface="Open Sans" panose="020B0606030504020204" pitchFamily="34" charset="0"/>
              </a:rPr>
              <a:t>                    </a:t>
            </a:r>
            <a:endParaRPr lang="en-GB" sz="30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8" name="Picture 7" descr="A group of people with their names&#10;&#10;Description automatically generated">
            <a:extLst>
              <a:ext uri="{FF2B5EF4-FFF2-40B4-BE49-F238E27FC236}">
                <a16:creationId xmlns:a16="http://schemas.microsoft.com/office/drawing/2014/main" id="{795583DB-F5B4-2FEE-A1F9-21DFDFB6FC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59428" y="572249"/>
            <a:ext cx="9592930" cy="5786672"/>
          </a:xfrm>
          <a:prstGeom prst="rect">
            <a:avLst/>
          </a:prstGeom>
        </p:spPr>
      </p:pic>
      <p:sp>
        <p:nvSpPr>
          <p:cNvPr id="2" name="Google Shape;163;p25">
            <a:extLst>
              <a:ext uri="{FF2B5EF4-FFF2-40B4-BE49-F238E27FC236}">
                <a16:creationId xmlns:a16="http://schemas.microsoft.com/office/drawing/2014/main" id="{99A2BEE6-BBBF-AE61-9B59-C6D7C5DB025A}"/>
              </a:ext>
            </a:extLst>
          </p:cNvPr>
          <p:cNvSpPr/>
          <p:nvPr/>
        </p:nvSpPr>
        <p:spPr>
          <a:xfrm>
            <a:off x="6284" y="0"/>
            <a:ext cx="2267744" cy="6858000"/>
          </a:xfrm>
          <a:prstGeom prst="rect">
            <a:avLst/>
          </a:prstGeom>
          <a:solidFill>
            <a:srgbClr val="06926B"/>
          </a:solidFill>
          <a:ln w="25400" cap="flat" cmpd="sng">
            <a:solidFill>
              <a:srgbClr val="06926B"/>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rgbClr val="74E2D5"/>
              </a:solidFill>
              <a:latin typeface="Calibri"/>
              <a:ea typeface="Calibri"/>
              <a:cs typeface="Calibri"/>
              <a:sym typeface="Calibri"/>
            </a:endParaRPr>
          </a:p>
        </p:txBody>
      </p:sp>
      <p:sp>
        <p:nvSpPr>
          <p:cNvPr id="3" name="Google Shape;191;p27">
            <a:extLst>
              <a:ext uri="{FF2B5EF4-FFF2-40B4-BE49-F238E27FC236}">
                <a16:creationId xmlns:a16="http://schemas.microsoft.com/office/drawing/2014/main" id="{735761F7-9951-1BAD-FA73-D9D1EAF35E47}"/>
              </a:ext>
            </a:extLst>
          </p:cNvPr>
          <p:cNvSpPr/>
          <p:nvPr/>
        </p:nvSpPr>
        <p:spPr>
          <a:xfrm>
            <a:off x="2274029" y="6664751"/>
            <a:ext cx="8900524" cy="56560"/>
          </a:xfrm>
          <a:prstGeom prst="rect">
            <a:avLst/>
          </a:prstGeom>
          <a:solidFill>
            <a:srgbClr val="06926B"/>
          </a:solidFill>
          <a:ln w="25400" cap="flat" cmpd="sng">
            <a:solidFill>
              <a:srgbClr val="06926B"/>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4" name="Google Shape;192;p27">
            <a:extLst>
              <a:ext uri="{FF2B5EF4-FFF2-40B4-BE49-F238E27FC236}">
                <a16:creationId xmlns:a16="http://schemas.microsoft.com/office/drawing/2014/main" id="{D3C14D5F-AE35-C621-991A-81F68F3D7760}"/>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174553" y="5870456"/>
            <a:ext cx="946505" cy="936104"/>
          </a:xfrm>
          <a:prstGeom prst="rect">
            <a:avLst/>
          </a:prstGeom>
          <a:noFill/>
          <a:ln>
            <a:noFill/>
          </a:ln>
        </p:spPr>
      </p:pic>
      <p:sp>
        <p:nvSpPr>
          <p:cNvPr id="16" name="Google Shape;533;p50">
            <a:extLst>
              <a:ext uri="{FF2B5EF4-FFF2-40B4-BE49-F238E27FC236}">
                <a16:creationId xmlns:a16="http://schemas.microsoft.com/office/drawing/2014/main" id="{8179BC88-2830-AAED-B073-FA11A17C567F}"/>
              </a:ext>
            </a:extLst>
          </p:cNvPr>
          <p:cNvSpPr txBox="1">
            <a:spLocks/>
          </p:cNvSpPr>
          <p:nvPr/>
        </p:nvSpPr>
        <p:spPr>
          <a:xfrm>
            <a:off x="6284" y="2633894"/>
            <a:ext cx="2267744" cy="59203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buSzPts val="3000"/>
            </a:pPr>
            <a:r>
              <a:rPr lang="en-GB" sz="2400" b="1" dirty="0">
                <a:solidFill>
                  <a:schemeClr val="lt1"/>
                </a:solidFill>
                <a:latin typeface="Futura PT Book" panose="020B0502020204020303" pitchFamily="34" charset="0"/>
                <a:ea typeface="Open Sans"/>
                <a:cs typeface="Open Sans"/>
                <a:sym typeface="Open Sans"/>
              </a:rPr>
              <a:t>Organics Steering Group</a:t>
            </a:r>
            <a:endParaRPr lang="en-GB" sz="3600" dirty="0">
              <a:latin typeface="Futura PT Book" panose="020B0502020204020303" pitchFamily="34" charset="0"/>
            </a:endParaRPr>
          </a:p>
        </p:txBody>
      </p:sp>
      <p:sp>
        <p:nvSpPr>
          <p:cNvPr id="6" name="TextBox 5">
            <a:extLst>
              <a:ext uri="{FF2B5EF4-FFF2-40B4-BE49-F238E27FC236}">
                <a16:creationId xmlns:a16="http://schemas.microsoft.com/office/drawing/2014/main" id="{EB161609-7056-572D-75D4-03CBA7EBD0F5}"/>
              </a:ext>
            </a:extLst>
          </p:cNvPr>
          <p:cNvSpPr txBox="1"/>
          <p:nvPr/>
        </p:nvSpPr>
        <p:spPr>
          <a:xfrm>
            <a:off x="85276" y="6358921"/>
            <a:ext cx="2376264" cy="400110"/>
          </a:xfrm>
          <a:prstGeom prst="rect">
            <a:avLst/>
          </a:prstGeom>
          <a:noFill/>
        </p:spPr>
        <p:txBody>
          <a:bodyPr wrap="square" rtlCol="0">
            <a:spAutoFit/>
          </a:bodyPr>
          <a:lstStyle/>
          <a:p>
            <a:pPr>
              <a:defRPr/>
            </a:pPr>
            <a:r>
              <a:rPr lang="en-GB" sz="2000" dirty="0">
                <a:solidFill>
                  <a:prstClr val="white"/>
                </a:solidFill>
                <a:latin typeface="Franklin Gothic Book" panose="020B0503020102020204" pitchFamily="34" charset="0"/>
                <a:ea typeface="Verdana" panose="020B0604030504040204" pitchFamily="34" charset="0"/>
                <a:cs typeface="Verdana" panose="020B0604030504040204" pitchFamily="34" charset="0"/>
              </a:rPr>
              <a:t>@</a:t>
            </a:r>
            <a:r>
              <a:rPr lang="en-GB" sz="2000" dirty="0" err="1">
                <a:solidFill>
                  <a:prstClr val="white"/>
                </a:solidFill>
                <a:latin typeface="Franklin Gothic Book" panose="020B0503020102020204" pitchFamily="34" charset="0"/>
                <a:ea typeface="Verdana" panose="020B0604030504040204" pitchFamily="34" charset="0"/>
                <a:cs typeface="Verdana" panose="020B0604030504040204" pitchFamily="34" charset="0"/>
              </a:rPr>
              <a:t>REAssociation</a:t>
            </a:r>
            <a:endParaRPr lang="en-GB" sz="2000" dirty="0">
              <a:solidFill>
                <a:prstClr val="white"/>
              </a:solidFill>
              <a:latin typeface="Franklin Gothic Book" panose="020B050302010202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36ABCE29-1631-1CE6-CB37-2A21594ADF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08197" y="4833257"/>
            <a:ext cx="1263523" cy="1367245"/>
          </a:xfrm>
          <a:prstGeom prst="rect">
            <a:avLst/>
          </a:prstGeom>
        </p:spPr>
      </p:pic>
      <p:sp>
        <p:nvSpPr>
          <p:cNvPr id="10" name="TextBox 9">
            <a:extLst>
              <a:ext uri="{FF2B5EF4-FFF2-40B4-BE49-F238E27FC236}">
                <a16:creationId xmlns:a16="http://schemas.microsoft.com/office/drawing/2014/main" id="{513AC34F-9042-AF43-3187-2AB143A3BEE5}"/>
              </a:ext>
            </a:extLst>
          </p:cNvPr>
          <p:cNvSpPr txBox="1"/>
          <p:nvPr/>
        </p:nvSpPr>
        <p:spPr>
          <a:xfrm>
            <a:off x="3957120" y="4775235"/>
            <a:ext cx="1367937" cy="1446550"/>
          </a:xfrm>
          <a:prstGeom prst="rect">
            <a:avLst/>
          </a:prstGeom>
          <a:solidFill>
            <a:schemeClr val="bg1"/>
          </a:solidFill>
        </p:spPr>
        <p:txBody>
          <a:bodyPr wrap="square" rtlCol="0">
            <a:spAutoFit/>
          </a:bodyPr>
          <a:lstStyle/>
          <a:p>
            <a:r>
              <a:rPr lang="en-US" sz="1400" b="1" dirty="0">
                <a:solidFill>
                  <a:schemeClr val="bg1">
                    <a:lumMod val="50000"/>
                  </a:schemeClr>
                </a:solidFill>
              </a:rPr>
              <a:t>Declan Barlow,</a:t>
            </a:r>
          </a:p>
          <a:p>
            <a:r>
              <a:rPr lang="en-US" sz="1400" dirty="0">
                <a:solidFill>
                  <a:schemeClr val="bg1">
                    <a:lumMod val="50000"/>
                  </a:schemeClr>
                </a:solidFill>
              </a:rPr>
              <a:t>Biosolids and Trade Waste Lead, Severn Trent</a:t>
            </a:r>
          </a:p>
          <a:p>
            <a:endParaRPr lang="en-US" dirty="0"/>
          </a:p>
        </p:txBody>
      </p:sp>
      <p:pic>
        <p:nvPicPr>
          <p:cNvPr id="7" name="Picture 6" descr="A close-up of a company name&#10;&#10;Description automatically generated">
            <a:extLst>
              <a:ext uri="{FF2B5EF4-FFF2-40B4-BE49-F238E27FC236}">
                <a16:creationId xmlns:a16="http://schemas.microsoft.com/office/drawing/2014/main" id="{E077C788-D800-0C33-1072-B3A297DA46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1100" y="1812721"/>
            <a:ext cx="1627414" cy="974500"/>
          </a:xfrm>
          <a:prstGeom prst="rect">
            <a:avLst/>
          </a:prstGeom>
        </p:spPr>
      </p:pic>
      <p:pic>
        <p:nvPicPr>
          <p:cNvPr id="12" name="Picture 11" descr="A person in a suit&#10;&#10;Description automatically generated">
            <a:extLst>
              <a:ext uri="{FF2B5EF4-FFF2-40B4-BE49-F238E27FC236}">
                <a16:creationId xmlns:a16="http://schemas.microsoft.com/office/drawing/2014/main" id="{B0D6760B-DF59-E972-ED4B-87ADED0818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0684" y="1751905"/>
            <a:ext cx="1360416" cy="11336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60B6AD20-5CB7-DD55-353D-91B142F386CC}"/>
            </a:ext>
          </a:extLst>
        </p:cNvPr>
        <p:cNvGrpSpPr/>
        <p:nvPr/>
      </p:nvGrpSpPr>
      <p:grpSpPr>
        <a:xfrm>
          <a:off x="0" y="0"/>
          <a:ext cx="0" cy="0"/>
          <a:chOff x="0" y="0"/>
          <a:chExt cx="0" cy="0"/>
        </a:xfrm>
      </p:grpSpPr>
      <p:sp>
        <p:nvSpPr>
          <p:cNvPr id="2" name="Google Shape;163;p25">
            <a:extLst>
              <a:ext uri="{FF2B5EF4-FFF2-40B4-BE49-F238E27FC236}">
                <a16:creationId xmlns:a16="http://schemas.microsoft.com/office/drawing/2014/main" id="{4B7F5234-EB10-B235-A37E-9E358A747E65}"/>
              </a:ext>
            </a:extLst>
          </p:cNvPr>
          <p:cNvSpPr/>
          <p:nvPr/>
        </p:nvSpPr>
        <p:spPr>
          <a:xfrm>
            <a:off x="6284" y="0"/>
            <a:ext cx="2267744" cy="6858000"/>
          </a:xfrm>
          <a:prstGeom prst="rect">
            <a:avLst/>
          </a:prstGeom>
          <a:solidFill>
            <a:srgbClr val="06926B"/>
          </a:solidFill>
          <a:ln w="25400" cap="flat" cmpd="sng">
            <a:solidFill>
              <a:srgbClr val="06926B"/>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rgbClr val="74E2D5"/>
              </a:solidFill>
              <a:latin typeface="Calibri"/>
              <a:ea typeface="Calibri"/>
              <a:cs typeface="Calibri"/>
              <a:sym typeface="Calibri"/>
            </a:endParaRPr>
          </a:p>
        </p:txBody>
      </p:sp>
      <p:sp>
        <p:nvSpPr>
          <p:cNvPr id="3" name="Google Shape;191;p27">
            <a:extLst>
              <a:ext uri="{FF2B5EF4-FFF2-40B4-BE49-F238E27FC236}">
                <a16:creationId xmlns:a16="http://schemas.microsoft.com/office/drawing/2014/main" id="{58E4FD80-8CF9-3141-931D-A9A9061A1719}"/>
              </a:ext>
            </a:extLst>
          </p:cNvPr>
          <p:cNvSpPr/>
          <p:nvPr/>
        </p:nvSpPr>
        <p:spPr>
          <a:xfrm>
            <a:off x="2274029" y="6664751"/>
            <a:ext cx="8900524" cy="56560"/>
          </a:xfrm>
          <a:prstGeom prst="rect">
            <a:avLst/>
          </a:prstGeom>
          <a:solidFill>
            <a:srgbClr val="06926B"/>
          </a:solidFill>
          <a:ln w="25400" cap="flat" cmpd="sng">
            <a:solidFill>
              <a:srgbClr val="06926B"/>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4" name="Google Shape;192;p27">
            <a:extLst>
              <a:ext uri="{FF2B5EF4-FFF2-40B4-BE49-F238E27FC236}">
                <a16:creationId xmlns:a16="http://schemas.microsoft.com/office/drawing/2014/main" id="{FE93583A-ADBC-4F29-6295-05D48491AEC4}"/>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74553" y="5870456"/>
            <a:ext cx="946505" cy="936104"/>
          </a:xfrm>
          <a:prstGeom prst="rect">
            <a:avLst/>
          </a:prstGeom>
          <a:noFill/>
          <a:ln>
            <a:noFill/>
          </a:ln>
        </p:spPr>
      </p:pic>
      <p:sp>
        <p:nvSpPr>
          <p:cNvPr id="16" name="Google Shape;533;p50">
            <a:extLst>
              <a:ext uri="{FF2B5EF4-FFF2-40B4-BE49-F238E27FC236}">
                <a16:creationId xmlns:a16="http://schemas.microsoft.com/office/drawing/2014/main" id="{A9633BE3-C140-DF53-23F2-FB00E8BF22CF}"/>
              </a:ext>
            </a:extLst>
          </p:cNvPr>
          <p:cNvSpPr txBox="1">
            <a:spLocks/>
          </p:cNvSpPr>
          <p:nvPr/>
        </p:nvSpPr>
        <p:spPr>
          <a:xfrm>
            <a:off x="6284" y="2633894"/>
            <a:ext cx="2267744" cy="59203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buSzPts val="3000"/>
            </a:pPr>
            <a:r>
              <a:rPr lang="en-GB" sz="2400" b="1" dirty="0">
                <a:solidFill>
                  <a:schemeClr val="lt1"/>
                </a:solidFill>
                <a:latin typeface="Futura PT Book" panose="020B0502020204020303" pitchFamily="34" charset="0"/>
                <a:ea typeface="Open Sans"/>
                <a:cs typeface="Open Sans"/>
                <a:sym typeface="Open Sans"/>
              </a:rPr>
              <a:t>Key activities</a:t>
            </a:r>
            <a:endParaRPr lang="en-GB" sz="3600" dirty="0">
              <a:latin typeface="Futura PT Book" panose="020B0502020204020303" pitchFamily="34" charset="0"/>
            </a:endParaRPr>
          </a:p>
        </p:txBody>
      </p:sp>
      <p:sp>
        <p:nvSpPr>
          <p:cNvPr id="5" name="Content Placeholder 4">
            <a:extLst>
              <a:ext uri="{FF2B5EF4-FFF2-40B4-BE49-F238E27FC236}">
                <a16:creationId xmlns:a16="http://schemas.microsoft.com/office/drawing/2014/main" id="{92C47EC3-182D-1A4E-1E06-CD5C580C256C}"/>
              </a:ext>
            </a:extLst>
          </p:cNvPr>
          <p:cNvSpPr txBox="1">
            <a:spLocks/>
          </p:cNvSpPr>
          <p:nvPr/>
        </p:nvSpPr>
        <p:spPr>
          <a:xfrm>
            <a:off x="2847496" y="657498"/>
            <a:ext cx="7992888" cy="5760640"/>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0000"/>
              </a:lnSpc>
              <a:buFont typeface="Arial" panose="020B0604020202020204" pitchFamily="34" charset="0"/>
              <a:buChar char="•"/>
            </a:pPr>
            <a:r>
              <a:rPr lang="en-GB" sz="2800" dirty="0">
                <a:solidFill>
                  <a:srgbClr val="4E5053"/>
                </a:solidFill>
                <a:latin typeface="Open Sans" panose="020B0606030504020204" pitchFamily="34" charset="0"/>
              </a:rPr>
              <a:t>Government and Regulator Engagement</a:t>
            </a:r>
          </a:p>
          <a:p>
            <a:pPr marL="342900" indent="-342900" algn="l">
              <a:lnSpc>
                <a:spcPct val="110000"/>
              </a:lnSpc>
              <a:buFont typeface="Arial" panose="020B0604020202020204" pitchFamily="34" charset="0"/>
              <a:buChar char="•"/>
            </a:pPr>
            <a:r>
              <a:rPr lang="en-GB" sz="2800" dirty="0">
                <a:solidFill>
                  <a:srgbClr val="4E5053"/>
                </a:solidFill>
                <a:latin typeface="Open Sans" panose="020B0606030504020204" pitchFamily="34" charset="0"/>
              </a:rPr>
              <a:t>Quality Protocols revisions</a:t>
            </a:r>
          </a:p>
          <a:p>
            <a:pPr marL="342900" indent="-342900" algn="l">
              <a:lnSpc>
                <a:spcPct val="110000"/>
              </a:lnSpc>
              <a:buFont typeface="Arial" panose="020B0604020202020204" pitchFamily="34" charset="0"/>
              <a:buChar char="•"/>
            </a:pPr>
            <a:r>
              <a:rPr lang="en-GB" sz="2800" dirty="0">
                <a:solidFill>
                  <a:srgbClr val="4E5053"/>
                </a:solidFill>
                <a:latin typeface="Open Sans" panose="020B0606030504020204" pitchFamily="34" charset="0"/>
              </a:rPr>
              <a:t>Consultations</a:t>
            </a:r>
          </a:p>
          <a:p>
            <a:pPr marL="342900" indent="-342900" algn="l">
              <a:lnSpc>
                <a:spcPct val="110000"/>
              </a:lnSpc>
              <a:buFont typeface="Arial" panose="020B0604020202020204" pitchFamily="34" charset="0"/>
              <a:buChar char="•"/>
            </a:pPr>
            <a:r>
              <a:rPr lang="en-GB" sz="2800" dirty="0">
                <a:solidFill>
                  <a:srgbClr val="4E5053"/>
                </a:solidFill>
                <a:latin typeface="Open Sans" panose="020B0606030504020204" pitchFamily="34" charset="0"/>
              </a:rPr>
              <a:t>Events and training</a:t>
            </a:r>
          </a:p>
          <a:p>
            <a:pPr marL="342900" indent="-342900" algn="l">
              <a:lnSpc>
                <a:spcPct val="110000"/>
              </a:lnSpc>
              <a:buFont typeface="Arial" panose="020B0604020202020204" pitchFamily="34" charset="0"/>
              <a:buChar char="•"/>
            </a:pPr>
            <a:r>
              <a:rPr lang="en-GB" sz="2800" dirty="0">
                <a:solidFill>
                  <a:srgbClr val="4E5053"/>
                </a:solidFill>
                <a:latin typeface="Open Sans" panose="020B0606030504020204" pitchFamily="34" charset="0"/>
              </a:rPr>
              <a:t>Others:</a:t>
            </a:r>
          </a:p>
          <a:p>
            <a:pPr marL="800100" lvl="1" indent="-342900" algn="l">
              <a:lnSpc>
                <a:spcPct val="110000"/>
              </a:lnSpc>
              <a:buFont typeface="Arial" panose="020B0604020202020204" pitchFamily="34" charset="0"/>
              <a:buChar char="•"/>
            </a:pPr>
            <a:r>
              <a:rPr lang="en-GB" sz="2400" dirty="0">
                <a:solidFill>
                  <a:srgbClr val="4E5053"/>
                </a:solidFill>
                <a:latin typeface="Open Sans" panose="020B0606030504020204" pitchFamily="34" charset="0"/>
              </a:rPr>
              <a:t>UKRI funded project on </a:t>
            </a:r>
            <a:r>
              <a:rPr lang="en-GB" sz="2400" dirty="0" err="1">
                <a:solidFill>
                  <a:srgbClr val="4E5053"/>
                </a:solidFill>
                <a:latin typeface="Open Sans" panose="020B0606030504020204" pitchFamily="34" charset="0"/>
              </a:rPr>
              <a:t>Compostables</a:t>
            </a:r>
            <a:endParaRPr lang="en-GB" sz="2400" dirty="0">
              <a:solidFill>
                <a:srgbClr val="4E5053"/>
              </a:solidFill>
              <a:latin typeface="Open Sans" panose="020B0606030504020204" pitchFamily="34" charset="0"/>
            </a:endParaRPr>
          </a:p>
          <a:p>
            <a:pPr marL="914400" lvl="1" indent="-457200" algn="l">
              <a:lnSpc>
                <a:spcPct val="110000"/>
              </a:lnSpc>
              <a:buFont typeface="Arial" panose="020B0604020202020204" pitchFamily="34" charset="0"/>
              <a:buChar char="•"/>
            </a:pPr>
            <a:r>
              <a:rPr lang="en-GB" sz="2400" dirty="0">
                <a:solidFill>
                  <a:srgbClr val="4E5053"/>
                </a:solidFill>
                <a:latin typeface="Open Sans" panose="020B0606030504020204" pitchFamily="34" charset="0"/>
              </a:rPr>
              <a:t>Revision of EN 13432 Standard</a:t>
            </a:r>
          </a:p>
          <a:p>
            <a:pPr marL="914400" lvl="1" indent="-457200" algn="l">
              <a:lnSpc>
                <a:spcPct val="110000"/>
              </a:lnSpc>
              <a:buFont typeface="Arial" panose="020B0604020202020204" pitchFamily="34" charset="0"/>
              <a:buChar char="•"/>
            </a:pPr>
            <a:r>
              <a:rPr lang="en-GB" sz="2400" dirty="0">
                <a:solidFill>
                  <a:srgbClr val="4E5053"/>
                </a:solidFill>
                <a:latin typeface="Open Sans" panose="020B0606030504020204" pitchFamily="34" charset="0"/>
              </a:rPr>
              <a:t>Sustainable peat replacements</a:t>
            </a:r>
          </a:p>
          <a:p>
            <a:pPr marL="914400" lvl="1" indent="-457200" algn="l">
              <a:lnSpc>
                <a:spcPct val="110000"/>
              </a:lnSpc>
              <a:buFont typeface="Arial" panose="020B0604020202020204" pitchFamily="34" charset="0"/>
              <a:buChar char="•"/>
            </a:pPr>
            <a:r>
              <a:rPr lang="en-GB" sz="2400" dirty="0">
                <a:solidFill>
                  <a:srgbClr val="4E5053"/>
                </a:solidFill>
                <a:latin typeface="Open Sans" panose="020B0606030504020204" pitchFamily="34" charset="0"/>
              </a:rPr>
              <a:t>REAL’s research hub</a:t>
            </a:r>
          </a:p>
          <a:p>
            <a:pPr marL="914400" lvl="1" indent="-457200" algn="l">
              <a:lnSpc>
                <a:spcPct val="110000"/>
              </a:lnSpc>
              <a:buFont typeface="Arial" panose="020B0604020202020204" pitchFamily="34" charset="0"/>
              <a:buChar char="•"/>
            </a:pPr>
            <a:r>
              <a:rPr lang="en-GB" sz="2400" dirty="0">
                <a:solidFill>
                  <a:srgbClr val="4E5053"/>
                </a:solidFill>
                <a:latin typeface="Open Sans" panose="020B0606030504020204" pitchFamily="34" charset="0"/>
              </a:rPr>
              <a:t>Bioresources Strategy</a:t>
            </a:r>
          </a:p>
          <a:p>
            <a:pPr marL="914400" lvl="1" indent="-457200" algn="l">
              <a:lnSpc>
                <a:spcPct val="110000"/>
              </a:lnSpc>
              <a:buFont typeface="Arial" panose="020B0604020202020204" pitchFamily="34" charset="0"/>
              <a:buChar char="•"/>
            </a:pPr>
            <a:r>
              <a:rPr lang="en-GB" sz="2400" dirty="0">
                <a:solidFill>
                  <a:srgbClr val="4E5053"/>
                </a:solidFill>
                <a:latin typeface="Open Sans" panose="020B0606030504020204" pitchFamily="34" charset="0"/>
              </a:rPr>
              <a:t>WRAP Organics roadmap</a:t>
            </a:r>
          </a:p>
          <a:p>
            <a:pPr marL="800100" lvl="1" indent="-342900" algn="l">
              <a:lnSpc>
                <a:spcPct val="110000"/>
              </a:lnSpc>
              <a:buFont typeface="Arial" panose="020B0604020202020204" pitchFamily="34" charset="0"/>
              <a:buChar char="•"/>
            </a:pPr>
            <a:endParaRPr lang="en-GB" sz="2400" dirty="0">
              <a:solidFill>
                <a:srgbClr val="4E5053"/>
              </a:solidFill>
              <a:latin typeface="Open Sans" panose="020B0606030504020204" pitchFamily="34" charset="0"/>
            </a:endParaRPr>
          </a:p>
          <a:p>
            <a:pPr marL="342900" indent="-342900" algn="l">
              <a:lnSpc>
                <a:spcPct val="110000"/>
              </a:lnSpc>
              <a:buFont typeface="Arial" panose="020B0604020202020204" pitchFamily="34" charset="0"/>
              <a:buChar char="•"/>
            </a:pPr>
            <a:endParaRPr lang="en-GB" sz="2800" dirty="0">
              <a:solidFill>
                <a:srgbClr val="4E5053"/>
              </a:solidFill>
              <a:latin typeface="Open Sans" panose="020B0606030504020204" pitchFamily="34" charset="0"/>
            </a:endParaRPr>
          </a:p>
          <a:p>
            <a:pPr marL="342900" indent="-342900" algn="l">
              <a:lnSpc>
                <a:spcPct val="110000"/>
              </a:lnSpc>
              <a:buFont typeface="Arial" panose="020B0604020202020204" pitchFamily="34" charset="0"/>
              <a:buChar char="•"/>
            </a:pPr>
            <a:endParaRPr lang="en-GB" sz="2800" dirty="0">
              <a:solidFill>
                <a:srgbClr val="4E5053"/>
              </a:solidFill>
              <a:latin typeface="Open Sans" panose="020B0606030504020204" pitchFamily="34" charset="0"/>
            </a:endParaRPr>
          </a:p>
          <a:p>
            <a:pPr marL="342900" indent="-342900" algn="l">
              <a:lnSpc>
                <a:spcPct val="110000"/>
              </a:lnSpc>
              <a:buFont typeface="Arial" panose="020B0604020202020204" pitchFamily="34" charset="0"/>
              <a:buChar char="•"/>
            </a:pPr>
            <a:endParaRPr lang="en-GB" sz="2800" dirty="0">
              <a:solidFill>
                <a:srgbClr val="4E5053"/>
              </a:solidFill>
              <a:latin typeface="Open Sans" panose="020B0606030504020204" pitchFamily="34" charset="0"/>
            </a:endParaRPr>
          </a:p>
        </p:txBody>
      </p:sp>
      <p:sp>
        <p:nvSpPr>
          <p:cNvPr id="6" name="TextBox 5">
            <a:extLst>
              <a:ext uri="{FF2B5EF4-FFF2-40B4-BE49-F238E27FC236}">
                <a16:creationId xmlns:a16="http://schemas.microsoft.com/office/drawing/2014/main" id="{55A4AA01-A33A-70B8-95EE-D3C89CA3580D}"/>
              </a:ext>
            </a:extLst>
          </p:cNvPr>
          <p:cNvSpPr txBox="1"/>
          <p:nvPr/>
        </p:nvSpPr>
        <p:spPr>
          <a:xfrm>
            <a:off x="85276" y="6358921"/>
            <a:ext cx="2376264" cy="400110"/>
          </a:xfrm>
          <a:prstGeom prst="rect">
            <a:avLst/>
          </a:prstGeom>
          <a:noFill/>
        </p:spPr>
        <p:txBody>
          <a:bodyPr wrap="square" rtlCol="0">
            <a:spAutoFit/>
          </a:bodyPr>
          <a:lstStyle/>
          <a:p>
            <a:pPr>
              <a:defRPr/>
            </a:pPr>
            <a:r>
              <a:rPr lang="en-GB" sz="2000" dirty="0">
                <a:solidFill>
                  <a:prstClr val="white"/>
                </a:solidFill>
                <a:latin typeface="Franklin Gothic Book" panose="020B0503020102020204" pitchFamily="34" charset="0"/>
                <a:ea typeface="Verdana" panose="020B0604030504040204" pitchFamily="34" charset="0"/>
                <a:cs typeface="Verdana" panose="020B0604030504040204" pitchFamily="34" charset="0"/>
              </a:rPr>
              <a:t>@</a:t>
            </a:r>
            <a:r>
              <a:rPr lang="en-GB" sz="2000" dirty="0" err="1">
                <a:solidFill>
                  <a:prstClr val="white"/>
                </a:solidFill>
                <a:latin typeface="Franklin Gothic Book" panose="020B0503020102020204" pitchFamily="34" charset="0"/>
                <a:ea typeface="Verdana" panose="020B0604030504040204" pitchFamily="34" charset="0"/>
                <a:cs typeface="Verdana" panose="020B0604030504040204" pitchFamily="34" charset="0"/>
              </a:rPr>
              <a:t>REAssociation</a:t>
            </a:r>
            <a:endParaRPr lang="en-GB" sz="2000" dirty="0">
              <a:solidFill>
                <a:prstClr val="white"/>
              </a:solidFill>
              <a:latin typeface="Franklin Gothic Book" panose="020B05030201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0050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 name="Google Shape;163;p25">
            <a:extLst>
              <a:ext uri="{FF2B5EF4-FFF2-40B4-BE49-F238E27FC236}">
                <a16:creationId xmlns:a16="http://schemas.microsoft.com/office/drawing/2014/main" id="{99A2BEE6-BBBF-AE61-9B59-C6D7C5DB025A}"/>
              </a:ext>
            </a:extLst>
          </p:cNvPr>
          <p:cNvSpPr/>
          <p:nvPr/>
        </p:nvSpPr>
        <p:spPr>
          <a:xfrm>
            <a:off x="6284" y="0"/>
            <a:ext cx="2267744" cy="6858000"/>
          </a:xfrm>
          <a:prstGeom prst="rect">
            <a:avLst/>
          </a:prstGeom>
          <a:solidFill>
            <a:srgbClr val="06926B"/>
          </a:solidFill>
          <a:ln w="25400" cap="flat" cmpd="sng">
            <a:solidFill>
              <a:srgbClr val="06926B"/>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rgbClr val="74E2D5"/>
              </a:solidFill>
              <a:latin typeface="Calibri"/>
              <a:ea typeface="Calibri"/>
              <a:cs typeface="Calibri"/>
              <a:sym typeface="Calibri"/>
            </a:endParaRPr>
          </a:p>
        </p:txBody>
      </p:sp>
      <p:sp>
        <p:nvSpPr>
          <p:cNvPr id="3" name="Google Shape;191;p27">
            <a:extLst>
              <a:ext uri="{FF2B5EF4-FFF2-40B4-BE49-F238E27FC236}">
                <a16:creationId xmlns:a16="http://schemas.microsoft.com/office/drawing/2014/main" id="{735761F7-9951-1BAD-FA73-D9D1EAF35E47}"/>
              </a:ext>
            </a:extLst>
          </p:cNvPr>
          <p:cNvSpPr/>
          <p:nvPr/>
        </p:nvSpPr>
        <p:spPr>
          <a:xfrm>
            <a:off x="2274029" y="6664751"/>
            <a:ext cx="8900524" cy="56560"/>
          </a:xfrm>
          <a:prstGeom prst="rect">
            <a:avLst/>
          </a:prstGeom>
          <a:solidFill>
            <a:srgbClr val="06926B"/>
          </a:solidFill>
          <a:ln w="25400" cap="flat" cmpd="sng">
            <a:solidFill>
              <a:srgbClr val="06926B"/>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4" name="Google Shape;192;p27">
            <a:extLst>
              <a:ext uri="{FF2B5EF4-FFF2-40B4-BE49-F238E27FC236}">
                <a16:creationId xmlns:a16="http://schemas.microsoft.com/office/drawing/2014/main" id="{D3C14D5F-AE35-C621-991A-81F68F3D776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74553" y="5870456"/>
            <a:ext cx="946505" cy="936104"/>
          </a:xfrm>
          <a:prstGeom prst="rect">
            <a:avLst/>
          </a:prstGeom>
          <a:noFill/>
          <a:ln>
            <a:noFill/>
          </a:ln>
        </p:spPr>
      </p:pic>
      <p:sp>
        <p:nvSpPr>
          <p:cNvPr id="16" name="Google Shape;533;p50">
            <a:extLst>
              <a:ext uri="{FF2B5EF4-FFF2-40B4-BE49-F238E27FC236}">
                <a16:creationId xmlns:a16="http://schemas.microsoft.com/office/drawing/2014/main" id="{8179BC88-2830-AAED-B073-FA11A17C567F}"/>
              </a:ext>
            </a:extLst>
          </p:cNvPr>
          <p:cNvSpPr txBox="1">
            <a:spLocks/>
          </p:cNvSpPr>
          <p:nvPr/>
        </p:nvSpPr>
        <p:spPr>
          <a:xfrm>
            <a:off x="6284" y="2633894"/>
            <a:ext cx="2267744" cy="59203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buSzPts val="3000"/>
            </a:pPr>
            <a:r>
              <a:rPr lang="en-GB" sz="2400" b="1" dirty="0">
                <a:solidFill>
                  <a:schemeClr val="lt1"/>
                </a:solidFill>
                <a:latin typeface="Futura PT Book" panose="020B0502020204020303" pitchFamily="34" charset="0"/>
                <a:ea typeface="Open Sans"/>
                <a:cs typeface="Open Sans"/>
                <a:sym typeface="Open Sans"/>
              </a:rPr>
              <a:t>Member meetings</a:t>
            </a:r>
            <a:endParaRPr lang="en-GB" sz="3600" dirty="0">
              <a:latin typeface="Futura PT Book" panose="020B0502020204020303" pitchFamily="34" charset="0"/>
            </a:endParaRPr>
          </a:p>
        </p:txBody>
      </p:sp>
      <p:sp>
        <p:nvSpPr>
          <p:cNvPr id="5" name="Content Placeholder 4">
            <a:extLst>
              <a:ext uri="{FF2B5EF4-FFF2-40B4-BE49-F238E27FC236}">
                <a16:creationId xmlns:a16="http://schemas.microsoft.com/office/drawing/2014/main" id="{80B844ED-E9DB-D857-4BAD-8A246FB789DB}"/>
              </a:ext>
            </a:extLst>
          </p:cNvPr>
          <p:cNvSpPr txBox="1">
            <a:spLocks/>
          </p:cNvSpPr>
          <p:nvPr/>
        </p:nvSpPr>
        <p:spPr>
          <a:xfrm>
            <a:off x="2747281" y="345607"/>
            <a:ext cx="8900524" cy="6413424"/>
          </a:xfrm>
          <a:prstGeom prst="rect">
            <a:avLst/>
          </a:prstGeom>
          <a:noFill/>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lvl="0" indent="-457200" algn="l">
              <a:lnSpc>
                <a:spcPct val="110000"/>
              </a:lnSpc>
              <a:buFont typeface="Arial" panose="020B0604020202020204" pitchFamily="34" charset="0"/>
              <a:buChar char="•"/>
            </a:pPr>
            <a:endParaRPr lang="en-GB" sz="3600" dirty="0">
              <a:solidFill>
                <a:srgbClr val="4E5053"/>
              </a:solidFill>
              <a:latin typeface="Open Sans" panose="020B0606030504020204" pitchFamily="34" charset="0"/>
            </a:endParaRPr>
          </a:p>
          <a:p>
            <a:pPr marL="457200" lvl="0" indent="-457200" algn="l">
              <a:lnSpc>
                <a:spcPct val="110000"/>
              </a:lnSpc>
              <a:buFont typeface="Arial" panose="020B0604020202020204" pitchFamily="34" charset="0"/>
              <a:buChar char="•"/>
            </a:pPr>
            <a:endParaRPr lang="en-GB" sz="3600" dirty="0">
              <a:solidFill>
                <a:srgbClr val="4E5053"/>
              </a:solidFill>
              <a:latin typeface="Open Sans" panose="020B0606030504020204" pitchFamily="34" charset="0"/>
            </a:endParaRPr>
          </a:p>
          <a:p>
            <a:pPr marL="457200" lvl="0" indent="-457200" algn="l">
              <a:lnSpc>
                <a:spcPct val="110000"/>
              </a:lnSpc>
              <a:buFont typeface="Arial" panose="020B0604020202020204" pitchFamily="34" charset="0"/>
              <a:buChar char="•"/>
            </a:pPr>
            <a:endParaRPr lang="en-GB" sz="3600" dirty="0">
              <a:solidFill>
                <a:srgbClr val="4E5053"/>
              </a:solidFill>
              <a:latin typeface="Open Sans" panose="020B0606030504020204" pitchFamily="34" charset="0"/>
            </a:endParaRPr>
          </a:p>
          <a:p>
            <a:pPr marL="457200" lvl="0" indent="-457200" algn="l">
              <a:lnSpc>
                <a:spcPct val="110000"/>
              </a:lnSpc>
              <a:buFont typeface="Arial" panose="020B0604020202020204" pitchFamily="34" charset="0"/>
              <a:buChar char="•"/>
            </a:pPr>
            <a:endParaRPr lang="en-GB" sz="3600" dirty="0">
              <a:solidFill>
                <a:srgbClr val="4E5053"/>
              </a:solidFill>
              <a:latin typeface="Open Sans" panose="020B0606030504020204" pitchFamily="34" charset="0"/>
            </a:endParaRPr>
          </a:p>
          <a:p>
            <a:pPr marL="457200" lvl="0" indent="-457200" algn="l">
              <a:lnSpc>
                <a:spcPct val="110000"/>
              </a:lnSpc>
              <a:buFont typeface="Arial" panose="020B0604020202020204" pitchFamily="34" charset="0"/>
              <a:buChar char="•"/>
            </a:pPr>
            <a:endParaRPr lang="en-GB" sz="3600" dirty="0">
              <a:solidFill>
                <a:srgbClr val="4E5053"/>
              </a:solidFill>
              <a:latin typeface="Open Sans" panose="020B0606030504020204" pitchFamily="34" charset="0"/>
            </a:endParaRPr>
          </a:p>
          <a:p>
            <a:pPr marL="457200" lvl="0" indent="-457200" algn="l">
              <a:lnSpc>
                <a:spcPct val="110000"/>
              </a:lnSpc>
              <a:buFont typeface="Arial" panose="020B0604020202020204" pitchFamily="34" charset="0"/>
              <a:buChar char="•"/>
            </a:pPr>
            <a:endParaRPr lang="en-GB" sz="3600" dirty="0">
              <a:solidFill>
                <a:srgbClr val="4E5053"/>
              </a:solidFill>
              <a:latin typeface="Open Sans" panose="020B0606030504020204" pitchFamily="34" charset="0"/>
            </a:endParaRPr>
          </a:p>
          <a:p>
            <a:pPr lvl="0" algn="l">
              <a:lnSpc>
                <a:spcPct val="110000"/>
              </a:lnSpc>
            </a:pPr>
            <a:endParaRPr lang="en-GB" sz="3600" dirty="0">
              <a:solidFill>
                <a:srgbClr val="4E5053"/>
              </a:solidFill>
              <a:latin typeface="Open Sans" panose="020B0606030504020204" pitchFamily="34" charset="0"/>
            </a:endParaRPr>
          </a:p>
          <a:p>
            <a:pPr lvl="0" algn="l">
              <a:lnSpc>
                <a:spcPct val="110000"/>
              </a:lnSpc>
            </a:pPr>
            <a:endParaRPr lang="en-GB" sz="3600" dirty="0">
              <a:solidFill>
                <a:srgbClr val="4E5053"/>
              </a:solidFill>
              <a:latin typeface="Open Sans" panose="020B0606030504020204" pitchFamily="34" charset="0"/>
            </a:endParaRPr>
          </a:p>
          <a:p>
            <a:pPr lvl="0" algn="l">
              <a:lnSpc>
                <a:spcPct val="110000"/>
              </a:lnSpc>
            </a:pPr>
            <a:endParaRPr lang="en-GB" sz="3600" dirty="0">
              <a:solidFill>
                <a:srgbClr val="4E5053"/>
              </a:solidFill>
              <a:latin typeface="Open Sans" panose="020B0606030504020204" pitchFamily="34" charset="0"/>
            </a:endParaRPr>
          </a:p>
          <a:p>
            <a:pPr lvl="0" algn="l">
              <a:lnSpc>
                <a:spcPct val="110000"/>
              </a:lnSpc>
            </a:pPr>
            <a:r>
              <a:rPr lang="en-GB" sz="3600" dirty="0">
                <a:solidFill>
                  <a:srgbClr val="4E5053"/>
                </a:solidFill>
                <a:latin typeface="Open Sans" panose="020B0606030504020204" pitchFamily="34" charset="0"/>
              </a:rPr>
              <a:t>Questions:</a:t>
            </a:r>
          </a:p>
          <a:p>
            <a:pPr lvl="0" algn="l">
              <a:lnSpc>
                <a:spcPct val="110000"/>
              </a:lnSpc>
            </a:pPr>
            <a:r>
              <a:rPr lang="en-GB" sz="3600" dirty="0">
                <a:solidFill>
                  <a:srgbClr val="4E5053"/>
                </a:solidFill>
                <a:latin typeface="Open Sans" panose="020B0606030504020204" pitchFamily="34" charset="0"/>
              </a:rPr>
              <a:t>Where would you like to go?</a:t>
            </a:r>
          </a:p>
          <a:p>
            <a:pPr lvl="0" algn="l">
              <a:lnSpc>
                <a:spcPct val="110000"/>
              </a:lnSpc>
            </a:pPr>
            <a:r>
              <a:rPr lang="en-GB" sz="3600" dirty="0">
                <a:solidFill>
                  <a:srgbClr val="4E5053"/>
                </a:solidFill>
                <a:latin typeface="Open Sans" panose="020B0606030504020204" pitchFamily="34" charset="0"/>
              </a:rPr>
              <a:t>Any sites willing to host?</a:t>
            </a:r>
          </a:p>
        </p:txBody>
      </p:sp>
      <p:sp>
        <p:nvSpPr>
          <p:cNvPr id="6" name="TextBox 5">
            <a:extLst>
              <a:ext uri="{FF2B5EF4-FFF2-40B4-BE49-F238E27FC236}">
                <a16:creationId xmlns:a16="http://schemas.microsoft.com/office/drawing/2014/main" id="{EB161609-7056-572D-75D4-03CBA7EBD0F5}"/>
              </a:ext>
            </a:extLst>
          </p:cNvPr>
          <p:cNvSpPr txBox="1"/>
          <p:nvPr/>
        </p:nvSpPr>
        <p:spPr>
          <a:xfrm>
            <a:off x="85276" y="6358921"/>
            <a:ext cx="2376264" cy="400110"/>
          </a:xfrm>
          <a:prstGeom prst="rect">
            <a:avLst/>
          </a:prstGeom>
          <a:noFill/>
        </p:spPr>
        <p:txBody>
          <a:bodyPr wrap="square" rtlCol="0">
            <a:spAutoFit/>
          </a:bodyPr>
          <a:lstStyle/>
          <a:p>
            <a:pPr>
              <a:defRPr/>
            </a:pPr>
            <a:r>
              <a:rPr lang="en-GB" sz="2000" dirty="0">
                <a:solidFill>
                  <a:prstClr val="white"/>
                </a:solidFill>
                <a:latin typeface="Franklin Gothic Book" panose="020B0503020102020204" pitchFamily="34" charset="0"/>
                <a:ea typeface="Verdana" panose="020B0604030504040204" pitchFamily="34" charset="0"/>
                <a:cs typeface="Verdana" panose="020B0604030504040204" pitchFamily="34" charset="0"/>
              </a:rPr>
              <a:t>@</a:t>
            </a:r>
            <a:r>
              <a:rPr lang="en-GB" sz="2000" dirty="0" err="1">
                <a:solidFill>
                  <a:prstClr val="white"/>
                </a:solidFill>
                <a:latin typeface="Franklin Gothic Book" panose="020B0503020102020204" pitchFamily="34" charset="0"/>
                <a:ea typeface="Verdana" panose="020B0604030504040204" pitchFamily="34" charset="0"/>
                <a:cs typeface="Verdana" panose="020B0604030504040204" pitchFamily="34" charset="0"/>
              </a:rPr>
              <a:t>REAssociation</a:t>
            </a:r>
            <a:endParaRPr lang="en-GB" sz="2000" dirty="0">
              <a:solidFill>
                <a:prstClr val="white"/>
              </a:solidFill>
              <a:latin typeface="Franklin Gothic Book" panose="020B0503020102020204" pitchFamily="34" charset="0"/>
              <a:ea typeface="Verdana" panose="020B0604030504040204" pitchFamily="34" charset="0"/>
              <a:cs typeface="Verdana" panose="020B0604030504040204" pitchFamily="34" charset="0"/>
            </a:endParaRPr>
          </a:p>
        </p:txBody>
      </p:sp>
      <p:pic>
        <p:nvPicPr>
          <p:cNvPr id="11" name="Picture 10">
            <a:extLst>
              <a:ext uri="{FF2B5EF4-FFF2-40B4-BE49-F238E27FC236}">
                <a16:creationId xmlns:a16="http://schemas.microsoft.com/office/drawing/2014/main" id="{A206B818-C331-B1F4-46D3-D2447745E20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33"/>
          <a:stretch/>
        </p:blipFill>
        <p:spPr>
          <a:xfrm>
            <a:off x="3091814" y="234879"/>
            <a:ext cx="8211458" cy="4409537"/>
          </a:xfrm>
          <a:prstGeom prst="rect">
            <a:avLst/>
          </a:prstGeom>
        </p:spPr>
      </p:pic>
    </p:spTree>
    <p:extLst>
      <p:ext uri="{BB962C8B-B14F-4D97-AF65-F5344CB8AC3E}">
        <p14:creationId xmlns:p14="http://schemas.microsoft.com/office/powerpoint/2010/main" val="4267008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0EC99A0697BB4D963BCD222943DBF6" ma:contentTypeVersion="15" ma:contentTypeDescription="Create a new document." ma:contentTypeScope="" ma:versionID="4ad519b6ed75ecc520c9e795a744959f">
  <xsd:schema xmlns:xsd="http://www.w3.org/2001/XMLSchema" xmlns:xs="http://www.w3.org/2001/XMLSchema" xmlns:p="http://schemas.microsoft.com/office/2006/metadata/properties" xmlns:ns2="0c31f5c2-39e0-41ec-a1f9-d9789f168013" xmlns:ns3="3bbbe167-487c-408d-acef-8d2427bd1be5" targetNamespace="http://schemas.microsoft.com/office/2006/metadata/properties" ma:root="true" ma:fieldsID="47b680d08c775183c23f4b8f613185c5" ns2:_="" ns3:_="">
    <xsd:import namespace="0c31f5c2-39e0-41ec-a1f9-d9789f168013"/>
    <xsd:import namespace="3bbbe167-487c-408d-acef-8d2427bd1b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31f5c2-39e0-41ec-a1f9-d9789f1680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30c0f61-5948-43bc-a271-85f0a6a6477a"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bbe167-487c-408d-acef-8d2427bd1be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91515b0-2a35-4da5-8b7e-44c2b7a78b9d}" ma:internalName="TaxCatchAll" ma:showField="CatchAllData" ma:web="3bbbe167-487c-408d-acef-8d2427bd1be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94ABA1-D6CE-44D0-8BB5-A33D10EC9C07}"/>
</file>

<file path=customXml/itemProps2.xml><?xml version="1.0" encoding="utf-8"?>
<ds:datastoreItem xmlns:ds="http://schemas.openxmlformats.org/officeDocument/2006/customXml" ds:itemID="{D8D2AD5D-9A0C-474A-A9C1-1319F87D0B30}"/>
</file>

<file path=docProps/app.xml><?xml version="1.0" encoding="utf-8"?>
<Properties xmlns="http://schemas.openxmlformats.org/officeDocument/2006/extended-properties" xmlns:vt="http://schemas.openxmlformats.org/officeDocument/2006/docPropsVTypes">
  <TotalTime>130</TotalTime>
  <Words>477</Words>
  <Application>Microsoft Macintosh PowerPoint</Application>
  <PresentationFormat>Widescreen</PresentationFormat>
  <Paragraphs>80</Paragraphs>
  <Slides>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Calibri</vt:lpstr>
      <vt:lpstr>Calibri Light</vt:lpstr>
      <vt:lpstr>Franklin Gothic Book</vt:lpstr>
      <vt:lpstr>FUTURA MEDIUM</vt:lpstr>
      <vt:lpstr>Futura PT Book</vt:lpstr>
      <vt:lpstr>Open Sans</vt:lpstr>
      <vt:lpstr>Poppins Medium</vt:lpstr>
      <vt:lpstr>Office Theme</vt:lpstr>
      <vt:lpstr>21st March 2024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February 2023</dc:title>
  <dc:creator>Lindsay Barnett</dc:creator>
  <cp:lastModifiedBy>Jenny Grant</cp:lastModifiedBy>
  <cp:revision>9</cp:revision>
  <dcterms:created xsi:type="dcterms:W3CDTF">2023-03-21T15:43:03Z</dcterms:created>
  <dcterms:modified xsi:type="dcterms:W3CDTF">2024-03-20T10:14:42Z</dcterms:modified>
</cp:coreProperties>
</file>