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colors1.xml" ContentType="application/vnd.openxmlformats-officedocument.drawingml.diagramColors+xml"/>
  <Override PartName="/ppt/diagrams/drawing1.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41" r:id="rId2"/>
    <p:sldId id="442" r:id="rId3"/>
    <p:sldId id="443" r:id="rId4"/>
    <p:sldId id="444" r:id="rId5"/>
    <p:sldId id="445" r:id="rId6"/>
    <p:sldId id="446" r:id="rId7"/>
    <p:sldId id="447" r:id="rId8"/>
    <p:sldId id="448" r:id="rId9"/>
    <p:sldId id="449" r:id="rId10"/>
    <p:sldId id="450" r:id="rId11"/>
    <p:sldId id="451" r:id="rId12"/>
    <p:sldId id="452" r:id="rId13"/>
    <p:sldId id="453" r:id="rId14"/>
    <p:sldId id="454" r:id="rId15"/>
    <p:sldId id="455" r:id="rId16"/>
    <p:sldId id="456" r:id="rId17"/>
    <p:sldId id="457" r:id="rId18"/>
    <p:sldId id="458" r:id="rId19"/>
    <p:sldId id="459" r:id="rId20"/>
    <p:sldId id="460" r:id="rId21"/>
    <p:sldId id="461" r:id="rId22"/>
    <p:sldId id="462" r:id="rId23"/>
    <p:sldId id="463" r:id="rId24"/>
    <p:sldId id="4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7317A6-5E80-4D22-AE55-E8EBC0CF0971}"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GB"/>
        </a:p>
      </dgm:t>
    </dgm:pt>
    <dgm:pt modelId="{1B61638F-DCA5-4F73-8A16-ADBE38AD9AA2}">
      <dgm:prSet phldrT="[Text]" custT="1"/>
      <dgm:spPr/>
      <dgm:t>
        <a:bodyPr/>
        <a:lstStyle/>
        <a:p>
          <a:r>
            <a:rPr lang="en-GB" sz="4400" dirty="0">
              <a:latin typeface="Open Sans Extrabold" panose="020B0906030804020204" pitchFamily="34" charset="0"/>
              <a:ea typeface="Open Sans Extrabold" panose="020B0906030804020204" pitchFamily="34" charset="0"/>
              <a:cs typeface="Open Sans Extrabold" panose="020B0906030804020204" pitchFamily="34" charset="0"/>
            </a:rPr>
            <a:t>5 Case Model</a:t>
          </a:r>
        </a:p>
      </dgm:t>
    </dgm:pt>
    <dgm:pt modelId="{2B116630-042F-4658-A772-4E1F64B2E193}" type="parTrans" cxnId="{027F32FB-CA73-4418-9BF1-AB45FF79C6B0}">
      <dgm:prSet/>
      <dgm:spPr/>
      <dgm:t>
        <a:bodyPr/>
        <a:lstStyle/>
        <a:p>
          <a:endParaRPr lang="en-GB"/>
        </a:p>
      </dgm:t>
    </dgm:pt>
    <dgm:pt modelId="{7D6968EC-1926-4BA8-9139-1D976FD43AEC}" type="sibTrans" cxnId="{027F32FB-CA73-4418-9BF1-AB45FF79C6B0}">
      <dgm:prSet/>
      <dgm:spPr/>
      <dgm:t>
        <a:bodyPr/>
        <a:lstStyle/>
        <a:p>
          <a:endParaRPr lang="en-GB"/>
        </a:p>
      </dgm:t>
    </dgm:pt>
    <dgm:pt modelId="{BFF46590-2B49-4E37-B34D-4E59C9C0FF53}">
      <dgm:prSet phldrT="[Text]" custT="1"/>
      <dgm:spPr/>
      <dgm:t>
        <a:bodyPr/>
        <a:lstStyle/>
        <a:p>
          <a:r>
            <a:rPr lang="en-GB" sz="2000" b="1" dirty="0">
              <a:latin typeface="Open Sans Extrabold" panose="020B0906030804020204" pitchFamily="34" charset="0"/>
              <a:ea typeface="Open Sans Extrabold" panose="020B0906030804020204" pitchFamily="34" charset="0"/>
              <a:cs typeface="Open Sans Extrabold" panose="020B0906030804020204" pitchFamily="34" charset="0"/>
            </a:rPr>
            <a:t>Strategic </a:t>
          </a:r>
        </a:p>
      </dgm:t>
    </dgm:pt>
    <dgm:pt modelId="{7C41F095-4A4D-4851-9C19-3FCE7A402BE2}" type="parTrans" cxnId="{A6590713-F085-4628-9F99-116788BC423D}">
      <dgm:prSet/>
      <dgm:spPr/>
      <dgm:t>
        <a:bodyPr/>
        <a:lstStyle/>
        <a:p>
          <a:endParaRPr lang="en-GB"/>
        </a:p>
      </dgm:t>
    </dgm:pt>
    <dgm:pt modelId="{AD9D7F9A-E1FC-4E6E-A161-3E63A8FD4420}" type="sibTrans" cxnId="{A6590713-F085-4628-9F99-116788BC423D}">
      <dgm:prSet/>
      <dgm:spPr/>
      <dgm:t>
        <a:bodyPr/>
        <a:lstStyle/>
        <a:p>
          <a:endParaRPr lang="en-GB"/>
        </a:p>
      </dgm:t>
    </dgm:pt>
    <dgm:pt modelId="{967D1CD2-6B0D-4B73-958E-38399A651AA1}">
      <dgm:prSet phldrT="[Text]" custT="1"/>
      <dgm:spPr/>
      <dgm:t>
        <a:bodyPr/>
        <a:lstStyle/>
        <a:p>
          <a:r>
            <a:rPr lang="en-GB" sz="2000" b="1" dirty="0">
              <a:latin typeface="Open Sans Extrabold" panose="020B0906030804020204" pitchFamily="34" charset="0"/>
              <a:ea typeface="Open Sans Extrabold" panose="020B0906030804020204" pitchFamily="34" charset="0"/>
              <a:cs typeface="Open Sans Extrabold" panose="020B0906030804020204" pitchFamily="34" charset="0"/>
            </a:rPr>
            <a:t>Economic</a:t>
          </a:r>
        </a:p>
      </dgm:t>
    </dgm:pt>
    <dgm:pt modelId="{7494AF33-9FB6-4E54-9909-8B83F3226C9E}" type="parTrans" cxnId="{D834A05E-60CE-41A5-B3E4-FCED7B5C8092}">
      <dgm:prSet/>
      <dgm:spPr/>
      <dgm:t>
        <a:bodyPr/>
        <a:lstStyle/>
        <a:p>
          <a:endParaRPr lang="en-GB"/>
        </a:p>
      </dgm:t>
    </dgm:pt>
    <dgm:pt modelId="{D4E67E33-3327-46AE-9500-E98D33374870}" type="sibTrans" cxnId="{D834A05E-60CE-41A5-B3E4-FCED7B5C8092}">
      <dgm:prSet/>
      <dgm:spPr/>
      <dgm:t>
        <a:bodyPr/>
        <a:lstStyle/>
        <a:p>
          <a:endParaRPr lang="en-GB"/>
        </a:p>
      </dgm:t>
    </dgm:pt>
    <dgm:pt modelId="{C5A1E510-8D5F-431C-BB82-999E9BBF9C80}">
      <dgm:prSet phldrT="[Text]" custT="1"/>
      <dgm:spPr/>
      <dgm:t>
        <a:bodyPr/>
        <a:lstStyle/>
        <a:p>
          <a:r>
            <a:rPr lang="en-GB" sz="2000" b="1" dirty="0">
              <a:latin typeface="Open Sans Extrabold" panose="020B0906030804020204" pitchFamily="34" charset="0"/>
              <a:ea typeface="Open Sans Extrabold" panose="020B0906030804020204" pitchFamily="34" charset="0"/>
              <a:cs typeface="Open Sans Extrabold" panose="020B0906030804020204" pitchFamily="34" charset="0"/>
            </a:rPr>
            <a:t>Commercial </a:t>
          </a:r>
        </a:p>
      </dgm:t>
    </dgm:pt>
    <dgm:pt modelId="{CB56FB36-F689-42FE-B832-5002109EE0CE}" type="parTrans" cxnId="{5CA44EAC-40E8-4329-9A7D-CB3D93D8FB81}">
      <dgm:prSet/>
      <dgm:spPr/>
      <dgm:t>
        <a:bodyPr/>
        <a:lstStyle/>
        <a:p>
          <a:endParaRPr lang="en-GB"/>
        </a:p>
      </dgm:t>
    </dgm:pt>
    <dgm:pt modelId="{094B5E7C-BCD9-4045-8E42-3192323EB690}" type="sibTrans" cxnId="{5CA44EAC-40E8-4329-9A7D-CB3D93D8FB81}">
      <dgm:prSet/>
      <dgm:spPr/>
      <dgm:t>
        <a:bodyPr/>
        <a:lstStyle/>
        <a:p>
          <a:endParaRPr lang="en-GB"/>
        </a:p>
      </dgm:t>
    </dgm:pt>
    <dgm:pt modelId="{445CAA68-D0F4-4C88-B27F-97F7744DE3DC}">
      <dgm:prSet phldrT="[Text]" custT="1"/>
      <dgm:spPr/>
      <dgm:t>
        <a:bodyPr/>
        <a:lstStyle/>
        <a:p>
          <a:r>
            <a:rPr lang="en-GB" sz="2000" b="1" dirty="0">
              <a:latin typeface="Open Sans Extrabold" panose="020B0906030804020204" pitchFamily="34" charset="0"/>
              <a:ea typeface="Open Sans Extrabold" panose="020B0906030804020204" pitchFamily="34" charset="0"/>
              <a:cs typeface="Open Sans Extrabold" panose="020B0906030804020204" pitchFamily="34" charset="0"/>
            </a:rPr>
            <a:t>Financial </a:t>
          </a:r>
        </a:p>
      </dgm:t>
    </dgm:pt>
    <dgm:pt modelId="{4C6FAD7C-59E6-49FF-8E38-5908F3AE7E67}" type="parTrans" cxnId="{5F43FB04-D431-4563-B64F-CC4BC55239F7}">
      <dgm:prSet/>
      <dgm:spPr/>
      <dgm:t>
        <a:bodyPr/>
        <a:lstStyle/>
        <a:p>
          <a:endParaRPr lang="en-GB"/>
        </a:p>
      </dgm:t>
    </dgm:pt>
    <dgm:pt modelId="{EAE8A419-7500-4480-B850-2F50CDA649EB}" type="sibTrans" cxnId="{5F43FB04-D431-4563-B64F-CC4BC55239F7}">
      <dgm:prSet/>
      <dgm:spPr/>
      <dgm:t>
        <a:bodyPr/>
        <a:lstStyle/>
        <a:p>
          <a:endParaRPr lang="en-GB"/>
        </a:p>
      </dgm:t>
    </dgm:pt>
    <dgm:pt modelId="{249FC27E-EE64-4A01-BF82-730141C45BCE}">
      <dgm:prSet phldrT="[Text]" custT="1"/>
      <dgm:spPr/>
      <dgm:t>
        <a:bodyPr/>
        <a:lstStyle/>
        <a:p>
          <a:r>
            <a:rPr lang="en-GB" sz="2000" b="1" dirty="0">
              <a:latin typeface="Open Sans Extrabold" panose="020B0906030804020204" pitchFamily="34" charset="0"/>
              <a:ea typeface="Open Sans Extrabold" panose="020B0906030804020204" pitchFamily="34" charset="0"/>
              <a:cs typeface="Open Sans Extrabold" panose="020B0906030804020204" pitchFamily="34" charset="0"/>
            </a:rPr>
            <a:t>Management</a:t>
          </a:r>
        </a:p>
      </dgm:t>
    </dgm:pt>
    <dgm:pt modelId="{9038EE6F-2ED0-4CB9-B5AB-FB417D2D84F5}" type="parTrans" cxnId="{280AEA5D-0A44-4B13-B973-35679BFB2AE8}">
      <dgm:prSet/>
      <dgm:spPr/>
      <dgm:t>
        <a:bodyPr/>
        <a:lstStyle/>
        <a:p>
          <a:endParaRPr lang="en-GB"/>
        </a:p>
      </dgm:t>
    </dgm:pt>
    <dgm:pt modelId="{03D0BC77-308E-40B4-9396-9C4FDEA9B0DA}" type="sibTrans" cxnId="{280AEA5D-0A44-4B13-B973-35679BFB2AE8}">
      <dgm:prSet/>
      <dgm:spPr/>
      <dgm:t>
        <a:bodyPr/>
        <a:lstStyle/>
        <a:p>
          <a:endParaRPr lang="en-GB"/>
        </a:p>
      </dgm:t>
    </dgm:pt>
    <dgm:pt modelId="{7583FC93-F50F-4CC6-9F73-224EAD6EC0EA}" type="pres">
      <dgm:prSet presAssocID="{B07317A6-5E80-4D22-AE55-E8EBC0CF0971}" presName="Name0" presStyleCnt="0">
        <dgm:presLayoutVars>
          <dgm:chMax val="1"/>
          <dgm:dir/>
          <dgm:animLvl val="ctr"/>
          <dgm:resizeHandles val="exact"/>
        </dgm:presLayoutVars>
      </dgm:prSet>
      <dgm:spPr/>
    </dgm:pt>
    <dgm:pt modelId="{82653E9C-8D00-4966-9616-D8A60855CE8C}" type="pres">
      <dgm:prSet presAssocID="{1B61638F-DCA5-4F73-8A16-ADBE38AD9AA2}" presName="centerShape" presStyleLbl="node0" presStyleIdx="0" presStyleCnt="1"/>
      <dgm:spPr/>
    </dgm:pt>
    <dgm:pt modelId="{003D9063-FFA9-40E1-887E-1DB3078E9D4F}" type="pres">
      <dgm:prSet presAssocID="{BFF46590-2B49-4E37-B34D-4E59C9C0FF53}" presName="node" presStyleLbl="node1" presStyleIdx="0" presStyleCnt="5">
        <dgm:presLayoutVars>
          <dgm:bulletEnabled val="1"/>
        </dgm:presLayoutVars>
      </dgm:prSet>
      <dgm:spPr/>
    </dgm:pt>
    <dgm:pt modelId="{143EDF6A-A59C-4598-BDA5-532430A42E25}" type="pres">
      <dgm:prSet presAssocID="{BFF46590-2B49-4E37-B34D-4E59C9C0FF53}" presName="dummy" presStyleCnt="0"/>
      <dgm:spPr/>
    </dgm:pt>
    <dgm:pt modelId="{685D1761-FE8E-4FCD-AD17-90A3FA0A621F}" type="pres">
      <dgm:prSet presAssocID="{AD9D7F9A-E1FC-4E6E-A161-3E63A8FD4420}" presName="sibTrans" presStyleLbl="sibTrans2D1" presStyleIdx="0" presStyleCnt="5"/>
      <dgm:spPr/>
    </dgm:pt>
    <dgm:pt modelId="{43B2617C-63A6-4F21-985B-ED9AC264791B}" type="pres">
      <dgm:prSet presAssocID="{967D1CD2-6B0D-4B73-958E-38399A651AA1}" presName="node" presStyleLbl="node1" presStyleIdx="1" presStyleCnt="5">
        <dgm:presLayoutVars>
          <dgm:bulletEnabled val="1"/>
        </dgm:presLayoutVars>
      </dgm:prSet>
      <dgm:spPr/>
    </dgm:pt>
    <dgm:pt modelId="{99A540A4-E480-45CC-969D-405CF77A76D6}" type="pres">
      <dgm:prSet presAssocID="{967D1CD2-6B0D-4B73-958E-38399A651AA1}" presName="dummy" presStyleCnt="0"/>
      <dgm:spPr/>
    </dgm:pt>
    <dgm:pt modelId="{BCBD9BAF-F991-43A7-9EEF-C6BAC2904C7E}" type="pres">
      <dgm:prSet presAssocID="{D4E67E33-3327-46AE-9500-E98D33374870}" presName="sibTrans" presStyleLbl="sibTrans2D1" presStyleIdx="1" presStyleCnt="5"/>
      <dgm:spPr/>
    </dgm:pt>
    <dgm:pt modelId="{2DF335F1-DEB1-4822-A4A7-F659B538556E}" type="pres">
      <dgm:prSet presAssocID="{C5A1E510-8D5F-431C-BB82-999E9BBF9C80}" presName="node" presStyleLbl="node1" presStyleIdx="2" presStyleCnt="5">
        <dgm:presLayoutVars>
          <dgm:bulletEnabled val="1"/>
        </dgm:presLayoutVars>
      </dgm:prSet>
      <dgm:spPr/>
    </dgm:pt>
    <dgm:pt modelId="{BD92469B-04B2-427A-99E0-F0C92006B758}" type="pres">
      <dgm:prSet presAssocID="{C5A1E510-8D5F-431C-BB82-999E9BBF9C80}" presName="dummy" presStyleCnt="0"/>
      <dgm:spPr/>
    </dgm:pt>
    <dgm:pt modelId="{0D980C19-2A75-4E24-BD9F-4D8F3A376FBB}" type="pres">
      <dgm:prSet presAssocID="{094B5E7C-BCD9-4045-8E42-3192323EB690}" presName="sibTrans" presStyleLbl="sibTrans2D1" presStyleIdx="2" presStyleCnt="5"/>
      <dgm:spPr/>
    </dgm:pt>
    <dgm:pt modelId="{9E99E651-8725-4A46-9BFA-05317A5761FD}" type="pres">
      <dgm:prSet presAssocID="{445CAA68-D0F4-4C88-B27F-97F7744DE3DC}" presName="node" presStyleLbl="node1" presStyleIdx="3" presStyleCnt="5">
        <dgm:presLayoutVars>
          <dgm:bulletEnabled val="1"/>
        </dgm:presLayoutVars>
      </dgm:prSet>
      <dgm:spPr/>
    </dgm:pt>
    <dgm:pt modelId="{F1EC8ED7-A0F1-4238-9C72-611C9549B113}" type="pres">
      <dgm:prSet presAssocID="{445CAA68-D0F4-4C88-B27F-97F7744DE3DC}" presName="dummy" presStyleCnt="0"/>
      <dgm:spPr/>
    </dgm:pt>
    <dgm:pt modelId="{81E24007-6091-48DC-BA0D-465E88E13714}" type="pres">
      <dgm:prSet presAssocID="{EAE8A419-7500-4480-B850-2F50CDA649EB}" presName="sibTrans" presStyleLbl="sibTrans2D1" presStyleIdx="3" presStyleCnt="5"/>
      <dgm:spPr/>
    </dgm:pt>
    <dgm:pt modelId="{46DA88C6-6078-4AFD-8E44-FC50C96566D0}" type="pres">
      <dgm:prSet presAssocID="{249FC27E-EE64-4A01-BF82-730141C45BCE}" presName="node" presStyleLbl="node1" presStyleIdx="4" presStyleCnt="5">
        <dgm:presLayoutVars>
          <dgm:bulletEnabled val="1"/>
        </dgm:presLayoutVars>
      </dgm:prSet>
      <dgm:spPr/>
    </dgm:pt>
    <dgm:pt modelId="{8D791698-FEA6-4062-8227-5A0EBC5B20CA}" type="pres">
      <dgm:prSet presAssocID="{249FC27E-EE64-4A01-BF82-730141C45BCE}" presName="dummy" presStyleCnt="0"/>
      <dgm:spPr/>
    </dgm:pt>
    <dgm:pt modelId="{1C9B3A03-B8B4-4905-84BB-06D08AEFC9E6}" type="pres">
      <dgm:prSet presAssocID="{03D0BC77-308E-40B4-9396-9C4FDEA9B0DA}" presName="sibTrans" presStyleLbl="sibTrans2D1" presStyleIdx="4" presStyleCnt="5"/>
      <dgm:spPr/>
    </dgm:pt>
  </dgm:ptLst>
  <dgm:cxnLst>
    <dgm:cxn modelId="{5F43FB04-D431-4563-B64F-CC4BC55239F7}" srcId="{1B61638F-DCA5-4F73-8A16-ADBE38AD9AA2}" destId="{445CAA68-D0F4-4C88-B27F-97F7744DE3DC}" srcOrd="3" destOrd="0" parTransId="{4C6FAD7C-59E6-49FF-8E38-5908F3AE7E67}" sibTransId="{EAE8A419-7500-4480-B850-2F50CDA649EB}"/>
    <dgm:cxn modelId="{A6590713-F085-4628-9F99-116788BC423D}" srcId="{1B61638F-DCA5-4F73-8A16-ADBE38AD9AA2}" destId="{BFF46590-2B49-4E37-B34D-4E59C9C0FF53}" srcOrd="0" destOrd="0" parTransId="{7C41F095-4A4D-4851-9C19-3FCE7A402BE2}" sibTransId="{AD9D7F9A-E1FC-4E6E-A161-3E63A8FD4420}"/>
    <dgm:cxn modelId="{41E2D81B-D410-4A40-92AA-A048A7204294}" type="presOf" srcId="{249FC27E-EE64-4A01-BF82-730141C45BCE}" destId="{46DA88C6-6078-4AFD-8E44-FC50C96566D0}" srcOrd="0" destOrd="0" presId="urn:microsoft.com/office/officeart/2005/8/layout/radial6"/>
    <dgm:cxn modelId="{454D091D-BEA7-42AA-A7D0-A2820F573CF5}" type="presOf" srcId="{B07317A6-5E80-4D22-AE55-E8EBC0CF0971}" destId="{7583FC93-F50F-4CC6-9F73-224EAD6EC0EA}" srcOrd="0" destOrd="0" presId="urn:microsoft.com/office/officeart/2005/8/layout/radial6"/>
    <dgm:cxn modelId="{559B3223-FC76-4343-8942-8B2499BB4EC5}" type="presOf" srcId="{AD9D7F9A-E1FC-4E6E-A161-3E63A8FD4420}" destId="{685D1761-FE8E-4FCD-AD17-90A3FA0A621F}" srcOrd="0" destOrd="0" presId="urn:microsoft.com/office/officeart/2005/8/layout/radial6"/>
    <dgm:cxn modelId="{ED269E3D-344F-4449-9BC2-4EA13E11B687}" type="presOf" srcId="{967D1CD2-6B0D-4B73-958E-38399A651AA1}" destId="{43B2617C-63A6-4F21-985B-ED9AC264791B}" srcOrd="0" destOrd="0" presId="urn:microsoft.com/office/officeart/2005/8/layout/radial6"/>
    <dgm:cxn modelId="{280AEA5D-0A44-4B13-B973-35679BFB2AE8}" srcId="{1B61638F-DCA5-4F73-8A16-ADBE38AD9AA2}" destId="{249FC27E-EE64-4A01-BF82-730141C45BCE}" srcOrd="4" destOrd="0" parTransId="{9038EE6F-2ED0-4CB9-B5AB-FB417D2D84F5}" sibTransId="{03D0BC77-308E-40B4-9396-9C4FDEA9B0DA}"/>
    <dgm:cxn modelId="{D834A05E-60CE-41A5-B3E4-FCED7B5C8092}" srcId="{1B61638F-DCA5-4F73-8A16-ADBE38AD9AA2}" destId="{967D1CD2-6B0D-4B73-958E-38399A651AA1}" srcOrd="1" destOrd="0" parTransId="{7494AF33-9FB6-4E54-9909-8B83F3226C9E}" sibTransId="{D4E67E33-3327-46AE-9500-E98D33374870}"/>
    <dgm:cxn modelId="{C3F1BD82-861F-47D2-A3C8-4BD66BFB6015}" type="presOf" srcId="{BFF46590-2B49-4E37-B34D-4E59C9C0FF53}" destId="{003D9063-FFA9-40E1-887E-1DB3078E9D4F}" srcOrd="0" destOrd="0" presId="urn:microsoft.com/office/officeart/2005/8/layout/radial6"/>
    <dgm:cxn modelId="{A26F0D94-85F4-4E7C-AE27-4AFF8ABDE6C1}" type="presOf" srcId="{1B61638F-DCA5-4F73-8A16-ADBE38AD9AA2}" destId="{82653E9C-8D00-4966-9616-D8A60855CE8C}" srcOrd="0" destOrd="0" presId="urn:microsoft.com/office/officeart/2005/8/layout/radial6"/>
    <dgm:cxn modelId="{E2ED2096-DD73-4F11-A38E-529831F01789}" type="presOf" srcId="{EAE8A419-7500-4480-B850-2F50CDA649EB}" destId="{81E24007-6091-48DC-BA0D-465E88E13714}" srcOrd="0" destOrd="0" presId="urn:microsoft.com/office/officeart/2005/8/layout/radial6"/>
    <dgm:cxn modelId="{19453AA7-7343-42C1-876F-EFC67F4AD5E3}" type="presOf" srcId="{445CAA68-D0F4-4C88-B27F-97F7744DE3DC}" destId="{9E99E651-8725-4A46-9BFA-05317A5761FD}" srcOrd="0" destOrd="0" presId="urn:microsoft.com/office/officeart/2005/8/layout/radial6"/>
    <dgm:cxn modelId="{5CA44EAC-40E8-4329-9A7D-CB3D93D8FB81}" srcId="{1B61638F-DCA5-4F73-8A16-ADBE38AD9AA2}" destId="{C5A1E510-8D5F-431C-BB82-999E9BBF9C80}" srcOrd="2" destOrd="0" parTransId="{CB56FB36-F689-42FE-B832-5002109EE0CE}" sibTransId="{094B5E7C-BCD9-4045-8E42-3192323EB690}"/>
    <dgm:cxn modelId="{0A12EEAC-9C57-4B88-9888-3722E316A985}" type="presOf" srcId="{C5A1E510-8D5F-431C-BB82-999E9BBF9C80}" destId="{2DF335F1-DEB1-4822-A4A7-F659B538556E}" srcOrd="0" destOrd="0" presId="urn:microsoft.com/office/officeart/2005/8/layout/radial6"/>
    <dgm:cxn modelId="{9DE5E9C2-4D16-4B61-B349-EDB155C8FF85}" type="presOf" srcId="{094B5E7C-BCD9-4045-8E42-3192323EB690}" destId="{0D980C19-2A75-4E24-BD9F-4D8F3A376FBB}" srcOrd="0" destOrd="0" presId="urn:microsoft.com/office/officeart/2005/8/layout/radial6"/>
    <dgm:cxn modelId="{C619F7D9-09F7-4D83-B8A2-E41894F5D54B}" type="presOf" srcId="{D4E67E33-3327-46AE-9500-E98D33374870}" destId="{BCBD9BAF-F991-43A7-9EEF-C6BAC2904C7E}" srcOrd="0" destOrd="0" presId="urn:microsoft.com/office/officeart/2005/8/layout/radial6"/>
    <dgm:cxn modelId="{798391E1-B228-4B7D-8774-BFD6D48F05F0}" type="presOf" srcId="{03D0BC77-308E-40B4-9396-9C4FDEA9B0DA}" destId="{1C9B3A03-B8B4-4905-84BB-06D08AEFC9E6}" srcOrd="0" destOrd="0" presId="urn:microsoft.com/office/officeart/2005/8/layout/radial6"/>
    <dgm:cxn modelId="{027F32FB-CA73-4418-9BF1-AB45FF79C6B0}" srcId="{B07317A6-5E80-4D22-AE55-E8EBC0CF0971}" destId="{1B61638F-DCA5-4F73-8A16-ADBE38AD9AA2}" srcOrd="0" destOrd="0" parTransId="{2B116630-042F-4658-A772-4E1F64B2E193}" sibTransId="{7D6968EC-1926-4BA8-9139-1D976FD43AEC}"/>
    <dgm:cxn modelId="{ED20DCE1-E231-4802-994B-8F1AAD202142}" type="presParOf" srcId="{7583FC93-F50F-4CC6-9F73-224EAD6EC0EA}" destId="{82653E9C-8D00-4966-9616-D8A60855CE8C}" srcOrd="0" destOrd="0" presId="urn:microsoft.com/office/officeart/2005/8/layout/radial6"/>
    <dgm:cxn modelId="{B5AD111E-0B39-4643-9209-311D8ADFBA94}" type="presParOf" srcId="{7583FC93-F50F-4CC6-9F73-224EAD6EC0EA}" destId="{003D9063-FFA9-40E1-887E-1DB3078E9D4F}" srcOrd="1" destOrd="0" presId="urn:microsoft.com/office/officeart/2005/8/layout/radial6"/>
    <dgm:cxn modelId="{48FDA2E9-8DCB-48A4-963F-3D1525C51F18}" type="presParOf" srcId="{7583FC93-F50F-4CC6-9F73-224EAD6EC0EA}" destId="{143EDF6A-A59C-4598-BDA5-532430A42E25}" srcOrd="2" destOrd="0" presId="urn:microsoft.com/office/officeart/2005/8/layout/radial6"/>
    <dgm:cxn modelId="{59744DF4-7FCC-43F8-8C1F-D71A85347EF0}" type="presParOf" srcId="{7583FC93-F50F-4CC6-9F73-224EAD6EC0EA}" destId="{685D1761-FE8E-4FCD-AD17-90A3FA0A621F}" srcOrd="3" destOrd="0" presId="urn:microsoft.com/office/officeart/2005/8/layout/radial6"/>
    <dgm:cxn modelId="{8027C671-D626-48A2-8FBA-323839A7082E}" type="presParOf" srcId="{7583FC93-F50F-4CC6-9F73-224EAD6EC0EA}" destId="{43B2617C-63A6-4F21-985B-ED9AC264791B}" srcOrd="4" destOrd="0" presId="urn:microsoft.com/office/officeart/2005/8/layout/radial6"/>
    <dgm:cxn modelId="{B45C7853-646D-4ECA-B928-FFD9289AAF20}" type="presParOf" srcId="{7583FC93-F50F-4CC6-9F73-224EAD6EC0EA}" destId="{99A540A4-E480-45CC-969D-405CF77A76D6}" srcOrd="5" destOrd="0" presId="urn:microsoft.com/office/officeart/2005/8/layout/radial6"/>
    <dgm:cxn modelId="{68E93157-5E9A-41BA-9582-1F384469F89B}" type="presParOf" srcId="{7583FC93-F50F-4CC6-9F73-224EAD6EC0EA}" destId="{BCBD9BAF-F991-43A7-9EEF-C6BAC2904C7E}" srcOrd="6" destOrd="0" presId="urn:microsoft.com/office/officeart/2005/8/layout/radial6"/>
    <dgm:cxn modelId="{05879317-701A-467B-B0DF-308585EA49C7}" type="presParOf" srcId="{7583FC93-F50F-4CC6-9F73-224EAD6EC0EA}" destId="{2DF335F1-DEB1-4822-A4A7-F659B538556E}" srcOrd="7" destOrd="0" presId="urn:microsoft.com/office/officeart/2005/8/layout/radial6"/>
    <dgm:cxn modelId="{A20B5A09-C2DF-4C3D-8D96-10F80192AC08}" type="presParOf" srcId="{7583FC93-F50F-4CC6-9F73-224EAD6EC0EA}" destId="{BD92469B-04B2-427A-99E0-F0C92006B758}" srcOrd="8" destOrd="0" presId="urn:microsoft.com/office/officeart/2005/8/layout/radial6"/>
    <dgm:cxn modelId="{234DC62B-2270-49AA-8EB2-921337BDFB03}" type="presParOf" srcId="{7583FC93-F50F-4CC6-9F73-224EAD6EC0EA}" destId="{0D980C19-2A75-4E24-BD9F-4D8F3A376FBB}" srcOrd="9" destOrd="0" presId="urn:microsoft.com/office/officeart/2005/8/layout/radial6"/>
    <dgm:cxn modelId="{92EBE4AE-25DD-49D7-8310-B46167920222}" type="presParOf" srcId="{7583FC93-F50F-4CC6-9F73-224EAD6EC0EA}" destId="{9E99E651-8725-4A46-9BFA-05317A5761FD}" srcOrd="10" destOrd="0" presId="urn:microsoft.com/office/officeart/2005/8/layout/radial6"/>
    <dgm:cxn modelId="{59713067-EC45-43FF-94FA-3B55F959E712}" type="presParOf" srcId="{7583FC93-F50F-4CC6-9F73-224EAD6EC0EA}" destId="{F1EC8ED7-A0F1-4238-9C72-611C9549B113}" srcOrd="11" destOrd="0" presId="urn:microsoft.com/office/officeart/2005/8/layout/radial6"/>
    <dgm:cxn modelId="{6323117B-8FFD-4FE3-BF04-71DDA23F5217}" type="presParOf" srcId="{7583FC93-F50F-4CC6-9F73-224EAD6EC0EA}" destId="{81E24007-6091-48DC-BA0D-465E88E13714}" srcOrd="12" destOrd="0" presId="urn:microsoft.com/office/officeart/2005/8/layout/radial6"/>
    <dgm:cxn modelId="{C579EE58-AC1B-487C-BB67-84DBDA8A0707}" type="presParOf" srcId="{7583FC93-F50F-4CC6-9F73-224EAD6EC0EA}" destId="{46DA88C6-6078-4AFD-8E44-FC50C96566D0}" srcOrd="13" destOrd="0" presId="urn:microsoft.com/office/officeart/2005/8/layout/radial6"/>
    <dgm:cxn modelId="{A997F9CB-013F-4FB0-9E5C-B2F91DCCB521}" type="presParOf" srcId="{7583FC93-F50F-4CC6-9F73-224EAD6EC0EA}" destId="{8D791698-FEA6-4062-8227-5A0EBC5B20CA}" srcOrd="14" destOrd="0" presId="urn:microsoft.com/office/officeart/2005/8/layout/radial6"/>
    <dgm:cxn modelId="{ED9412CB-2C9F-4643-B965-EC4CBA5E3ADC}" type="presParOf" srcId="{7583FC93-F50F-4CC6-9F73-224EAD6EC0EA}" destId="{1C9B3A03-B8B4-4905-84BB-06D08AEFC9E6}"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B3A03-B8B4-4905-84BB-06D08AEFC9E6}">
      <dsp:nvSpPr>
        <dsp:cNvPr id="0" name=""/>
        <dsp:cNvSpPr/>
      </dsp:nvSpPr>
      <dsp:spPr>
        <a:xfrm>
          <a:off x="1621984" y="603143"/>
          <a:ext cx="4033220" cy="4033220"/>
        </a:xfrm>
        <a:prstGeom prst="blockArc">
          <a:avLst>
            <a:gd name="adj1" fmla="val 11880000"/>
            <a:gd name="adj2" fmla="val 16200000"/>
            <a:gd name="adj3" fmla="val 4636"/>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E24007-6091-48DC-BA0D-465E88E13714}">
      <dsp:nvSpPr>
        <dsp:cNvPr id="0" name=""/>
        <dsp:cNvSpPr/>
      </dsp:nvSpPr>
      <dsp:spPr>
        <a:xfrm>
          <a:off x="1621984" y="603143"/>
          <a:ext cx="4033220" cy="4033220"/>
        </a:xfrm>
        <a:prstGeom prst="blockArc">
          <a:avLst>
            <a:gd name="adj1" fmla="val 7560000"/>
            <a:gd name="adj2" fmla="val 11880000"/>
            <a:gd name="adj3" fmla="val 4636"/>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980C19-2A75-4E24-BD9F-4D8F3A376FBB}">
      <dsp:nvSpPr>
        <dsp:cNvPr id="0" name=""/>
        <dsp:cNvSpPr/>
      </dsp:nvSpPr>
      <dsp:spPr>
        <a:xfrm>
          <a:off x="1621984" y="603143"/>
          <a:ext cx="4033220" cy="4033220"/>
        </a:xfrm>
        <a:prstGeom prst="blockArc">
          <a:avLst>
            <a:gd name="adj1" fmla="val 3240000"/>
            <a:gd name="adj2" fmla="val 7560000"/>
            <a:gd name="adj3" fmla="val 4636"/>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BD9BAF-F991-43A7-9EEF-C6BAC2904C7E}">
      <dsp:nvSpPr>
        <dsp:cNvPr id="0" name=""/>
        <dsp:cNvSpPr/>
      </dsp:nvSpPr>
      <dsp:spPr>
        <a:xfrm>
          <a:off x="1621984" y="603143"/>
          <a:ext cx="4033220" cy="4033220"/>
        </a:xfrm>
        <a:prstGeom prst="blockArc">
          <a:avLst>
            <a:gd name="adj1" fmla="val 20520000"/>
            <a:gd name="adj2" fmla="val 3240000"/>
            <a:gd name="adj3" fmla="val 4636"/>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5D1761-FE8E-4FCD-AD17-90A3FA0A621F}">
      <dsp:nvSpPr>
        <dsp:cNvPr id="0" name=""/>
        <dsp:cNvSpPr/>
      </dsp:nvSpPr>
      <dsp:spPr>
        <a:xfrm>
          <a:off x="1621984" y="603143"/>
          <a:ext cx="4033220" cy="4033220"/>
        </a:xfrm>
        <a:prstGeom prst="blockArc">
          <a:avLst>
            <a:gd name="adj1" fmla="val 16200000"/>
            <a:gd name="adj2" fmla="val 20520000"/>
            <a:gd name="adj3" fmla="val 463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653E9C-8D00-4966-9616-D8A60855CE8C}">
      <dsp:nvSpPr>
        <dsp:cNvPr id="0" name=""/>
        <dsp:cNvSpPr/>
      </dsp:nvSpPr>
      <dsp:spPr>
        <a:xfrm>
          <a:off x="2711179" y="1692338"/>
          <a:ext cx="1854830" cy="185483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kern="1200" dirty="0">
              <a:latin typeface="Open Sans Extrabold" panose="020B0906030804020204" pitchFamily="34" charset="0"/>
              <a:ea typeface="Open Sans Extrabold" panose="020B0906030804020204" pitchFamily="34" charset="0"/>
              <a:cs typeface="Open Sans Extrabold" panose="020B0906030804020204" pitchFamily="34" charset="0"/>
            </a:rPr>
            <a:t>5 Case Model</a:t>
          </a:r>
        </a:p>
      </dsp:txBody>
      <dsp:txXfrm>
        <a:off x="2982813" y="1963972"/>
        <a:ext cx="1311562" cy="1311562"/>
      </dsp:txXfrm>
    </dsp:sp>
    <dsp:sp modelId="{003D9063-FFA9-40E1-887E-1DB3078E9D4F}">
      <dsp:nvSpPr>
        <dsp:cNvPr id="0" name=""/>
        <dsp:cNvSpPr/>
      </dsp:nvSpPr>
      <dsp:spPr>
        <a:xfrm>
          <a:off x="2989403" y="694"/>
          <a:ext cx="1298381" cy="1298381"/>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Open Sans Extrabold" panose="020B0906030804020204" pitchFamily="34" charset="0"/>
              <a:ea typeface="Open Sans Extrabold" panose="020B0906030804020204" pitchFamily="34" charset="0"/>
              <a:cs typeface="Open Sans Extrabold" panose="020B0906030804020204" pitchFamily="34" charset="0"/>
            </a:rPr>
            <a:t>Strategic </a:t>
          </a:r>
        </a:p>
      </dsp:txBody>
      <dsp:txXfrm>
        <a:off x="3179546" y="190837"/>
        <a:ext cx="918095" cy="918095"/>
      </dsp:txXfrm>
    </dsp:sp>
    <dsp:sp modelId="{43B2617C-63A6-4F21-985B-ED9AC264791B}">
      <dsp:nvSpPr>
        <dsp:cNvPr id="0" name=""/>
        <dsp:cNvSpPr/>
      </dsp:nvSpPr>
      <dsp:spPr>
        <a:xfrm>
          <a:off x="4862860" y="1361839"/>
          <a:ext cx="1298381" cy="1298381"/>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Open Sans Extrabold" panose="020B0906030804020204" pitchFamily="34" charset="0"/>
              <a:ea typeface="Open Sans Extrabold" panose="020B0906030804020204" pitchFamily="34" charset="0"/>
              <a:cs typeface="Open Sans Extrabold" panose="020B0906030804020204" pitchFamily="34" charset="0"/>
            </a:rPr>
            <a:t>Economic</a:t>
          </a:r>
        </a:p>
      </dsp:txBody>
      <dsp:txXfrm>
        <a:off x="5053003" y="1551982"/>
        <a:ext cx="918095" cy="918095"/>
      </dsp:txXfrm>
    </dsp:sp>
    <dsp:sp modelId="{2DF335F1-DEB1-4822-A4A7-F659B538556E}">
      <dsp:nvSpPr>
        <dsp:cNvPr id="0" name=""/>
        <dsp:cNvSpPr/>
      </dsp:nvSpPr>
      <dsp:spPr>
        <a:xfrm>
          <a:off x="4147263" y="3564220"/>
          <a:ext cx="1298381" cy="1298381"/>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Open Sans Extrabold" panose="020B0906030804020204" pitchFamily="34" charset="0"/>
              <a:ea typeface="Open Sans Extrabold" panose="020B0906030804020204" pitchFamily="34" charset="0"/>
              <a:cs typeface="Open Sans Extrabold" panose="020B0906030804020204" pitchFamily="34" charset="0"/>
            </a:rPr>
            <a:t>Commercial </a:t>
          </a:r>
        </a:p>
      </dsp:txBody>
      <dsp:txXfrm>
        <a:off x="4337406" y="3754363"/>
        <a:ext cx="918095" cy="918095"/>
      </dsp:txXfrm>
    </dsp:sp>
    <dsp:sp modelId="{9E99E651-8725-4A46-9BFA-05317A5761FD}">
      <dsp:nvSpPr>
        <dsp:cNvPr id="0" name=""/>
        <dsp:cNvSpPr/>
      </dsp:nvSpPr>
      <dsp:spPr>
        <a:xfrm>
          <a:off x="1831544" y="3564220"/>
          <a:ext cx="1298381" cy="1298381"/>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Open Sans Extrabold" panose="020B0906030804020204" pitchFamily="34" charset="0"/>
              <a:ea typeface="Open Sans Extrabold" panose="020B0906030804020204" pitchFamily="34" charset="0"/>
              <a:cs typeface="Open Sans Extrabold" panose="020B0906030804020204" pitchFamily="34" charset="0"/>
            </a:rPr>
            <a:t>Financial </a:t>
          </a:r>
        </a:p>
      </dsp:txBody>
      <dsp:txXfrm>
        <a:off x="2021687" y="3754363"/>
        <a:ext cx="918095" cy="918095"/>
      </dsp:txXfrm>
    </dsp:sp>
    <dsp:sp modelId="{46DA88C6-6078-4AFD-8E44-FC50C96566D0}">
      <dsp:nvSpPr>
        <dsp:cNvPr id="0" name=""/>
        <dsp:cNvSpPr/>
      </dsp:nvSpPr>
      <dsp:spPr>
        <a:xfrm>
          <a:off x="1115947" y="1361839"/>
          <a:ext cx="1298381" cy="1298381"/>
        </a:xfrm>
        <a:prstGeom prst="ellipse">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Open Sans Extrabold" panose="020B0906030804020204" pitchFamily="34" charset="0"/>
              <a:ea typeface="Open Sans Extrabold" panose="020B0906030804020204" pitchFamily="34" charset="0"/>
              <a:cs typeface="Open Sans Extrabold" panose="020B0906030804020204" pitchFamily="34" charset="0"/>
            </a:rPr>
            <a:t>Management</a:t>
          </a:r>
        </a:p>
      </dsp:txBody>
      <dsp:txXfrm>
        <a:off x="1306090" y="1551982"/>
        <a:ext cx="918095" cy="91809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D73B52-87AA-43E3-BF5B-461E4DAAE2D2}" type="datetimeFigureOut">
              <a:rPr lang="en-GB" smtClean="0"/>
              <a:t>20/03/2024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FBDEE-247E-435F-B4D0-87EAACDF87F9}" type="slidenum">
              <a:rPr lang="en-GB" smtClean="0"/>
              <a:t>‹#›</a:t>
            </a:fld>
            <a:endParaRPr lang="en-GB"/>
          </a:p>
        </p:txBody>
      </p:sp>
    </p:spTree>
    <p:extLst>
      <p:ext uri="{BB962C8B-B14F-4D97-AF65-F5344CB8AC3E}">
        <p14:creationId xmlns:p14="http://schemas.microsoft.com/office/powerpoint/2010/main" val="288469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 years experience, 16 years in LA, implemented and managed kerbside organic collections.</a:t>
            </a:r>
          </a:p>
          <a:p>
            <a:r>
              <a:rPr lang="en-GB" dirty="0"/>
              <a:t>Legislation and targets apply to England only. Other information (e.g. composition, charges) broadly relevant across UK.</a:t>
            </a:r>
          </a:p>
          <a:p>
            <a:r>
              <a:rPr lang="en-GB" dirty="0"/>
              <a:t>Focus on household collections: current LA status, forthcoming requirements, WRAP interventions.</a:t>
            </a:r>
          </a:p>
        </p:txBody>
      </p:sp>
      <p:sp>
        <p:nvSpPr>
          <p:cNvPr id="4" name="Slide Number Placeholder 3"/>
          <p:cNvSpPr>
            <a:spLocks noGrp="1"/>
          </p:cNvSpPr>
          <p:nvPr>
            <p:ph type="sldNum" sz="quarter" idx="5"/>
          </p:nvPr>
        </p:nvSpPr>
        <p:spPr/>
        <p:txBody>
          <a:bodyPr/>
          <a:lstStyle/>
          <a:p>
            <a:fld id="{D4DB414A-5AA8-4399-95E5-A269953C04C4}" type="slidenum">
              <a:rPr lang="en-GB" smtClean="0"/>
              <a:t>1</a:t>
            </a:fld>
            <a:endParaRPr lang="en-GB" dirty="0"/>
          </a:p>
        </p:txBody>
      </p:sp>
    </p:spTree>
    <p:extLst>
      <p:ext uri="{BB962C8B-B14F-4D97-AF65-F5344CB8AC3E}">
        <p14:creationId xmlns:p14="http://schemas.microsoft.com/office/powerpoint/2010/main" val="1294386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new burdens funding for garden waste collections as LAs can continue to charge for this.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E40CFA-BEF4-4818-B323-FC874C27FC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015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Information derived from LA Portal: currently undergoing annual review and update. Figures will change.</a:t>
            </a:r>
          </a:p>
          <a:p>
            <a:r>
              <a:rPr lang="en-GB" dirty="0"/>
              <a:t>£51.13 recognises multiple LA schemes.</a:t>
            </a:r>
          </a:p>
          <a:p>
            <a:r>
              <a:rPr lang="en-GB" dirty="0"/>
              <a:t>£ values include all collection frequencies. Some charges may be higher in Year 1 if additional charge levied for container/delivery.</a:t>
            </a:r>
          </a:p>
          <a:p>
            <a:r>
              <a:rPr lang="en-GB" dirty="0"/>
              <a:t>Subscription rate excludes LAs with chargeable service selecting 0% or 100% subscription rate.</a:t>
            </a:r>
          </a:p>
          <a:p>
            <a:r>
              <a:rPr lang="en-GB" dirty="0"/>
              <a:t>Further work planned to update garden waste yields, recognising nuances of data obtained from LA Portal and WDF.</a:t>
            </a:r>
          </a:p>
          <a:p>
            <a:endParaRPr lang="en-GB" dirty="0"/>
          </a:p>
        </p:txBody>
      </p:sp>
      <p:sp>
        <p:nvSpPr>
          <p:cNvPr id="4" name="Slide Number Placeholder 3"/>
          <p:cNvSpPr>
            <a:spLocks noGrp="1"/>
          </p:cNvSpPr>
          <p:nvPr>
            <p:ph type="sldNum" sz="quarter" idx="5"/>
          </p:nvPr>
        </p:nvSpPr>
        <p:spPr/>
        <p:txBody>
          <a:bodyPr/>
          <a:lstStyle/>
          <a:p>
            <a:fld id="{857A095E-F3E3-4E93-934E-E0DA15F204AF}" type="slidenum">
              <a:rPr lang="en-GB" smtClean="0"/>
              <a:t>11</a:t>
            </a:fld>
            <a:endParaRPr lang="en-GB" dirty="0"/>
          </a:p>
        </p:txBody>
      </p:sp>
    </p:spTree>
    <p:extLst>
      <p:ext uri="{BB962C8B-B14F-4D97-AF65-F5344CB8AC3E}">
        <p14:creationId xmlns:p14="http://schemas.microsoft.com/office/powerpoint/2010/main" val="2465014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Defra consulted on provision of limited free collection service with LAs able to charge beyond this (e.g. increased capacity/frequency).</a:t>
            </a:r>
          </a:p>
          <a:p>
            <a:r>
              <a:rPr lang="en-GB" dirty="0"/>
              <a:t>Defra recommends GW collections over no less than 36 weeks in a year (March to October inclusive).</a:t>
            </a:r>
          </a:p>
          <a:p>
            <a:r>
              <a:rPr lang="en-GB" dirty="0"/>
              <a:t>Key collective aim: maximise green waste yield, irrespective of charge or not.</a:t>
            </a:r>
          </a:p>
        </p:txBody>
      </p:sp>
      <p:sp>
        <p:nvSpPr>
          <p:cNvPr id="4" name="Slide Number Placeholder 3"/>
          <p:cNvSpPr>
            <a:spLocks noGrp="1"/>
          </p:cNvSpPr>
          <p:nvPr>
            <p:ph type="sldNum" sz="quarter" idx="5"/>
          </p:nvPr>
        </p:nvSpPr>
        <p:spPr/>
        <p:txBody>
          <a:bodyPr/>
          <a:lstStyle/>
          <a:p>
            <a:fld id="{857A095E-F3E3-4E93-934E-E0DA15F204AF}" type="slidenum">
              <a:rPr lang="en-GB" smtClean="0"/>
              <a:t>12</a:t>
            </a:fld>
            <a:endParaRPr lang="en-GB" dirty="0"/>
          </a:p>
        </p:txBody>
      </p:sp>
    </p:spTree>
    <p:extLst>
      <p:ext uri="{BB962C8B-B14F-4D97-AF65-F5344CB8AC3E}">
        <p14:creationId xmlns:p14="http://schemas.microsoft.com/office/powerpoint/2010/main" val="3226117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DB414A-5AA8-4399-95E5-A269953C04C4}" type="slidenum">
              <a:rPr lang="en-GB" smtClean="0"/>
              <a:t>13</a:t>
            </a:fld>
            <a:endParaRPr lang="en-GB" dirty="0"/>
          </a:p>
        </p:txBody>
      </p:sp>
    </p:spTree>
    <p:extLst>
      <p:ext uri="{BB962C8B-B14F-4D97-AF65-F5344CB8AC3E}">
        <p14:creationId xmlns:p14="http://schemas.microsoft.com/office/powerpoint/2010/main" val="420912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Comprehensive, interactive guide to rolling out food waste collections.</a:t>
            </a:r>
          </a:p>
          <a:p>
            <a:r>
              <a:rPr lang="en-GB" dirty="0"/>
              <a:t>Information on material quality, vehicles, containers, flats, bulking, treatment, communication, mobilisation.</a:t>
            </a:r>
          </a:p>
          <a:p>
            <a:r>
              <a:rPr lang="en-GB" dirty="0"/>
              <a:t>Launched February 2024.</a:t>
            </a:r>
          </a:p>
          <a:p>
            <a:r>
              <a:rPr lang="en-GB" dirty="0"/>
              <a:t>Elected Member guide also launched.</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E40CFA-BEF4-4818-B323-FC874C27FC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904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WRAP engagement with container and vehicle manufacturers since 2020.</a:t>
            </a:r>
          </a:p>
          <a:p>
            <a:r>
              <a:rPr lang="en-GB" dirty="0"/>
              <a:t>Challenges: manufacturer and LA procurement capacity.</a:t>
            </a:r>
          </a:p>
          <a:p>
            <a:r>
              <a:rPr lang="en-GB" dirty="0"/>
              <a:t>Aim to remove bottlenecks and expedite orders/delivery.</a:t>
            </a:r>
          </a:p>
          <a:p>
            <a:r>
              <a:rPr lang="en-GB" dirty="0"/>
              <a:t>Docs available free of charge to LAs and manufacturers, voluntary use.</a:t>
            </a:r>
          </a:p>
          <a:p>
            <a:r>
              <a:rPr lang="en-GB" dirty="0"/>
              <a:t>Caddies: 5, 7, 23 litres; 2 wheeled bins: 120-240 litres; 4 wheeled bins: 440 litres.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E40CFA-BEF4-4818-B323-FC874C27FC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399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Information on collaboration, use of standard specs, use of PBO, lead in times, use of short-term vehicle hire.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E40CFA-BEF4-4818-B323-FC874C27FC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448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E40CFA-BEF4-4818-B323-FC874C27FC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99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Tested with LA groups (one to one) and LARAC workshop (October 2023).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E40CFA-BEF4-4818-B323-FC874C27FC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922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B414A-5AA8-4399-95E5-A269953C04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406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 is a climate action NGO working around the globe to tackle the causes of the climate crisis and give the planet a sustainable future. </a:t>
            </a:r>
          </a:p>
          <a:p>
            <a:r>
              <a:rPr lang="en-GB" dirty="0"/>
              <a:t>Our vision is a thriving world in which climate change is no longer a problem</a:t>
            </a:r>
            <a:endParaRPr lang="en-US" dirty="0"/>
          </a:p>
          <a:p>
            <a:r>
              <a:rPr lang="en-US" dirty="0"/>
              <a:t>We bring people together, act on the facts and drive change</a:t>
            </a:r>
          </a:p>
          <a:p>
            <a:r>
              <a:rPr lang="en-GB" dirty="0"/>
              <a:t>We were established in the UK in 2000; we now work in 40+ countries. </a:t>
            </a:r>
            <a:endParaRPr lang="en-US" dirty="0"/>
          </a:p>
          <a:p>
            <a:r>
              <a:rPr lang="en-GB" dirty="0"/>
              <a:t>We work at the heart of the system and across the value chain, with governments, businesses, philanthropic funders and NGOs to make real and lasting change.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9B01F-B36D-4CEB-9FDA-8642336506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515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OWC gate fee range = £24.50 to £29.50 in 2023 (LetsRecycle).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LAs commenced new AD contracts (food waste only) since 1</a:t>
            </a:r>
            <a:r>
              <a:rPr lang="en-GB" baseline="30000" dirty="0"/>
              <a:t>st</a:t>
            </a:r>
            <a:r>
              <a:rPr lang="en-GB" dirty="0"/>
              <a:t> April 2022, with median gate fee of -£15 per tonne (i.e. income received). Likely a result of high energy prices at time of procurement (validated through operator surveys and interviews) coupled with dearth of material local to plants.</a:t>
            </a:r>
          </a:p>
          <a:p>
            <a:r>
              <a:rPr lang="en-GB" dirty="0"/>
              <a:t>Standard rate of landfill tax in 2022/23 = £98.60 per tonne (£102.10 in 2023/24, £103.70 in 2024/25). Increasing to £126.15 in 2025/26.</a:t>
            </a:r>
          </a:p>
        </p:txBody>
      </p:sp>
      <p:sp>
        <p:nvSpPr>
          <p:cNvPr id="4" name="Slide Number Placeholder 3"/>
          <p:cNvSpPr>
            <a:spLocks noGrp="1"/>
          </p:cNvSpPr>
          <p:nvPr>
            <p:ph type="sldNum" sz="quarter" idx="5"/>
          </p:nvPr>
        </p:nvSpPr>
        <p:spPr/>
        <p:txBody>
          <a:bodyPr/>
          <a:lstStyle/>
          <a:p>
            <a:fld id="{857A095E-F3E3-4E93-934E-E0DA15F204AF}" type="slidenum">
              <a:rPr lang="en-GB" smtClean="0"/>
              <a:t>20</a:t>
            </a:fld>
            <a:endParaRPr lang="en-GB" dirty="0"/>
          </a:p>
        </p:txBody>
      </p:sp>
    </p:spTree>
    <p:extLst>
      <p:ext uri="{BB962C8B-B14F-4D97-AF65-F5344CB8AC3E}">
        <p14:creationId xmlns:p14="http://schemas.microsoft.com/office/powerpoint/2010/main" val="1897789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NSG = not further legal requirement but to influence behaviour.</a:t>
            </a:r>
          </a:p>
          <a:p>
            <a:r>
              <a:rPr lang="en-GB"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NSG for GW to support LA decision making. January 2024 webinar on CGW: 38% of LAs set charge based on neighbouring LA.</a:t>
            </a:r>
          </a:p>
          <a:p>
            <a:endParaRPr lang="en-GB" b="0" dirty="0"/>
          </a:p>
        </p:txBody>
      </p:sp>
      <p:sp>
        <p:nvSpPr>
          <p:cNvPr id="4" name="Slide Number Placeholder 3"/>
          <p:cNvSpPr>
            <a:spLocks noGrp="1"/>
          </p:cNvSpPr>
          <p:nvPr>
            <p:ph type="sldNum" sz="quarter" idx="5"/>
          </p:nvPr>
        </p:nvSpPr>
        <p:spPr/>
        <p:txBody>
          <a:bodyPr/>
          <a:lstStyle/>
          <a:p>
            <a:fld id="{857A095E-F3E3-4E93-934E-E0DA15F204AF}" type="slidenum">
              <a:rPr lang="en-GB" smtClean="0"/>
              <a:t>21</a:t>
            </a:fld>
            <a:endParaRPr lang="en-GB" dirty="0"/>
          </a:p>
        </p:txBody>
      </p:sp>
    </p:spTree>
    <p:extLst>
      <p:ext uri="{BB962C8B-B14F-4D97-AF65-F5344CB8AC3E}">
        <p14:creationId xmlns:p14="http://schemas.microsoft.com/office/powerpoint/2010/main" val="1598864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857A095E-F3E3-4E93-934E-E0DA15F204AF}" type="slidenum">
              <a:rPr lang="en-GB" smtClean="0"/>
              <a:t>22</a:t>
            </a:fld>
            <a:endParaRPr lang="en-GB" dirty="0"/>
          </a:p>
        </p:txBody>
      </p:sp>
    </p:spTree>
    <p:extLst>
      <p:ext uri="{BB962C8B-B14F-4D97-AF65-F5344CB8AC3E}">
        <p14:creationId xmlns:p14="http://schemas.microsoft.com/office/powerpoint/2010/main" val="3804376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Residual waste targets underpinned by The Environmental Targets (Residual Waste)(England) Regulations 2023.</a:t>
            </a:r>
          </a:p>
          <a:p>
            <a:r>
              <a:rPr lang="en-GB" dirty="0"/>
              <a:t>Interim residual waste targets in 2028.</a:t>
            </a:r>
          </a:p>
          <a:p>
            <a:r>
              <a:rPr lang="en-GB" dirty="0"/>
              <a:t>Quality: impact on SR permits (contamination&lt;1%). PAS100 contamination limit&lt;0.25% (0.12% sub limit for plastics). Thresholds may be lowered as part of Quality Protocol revision. Financial impact on operators and LA inputters.</a:t>
            </a:r>
          </a:p>
        </p:txBody>
      </p:sp>
      <p:sp>
        <p:nvSpPr>
          <p:cNvPr id="4" name="Slide Number Placeholder 3"/>
          <p:cNvSpPr>
            <a:spLocks noGrp="1"/>
          </p:cNvSpPr>
          <p:nvPr>
            <p:ph type="sldNum" sz="quarter" idx="5"/>
          </p:nvPr>
        </p:nvSpPr>
        <p:spPr/>
        <p:txBody>
          <a:bodyPr/>
          <a:lstStyle/>
          <a:p>
            <a:fld id="{857A095E-F3E3-4E93-934E-E0DA15F204AF}" type="slidenum">
              <a:rPr lang="en-GB" smtClean="0"/>
              <a:t>23</a:t>
            </a:fld>
            <a:endParaRPr lang="en-GB" dirty="0"/>
          </a:p>
        </p:txBody>
      </p:sp>
    </p:spTree>
    <p:extLst>
      <p:ext uri="{BB962C8B-B14F-4D97-AF65-F5344CB8AC3E}">
        <p14:creationId xmlns:p14="http://schemas.microsoft.com/office/powerpoint/2010/main" val="2687337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A714F8-7564-4ED5-BFE2-FCFEF621FF2E}" type="slidenum">
              <a:rPr lang="en-GB" smtClean="0"/>
              <a:t>24</a:t>
            </a:fld>
            <a:endParaRPr lang="en-GB" dirty="0"/>
          </a:p>
        </p:txBody>
      </p:sp>
    </p:spTree>
    <p:extLst>
      <p:ext uri="{BB962C8B-B14F-4D97-AF65-F5344CB8AC3E}">
        <p14:creationId xmlns:p14="http://schemas.microsoft.com/office/powerpoint/2010/main" val="1174458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Anaerobic degradation of organic material in landfill generates methane.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Complementary levers of legislation and fiscal measures (i.e. landfill tax).</a:t>
            </a:r>
          </a:p>
          <a:p>
            <a:r>
              <a:rPr lang="en-GB" dirty="0"/>
              <a:t>LULUFC = land use, land-use change and forestry.</a:t>
            </a:r>
          </a:p>
        </p:txBody>
      </p:sp>
      <p:sp>
        <p:nvSpPr>
          <p:cNvPr id="4" name="Slide Number Placeholder 3"/>
          <p:cNvSpPr>
            <a:spLocks noGrp="1"/>
          </p:cNvSpPr>
          <p:nvPr>
            <p:ph type="sldNum" sz="quarter" idx="5"/>
          </p:nvPr>
        </p:nvSpPr>
        <p:spPr/>
        <p:txBody>
          <a:bodyPr/>
          <a:lstStyle/>
          <a:p>
            <a:fld id="{857A095E-F3E3-4E93-934E-E0DA15F204AF}" type="slidenum">
              <a:rPr lang="en-GB" smtClean="0"/>
              <a:t>3</a:t>
            </a:fld>
            <a:endParaRPr lang="en-GB" dirty="0"/>
          </a:p>
        </p:txBody>
      </p:sp>
    </p:spTree>
    <p:extLst>
      <p:ext uri="{BB962C8B-B14F-4D97-AF65-F5344CB8AC3E}">
        <p14:creationId xmlns:p14="http://schemas.microsoft.com/office/powerpoint/2010/main" val="977774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2021/22: 111 LAs in England sent waste to non-hazardous landfill</a:t>
            </a:r>
          </a:p>
        </p:txBody>
      </p:sp>
      <p:sp>
        <p:nvSpPr>
          <p:cNvPr id="4" name="Slide Number Placeholder 3"/>
          <p:cNvSpPr>
            <a:spLocks noGrp="1"/>
          </p:cNvSpPr>
          <p:nvPr>
            <p:ph type="sldNum" sz="quarter" idx="5"/>
          </p:nvPr>
        </p:nvSpPr>
        <p:spPr/>
        <p:txBody>
          <a:bodyPr/>
          <a:lstStyle/>
          <a:p>
            <a:fld id="{857A095E-F3E3-4E93-934E-E0DA15F204AF}" type="slidenum">
              <a:rPr lang="en-GB" smtClean="0"/>
              <a:t>4</a:t>
            </a:fld>
            <a:endParaRPr lang="en-GB" dirty="0"/>
          </a:p>
        </p:txBody>
      </p:sp>
    </p:spTree>
    <p:extLst>
      <p:ext uri="{BB962C8B-B14F-4D97-AF65-F5344CB8AC3E}">
        <p14:creationId xmlns:p14="http://schemas.microsoft.com/office/powerpoint/2010/main" val="2188807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C877F-D9A0-1BEF-6623-F504D365D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76A68-28E5-D07D-4CB2-D0BB48898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57654-EFB1-D863-BD68-D5E1500580D0}"/>
              </a:ext>
            </a:extLst>
          </p:cNvPr>
          <p:cNvSpPr>
            <a:spLocks noGrp="1"/>
          </p:cNvSpPr>
          <p:nvPr>
            <p:ph type="body" idx="1"/>
          </p:nvPr>
        </p:nvSpPr>
        <p:spPr/>
        <p:txBody>
          <a:bodyPr/>
          <a:lstStyle/>
          <a:p>
            <a:r>
              <a:rPr lang="en-GB" dirty="0"/>
              <a:t>Recycling rates plateaued over 15 years. Step change expected from SFW collections.</a:t>
            </a:r>
          </a:p>
        </p:txBody>
      </p:sp>
      <p:sp>
        <p:nvSpPr>
          <p:cNvPr id="4" name="Slide Number Placeholder 3">
            <a:extLst>
              <a:ext uri="{FF2B5EF4-FFF2-40B4-BE49-F238E27FC236}">
                <a16:creationId xmlns:a16="http://schemas.microsoft.com/office/drawing/2014/main" id="{694C656E-1100-91A5-2A50-3E3984251211}"/>
              </a:ext>
            </a:extLst>
          </p:cNvPr>
          <p:cNvSpPr>
            <a:spLocks noGrp="1"/>
          </p:cNvSpPr>
          <p:nvPr>
            <p:ph type="sldNum" sz="quarter" idx="5"/>
          </p:nvPr>
        </p:nvSpPr>
        <p:spPr/>
        <p:txBody>
          <a:bodyPr/>
          <a:lstStyle/>
          <a:p>
            <a:fld id="{857A095E-F3E3-4E93-934E-E0DA15F204AF}" type="slidenum">
              <a:rPr lang="en-GB" smtClean="0"/>
              <a:t>5</a:t>
            </a:fld>
            <a:endParaRPr lang="en-GB" dirty="0"/>
          </a:p>
        </p:txBody>
      </p:sp>
    </p:spTree>
    <p:extLst>
      <p:ext uri="{BB962C8B-B14F-4D97-AF65-F5344CB8AC3E}">
        <p14:creationId xmlns:p14="http://schemas.microsoft.com/office/powerpoint/2010/main" val="3912514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Figures based on WRAP 2017 UK waste composition studies. Variances across LAs depending on contextual and service factors (material collected, frequency, seasonality).</a:t>
            </a:r>
          </a:p>
        </p:txBody>
      </p:sp>
      <p:sp>
        <p:nvSpPr>
          <p:cNvPr id="4" name="Slide Number Placeholder 3"/>
          <p:cNvSpPr>
            <a:spLocks noGrp="1"/>
          </p:cNvSpPr>
          <p:nvPr>
            <p:ph type="sldNum" sz="quarter" idx="5"/>
          </p:nvPr>
        </p:nvSpPr>
        <p:spPr/>
        <p:txBody>
          <a:bodyPr/>
          <a:lstStyle/>
          <a:p>
            <a:fld id="{857A095E-F3E3-4E93-934E-E0DA15F204AF}" type="slidenum">
              <a:rPr lang="en-GB" smtClean="0"/>
              <a:t>6</a:t>
            </a:fld>
            <a:endParaRPr lang="en-GB" dirty="0"/>
          </a:p>
        </p:txBody>
      </p:sp>
    </p:spTree>
    <p:extLst>
      <p:ext uri="{BB962C8B-B14F-4D97-AF65-F5344CB8AC3E}">
        <p14:creationId xmlns:p14="http://schemas.microsoft.com/office/powerpoint/2010/main" val="4191980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reflective of number of LAs that have implemented FW collections.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2022, over 15.1 m households in UK had access to a FW collection (2007 = 3.2 million).</a:t>
            </a:r>
          </a:p>
          <a:p>
            <a:r>
              <a:rPr lang="en-GB" dirty="0"/>
              <a:t>2022/23: 128 LAs with SFW collections; 41 LAs with co-collected food and garden waste collections.</a:t>
            </a:r>
          </a:p>
          <a:p>
            <a:r>
              <a:rPr lang="en-GB" dirty="0"/>
              <a:t>Food waste within co-collected food and garden waste stream is 1/3 to 1/2 that observed where SFW collected.</a:t>
            </a:r>
          </a:p>
        </p:txBody>
      </p:sp>
      <p:sp>
        <p:nvSpPr>
          <p:cNvPr id="4" name="Slide Number Placeholder 3"/>
          <p:cNvSpPr>
            <a:spLocks noGrp="1"/>
          </p:cNvSpPr>
          <p:nvPr>
            <p:ph type="sldNum" sz="quarter" idx="5"/>
          </p:nvPr>
        </p:nvSpPr>
        <p:spPr/>
        <p:txBody>
          <a:bodyPr/>
          <a:lstStyle/>
          <a:p>
            <a:fld id="{857A095E-F3E3-4E93-934E-E0DA15F204AF}" type="slidenum">
              <a:rPr lang="en-GB" smtClean="0"/>
              <a:t>7</a:t>
            </a:fld>
            <a:endParaRPr lang="en-GB" dirty="0"/>
          </a:p>
        </p:txBody>
      </p:sp>
    </p:spTree>
    <p:extLst>
      <p:ext uri="{BB962C8B-B14F-4D97-AF65-F5344CB8AC3E}">
        <p14:creationId xmlns:p14="http://schemas.microsoft.com/office/powerpoint/2010/main" val="366708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4587-8E79-ABF0-C0C0-A801F692E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C4A2C4-58B7-6166-9C66-8A9A8E031E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A8E58-C0A2-BF23-4FC6-AF44B28D9F86}"/>
              </a:ext>
            </a:extLst>
          </p:cNvPr>
          <p:cNvSpPr>
            <a:spLocks noGrp="1"/>
          </p:cNvSpPr>
          <p:nvPr>
            <p:ph type="body" idx="1"/>
          </p:nvPr>
        </p:nvSpPr>
        <p:spPr/>
        <p:txBody>
          <a:bodyPr/>
          <a:lstStyle/>
          <a:p>
            <a:r>
              <a:rPr lang="en-GB" dirty="0"/>
              <a:t>95% of LAs already collect garden waste.</a:t>
            </a:r>
          </a:p>
        </p:txBody>
      </p:sp>
      <p:sp>
        <p:nvSpPr>
          <p:cNvPr id="4" name="Slide Number Placeholder 3">
            <a:extLst>
              <a:ext uri="{FF2B5EF4-FFF2-40B4-BE49-F238E27FC236}">
                <a16:creationId xmlns:a16="http://schemas.microsoft.com/office/drawing/2014/main" id="{820CB63A-1E9D-E2EF-D677-91A15EE15639}"/>
              </a:ext>
            </a:extLst>
          </p:cNvPr>
          <p:cNvSpPr>
            <a:spLocks noGrp="1"/>
          </p:cNvSpPr>
          <p:nvPr>
            <p:ph type="sldNum" sz="quarter" idx="5"/>
          </p:nvPr>
        </p:nvSpPr>
        <p:spPr/>
        <p:txBody>
          <a:bodyPr/>
          <a:lstStyle/>
          <a:p>
            <a:fld id="{857A095E-F3E3-4E93-934E-E0DA15F204AF}" type="slidenum">
              <a:rPr lang="en-GB" smtClean="0"/>
              <a:t>8</a:t>
            </a:fld>
            <a:endParaRPr lang="en-GB" dirty="0"/>
          </a:p>
        </p:txBody>
      </p:sp>
    </p:spTree>
    <p:extLst>
      <p:ext uri="{BB962C8B-B14F-4D97-AF65-F5344CB8AC3E}">
        <p14:creationId xmlns:p14="http://schemas.microsoft.com/office/powerpoint/2010/main" val="2884085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4BF4D-4E65-05A4-FF59-050C0550F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B6A79-2E4F-AFB9-9068-226E355DD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F54DF4-4394-6D39-74AC-FC768CF8F071}"/>
              </a:ext>
            </a:extLst>
          </p:cNvPr>
          <p:cNvSpPr>
            <a:spLocks noGrp="1"/>
          </p:cNvSpPr>
          <p:nvPr>
            <p:ph type="body" idx="1"/>
          </p:nvPr>
        </p:nvSpPr>
        <p:spPr/>
        <p:txBody>
          <a:bodyPr/>
          <a:lstStyle/>
          <a:p>
            <a:r>
              <a:rPr lang="en-GB" dirty="0"/>
              <a:t>LAs subject to a TA will be named in regulations.</a:t>
            </a:r>
          </a:p>
          <a:p>
            <a:r>
              <a:rPr lang="en-GB" dirty="0"/>
              <a:t>Targeted consultation (co-collection exemption) closed November 2023. Awaiting Defra response.</a:t>
            </a:r>
          </a:p>
          <a:p>
            <a:r>
              <a:rPr lang="en-GB" dirty="0"/>
              <a:t>Affirmative and negative SIs and commencement regulations with enact requirements of Simpler Recycling and provisions set out in Environment Act 2021.</a:t>
            </a:r>
          </a:p>
        </p:txBody>
      </p:sp>
      <p:sp>
        <p:nvSpPr>
          <p:cNvPr id="4" name="Slide Number Placeholder 3">
            <a:extLst>
              <a:ext uri="{FF2B5EF4-FFF2-40B4-BE49-F238E27FC236}">
                <a16:creationId xmlns:a16="http://schemas.microsoft.com/office/drawing/2014/main" id="{AEE65C50-7C06-8E74-E03C-C01BBA92F4F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E40CFA-BEF4-4818-B323-FC874C27FC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004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6E7C8-96C0-3CFD-0A1C-5B545456DA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841AB1-557C-FA03-8723-7D191858D5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E2FEE40-20C2-C8C0-3ADB-E28C29F434B6}"/>
              </a:ext>
            </a:extLst>
          </p:cNvPr>
          <p:cNvSpPr>
            <a:spLocks noGrp="1"/>
          </p:cNvSpPr>
          <p:nvPr>
            <p:ph type="dt" sz="half" idx="10"/>
          </p:nvPr>
        </p:nvSpPr>
        <p:spPr/>
        <p:txBody>
          <a:bodyPr/>
          <a:lstStyle/>
          <a:p>
            <a:fld id="{FB952739-B89C-4A3D-B562-A7DB0693FBD1}" type="datetimeFigureOut">
              <a:rPr lang="en-GB" smtClean="0"/>
              <a:t>20/03/2024</a:t>
            </a:fld>
            <a:endParaRPr lang="en-GB"/>
          </a:p>
        </p:txBody>
      </p:sp>
      <p:sp>
        <p:nvSpPr>
          <p:cNvPr id="5" name="Footer Placeholder 4">
            <a:extLst>
              <a:ext uri="{FF2B5EF4-FFF2-40B4-BE49-F238E27FC236}">
                <a16:creationId xmlns:a16="http://schemas.microsoft.com/office/drawing/2014/main" id="{2032C477-726E-83D3-811E-6DF18B49F3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F02F1F-2898-C2B7-2E1B-FAC81546780A}"/>
              </a:ext>
            </a:extLst>
          </p:cNvPr>
          <p:cNvSpPr>
            <a:spLocks noGrp="1"/>
          </p:cNvSpPr>
          <p:nvPr>
            <p:ph type="sldNum" sz="quarter" idx="12"/>
          </p:nvPr>
        </p:nvSpPr>
        <p:spPr/>
        <p:txBody>
          <a:bodyPr/>
          <a:lstStyle/>
          <a:p>
            <a:fld id="{5114DC87-AE07-493A-8C1F-7B3FF7315580}" type="slidenum">
              <a:rPr lang="en-GB" smtClean="0"/>
              <a:t>‹#›</a:t>
            </a:fld>
            <a:endParaRPr lang="en-GB"/>
          </a:p>
        </p:txBody>
      </p:sp>
    </p:spTree>
    <p:extLst>
      <p:ext uri="{BB962C8B-B14F-4D97-AF65-F5344CB8AC3E}">
        <p14:creationId xmlns:p14="http://schemas.microsoft.com/office/powerpoint/2010/main" val="1540296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C645-8750-9FB0-B79B-A92D5E4E21E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3C050D-36D3-8CB3-CDF8-7AC5EC6FD7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57F7FD-B4BE-C11B-FA9E-B7729093879A}"/>
              </a:ext>
            </a:extLst>
          </p:cNvPr>
          <p:cNvSpPr>
            <a:spLocks noGrp="1"/>
          </p:cNvSpPr>
          <p:nvPr>
            <p:ph type="dt" sz="half" idx="10"/>
          </p:nvPr>
        </p:nvSpPr>
        <p:spPr/>
        <p:txBody>
          <a:bodyPr/>
          <a:lstStyle/>
          <a:p>
            <a:fld id="{FB952739-B89C-4A3D-B562-A7DB0693FBD1}" type="datetimeFigureOut">
              <a:rPr lang="en-GB" smtClean="0"/>
              <a:t>20/03/2024</a:t>
            </a:fld>
            <a:endParaRPr lang="en-GB"/>
          </a:p>
        </p:txBody>
      </p:sp>
      <p:sp>
        <p:nvSpPr>
          <p:cNvPr id="5" name="Footer Placeholder 4">
            <a:extLst>
              <a:ext uri="{FF2B5EF4-FFF2-40B4-BE49-F238E27FC236}">
                <a16:creationId xmlns:a16="http://schemas.microsoft.com/office/drawing/2014/main" id="{C4ADD2BF-C4DA-1A65-630C-F08B5287F5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ADF9DF-3494-E44B-51C6-53A6AAE8368C}"/>
              </a:ext>
            </a:extLst>
          </p:cNvPr>
          <p:cNvSpPr>
            <a:spLocks noGrp="1"/>
          </p:cNvSpPr>
          <p:nvPr>
            <p:ph type="sldNum" sz="quarter" idx="12"/>
          </p:nvPr>
        </p:nvSpPr>
        <p:spPr/>
        <p:txBody>
          <a:bodyPr/>
          <a:lstStyle/>
          <a:p>
            <a:fld id="{5114DC87-AE07-493A-8C1F-7B3FF7315580}" type="slidenum">
              <a:rPr lang="en-GB" smtClean="0"/>
              <a:t>‹#›</a:t>
            </a:fld>
            <a:endParaRPr lang="en-GB"/>
          </a:p>
        </p:txBody>
      </p:sp>
    </p:spTree>
    <p:extLst>
      <p:ext uri="{BB962C8B-B14F-4D97-AF65-F5344CB8AC3E}">
        <p14:creationId xmlns:p14="http://schemas.microsoft.com/office/powerpoint/2010/main" val="88592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8597C6-2E7F-C1F7-20E0-AF990A6889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567C85-B86F-C4F0-AB67-4DFBAFC385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697B69-EE99-C4EB-3246-986275D342C7}"/>
              </a:ext>
            </a:extLst>
          </p:cNvPr>
          <p:cNvSpPr>
            <a:spLocks noGrp="1"/>
          </p:cNvSpPr>
          <p:nvPr>
            <p:ph type="dt" sz="half" idx="10"/>
          </p:nvPr>
        </p:nvSpPr>
        <p:spPr/>
        <p:txBody>
          <a:bodyPr/>
          <a:lstStyle/>
          <a:p>
            <a:fld id="{FB952739-B89C-4A3D-B562-A7DB0693FBD1}" type="datetimeFigureOut">
              <a:rPr lang="en-GB" smtClean="0"/>
              <a:t>20/03/2024</a:t>
            </a:fld>
            <a:endParaRPr lang="en-GB"/>
          </a:p>
        </p:txBody>
      </p:sp>
      <p:sp>
        <p:nvSpPr>
          <p:cNvPr id="5" name="Footer Placeholder 4">
            <a:extLst>
              <a:ext uri="{FF2B5EF4-FFF2-40B4-BE49-F238E27FC236}">
                <a16:creationId xmlns:a16="http://schemas.microsoft.com/office/drawing/2014/main" id="{B0CE12EE-4A2A-8802-37BB-9B034184E8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B0DD19-B992-E143-F257-6A66CD0BD5C7}"/>
              </a:ext>
            </a:extLst>
          </p:cNvPr>
          <p:cNvSpPr>
            <a:spLocks noGrp="1"/>
          </p:cNvSpPr>
          <p:nvPr>
            <p:ph type="sldNum" sz="quarter" idx="12"/>
          </p:nvPr>
        </p:nvSpPr>
        <p:spPr/>
        <p:txBody>
          <a:bodyPr/>
          <a:lstStyle/>
          <a:p>
            <a:fld id="{5114DC87-AE07-493A-8C1F-7B3FF7315580}" type="slidenum">
              <a:rPr lang="en-GB" smtClean="0"/>
              <a:t>‹#›</a:t>
            </a:fld>
            <a:endParaRPr lang="en-GB"/>
          </a:p>
        </p:txBody>
      </p:sp>
    </p:spTree>
    <p:extLst>
      <p:ext uri="{BB962C8B-B14F-4D97-AF65-F5344CB8AC3E}">
        <p14:creationId xmlns:p14="http://schemas.microsoft.com/office/powerpoint/2010/main" val="1329150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RAP U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895" y="557214"/>
            <a:ext cx="4790947" cy="2952751"/>
          </a:xfrm>
        </p:spPr>
        <p:txBody>
          <a:bodyPr anchor="b" anchorCtr="0">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Introduction to WRAP</a:t>
            </a:r>
            <a:endParaRPr lang="en-US"/>
          </a:p>
        </p:txBody>
      </p:sp>
      <p:sp>
        <p:nvSpPr>
          <p:cNvPr id="3" name="Subtitle 2"/>
          <p:cNvSpPr>
            <a:spLocks noGrp="1"/>
          </p:cNvSpPr>
          <p:nvPr>
            <p:ph type="subTitle" idx="1"/>
          </p:nvPr>
        </p:nvSpPr>
        <p:spPr>
          <a:xfrm>
            <a:off x="973895" y="4437857"/>
            <a:ext cx="4790947" cy="1655762"/>
          </a:xfrm>
        </p:spPr>
        <p:txBody>
          <a:bodyPr/>
          <a:lstStyle>
            <a:lvl1pPr marL="0" indent="0" algn="l">
              <a:buNone/>
              <a:defRPr sz="2400"/>
            </a:lvl1pPr>
            <a:lvl2pPr marL="6350" indent="0" algn="l">
              <a:buNone/>
              <a:tabLst/>
              <a:defRPr sz="2000"/>
            </a:lvl2pPr>
            <a:lvl3pPr marL="914310" indent="0" algn="ctr">
              <a:buNone/>
              <a:defRPr sz="1800"/>
            </a:lvl3pPr>
            <a:lvl4pPr marL="1371464" indent="0" algn="ctr">
              <a:buNone/>
              <a:defRPr sz="1600"/>
            </a:lvl4pPr>
            <a:lvl5pPr marL="1828618" indent="0" algn="ctr">
              <a:buNone/>
              <a:defRPr sz="1600"/>
            </a:lvl5pPr>
            <a:lvl6pPr marL="2285772" indent="0" algn="ctr">
              <a:buNone/>
              <a:defRPr sz="1600"/>
            </a:lvl6pPr>
            <a:lvl7pPr marL="2742926" indent="0" algn="ctr">
              <a:buNone/>
              <a:defRPr sz="1600"/>
            </a:lvl7pPr>
            <a:lvl8pPr marL="3200080" indent="0" algn="ctr">
              <a:buNone/>
              <a:defRPr sz="1600"/>
            </a:lvl8pPr>
            <a:lvl9pPr marL="3657234" indent="0" algn="ctr">
              <a:buNone/>
              <a:defRPr sz="1600"/>
            </a:lvl9pPr>
          </a:lstStyle>
          <a:p>
            <a:pPr lvl="1"/>
            <a:endParaRPr lang="en-GB"/>
          </a:p>
        </p:txBody>
      </p:sp>
      <p:sp>
        <p:nvSpPr>
          <p:cNvPr id="13" name="Text Placeholder 12">
            <a:extLst>
              <a:ext uri="{FF2B5EF4-FFF2-40B4-BE49-F238E27FC236}">
                <a16:creationId xmlns:a16="http://schemas.microsoft.com/office/drawing/2014/main" id="{CC683CB7-05D5-53E9-FD1A-B16C265BD8B4}"/>
              </a:ext>
            </a:extLst>
          </p:cNvPr>
          <p:cNvSpPr>
            <a:spLocks noGrp="1"/>
          </p:cNvSpPr>
          <p:nvPr>
            <p:ph type="body" sz="quarter" idx="10" hasCustomPrompt="1"/>
          </p:nvPr>
        </p:nvSpPr>
        <p:spPr>
          <a:xfrm>
            <a:off x="8265857" y="2907506"/>
            <a:ext cx="3593540" cy="1607344"/>
          </a:xfrm>
        </p:spPr>
        <p:txBody>
          <a:bodyPr/>
          <a:lstStyle>
            <a:lvl1pPr marL="0" indent="0">
              <a:buNone/>
              <a:defRPr sz="2700"/>
            </a:lvl1pPr>
            <a:lvl2pPr marL="6350" indent="0">
              <a:buNone/>
              <a:tabLst/>
              <a:defRPr/>
            </a:lvl2pPr>
            <a:lvl3pPr marL="914310" indent="0">
              <a:buNone/>
              <a:defRPr/>
            </a:lvl3pPr>
            <a:lvl4pPr marL="1371464" indent="0">
              <a:buNone/>
              <a:defRPr/>
            </a:lvl4pPr>
            <a:lvl5pPr marL="1828618" indent="0">
              <a:buNone/>
              <a:defRPr/>
            </a:lvl5pPr>
          </a:lstStyle>
          <a:p>
            <a:pPr lvl="0"/>
            <a:r>
              <a:rPr lang="en-US"/>
              <a:t>Host - Huw Day </a:t>
            </a:r>
          </a:p>
        </p:txBody>
      </p:sp>
    </p:spTree>
    <p:extLst>
      <p:ext uri="{BB962C8B-B14F-4D97-AF65-F5344CB8AC3E}">
        <p14:creationId xmlns:p14="http://schemas.microsoft.com/office/powerpoint/2010/main" val="677676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0F70A61A-470D-5344-9A38-4323B7E0BEDD}"/>
              </a:ext>
            </a:extLst>
          </p:cNvPr>
          <p:cNvSpPr/>
          <p:nvPr userDrawn="1"/>
        </p:nvSpPr>
        <p:spPr>
          <a:xfrm>
            <a:off x="320841" y="320841"/>
            <a:ext cx="11550321" cy="6216321"/>
          </a:xfrm>
          <a:custGeom>
            <a:avLst/>
            <a:gdLst>
              <a:gd name="connsiteX0" fmla="*/ 0 w 8662741"/>
              <a:gd name="connsiteY0" fmla="*/ 0 h 4662241"/>
              <a:gd name="connsiteX1" fmla="*/ 7571875 w 8662741"/>
              <a:gd name="connsiteY1" fmla="*/ 0 h 4662241"/>
              <a:gd name="connsiteX2" fmla="*/ 7571875 w 8662741"/>
              <a:gd name="connsiteY2" fmla="*/ 2305 h 4662241"/>
              <a:gd name="connsiteX3" fmla="*/ 7622171 w 8662741"/>
              <a:gd name="connsiteY3" fmla="*/ 4528 h 4662241"/>
              <a:gd name="connsiteX4" fmla="*/ 8639519 w 8662741"/>
              <a:gd name="connsiteY4" fmla="*/ 912647 h 4662241"/>
              <a:gd name="connsiteX5" fmla="*/ 8661528 w 8662741"/>
              <a:gd name="connsiteY5" fmla="*/ 1130971 h 4662241"/>
              <a:gd name="connsiteX6" fmla="*/ 8662741 w 8662741"/>
              <a:gd name="connsiteY6" fmla="*/ 1130971 h 4662241"/>
              <a:gd name="connsiteX7" fmla="*/ 8662741 w 8662741"/>
              <a:gd name="connsiteY7" fmla="*/ 1143001 h 4662241"/>
              <a:gd name="connsiteX8" fmla="*/ 8662741 w 8662741"/>
              <a:gd name="connsiteY8" fmla="*/ 4662241 h 4662241"/>
              <a:gd name="connsiteX9" fmla="*/ 1143001 w 8662741"/>
              <a:gd name="connsiteY9" fmla="*/ 4662241 h 4662241"/>
              <a:gd name="connsiteX10" fmla="*/ 1090866 w 8662741"/>
              <a:gd name="connsiteY10" fmla="*/ 4662241 h 4662241"/>
              <a:gd name="connsiteX11" fmla="*/ 1090866 w 8662741"/>
              <a:gd name="connsiteY11" fmla="*/ 4659937 h 4662241"/>
              <a:gd name="connsiteX12" fmla="*/ 1040571 w 8662741"/>
              <a:gd name="connsiteY12" fmla="*/ 4657714 h 4662241"/>
              <a:gd name="connsiteX13" fmla="*/ 23223 w 8662741"/>
              <a:gd name="connsiteY13" fmla="*/ 3749595 h 4662241"/>
              <a:gd name="connsiteX14" fmla="*/ 5863 w 8662741"/>
              <a:gd name="connsiteY14" fmla="*/ 3577391 h 4662241"/>
              <a:gd name="connsiteX15" fmla="*/ 0 w 8662741"/>
              <a:gd name="connsiteY15" fmla="*/ 3577391 h 466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2741" h="4662241">
                <a:moveTo>
                  <a:pt x="0" y="0"/>
                </a:moveTo>
                <a:lnTo>
                  <a:pt x="7571875" y="0"/>
                </a:lnTo>
                <a:lnTo>
                  <a:pt x="7571875" y="2305"/>
                </a:lnTo>
                <a:lnTo>
                  <a:pt x="7622171" y="4528"/>
                </a:lnTo>
                <a:cubicBezTo>
                  <a:pt x="8128317" y="49480"/>
                  <a:pt x="8539600" y="424354"/>
                  <a:pt x="8639519" y="912647"/>
                </a:cubicBezTo>
                <a:lnTo>
                  <a:pt x="8661528" y="1130971"/>
                </a:lnTo>
                <a:lnTo>
                  <a:pt x="8662741" y="1130971"/>
                </a:lnTo>
                <a:lnTo>
                  <a:pt x="8662741" y="1143001"/>
                </a:lnTo>
                <a:lnTo>
                  <a:pt x="8662741" y="4662241"/>
                </a:lnTo>
                <a:lnTo>
                  <a:pt x="1143001" y="4662241"/>
                </a:lnTo>
                <a:lnTo>
                  <a:pt x="1090866" y="4662241"/>
                </a:lnTo>
                <a:lnTo>
                  <a:pt x="1090866" y="4659937"/>
                </a:lnTo>
                <a:lnTo>
                  <a:pt x="1040571" y="4657714"/>
                </a:lnTo>
                <a:cubicBezTo>
                  <a:pt x="534426" y="4612762"/>
                  <a:pt x="123142" y="4237888"/>
                  <a:pt x="23223" y="3749595"/>
                </a:cubicBezTo>
                <a:lnTo>
                  <a:pt x="5863" y="3577391"/>
                </a:lnTo>
                <a:lnTo>
                  <a:pt x="0" y="3577391"/>
                </a:lnTo>
                <a:close/>
              </a:path>
            </a:pathLst>
          </a:custGeom>
          <a:solidFill>
            <a:srgbClr val="BF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25EF614E-6100-5041-A3C7-2B534364CBCC}"/>
              </a:ext>
            </a:extLst>
          </p:cNvPr>
          <p:cNvSpPr/>
          <p:nvPr userDrawn="1"/>
        </p:nvSpPr>
        <p:spPr>
          <a:xfrm>
            <a:off x="1048951" y="3"/>
            <a:ext cx="10094097"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54421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icture Right – Bullets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274379EE-6A9D-3C44-9102-6AC815018E5B}" type="slidenum">
              <a:rPr lang="en-US" smtClean="0"/>
              <a:t>‹#›</a:t>
            </a:fld>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5C85140-314A-406A-AFF7-A190806F3F65}" type="datetime1">
              <a:rPr lang="en-US" smtClean="0"/>
              <a:t>3/20/2024</a:t>
            </a:fld>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14" name="Text Placeholder 13">
            <a:extLst>
              <a:ext uri="{FF2B5EF4-FFF2-40B4-BE49-F238E27FC236}">
                <a16:creationId xmlns:a16="http://schemas.microsoft.com/office/drawing/2014/main" id="{8621D478-6556-3E75-9483-3BACE03A572A}"/>
              </a:ext>
            </a:extLst>
          </p:cNvPr>
          <p:cNvSpPr>
            <a:spLocks noGrp="1"/>
          </p:cNvSpPr>
          <p:nvPr>
            <p:ph type="body" sz="quarter" idx="14" hasCustomPrompt="1"/>
          </p:nvPr>
        </p:nvSpPr>
        <p:spPr>
          <a:xfrm>
            <a:off x="328634" y="542925"/>
            <a:ext cx="10087632" cy="721671"/>
          </a:xfrm>
        </p:spPr>
        <p:txBody>
          <a:bodyPr>
            <a:normAutofit/>
          </a:bodyPr>
          <a:lstStyle>
            <a:lvl1pPr marL="0" indent="0">
              <a:buNone/>
              <a:defRPr sz="35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en-GB"/>
              <a:t>Enter Slide Title here</a:t>
            </a:r>
          </a:p>
        </p:txBody>
      </p:sp>
      <p:sp>
        <p:nvSpPr>
          <p:cNvPr id="22" name="Picture Placeholder 21">
            <a:extLst>
              <a:ext uri="{FF2B5EF4-FFF2-40B4-BE49-F238E27FC236}">
                <a16:creationId xmlns:a16="http://schemas.microsoft.com/office/drawing/2014/main" id="{9BD7729B-4606-286A-FC54-88DE6B157875}"/>
              </a:ext>
            </a:extLst>
          </p:cNvPr>
          <p:cNvSpPr>
            <a:spLocks noGrp="1"/>
          </p:cNvSpPr>
          <p:nvPr>
            <p:ph type="pic" sz="quarter" idx="15" hasCustomPrompt="1"/>
          </p:nvPr>
        </p:nvSpPr>
        <p:spPr>
          <a:xfrm>
            <a:off x="6096000" y="1588153"/>
            <a:ext cx="6096000" cy="5269848"/>
          </a:xfrm>
          <a:custGeom>
            <a:avLst/>
            <a:gdLst>
              <a:gd name="connsiteX0" fmla="*/ 11335146 w 11335146"/>
              <a:gd name="connsiteY0" fmla="*/ 0 h 9799603"/>
              <a:gd name="connsiteX1" fmla="*/ 11335146 w 11335146"/>
              <a:gd name="connsiteY1" fmla="*/ 9799603 h 9799603"/>
              <a:gd name="connsiteX2" fmla="*/ 529332 w 11335146"/>
              <a:gd name="connsiteY2" fmla="*/ 9799603 h 9799603"/>
              <a:gd name="connsiteX3" fmla="*/ 0 w 11335146"/>
              <a:gd name="connsiteY3" fmla="*/ 610757 h 9799603"/>
            </a:gdLst>
            <a:ahLst/>
            <a:cxnLst>
              <a:cxn ang="0">
                <a:pos x="connsiteX0" y="connsiteY0"/>
              </a:cxn>
              <a:cxn ang="0">
                <a:pos x="connsiteX1" y="connsiteY1"/>
              </a:cxn>
              <a:cxn ang="0">
                <a:pos x="connsiteX2" y="connsiteY2"/>
              </a:cxn>
              <a:cxn ang="0">
                <a:pos x="connsiteX3" y="connsiteY3"/>
              </a:cxn>
            </a:cxnLst>
            <a:rect l="l" t="t" r="r" b="b"/>
            <a:pathLst>
              <a:path w="11335146" h="9799603">
                <a:moveTo>
                  <a:pt x="11335146" y="0"/>
                </a:moveTo>
                <a:lnTo>
                  <a:pt x="11335146" y="9799603"/>
                </a:lnTo>
                <a:lnTo>
                  <a:pt x="529332" y="9799603"/>
                </a:lnTo>
                <a:lnTo>
                  <a:pt x="0" y="610757"/>
                </a:lnTo>
                <a:close/>
              </a:path>
            </a:pathLst>
          </a:custGeom>
          <a:noFill/>
        </p:spPr>
        <p:txBody>
          <a:bodyPr wrap="square">
            <a:noAutofit/>
          </a:bodyPr>
          <a:lstStyle>
            <a:lvl1pPr marL="0" indent="0">
              <a:buNone/>
              <a:defRPr/>
            </a:lvl1pPr>
          </a:lstStyle>
          <a:p>
            <a:r>
              <a:rPr lang="en-US" dirty="0"/>
              <a:t>Click image icon to add image</a:t>
            </a:r>
          </a:p>
        </p:txBody>
      </p:sp>
      <p:sp>
        <p:nvSpPr>
          <p:cNvPr id="3" name="Text Placeholder 2">
            <a:extLst>
              <a:ext uri="{FF2B5EF4-FFF2-40B4-BE49-F238E27FC236}">
                <a16:creationId xmlns:a16="http://schemas.microsoft.com/office/drawing/2014/main" id="{4848C5DF-4E15-EFEE-FACB-E937FFEE9CC5}"/>
              </a:ext>
            </a:extLst>
          </p:cNvPr>
          <p:cNvSpPr>
            <a:spLocks noGrp="1"/>
          </p:cNvSpPr>
          <p:nvPr>
            <p:ph type="body" sz="quarter" idx="16" hasCustomPrompt="1"/>
          </p:nvPr>
        </p:nvSpPr>
        <p:spPr>
          <a:xfrm>
            <a:off x="328634" y="1993107"/>
            <a:ext cx="5055641" cy="3957638"/>
          </a:xfrm>
        </p:spPr>
        <p:txBody>
          <a:bodyPr>
            <a:normAutofit/>
          </a:bodyPr>
          <a:lstStyle>
            <a:lvl1pPr marL="342900" indent="-342900">
              <a:buFont typeface="Arial" panose="020B0604020202020204" pitchFamily="34" charset="0"/>
              <a:buChar char="•"/>
              <a:defRPr sz="2000"/>
            </a:lvl1pPr>
            <a:lvl2pPr>
              <a:defRPr sz="2000"/>
            </a:lvl2pPr>
          </a:lstStyle>
          <a:p>
            <a:pPr lvl="0"/>
            <a:r>
              <a:rPr lang="en-GB"/>
              <a:t>Enter bullet here</a:t>
            </a:r>
          </a:p>
          <a:p>
            <a:pPr lvl="1"/>
            <a:r>
              <a:rPr lang="en-GB"/>
              <a:t>Sub bullet</a:t>
            </a:r>
          </a:p>
          <a:p>
            <a:pPr lvl="0"/>
            <a:r>
              <a:rPr lang="en-GB"/>
              <a:t>Enter bullet here</a:t>
            </a:r>
          </a:p>
          <a:p>
            <a:pPr lvl="1"/>
            <a:r>
              <a:rPr lang="en-GB"/>
              <a:t>Sub bullet</a:t>
            </a:r>
          </a:p>
          <a:p>
            <a:pPr lvl="0"/>
            <a:r>
              <a:rPr lang="en-GB"/>
              <a:t>Enter bullet here</a:t>
            </a:r>
          </a:p>
          <a:p>
            <a:pPr lvl="1"/>
            <a:r>
              <a:rPr lang="en-GB"/>
              <a:t>Sub bullet</a:t>
            </a:r>
          </a:p>
          <a:p>
            <a:pPr lvl="0"/>
            <a:r>
              <a:rPr lang="en-GB"/>
              <a:t>Enter bullet here</a:t>
            </a:r>
          </a:p>
          <a:p>
            <a:pPr lvl="1"/>
            <a:r>
              <a:rPr lang="en-GB"/>
              <a:t>Sub bullet</a:t>
            </a:r>
          </a:p>
          <a:p>
            <a:pPr lvl="0"/>
            <a:endParaRPr lang="en-GB"/>
          </a:p>
          <a:p>
            <a:pPr lvl="0"/>
            <a:endParaRPr lang="en-GB"/>
          </a:p>
        </p:txBody>
      </p:sp>
    </p:spTree>
    <p:extLst>
      <p:ext uri="{BB962C8B-B14F-4D97-AF65-F5344CB8AC3E}">
        <p14:creationId xmlns:p14="http://schemas.microsoft.com/office/powerpoint/2010/main" val="1606913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icture with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274379EE-6A9D-3C44-9102-6AC815018E5B}" type="slidenum">
              <a:rPr lang="en-US" smtClean="0"/>
              <a:t>‹#›</a:t>
            </a:fld>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3C1EFA6-0D27-B242-83D5-C5EDEC7A0FB0}" type="datetimeFigureOut">
              <a:rPr lang="en-US" smtClean="0"/>
              <a:t>3/20/2024</a:t>
            </a:fld>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14" name="Text Placeholder 13">
            <a:extLst>
              <a:ext uri="{FF2B5EF4-FFF2-40B4-BE49-F238E27FC236}">
                <a16:creationId xmlns:a16="http://schemas.microsoft.com/office/drawing/2014/main" id="{8621D478-6556-3E75-9483-3BACE03A572A}"/>
              </a:ext>
            </a:extLst>
          </p:cNvPr>
          <p:cNvSpPr>
            <a:spLocks noGrp="1"/>
          </p:cNvSpPr>
          <p:nvPr>
            <p:ph type="body" sz="quarter" idx="14" hasCustomPrompt="1"/>
          </p:nvPr>
        </p:nvSpPr>
        <p:spPr>
          <a:xfrm>
            <a:off x="328634" y="542925"/>
            <a:ext cx="10087632" cy="1107282"/>
          </a:xfrm>
        </p:spPr>
        <p:txBody>
          <a:bodyPr>
            <a:normAutofit/>
          </a:bodyPr>
          <a:lstStyle>
            <a:lvl1pPr marL="0" indent="0">
              <a:buNone/>
              <a:defRPr sz="35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en-GB"/>
              <a:t>Enter Slide Title here</a:t>
            </a:r>
          </a:p>
        </p:txBody>
      </p:sp>
      <p:sp>
        <p:nvSpPr>
          <p:cNvPr id="22" name="Picture Placeholder 21">
            <a:extLst>
              <a:ext uri="{FF2B5EF4-FFF2-40B4-BE49-F238E27FC236}">
                <a16:creationId xmlns:a16="http://schemas.microsoft.com/office/drawing/2014/main" id="{9BD7729B-4606-286A-FC54-88DE6B157875}"/>
              </a:ext>
            </a:extLst>
          </p:cNvPr>
          <p:cNvSpPr>
            <a:spLocks noGrp="1"/>
          </p:cNvSpPr>
          <p:nvPr>
            <p:ph type="pic" sz="quarter" idx="15" hasCustomPrompt="1"/>
          </p:nvPr>
        </p:nvSpPr>
        <p:spPr>
          <a:xfrm>
            <a:off x="6096000" y="1588153"/>
            <a:ext cx="6096000" cy="5269848"/>
          </a:xfrm>
          <a:custGeom>
            <a:avLst/>
            <a:gdLst>
              <a:gd name="connsiteX0" fmla="*/ 11335146 w 11335146"/>
              <a:gd name="connsiteY0" fmla="*/ 0 h 9799603"/>
              <a:gd name="connsiteX1" fmla="*/ 11335146 w 11335146"/>
              <a:gd name="connsiteY1" fmla="*/ 9799603 h 9799603"/>
              <a:gd name="connsiteX2" fmla="*/ 529332 w 11335146"/>
              <a:gd name="connsiteY2" fmla="*/ 9799603 h 9799603"/>
              <a:gd name="connsiteX3" fmla="*/ 0 w 11335146"/>
              <a:gd name="connsiteY3" fmla="*/ 610757 h 9799603"/>
            </a:gdLst>
            <a:ahLst/>
            <a:cxnLst>
              <a:cxn ang="0">
                <a:pos x="connsiteX0" y="connsiteY0"/>
              </a:cxn>
              <a:cxn ang="0">
                <a:pos x="connsiteX1" y="connsiteY1"/>
              </a:cxn>
              <a:cxn ang="0">
                <a:pos x="connsiteX2" y="connsiteY2"/>
              </a:cxn>
              <a:cxn ang="0">
                <a:pos x="connsiteX3" y="connsiteY3"/>
              </a:cxn>
            </a:cxnLst>
            <a:rect l="l" t="t" r="r" b="b"/>
            <a:pathLst>
              <a:path w="11335146" h="9799603">
                <a:moveTo>
                  <a:pt x="11335146" y="0"/>
                </a:moveTo>
                <a:lnTo>
                  <a:pt x="11335146" y="9799603"/>
                </a:lnTo>
                <a:lnTo>
                  <a:pt x="529332" y="9799603"/>
                </a:lnTo>
                <a:lnTo>
                  <a:pt x="0" y="610757"/>
                </a:lnTo>
                <a:close/>
              </a:path>
            </a:pathLst>
          </a:custGeom>
          <a:noFill/>
        </p:spPr>
        <p:txBody>
          <a:bodyPr wrap="square">
            <a:noAutofit/>
          </a:bodyPr>
          <a:lstStyle>
            <a:lvl1pPr marL="0" indent="0">
              <a:buNone/>
              <a:defRPr/>
            </a:lvl1pPr>
          </a:lstStyle>
          <a:p>
            <a:r>
              <a:rPr lang="en-US" dirty="0"/>
              <a:t>Click image icon to add image</a:t>
            </a:r>
          </a:p>
        </p:txBody>
      </p:sp>
      <p:sp>
        <p:nvSpPr>
          <p:cNvPr id="3" name="Text Placeholder 2">
            <a:extLst>
              <a:ext uri="{FF2B5EF4-FFF2-40B4-BE49-F238E27FC236}">
                <a16:creationId xmlns:a16="http://schemas.microsoft.com/office/drawing/2014/main" id="{4848C5DF-4E15-EFEE-FACB-E937FFEE9CC5}"/>
              </a:ext>
            </a:extLst>
          </p:cNvPr>
          <p:cNvSpPr>
            <a:spLocks noGrp="1"/>
          </p:cNvSpPr>
          <p:nvPr>
            <p:ph type="body" sz="quarter" idx="16" hasCustomPrompt="1"/>
          </p:nvPr>
        </p:nvSpPr>
        <p:spPr>
          <a:xfrm>
            <a:off x="328634" y="1993107"/>
            <a:ext cx="5408171" cy="3957638"/>
          </a:xfrm>
        </p:spPr>
        <p:txBody>
          <a:bodyPr>
            <a:normAutofit/>
          </a:bodyPr>
          <a:lstStyle>
            <a:lvl1pPr marL="342900" indent="-342900">
              <a:buFont typeface="Arial" panose="020B0604020202020204" pitchFamily="34" charset="0"/>
              <a:buChar char="•"/>
              <a:defRPr sz="2000"/>
            </a:lvl1pPr>
            <a:lvl2pPr>
              <a:defRPr sz="2000"/>
            </a:lvl2pPr>
          </a:lstStyle>
          <a:p>
            <a:pPr lvl="0"/>
            <a:r>
              <a:rPr lang="en-GB"/>
              <a:t>Enter bullet here</a:t>
            </a:r>
          </a:p>
          <a:p>
            <a:pPr lvl="1"/>
            <a:r>
              <a:rPr lang="en-GB"/>
              <a:t>Sub bullet</a:t>
            </a:r>
          </a:p>
          <a:p>
            <a:pPr lvl="0"/>
            <a:r>
              <a:rPr lang="en-GB"/>
              <a:t>Enter bullet here</a:t>
            </a:r>
          </a:p>
          <a:p>
            <a:pPr lvl="1"/>
            <a:r>
              <a:rPr lang="en-GB"/>
              <a:t>Sub bullet</a:t>
            </a:r>
          </a:p>
          <a:p>
            <a:pPr lvl="0"/>
            <a:r>
              <a:rPr lang="en-GB"/>
              <a:t>Enter bullet here</a:t>
            </a:r>
          </a:p>
          <a:p>
            <a:pPr lvl="1"/>
            <a:r>
              <a:rPr lang="en-GB"/>
              <a:t>Sub bullet</a:t>
            </a:r>
          </a:p>
          <a:p>
            <a:pPr lvl="0"/>
            <a:r>
              <a:rPr lang="en-GB"/>
              <a:t>Enter bullet here</a:t>
            </a:r>
          </a:p>
          <a:p>
            <a:pPr lvl="1"/>
            <a:r>
              <a:rPr lang="en-GB"/>
              <a:t>Sub bullet</a:t>
            </a:r>
          </a:p>
          <a:p>
            <a:pPr lvl="0"/>
            <a:endParaRPr lang="en-GB"/>
          </a:p>
          <a:p>
            <a:pPr lvl="0"/>
            <a:endParaRPr lang="en-GB"/>
          </a:p>
        </p:txBody>
      </p:sp>
    </p:spTree>
    <p:extLst>
      <p:ext uri="{BB962C8B-B14F-4D97-AF65-F5344CB8AC3E}">
        <p14:creationId xmlns:p14="http://schemas.microsoft.com/office/powerpoint/2010/main" val="3175945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Page – WRAP CYMRU">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87D3CFE-BD2D-4D0E-5CB2-827F02304C99}"/>
              </a:ext>
            </a:extLst>
          </p:cNvPr>
          <p:cNvSpPr>
            <a:spLocks noGrp="1"/>
          </p:cNvSpPr>
          <p:nvPr>
            <p:ph type="ctrTitle" hasCustomPrompt="1"/>
          </p:nvPr>
        </p:nvSpPr>
        <p:spPr>
          <a:xfrm>
            <a:off x="973895" y="557213"/>
            <a:ext cx="4790947" cy="2952751"/>
          </a:xfrm>
        </p:spPr>
        <p:txBody>
          <a:bodyPr anchor="b" anchorCtr="0">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Enter Presentation title here</a:t>
            </a:r>
            <a:endParaRPr lang="en-US"/>
          </a:p>
        </p:txBody>
      </p:sp>
      <p:sp>
        <p:nvSpPr>
          <p:cNvPr id="9" name="Subtitle 2">
            <a:extLst>
              <a:ext uri="{FF2B5EF4-FFF2-40B4-BE49-F238E27FC236}">
                <a16:creationId xmlns:a16="http://schemas.microsoft.com/office/drawing/2014/main" id="{2B4DD9C4-75A5-8631-476D-C33C11C45141}"/>
              </a:ext>
            </a:extLst>
          </p:cNvPr>
          <p:cNvSpPr>
            <a:spLocks noGrp="1"/>
          </p:cNvSpPr>
          <p:nvPr>
            <p:ph type="subTitle" idx="1" hasCustomPrompt="1"/>
          </p:nvPr>
        </p:nvSpPr>
        <p:spPr>
          <a:xfrm>
            <a:off x="973895" y="4437857"/>
            <a:ext cx="4790947" cy="1655762"/>
          </a:xfrm>
        </p:spPr>
        <p:txBody>
          <a:bodyPr/>
          <a:lstStyle>
            <a:lvl1pPr marL="0" indent="0" algn="l">
              <a:buNone/>
              <a:defRPr sz="2400"/>
            </a:lvl1pPr>
            <a:lvl2pPr marL="6350" indent="0" algn="l">
              <a:buNone/>
              <a:tabLst/>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1"/>
            <a:r>
              <a:rPr lang="en-GB"/>
              <a:t>Enter Presentation </a:t>
            </a:r>
            <a:br>
              <a:rPr lang="en-GB"/>
            </a:br>
            <a:r>
              <a:rPr lang="en-GB"/>
              <a:t>introduction here </a:t>
            </a:r>
            <a:endParaRPr lang="en-US"/>
          </a:p>
        </p:txBody>
      </p:sp>
      <p:sp>
        <p:nvSpPr>
          <p:cNvPr id="2" name="Text Placeholder 12">
            <a:extLst>
              <a:ext uri="{FF2B5EF4-FFF2-40B4-BE49-F238E27FC236}">
                <a16:creationId xmlns:a16="http://schemas.microsoft.com/office/drawing/2014/main" id="{04F161B7-9060-E915-51C1-00B394D4FCC1}"/>
              </a:ext>
            </a:extLst>
          </p:cNvPr>
          <p:cNvSpPr>
            <a:spLocks noGrp="1"/>
          </p:cNvSpPr>
          <p:nvPr>
            <p:ph type="body" sz="quarter" idx="10" hasCustomPrompt="1"/>
          </p:nvPr>
        </p:nvSpPr>
        <p:spPr>
          <a:xfrm>
            <a:off x="8265857" y="4204462"/>
            <a:ext cx="3593540" cy="1607344"/>
          </a:xfrm>
        </p:spPr>
        <p:txBody>
          <a:bodyPr/>
          <a:lstStyle>
            <a:lvl1pPr marL="0" indent="0">
              <a:buNone/>
              <a:defRPr sz="2700"/>
            </a:lvl1pPr>
            <a:lvl2pPr marL="6350" indent="0">
              <a:buNone/>
              <a:tabLst/>
              <a:defRPr/>
            </a:lvl2pPr>
            <a:lvl3pPr marL="914355" indent="0">
              <a:buNone/>
              <a:defRPr/>
            </a:lvl3pPr>
            <a:lvl4pPr marL="1371532" indent="0">
              <a:buNone/>
              <a:defRPr/>
            </a:lvl4pPr>
            <a:lvl5pPr marL="1828709" indent="0">
              <a:buNone/>
              <a:defRPr/>
            </a:lvl5pPr>
          </a:lstStyle>
          <a:p>
            <a:pPr lvl="0"/>
            <a:r>
              <a:rPr lang="en-US"/>
              <a:t>Presenter Name</a:t>
            </a:r>
          </a:p>
          <a:p>
            <a:pPr lvl="1"/>
            <a:r>
              <a:rPr lang="en-US"/>
              <a:t>22 September 2022</a:t>
            </a:r>
          </a:p>
        </p:txBody>
      </p:sp>
    </p:spTree>
    <p:extLst>
      <p:ext uri="{BB962C8B-B14F-4D97-AF65-F5344CB8AC3E}">
        <p14:creationId xmlns:p14="http://schemas.microsoft.com/office/powerpoint/2010/main" val="3473708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1870-A1E5-2111-E4A0-D8E2FD3798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49ED5F-1604-69C0-2BCF-779102DADC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EE3034-ECB0-BFA6-1A7B-5A8802B0E22C}"/>
              </a:ext>
            </a:extLst>
          </p:cNvPr>
          <p:cNvSpPr>
            <a:spLocks noGrp="1"/>
          </p:cNvSpPr>
          <p:nvPr>
            <p:ph type="dt" sz="half" idx="10"/>
          </p:nvPr>
        </p:nvSpPr>
        <p:spPr/>
        <p:txBody>
          <a:bodyPr/>
          <a:lstStyle/>
          <a:p>
            <a:fld id="{FB952739-B89C-4A3D-B562-A7DB0693FBD1}" type="datetimeFigureOut">
              <a:rPr lang="en-GB" smtClean="0"/>
              <a:t>20/03/2024</a:t>
            </a:fld>
            <a:endParaRPr lang="en-GB"/>
          </a:p>
        </p:txBody>
      </p:sp>
      <p:sp>
        <p:nvSpPr>
          <p:cNvPr id="5" name="Footer Placeholder 4">
            <a:extLst>
              <a:ext uri="{FF2B5EF4-FFF2-40B4-BE49-F238E27FC236}">
                <a16:creationId xmlns:a16="http://schemas.microsoft.com/office/drawing/2014/main" id="{E1D458A3-29F7-FEB8-F887-1BBDD013DF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506AA4-C206-E425-B69A-495766E0C2C7}"/>
              </a:ext>
            </a:extLst>
          </p:cNvPr>
          <p:cNvSpPr>
            <a:spLocks noGrp="1"/>
          </p:cNvSpPr>
          <p:nvPr>
            <p:ph type="sldNum" sz="quarter" idx="12"/>
          </p:nvPr>
        </p:nvSpPr>
        <p:spPr/>
        <p:txBody>
          <a:bodyPr/>
          <a:lstStyle/>
          <a:p>
            <a:fld id="{5114DC87-AE07-493A-8C1F-7B3FF7315580}" type="slidenum">
              <a:rPr lang="en-GB" smtClean="0"/>
              <a:t>‹#›</a:t>
            </a:fld>
            <a:endParaRPr lang="en-GB"/>
          </a:p>
        </p:txBody>
      </p:sp>
    </p:spTree>
    <p:extLst>
      <p:ext uri="{BB962C8B-B14F-4D97-AF65-F5344CB8AC3E}">
        <p14:creationId xmlns:p14="http://schemas.microsoft.com/office/powerpoint/2010/main" val="1942069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5F9-1D25-8A6E-C8EC-E342CD2551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D853257-5A07-2F1E-093F-B4507290B6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0419FC-DBC8-A7CA-D302-D539FAC7871F}"/>
              </a:ext>
            </a:extLst>
          </p:cNvPr>
          <p:cNvSpPr>
            <a:spLocks noGrp="1"/>
          </p:cNvSpPr>
          <p:nvPr>
            <p:ph type="dt" sz="half" idx="10"/>
          </p:nvPr>
        </p:nvSpPr>
        <p:spPr/>
        <p:txBody>
          <a:bodyPr/>
          <a:lstStyle/>
          <a:p>
            <a:fld id="{FB952739-B89C-4A3D-B562-A7DB0693FBD1}" type="datetimeFigureOut">
              <a:rPr lang="en-GB" smtClean="0"/>
              <a:t>20/03/2024</a:t>
            </a:fld>
            <a:endParaRPr lang="en-GB"/>
          </a:p>
        </p:txBody>
      </p:sp>
      <p:sp>
        <p:nvSpPr>
          <p:cNvPr id="5" name="Footer Placeholder 4">
            <a:extLst>
              <a:ext uri="{FF2B5EF4-FFF2-40B4-BE49-F238E27FC236}">
                <a16:creationId xmlns:a16="http://schemas.microsoft.com/office/drawing/2014/main" id="{89A96DB7-B0E5-05E2-CF02-9BD0680328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67484C-CC51-A737-3194-19FCE5238DAB}"/>
              </a:ext>
            </a:extLst>
          </p:cNvPr>
          <p:cNvSpPr>
            <a:spLocks noGrp="1"/>
          </p:cNvSpPr>
          <p:nvPr>
            <p:ph type="sldNum" sz="quarter" idx="12"/>
          </p:nvPr>
        </p:nvSpPr>
        <p:spPr/>
        <p:txBody>
          <a:bodyPr/>
          <a:lstStyle/>
          <a:p>
            <a:fld id="{5114DC87-AE07-493A-8C1F-7B3FF7315580}" type="slidenum">
              <a:rPr lang="en-GB" smtClean="0"/>
              <a:t>‹#›</a:t>
            </a:fld>
            <a:endParaRPr lang="en-GB"/>
          </a:p>
        </p:txBody>
      </p:sp>
    </p:spTree>
    <p:extLst>
      <p:ext uri="{BB962C8B-B14F-4D97-AF65-F5344CB8AC3E}">
        <p14:creationId xmlns:p14="http://schemas.microsoft.com/office/powerpoint/2010/main" val="4099800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5A09-0958-3C34-5B1F-F8996F776AD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57712-3047-878F-E025-09D7BADB6A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6DAEB08-1DD5-E66C-F4ED-7BA69E4A48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F0FCAE2-3911-6AED-5979-1BAB93E6EF13}"/>
              </a:ext>
            </a:extLst>
          </p:cNvPr>
          <p:cNvSpPr>
            <a:spLocks noGrp="1"/>
          </p:cNvSpPr>
          <p:nvPr>
            <p:ph type="dt" sz="half" idx="10"/>
          </p:nvPr>
        </p:nvSpPr>
        <p:spPr/>
        <p:txBody>
          <a:bodyPr/>
          <a:lstStyle/>
          <a:p>
            <a:fld id="{FB952739-B89C-4A3D-B562-A7DB0693FBD1}" type="datetimeFigureOut">
              <a:rPr lang="en-GB" smtClean="0"/>
              <a:t>20/03/2024</a:t>
            </a:fld>
            <a:endParaRPr lang="en-GB"/>
          </a:p>
        </p:txBody>
      </p:sp>
      <p:sp>
        <p:nvSpPr>
          <p:cNvPr id="6" name="Footer Placeholder 5">
            <a:extLst>
              <a:ext uri="{FF2B5EF4-FFF2-40B4-BE49-F238E27FC236}">
                <a16:creationId xmlns:a16="http://schemas.microsoft.com/office/drawing/2014/main" id="{FAD811CD-638D-FF49-A2B4-9AB3BFEB37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7FF042-9858-18A2-E60A-5DDEC18E1003}"/>
              </a:ext>
            </a:extLst>
          </p:cNvPr>
          <p:cNvSpPr>
            <a:spLocks noGrp="1"/>
          </p:cNvSpPr>
          <p:nvPr>
            <p:ph type="sldNum" sz="quarter" idx="12"/>
          </p:nvPr>
        </p:nvSpPr>
        <p:spPr/>
        <p:txBody>
          <a:bodyPr/>
          <a:lstStyle/>
          <a:p>
            <a:fld id="{5114DC87-AE07-493A-8C1F-7B3FF7315580}" type="slidenum">
              <a:rPr lang="en-GB" smtClean="0"/>
              <a:t>‹#›</a:t>
            </a:fld>
            <a:endParaRPr lang="en-GB"/>
          </a:p>
        </p:txBody>
      </p:sp>
    </p:spTree>
    <p:extLst>
      <p:ext uri="{BB962C8B-B14F-4D97-AF65-F5344CB8AC3E}">
        <p14:creationId xmlns:p14="http://schemas.microsoft.com/office/powerpoint/2010/main" val="373937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A7A63-C8A4-65AC-D6CC-AB6CA0E2BA2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1452AF-BA01-4832-EF6B-E49CBD67BA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31E70E-7A7A-C656-86D0-E66FEB9B03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134E20-E539-119D-82BA-C80EDBCE90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BCC9C-DD98-C24D-291A-89F1CEF44A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6235CE1-8CBA-0636-534C-A47B0D4C8AD2}"/>
              </a:ext>
            </a:extLst>
          </p:cNvPr>
          <p:cNvSpPr>
            <a:spLocks noGrp="1"/>
          </p:cNvSpPr>
          <p:nvPr>
            <p:ph type="dt" sz="half" idx="10"/>
          </p:nvPr>
        </p:nvSpPr>
        <p:spPr/>
        <p:txBody>
          <a:bodyPr/>
          <a:lstStyle/>
          <a:p>
            <a:fld id="{FB952739-B89C-4A3D-B562-A7DB0693FBD1}" type="datetimeFigureOut">
              <a:rPr lang="en-GB" smtClean="0"/>
              <a:t>20/03/2024</a:t>
            </a:fld>
            <a:endParaRPr lang="en-GB"/>
          </a:p>
        </p:txBody>
      </p:sp>
      <p:sp>
        <p:nvSpPr>
          <p:cNvPr id="8" name="Footer Placeholder 7">
            <a:extLst>
              <a:ext uri="{FF2B5EF4-FFF2-40B4-BE49-F238E27FC236}">
                <a16:creationId xmlns:a16="http://schemas.microsoft.com/office/drawing/2014/main" id="{8567BE67-EA77-D65A-3089-F91ACCE0734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F04A794-DA65-561E-DE95-1548E02A5497}"/>
              </a:ext>
            </a:extLst>
          </p:cNvPr>
          <p:cNvSpPr>
            <a:spLocks noGrp="1"/>
          </p:cNvSpPr>
          <p:nvPr>
            <p:ph type="sldNum" sz="quarter" idx="12"/>
          </p:nvPr>
        </p:nvSpPr>
        <p:spPr/>
        <p:txBody>
          <a:bodyPr/>
          <a:lstStyle/>
          <a:p>
            <a:fld id="{5114DC87-AE07-493A-8C1F-7B3FF7315580}" type="slidenum">
              <a:rPr lang="en-GB" smtClean="0"/>
              <a:t>‹#›</a:t>
            </a:fld>
            <a:endParaRPr lang="en-GB"/>
          </a:p>
        </p:txBody>
      </p:sp>
    </p:spTree>
    <p:extLst>
      <p:ext uri="{BB962C8B-B14F-4D97-AF65-F5344CB8AC3E}">
        <p14:creationId xmlns:p14="http://schemas.microsoft.com/office/powerpoint/2010/main" val="4224623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32A1-7AEA-EAFF-CDD1-86DB175506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30A66ED-5133-68EC-93C7-9BE5F24B4A07}"/>
              </a:ext>
            </a:extLst>
          </p:cNvPr>
          <p:cNvSpPr>
            <a:spLocks noGrp="1"/>
          </p:cNvSpPr>
          <p:nvPr>
            <p:ph type="dt" sz="half" idx="10"/>
          </p:nvPr>
        </p:nvSpPr>
        <p:spPr/>
        <p:txBody>
          <a:bodyPr/>
          <a:lstStyle/>
          <a:p>
            <a:fld id="{FB952739-B89C-4A3D-B562-A7DB0693FBD1}" type="datetimeFigureOut">
              <a:rPr lang="en-GB" smtClean="0"/>
              <a:t>20/03/2024</a:t>
            </a:fld>
            <a:endParaRPr lang="en-GB"/>
          </a:p>
        </p:txBody>
      </p:sp>
      <p:sp>
        <p:nvSpPr>
          <p:cNvPr id="4" name="Footer Placeholder 3">
            <a:extLst>
              <a:ext uri="{FF2B5EF4-FFF2-40B4-BE49-F238E27FC236}">
                <a16:creationId xmlns:a16="http://schemas.microsoft.com/office/drawing/2014/main" id="{00136E20-33F3-A71F-0800-8653C9FA494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E756E5C-D432-8F33-6309-CDF65EC11BE0}"/>
              </a:ext>
            </a:extLst>
          </p:cNvPr>
          <p:cNvSpPr>
            <a:spLocks noGrp="1"/>
          </p:cNvSpPr>
          <p:nvPr>
            <p:ph type="sldNum" sz="quarter" idx="12"/>
          </p:nvPr>
        </p:nvSpPr>
        <p:spPr/>
        <p:txBody>
          <a:bodyPr/>
          <a:lstStyle/>
          <a:p>
            <a:fld id="{5114DC87-AE07-493A-8C1F-7B3FF7315580}" type="slidenum">
              <a:rPr lang="en-GB" smtClean="0"/>
              <a:t>‹#›</a:t>
            </a:fld>
            <a:endParaRPr lang="en-GB"/>
          </a:p>
        </p:txBody>
      </p:sp>
    </p:spTree>
    <p:extLst>
      <p:ext uri="{BB962C8B-B14F-4D97-AF65-F5344CB8AC3E}">
        <p14:creationId xmlns:p14="http://schemas.microsoft.com/office/powerpoint/2010/main" val="678273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CCCE33-4BCD-9841-91DE-5135029E923F}"/>
              </a:ext>
            </a:extLst>
          </p:cNvPr>
          <p:cNvSpPr>
            <a:spLocks noGrp="1"/>
          </p:cNvSpPr>
          <p:nvPr>
            <p:ph type="dt" sz="half" idx="10"/>
          </p:nvPr>
        </p:nvSpPr>
        <p:spPr/>
        <p:txBody>
          <a:bodyPr/>
          <a:lstStyle/>
          <a:p>
            <a:fld id="{FB952739-B89C-4A3D-B562-A7DB0693FBD1}" type="datetimeFigureOut">
              <a:rPr lang="en-GB" smtClean="0"/>
              <a:t>20/03/2024</a:t>
            </a:fld>
            <a:endParaRPr lang="en-GB"/>
          </a:p>
        </p:txBody>
      </p:sp>
      <p:sp>
        <p:nvSpPr>
          <p:cNvPr id="3" name="Footer Placeholder 2">
            <a:extLst>
              <a:ext uri="{FF2B5EF4-FFF2-40B4-BE49-F238E27FC236}">
                <a16:creationId xmlns:a16="http://schemas.microsoft.com/office/drawing/2014/main" id="{2DF32E60-E0F1-F8D3-0AF4-50CC25A362D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EBF7AA2-6C04-4A4D-33F7-0AE66B9EE00F}"/>
              </a:ext>
            </a:extLst>
          </p:cNvPr>
          <p:cNvSpPr>
            <a:spLocks noGrp="1"/>
          </p:cNvSpPr>
          <p:nvPr>
            <p:ph type="sldNum" sz="quarter" idx="12"/>
          </p:nvPr>
        </p:nvSpPr>
        <p:spPr/>
        <p:txBody>
          <a:bodyPr/>
          <a:lstStyle/>
          <a:p>
            <a:fld id="{5114DC87-AE07-493A-8C1F-7B3FF7315580}" type="slidenum">
              <a:rPr lang="en-GB" smtClean="0"/>
              <a:t>‹#›</a:t>
            </a:fld>
            <a:endParaRPr lang="en-GB"/>
          </a:p>
        </p:txBody>
      </p:sp>
    </p:spTree>
    <p:extLst>
      <p:ext uri="{BB962C8B-B14F-4D97-AF65-F5344CB8AC3E}">
        <p14:creationId xmlns:p14="http://schemas.microsoft.com/office/powerpoint/2010/main" val="2923175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67FAC-95CC-005D-F782-857334322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D16E3D-BB8B-6184-426D-3488723956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B79148B-599C-CC68-5D4F-6E0E7BE71A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283294-B074-FE80-30DE-79BB6B60D5A8}"/>
              </a:ext>
            </a:extLst>
          </p:cNvPr>
          <p:cNvSpPr>
            <a:spLocks noGrp="1"/>
          </p:cNvSpPr>
          <p:nvPr>
            <p:ph type="dt" sz="half" idx="10"/>
          </p:nvPr>
        </p:nvSpPr>
        <p:spPr/>
        <p:txBody>
          <a:bodyPr/>
          <a:lstStyle/>
          <a:p>
            <a:fld id="{FB952739-B89C-4A3D-B562-A7DB0693FBD1}" type="datetimeFigureOut">
              <a:rPr lang="en-GB" smtClean="0"/>
              <a:t>20/03/2024</a:t>
            </a:fld>
            <a:endParaRPr lang="en-GB"/>
          </a:p>
        </p:txBody>
      </p:sp>
      <p:sp>
        <p:nvSpPr>
          <p:cNvPr id="6" name="Footer Placeholder 5">
            <a:extLst>
              <a:ext uri="{FF2B5EF4-FFF2-40B4-BE49-F238E27FC236}">
                <a16:creationId xmlns:a16="http://schemas.microsoft.com/office/drawing/2014/main" id="{5913E431-2414-78E3-9522-7D70D2A118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1C2841-0AFB-524C-3515-A04679CBE030}"/>
              </a:ext>
            </a:extLst>
          </p:cNvPr>
          <p:cNvSpPr>
            <a:spLocks noGrp="1"/>
          </p:cNvSpPr>
          <p:nvPr>
            <p:ph type="sldNum" sz="quarter" idx="12"/>
          </p:nvPr>
        </p:nvSpPr>
        <p:spPr/>
        <p:txBody>
          <a:bodyPr/>
          <a:lstStyle/>
          <a:p>
            <a:fld id="{5114DC87-AE07-493A-8C1F-7B3FF7315580}" type="slidenum">
              <a:rPr lang="en-GB" smtClean="0"/>
              <a:t>‹#›</a:t>
            </a:fld>
            <a:endParaRPr lang="en-GB"/>
          </a:p>
        </p:txBody>
      </p:sp>
    </p:spTree>
    <p:extLst>
      <p:ext uri="{BB962C8B-B14F-4D97-AF65-F5344CB8AC3E}">
        <p14:creationId xmlns:p14="http://schemas.microsoft.com/office/powerpoint/2010/main" val="3356616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0BB9A-335B-7752-5C02-4CD4EC6866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A23303-8C94-094F-923C-3B246567EB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D6EB87C-AF68-17A2-65FA-F726789D0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1EF580-D6B8-4323-8EF5-70E1F44D54FA}"/>
              </a:ext>
            </a:extLst>
          </p:cNvPr>
          <p:cNvSpPr>
            <a:spLocks noGrp="1"/>
          </p:cNvSpPr>
          <p:nvPr>
            <p:ph type="dt" sz="half" idx="10"/>
          </p:nvPr>
        </p:nvSpPr>
        <p:spPr/>
        <p:txBody>
          <a:bodyPr/>
          <a:lstStyle/>
          <a:p>
            <a:fld id="{FB952739-B89C-4A3D-B562-A7DB0693FBD1}" type="datetimeFigureOut">
              <a:rPr lang="en-GB" smtClean="0"/>
              <a:t>20/03/2024</a:t>
            </a:fld>
            <a:endParaRPr lang="en-GB"/>
          </a:p>
        </p:txBody>
      </p:sp>
      <p:sp>
        <p:nvSpPr>
          <p:cNvPr id="6" name="Footer Placeholder 5">
            <a:extLst>
              <a:ext uri="{FF2B5EF4-FFF2-40B4-BE49-F238E27FC236}">
                <a16:creationId xmlns:a16="http://schemas.microsoft.com/office/drawing/2014/main" id="{4A098698-0F75-C39F-A64A-D3AC0791B2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153B86-E906-492C-D0B3-0AD3F5EEAFB8}"/>
              </a:ext>
            </a:extLst>
          </p:cNvPr>
          <p:cNvSpPr>
            <a:spLocks noGrp="1"/>
          </p:cNvSpPr>
          <p:nvPr>
            <p:ph type="sldNum" sz="quarter" idx="12"/>
          </p:nvPr>
        </p:nvSpPr>
        <p:spPr/>
        <p:txBody>
          <a:bodyPr/>
          <a:lstStyle/>
          <a:p>
            <a:fld id="{5114DC87-AE07-493A-8C1F-7B3FF7315580}" type="slidenum">
              <a:rPr lang="en-GB" smtClean="0"/>
              <a:t>‹#›</a:t>
            </a:fld>
            <a:endParaRPr lang="en-GB"/>
          </a:p>
        </p:txBody>
      </p:sp>
    </p:spTree>
    <p:extLst>
      <p:ext uri="{BB962C8B-B14F-4D97-AF65-F5344CB8AC3E}">
        <p14:creationId xmlns:p14="http://schemas.microsoft.com/office/powerpoint/2010/main" val="2840663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448ED-68D2-9345-8331-8D041477F3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E5A5C9-5FEF-8F85-99B9-0BE0ADEBE1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4DA7E0-8B0E-360C-A2E6-CA7270EF2F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B952739-B89C-4A3D-B562-A7DB0693FBD1}" type="datetimeFigureOut">
              <a:rPr lang="en-GB" smtClean="0"/>
              <a:t>20/03/2024</a:t>
            </a:fld>
            <a:endParaRPr lang="en-GB"/>
          </a:p>
        </p:txBody>
      </p:sp>
      <p:sp>
        <p:nvSpPr>
          <p:cNvPr id="5" name="Footer Placeholder 4">
            <a:extLst>
              <a:ext uri="{FF2B5EF4-FFF2-40B4-BE49-F238E27FC236}">
                <a16:creationId xmlns:a16="http://schemas.microsoft.com/office/drawing/2014/main" id="{2184ACAB-BA96-02F8-18F2-25B098DA3F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1803A43-ABA3-8115-4CDB-B19CAD48EB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14DC87-AE07-493A-8C1F-7B3FF7315580}" type="slidenum">
              <a:rPr lang="en-GB" smtClean="0"/>
              <a:t>‹#›</a:t>
            </a:fld>
            <a:endParaRPr lang="en-GB"/>
          </a:p>
        </p:txBody>
      </p:sp>
    </p:spTree>
    <p:extLst>
      <p:ext uri="{BB962C8B-B14F-4D97-AF65-F5344CB8AC3E}">
        <p14:creationId xmlns:p14="http://schemas.microsoft.com/office/powerpoint/2010/main" val="1033775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https://wrap.org.uk/resources/campaign-assets/food-waste-recycling-toolkit"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7B6E-8A0B-B644-1F86-05CE6EE61118}"/>
              </a:ext>
            </a:extLst>
          </p:cNvPr>
          <p:cNvSpPr>
            <a:spLocks noGrp="1"/>
          </p:cNvSpPr>
          <p:nvPr>
            <p:ph type="ctrTitle"/>
          </p:nvPr>
        </p:nvSpPr>
        <p:spPr>
          <a:xfrm>
            <a:off x="948829" y="852169"/>
            <a:ext cx="7058878" cy="2952751"/>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4000" dirty="0">
                <a:latin typeface="Open Sans" panose="020B0606030504020204" pitchFamily="34" charset="0"/>
                <a:ea typeface="Open Sans" panose="020B0606030504020204" pitchFamily="34" charset="0"/>
                <a:cs typeface="Open Sans" panose="020B0606030504020204" pitchFamily="34" charset="0"/>
              </a:rPr>
              <a:t>The future of kerbside organic collections in England</a:t>
            </a:r>
            <a:br>
              <a:rPr lang="en-GB" sz="4000" dirty="0">
                <a:latin typeface="Open Sans" panose="020B0606030504020204" pitchFamily="34" charset="0"/>
                <a:ea typeface="Open Sans" panose="020B0606030504020204" pitchFamily="34" charset="0"/>
                <a:cs typeface="Open Sans" panose="020B0606030504020204" pitchFamily="34" charset="0"/>
              </a:rPr>
            </a:br>
            <a:br>
              <a:rPr lang="en-GB" sz="4000" dirty="0">
                <a:latin typeface="Open Sans" panose="020B0606030504020204" pitchFamily="34" charset="0"/>
                <a:ea typeface="Open Sans" panose="020B0606030504020204" pitchFamily="34" charset="0"/>
                <a:cs typeface="Open Sans" panose="020B0606030504020204" pitchFamily="34" charset="0"/>
              </a:rPr>
            </a:br>
            <a:r>
              <a:rPr lang="en-GB" sz="2400" dirty="0">
                <a:latin typeface="Open Sans" panose="020B0606030504020204" pitchFamily="34" charset="0"/>
                <a:ea typeface="Open Sans" panose="020B0606030504020204" pitchFamily="34" charset="0"/>
                <a:cs typeface="Open Sans" panose="020B0606030504020204" pitchFamily="34" charset="0"/>
              </a:rPr>
              <a:t>Daniel Roberts FCIWM</a:t>
            </a:r>
            <a:endParaRPr lang="en-GB"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14E8816A-36E8-3232-DCB3-24E7505977E2}"/>
              </a:ext>
            </a:extLst>
          </p:cNvPr>
          <p:cNvSpPr>
            <a:spLocks noGrp="1"/>
          </p:cNvSpPr>
          <p:nvPr>
            <p:ph type="body" sz="quarter" idx="10"/>
          </p:nvPr>
        </p:nvSpPr>
        <p:spPr>
          <a:xfrm>
            <a:off x="948829" y="4782161"/>
            <a:ext cx="3827372" cy="2075839"/>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914310">
              <a:spcBef>
                <a:spcPts val="600"/>
              </a:spcBef>
              <a:defRPr/>
            </a:pPr>
            <a:endParaRPr lang="en-GB" sz="2000" dirty="0"/>
          </a:p>
          <a:p>
            <a:pPr defTabSz="914310">
              <a:spcBef>
                <a:spcPts val="600"/>
              </a:spcBef>
              <a:defRPr/>
            </a:pPr>
            <a:r>
              <a:rPr lang="en-GB" sz="2000" dirty="0"/>
              <a:t>21/03/24</a:t>
            </a:r>
          </a:p>
          <a:p>
            <a:pPr defTabSz="914310">
              <a:spcBef>
                <a:spcPts val="600"/>
              </a:spcBef>
              <a:defRPr/>
            </a:pPr>
            <a:endParaRPr lang="en-GB" sz="2000" dirty="0"/>
          </a:p>
        </p:txBody>
      </p:sp>
    </p:spTree>
    <p:extLst>
      <p:ext uri="{BB962C8B-B14F-4D97-AF65-F5344CB8AC3E}">
        <p14:creationId xmlns:p14="http://schemas.microsoft.com/office/powerpoint/2010/main" val="1780079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6955C42-F1FC-ADBF-6BF6-CC18D70B1C36}"/>
              </a:ext>
            </a:extLst>
          </p:cNvPr>
          <p:cNvSpPr txBox="1">
            <a:spLocks/>
          </p:cNvSpPr>
          <p:nvPr/>
        </p:nvSpPr>
        <p:spPr>
          <a:xfrm>
            <a:off x="347298" y="574707"/>
            <a:ext cx="10086975" cy="721671"/>
          </a:xfrm>
          <a:prstGeom prst="rect">
            <a:avLst/>
          </a:prstGeom>
        </p:spPr>
        <p:txBody>
          <a:bodyPr vert="horz" lIns="45720" tIns="22860" rIns="45720" bIns="22860" rtlCol="0">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1600" dirty="0"/>
              <a:t>Defra new burdens funding</a:t>
            </a:r>
          </a:p>
        </p:txBody>
      </p:sp>
      <p:sp>
        <p:nvSpPr>
          <p:cNvPr id="8" name="Text Placeholder 3">
            <a:extLst>
              <a:ext uri="{FF2B5EF4-FFF2-40B4-BE49-F238E27FC236}">
                <a16:creationId xmlns:a16="http://schemas.microsoft.com/office/drawing/2014/main" id="{89C3BC6F-92B5-FDC7-271B-EFDCB589641A}"/>
              </a:ext>
            </a:extLst>
          </p:cNvPr>
          <p:cNvSpPr txBox="1">
            <a:spLocks/>
          </p:cNvSpPr>
          <p:nvPr/>
        </p:nvSpPr>
        <p:spPr>
          <a:xfrm>
            <a:off x="397" y="1690535"/>
            <a:ext cx="11277600" cy="3957638"/>
          </a:xfrm>
          <a:prstGeom prst="rect">
            <a:avLst/>
          </a:prstGeom>
        </p:spPr>
        <p:txBody>
          <a:bodyPr vert="horz" lIns="45720" tIns="22860" rIns="45720" bIns="22860" rtlCol="0" anchor="t">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457177" lvl="1" indent="0">
              <a:lnSpc>
                <a:spcPct val="80000"/>
              </a:lnSpc>
              <a:buFont typeface="Arial" panose="020B0604020202020204" pitchFamily="34" charset="0"/>
              <a:buNone/>
            </a:pPr>
            <a:r>
              <a:rPr lang="en-GB" sz="1600" dirty="0"/>
              <a:t>LAs notified of indicative capital funding January 2024. Based on modelled costs.</a:t>
            </a:r>
          </a:p>
          <a:p>
            <a:pPr marL="457177" lvl="1" indent="0">
              <a:lnSpc>
                <a:spcPct val="80000"/>
              </a:lnSpc>
              <a:buFont typeface="Arial" panose="020B0604020202020204" pitchFamily="34" charset="0"/>
              <a:buNone/>
            </a:pPr>
            <a:endParaRPr lang="en-GB" sz="1600" dirty="0"/>
          </a:p>
          <a:p>
            <a:pPr marL="457177" lvl="1" indent="0">
              <a:lnSpc>
                <a:spcPct val="80000"/>
              </a:lnSpc>
              <a:buFont typeface="Arial" panose="020B0604020202020204" pitchFamily="34" charset="0"/>
              <a:buNone/>
            </a:pPr>
            <a:r>
              <a:rPr lang="en-GB" sz="1600" dirty="0"/>
              <a:t>Section 31 grant letters will be issued to all LAs by 31/03/24.</a:t>
            </a:r>
          </a:p>
          <a:p>
            <a:pPr marL="457177" lvl="1" indent="0">
              <a:lnSpc>
                <a:spcPct val="80000"/>
              </a:lnSpc>
              <a:buFont typeface="Arial" panose="020B0604020202020204" pitchFamily="34" charset="0"/>
              <a:buNone/>
            </a:pPr>
            <a:endParaRPr lang="en-GB" sz="1600" dirty="0"/>
          </a:p>
          <a:p>
            <a:pPr marL="457177" lvl="1" indent="0">
              <a:lnSpc>
                <a:spcPct val="80000"/>
              </a:lnSpc>
              <a:buFont typeface="Arial" panose="020B0604020202020204" pitchFamily="34" charset="0"/>
              <a:buNone/>
            </a:pPr>
            <a:r>
              <a:rPr lang="en-GB" sz="1600" dirty="0"/>
              <a:t>Capital funding for containers and vehicles for LAs that need to partially or completely rollout food waste collection service after 1</a:t>
            </a:r>
            <a:r>
              <a:rPr lang="en-GB" sz="1600" baseline="30000" dirty="0"/>
              <a:t>st</a:t>
            </a:r>
            <a:r>
              <a:rPr lang="en-GB" sz="1600" dirty="0"/>
              <a:t> April 2023. No retrospective funding.</a:t>
            </a:r>
          </a:p>
          <a:p>
            <a:pPr marL="457177" lvl="1" indent="0">
              <a:lnSpc>
                <a:spcPct val="80000"/>
              </a:lnSpc>
              <a:buFont typeface="Arial" panose="020B0604020202020204" pitchFamily="34" charset="0"/>
              <a:buNone/>
            </a:pPr>
            <a:endParaRPr lang="en-GB" sz="1600" dirty="0"/>
          </a:p>
          <a:p>
            <a:pPr marL="457177" lvl="1" indent="0">
              <a:lnSpc>
                <a:spcPct val="80000"/>
              </a:lnSpc>
              <a:buFont typeface="Arial" panose="020B0604020202020204" pitchFamily="34" charset="0"/>
              <a:buNone/>
            </a:pPr>
            <a:r>
              <a:rPr lang="en-GB" sz="1600" dirty="0"/>
              <a:t>Further funding: resource transition (from 2024/25) and resource ongoing (from April 2026). Subject to further confirmation.</a:t>
            </a:r>
          </a:p>
          <a:p>
            <a:pPr lvl="1">
              <a:lnSpc>
                <a:spcPct val="80000"/>
              </a:lnSpc>
            </a:pPr>
            <a:endParaRPr lang="en-GB" sz="1600" dirty="0"/>
          </a:p>
          <a:p>
            <a:pPr marL="457177" lvl="1" indent="0">
              <a:lnSpc>
                <a:spcPct val="80000"/>
              </a:lnSpc>
              <a:buFont typeface="Arial" panose="020B0604020202020204" pitchFamily="34" charset="0"/>
              <a:buNone/>
            </a:pPr>
            <a:r>
              <a:rPr lang="en-GB" sz="1600" dirty="0"/>
              <a:t> </a:t>
            </a:r>
          </a:p>
          <a:p>
            <a:endParaRPr lang="en-GB" sz="1600" dirty="0"/>
          </a:p>
        </p:txBody>
      </p:sp>
    </p:spTree>
    <p:extLst>
      <p:ext uri="{BB962C8B-B14F-4D97-AF65-F5344CB8AC3E}">
        <p14:creationId xmlns:p14="http://schemas.microsoft.com/office/powerpoint/2010/main" val="2224801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7FA4AC3-6DF4-C033-15B3-2ACAC1EEE567}"/>
              </a:ext>
            </a:extLst>
          </p:cNvPr>
          <p:cNvSpPr>
            <a:spLocks noGrp="1"/>
          </p:cNvSpPr>
          <p:nvPr>
            <p:ph type="body" sz="quarter" idx="14"/>
          </p:nvPr>
        </p:nvSpPr>
        <p:spPr>
          <a:xfrm>
            <a:off x="329010" y="542925"/>
            <a:ext cx="10086975" cy="721671"/>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1600" dirty="0"/>
              <a:t>Garden waste collections</a:t>
            </a:r>
          </a:p>
        </p:txBody>
      </p:sp>
      <p:sp>
        <p:nvSpPr>
          <p:cNvPr id="3" name="Text Placeholder 7">
            <a:extLst>
              <a:ext uri="{FF2B5EF4-FFF2-40B4-BE49-F238E27FC236}">
                <a16:creationId xmlns:a16="http://schemas.microsoft.com/office/drawing/2014/main" id="{7711B2DB-09C4-2C3B-2464-4F7D718A4284}"/>
              </a:ext>
            </a:extLst>
          </p:cNvPr>
          <p:cNvSpPr txBox="1">
            <a:spLocks/>
          </p:cNvSpPr>
          <p:nvPr/>
        </p:nvSpPr>
        <p:spPr>
          <a:xfrm>
            <a:off x="329010" y="1264596"/>
            <a:ext cx="6790816" cy="5499259"/>
          </a:xfrm>
          <a:prstGeom prst="rect">
            <a:avLst/>
          </a:prstGeom>
        </p:spPr>
        <p:txBody>
          <a:bodyPr vert="horz" lIns="45720" tIns="22860" rIns="45720" bIns="22860" rtlCol="0">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indent="0">
              <a:lnSpc>
                <a:spcPct val="10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72% of LAs in England charge for garden waste collection.</a:t>
            </a:r>
          </a:p>
          <a:p>
            <a:pPr marL="0" indent="0">
              <a:lnSpc>
                <a:spcPct val="10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Per wheeled bin:</a:t>
            </a:r>
          </a:p>
          <a:p>
            <a:pPr marL="0" indent="0">
              <a:lnSpc>
                <a:spcPct val="10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457177" lvl="1" indent="0">
              <a:lnSpc>
                <a:spcPct val="100000"/>
              </a:lnSpc>
              <a:buNone/>
            </a:pPr>
            <a:r>
              <a:rPr lang="en-GB" sz="1600" b="0" dirty="0"/>
              <a:t>Mean average subscription charge = </a:t>
            </a:r>
            <a:r>
              <a:rPr lang="en-GB" sz="1600" b="1" dirty="0"/>
              <a:t>£51</a:t>
            </a:r>
          </a:p>
          <a:p>
            <a:pPr marL="457177" lvl="1" indent="0">
              <a:lnSpc>
                <a:spcPct val="100000"/>
              </a:lnSpc>
              <a:buNone/>
            </a:pPr>
            <a:r>
              <a:rPr lang="en-GB" sz="1600" b="0" dirty="0"/>
              <a:t>Cost range per subscription = </a:t>
            </a:r>
            <a:r>
              <a:rPr lang="en-GB" sz="1600" b="1" dirty="0"/>
              <a:t>£25 to £89</a:t>
            </a:r>
          </a:p>
          <a:p>
            <a:pPr marL="457177" lvl="1" indent="0">
              <a:lnSpc>
                <a:spcPct val="100000"/>
              </a:lnSpc>
              <a:buNone/>
            </a:pPr>
            <a:r>
              <a:rPr lang="en-GB" sz="1600" b="0" dirty="0"/>
              <a:t>Mean average % hholds subscribed = </a:t>
            </a:r>
            <a:r>
              <a:rPr lang="en-GB" sz="1600" b="1" dirty="0"/>
              <a:t>35%</a:t>
            </a:r>
          </a:p>
          <a:p>
            <a:pPr marL="457177" lvl="1" indent="0">
              <a:lnSpc>
                <a:spcPct val="100000"/>
              </a:lnSpc>
              <a:buNone/>
            </a:pPr>
            <a:endParaRPr lang="en-GB" sz="1600" b="0" dirty="0"/>
          </a:p>
          <a:p>
            <a:pPr marL="0" indent="0">
              <a:lnSpc>
                <a:spcPct val="10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Garden waste yields reduce by 25% when charge implemented*.</a:t>
            </a:r>
          </a:p>
          <a:p>
            <a:pPr marL="0" indent="0">
              <a:lnSpc>
                <a:spcPct val="10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LAs that charge for garden waste see 5.9 percentage point reduction in overall recycling rate*.</a:t>
            </a:r>
          </a:p>
          <a:p>
            <a:pPr marL="0" indent="0">
              <a:lnSpc>
                <a:spcPct val="10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*based on WRAP research in 2019.</a:t>
            </a:r>
          </a:p>
          <a:p>
            <a:pPr marL="0" indent="0">
              <a:lnSpc>
                <a:spcPct val="10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7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7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7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9" name="Picture 8">
            <a:extLst>
              <a:ext uri="{FF2B5EF4-FFF2-40B4-BE49-F238E27FC236}">
                <a16:creationId xmlns:a16="http://schemas.microsoft.com/office/drawing/2014/main" id="{1CE20B9D-EFA9-A90B-8110-641640728825}"/>
              </a:ext>
            </a:extLst>
          </p:cNvPr>
          <p:cNvPicPr>
            <a:picLocks noChangeAspect="1"/>
          </p:cNvPicPr>
          <p:nvPr/>
        </p:nvPicPr>
        <p:blipFill>
          <a:blip r:embed="rId3"/>
          <a:stretch>
            <a:fillRect/>
          </a:stretch>
        </p:blipFill>
        <p:spPr>
          <a:xfrm>
            <a:off x="7119826" y="1647652"/>
            <a:ext cx="4606145" cy="2720037"/>
          </a:xfrm>
          <a:prstGeom prst="rect">
            <a:avLst/>
          </a:prstGeom>
        </p:spPr>
      </p:pic>
    </p:spTree>
    <p:extLst>
      <p:ext uri="{BB962C8B-B14F-4D97-AF65-F5344CB8AC3E}">
        <p14:creationId xmlns:p14="http://schemas.microsoft.com/office/powerpoint/2010/main" val="103246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94E707C-7228-BF3D-5582-B96CC0F44932}"/>
              </a:ext>
            </a:extLst>
          </p:cNvPr>
          <p:cNvSpPr>
            <a:spLocks noGrp="1"/>
          </p:cNvSpPr>
          <p:nvPr>
            <p:ph type="body" sz="quarter" idx="16"/>
          </p:nvPr>
        </p:nvSpPr>
        <p:spPr>
          <a:xfrm>
            <a:off x="469107" y="1786043"/>
            <a:ext cx="6694091" cy="4007796"/>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indent="0" algn="l">
              <a:lnSpc>
                <a:spcPct val="100000"/>
              </a:lnSpc>
              <a:buNone/>
            </a:pPr>
            <a:r>
              <a:rPr lang="en-GB" sz="1600" b="1" dirty="0">
                <a:effectLst/>
                <a:latin typeface="Open Sans Light" panose="020B0306030504020204" pitchFamily="34" charset="0"/>
                <a:ea typeface="Open Sans Light" panose="020B0306030504020204" pitchFamily="34" charset="0"/>
                <a:cs typeface="Open Sans Light" panose="020B0306030504020204" pitchFamily="34" charset="0"/>
              </a:rPr>
              <a:t>Additional options for the recycling of garden waste</a:t>
            </a:r>
          </a:p>
          <a:p>
            <a:pPr marL="0" indent="0" algn="l">
              <a:lnSpc>
                <a:spcPct val="100000"/>
              </a:lnSpc>
              <a:buNone/>
            </a:pPr>
            <a:r>
              <a:rPr lang="en-GB" sz="1600" b="0" dirty="0">
                <a:effectLst/>
                <a:latin typeface="Open Sans Light" panose="020B0306030504020204" pitchFamily="34" charset="0"/>
                <a:ea typeface="Open Sans Light" panose="020B0306030504020204" pitchFamily="34" charset="0"/>
                <a:cs typeface="Open Sans Light" panose="020B0306030504020204" pitchFamily="34" charset="0"/>
              </a:rPr>
              <a:t>We will continue to monitor garden waste recycling rates. We will gather further evidence on the additional options we consulted on and how they can be used to minimise the amount of garden waste that ends up in the residual waste stream.</a:t>
            </a:r>
          </a:p>
          <a:p>
            <a:pPr marL="0" indent="0" algn="l">
              <a:lnSpc>
                <a:spcPct val="100000"/>
              </a:lnSpc>
              <a:buNone/>
            </a:pPr>
            <a:endParaRPr lang="en-GB" sz="1600" b="0" i="1" dirty="0">
              <a:effectLst/>
              <a:latin typeface="Open Sans Light" panose="020B0306030504020204" pitchFamily="34" charset="0"/>
              <a:ea typeface="Open Sans Light" panose="020B0306030504020204" pitchFamily="34" charset="0"/>
              <a:cs typeface="Open Sans Light" panose="020B0306030504020204" pitchFamily="34" charset="0"/>
            </a:endParaRPr>
          </a:p>
          <a:p>
            <a:pPr marL="0" indent="0" algn="r">
              <a:lnSpc>
                <a:spcPct val="10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Government response to consultation on Simpler Recycling (21/11/23)</a:t>
            </a:r>
          </a:p>
          <a:p>
            <a:pPr indent="0">
              <a:lnSpc>
                <a:spcPct val="10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00000"/>
              </a:lnSpc>
              <a:buFont typeface="Courier New" panose="02070309020205020404" pitchFamily="49" charset="0"/>
              <a:buChar char="o"/>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00000"/>
              </a:lnSpc>
              <a:buFont typeface="Courier New" panose="02070309020205020404" pitchFamily="49" charset="0"/>
              <a:buChar char="o"/>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00000"/>
              </a:lnSpc>
              <a:buFont typeface="Courier New" panose="02070309020205020404" pitchFamily="49" charset="0"/>
              <a:buChar char="o"/>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 Placeholder 2">
            <a:extLst>
              <a:ext uri="{FF2B5EF4-FFF2-40B4-BE49-F238E27FC236}">
                <a16:creationId xmlns:a16="http://schemas.microsoft.com/office/drawing/2014/main" id="{B7FA4AC3-6DF4-C033-15B3-2ACAC1EEE567}"/>
              </a:ext>
            </a:extLst>
          </p:cNvPr>
          <p:cNvSpPr>
            <a:spLocks noGrp="1"/>
          </p:cNvSpPr>
          <p:nvPr>
            <p:ph type="body" sz="quarter" idx="14"/>
          </p:nvPr>
        </p:nvSpPr>
        <p:spPr>
          <a:xfrm>
            <a:off x="329010" y="542925"/>
            <a:ext cx="10086975" cy="721671"/>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1600" dirty="0"/>
              <a:t>Future considerations (England)</a:t>
            </a:r>
          </a:p>
        </p:txBody>
      </p:sp>
      <p:pic>
        <p:nvPicPr>
          <p:cNvPr id="3" name="Picture 2" descr="A person in orange jumpsuit loading garbage into a garbage truck&#10;&#10;Description automatically generated">
            <a:extLst>
              <a:ext uri="{FF2B5EF4-FFF2-40B4-BE49-F238E27FC236}">
                <a16:creationId xmlns:a16="http://schemas.microsoft.com/office/drawing/2014/main" id="{1A7A7AE5-5E5D-8040-1BC2-D452EE8EA4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31941" y="1506643"/>
            <a:ext cx="3826513" cy="4007796"/>
          </a:xfrm>
          <a:prstGeom prst="rect">
            <a:avLst/>
          </a:prstGeom>
        </p:spPr>
      </p:pic>
    </p:spTree>
    <p:extLst>
      <p:ext uri="{BB962C8B-B14F-4D97-AF65-F5344CB8AC3E}">
        <p14:creationId xmlns:p14="http://schemas.microsoft.com/office/powerpoint/2010/main" val="4107332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7B6E-8A0B-B644-1F86-05CE6EE61118}"/>
              </a:ext>
            </a:extLst>
          </p:cNvPr>
          <p:cNvSpPr>
            <a:spLocks noGrp="1"/>
          </p:cNvSpPr>
          <p:nvPr>
            <p:ph type="ctrTitle"/>
          </p:nvPr>
        </p:nvSpPr>
        <p:spPr>
          <a:xfrm>
            <a:off x="948829" y="750569"/>
            <a:ext cx="7058878" cy="2952751"/>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4000" dirty="0">
                <a:latin typeface="Open Sans" panose="020B0606030504020204" pitchFamily="34" charset="0"/>
                <a:ea typeface="Open Sans" panose="020B0606030504020204" pitchFamily="34" charset="0"/>
                <a:cs typeface="Open Sans" panose="020B0606030504020204" pitchFamily="34" charset="0"/>
              </a:rPr>
              <a:t>How is WRAP supporting organic collections?</a:t>
            </a:r>
          </a:p>
        </p:txBody>
      </p:sp>
    </p:spTree>
    <p:extLst>
      <p:ext uri="{BB962C8B-B14F-4D97-AF65-F5344CB8AC3E}">
        <p14:creationId xmlns:p14="http://schemas.microsoft.com/office/powerpoint/2010/main" val="3414308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6955C42-F1FC-ADBF-6BF6-CC18D70B1C36}"/>
              </a:ext>
            </a:extLst>
          </p:cNvPr>
          <p:cNvSpPr txBox="1">
            <a:spLocks/>
          </p:cNvSpPr>
          <p:nvPr/>
        </p:nvSpPr>
        <p:spPr>
          <a:xfrm>
            <a:off x="347298" y="574707"/>
            <a:ext cx="10086975" cy="721671"/>
          </a:xfrm>
          <a:prstGeom prst="rect">
            <a:avLst/>
          </a:prstGeom>
        </p:spPr>
        <p:txBody>
          <a:bodyPr vert="horz" lIns="45720" tIns="22860" rIns="45720" bIns="22860" rtlCol="0">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450" dirty="0"/>
              <a:t>Household food waste collections guide</a:t>
            </a:r>
          </a:p>
        </p:txBody>
      </p:sp>
      <p:pic>
        <p:nvPicPr>
          <p:cNvPr id="8" name="Picture 7">
            <a:extLst>
              <a:ext uri="{FF2B5EF4-FFF2-40B4-BE49-F238E27FC236}">
                <a16:creationId xmlns:a16="http://schemas.microsoft.com/office/drawing/2014/main" id="{69676497-05F1-CF56-E424-71E06ABFAFA3}"/>
              </a:ext>
            </a:extLst>
          </p:cNvPr>
          <p:cNvPicPr>
            <a:picLocks noChangeAspect="1"/>
          </p:cNvPicPr>
          <p:nvPr/>
        </p:nvPicPr>
        <p:blipFill>
          <a:blip r:embed="rId3"/>
          <a:stretch>
            <a:fillRect/>
          </a:stretch>
        </p:blipFill>
        <p:spPr>
          <a:xfrm>
            <a:off x="8078747" y="2411437"/>
            <a:ext cx="3905360" cy="2761225"/>
          </a:xfrm>
          <a:prstGeom prst="rect">
            <a:avLst/>
          </a:prstGeom>
        </p:spPr>
      </p:pic>
      <p:pic>
        <p:nvPicPr>
          <p:cNvPr id="9" name="Picture 8">
            <a:extLst>
              <a:ext uri="{FF2B5EF4-FFF2-40B4-BE49-F238E27FC236}">
                <a16:creationId xmlns:a16="http://schemas.microsoft.com/office/drawing/2014/main" id="{01898042-9BC6-C3BF-B914-E30EB93101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415" y="1595168"/>
            <a:ext cx="7242983" cy="5011886"/>
          </a:xfrm>
          <a:prstGeom prst="rect">
            <a:avLst/>
          </a:prstGeom>
        </p:spPr>
      </p:pic>
    </p:spTree>
    <p:extLst>
      <p:ext uri="{BB962C8B-B14F-4D97-AF65-F5344CB8AC3E}">
        <p14:creationId xmlns:p14="http://schemas.microsoft.com/office/powerpoint/2010/main" val="885375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6955C42-F1FC-ADBF-6BF6-CC18D70B1C36}"/>
              </a:ext>
            </a:extLst>
          </p:cNvPr>
          <p:cNvSpPr txBox="1">
            <a:spLocks/>
          </p:cNvSpPr>
          <p:nvPr/>
        </p:nvSpPr>
        <p:spPr>
          <a:xfrm>
            <a:off x="347298" y="574707"/>
            <a:ext cx="10086975" cy="721671"/>
          </a:xfrm>
          <a:prstGeom prst="rect">
            <a:avLst/>
          </a:prstGeom>
        </p:spPr>
        <p:txBody>
          <a:bodyPr vert="horz" lIns="45720" tIns="22860" rIns="45720" bIns="22860" rtlCol="0">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450" dirty="0"/>
              <a:t>Standardised specifications</a:t>
            </a:r>
          </a:p>
        </p:txBody>
      </p:sp>
      <p:pic>
        <p:nvPicPr>
          <p:cNvPr id="2" name="Picture 1">
            <a:extLst>
              <a:ext uri="{FF2B5EF4-FFF2-40B4-BE49-F238E27FC236}">
                <a16:creationId xmlns:a16="http://schemas.microsoft.com/office/drawing/2014/main" id="{1BBCFD86-112B-4A11-1C77-2AABC770C13E}"/>
              </a:ext>
            </a:extLst>
          </p:cNvPr>
          <p:cNvPicPr>
            <a:picLocks noChangeAspect="1"/>
          </p:cNvPicPr>
          <p:nvPr/>
        </p:nvPicPr>
        <p:blipFill>
          <a:blip r:embed="rId3"/>
          <a:stretch>
            <a:fillRect/>
          </a:stretch>
        </p:blipFill>
        <p:spPr>
          <a:xfrm>
            <a:off x="7069773" y="1133856"/>
            <a:ext cx="3507397" cy="4974234"/>
          </a:xfrm>
          <a:prstGeom prst="rect">
            <a:avLst/>
          </a:prstGeom>
          <a:ln>
            <a:solidFill>
              <a:srgbClr val="00FFCC"/>
            </a:solidFill>
          </a:ln>
        </p:spPr>
      </p:pic>
      <p:pic>
        <p:nvPicPr>
          <p:cNvPr id="4" name="Picture 3">
            <a:extLst>
              <a:ext uri="{FF2B5EF4-FFF2-40B4-BE49-F238E27FC236}">
                <a16:creationId xmlns:a16="http://schemas.microsoft.com/office/drawing/2014/main" id="{EEBA2209-6B79-1956-F6B6-A227065A6C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31848" y="1346886"/>
            <a:ext cx="3547005" cy="4758037"/>
          </a:xfrm>
          <a:prstGeom prst="rect">
            <a:avLst/>
          </a:prstGeom>
        </p:spPr>
      </p:pic>
    </p:spTree>
    <p:extLst>
      <p:ext uri="{BB962C8B-B14F-4D97-AF65-F5344CB8AC3E}">
        <p14:creationId xmlns:p14="http://schemas.microsoft.com/office/powerpoint/2010/main" val="4028637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6955C42-F1FC-ADBF-6BF6-CC18D70B1C36}"/>
              </a:ext>
            </a:extLst>
          </p:cNvPr>
          <p:cNvSpPr txBox="1">
            <a:spLocks/>
          </p:cNvSpPr>
          <p:nvPr/>
        </p:nvSpPr>
        <p:spPr>
          <a:xfrm>
            <a:off x="347298" y="574707"/>
            <a:ext cx="10086975" cy="721671"/>
          </a:xfrm>
          <a:prstGeom prst="rect">
            <a:avLst/>
          </a:prstGeom>
        </p:spPr>
        <p:txBody>
          <a:bodyPr vert="horz" lIns="45720" tIns="22860" rIns="45720" bIns="22860" rtlCol="0">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450" dirty="0"/>
              <a:t>Supplementary Procurement Guidance</a:t>
            </a:r>
          </a:p>
        </p:txBody>
      </p:sp>
      <p:pic>
        <p:nvPicPr>
          <p:cNvPr id="5" name="Picture 4" descr="A close up of food&#10;&#10;Description automatically generated">
            <a:extLst>
              <a:ext uri="{FF2B5EF4-FFF2-40B4-BE49-F238E27FC236}">
                <a16:creationId xmlns:a16="http://schemas.microsoft.com/office/drawing/2014/main" id="{3E93354B-9E7E-E7A6-8C86-C92B60E629CB}"/>
              </a:ext>
            </a:extLst>
          </p:cNvPr>
          <p:cNvPicPr>
            <a:picLocks noChangeAspect="1"/>
          </p:cNvPicPr>
          <p:nvPr/>
        </p:nvPicPr>
        <p:blipFill>
          <a:blip r:embed="rId3"/>
          <a:stretch>
            <a:fillRect/>
          </a:stretch>
        </p:blipFill>
        <p:spPr>
          <a:xfrm>
            <a:off x="432687" y="1255526"/>
            <a:ext cx="5832502" cy="4155266"/>
          </a:xfrm>
          <a:prstGeom prst="rect">
            <a:avLst/>
          </a:prstGeom>
        </p:spPr>
      </p:pic>
      <p:pic>
        <p:nvPicPr>
          <p:cNvPr id="7" name="Picture 6" descr="A group of logos with text&#10;&#10;Description automatically generated">
            <a:extLst>
              <a:ext uri="{FF2B5EF4-FFF2-40B4-BE49-F238E27FC236}">
                <a16:creationId xmlns:a16="http://schemas.microsoft.com/office/drawing/2014/main" id="{B56019D1-5E2B-B0B7-B37E-4743AF1CA454}"/>
              </a:ext>
            </a:extLst>
          </p:cNvPr>
          <p:cNvPicPr>
            <a:picLocks noChangeAspect="1"/>
          </p:cNvPicPr>
          <p:nvPr/>
        </p:nvPicPr>
        <p:blipFill>
          <a:blip r:embed="rId4"/>
          <a:stretch>
            <a:fillRect/>
          </a:stretch>
        </p:blipFill>
        <p:spPr>
          <a:xfrm>
            <a:off x="6475007" y="2662015"/>
            <a:ext cx="5299670" cy="2747963"/>
          </a:xfrm>
          <a:prstGeom prst="rect">
            <a:avLst/>
          </a:prstGeom>
        </p:spPr>
      </p:pic>
      <p:sp>
        <p:nvSpPr>
          <p:cNvPr id="8" name="TextBox 7">
            <a:extLst>
              <a:ext uri="{FF2B5EF4-FFF2-40B4-BE49-F238E27FC236}">
                <a16:creationId xmlns:a16="http://schemas.microsoft.com/office/drawing/2014/main" id="{FF5FE067-F74D-2EF4-EF79-CA50F2488B07}"/>
              </a:ext>
            </a:extLst>
          </p:cNvPr>
          <p:cNvSpPr txBox="1"/>
          <p:nvPr/>
        </p:nvSpPr>
        <p:spPr>
          <a:xfrm>
            <a:off x="3917227" y="6326940"/>
            <a:ext cx="8475830" cy="523220"/>
          </a:xfrm>
          <a:prstGeom prst="rect">
            <a:avLst/>
          </a:prstGeom>
          <a:noFill/>
        </p:spPr>
        <p:txBody>
          <a:bodyPr wrap="square">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1400" dirty="0">
                <a:latin typeface="Open Sans  "/>
              </a:rPr>
              <a:t>https://wrap.org.uk/resources/guide/weekly-food-waste-implementation-supplementary-procurement-guidance</a:t>
            </a:r>
          </a:p>
        </p:txBody>
      </p:sp>
    </p:spTree>
    <p:extLst>
      <p:ext uri="{BB962C8B-B14F-4D97-AF65-F5344CB8AC3E}">
        <p14:creationId xmlns:p14="http://schemas.microsoft.com/office/powerpoint/2010/main" val="3351218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84CCE6-0A38-150D-65EC-096CA5B4670C}"/>
              </a:ext>
            </a:extLst>
          </p:cNvPr>
          <p:cNvSpPr>
            <a:spLocks noGrp="1"/>
          </p:cNvSpPr>
          <p:nvPr>
            <p:ph type="body" sz="quarter" idx="14"/>
          </p:nvPr>
        </p:nvSpPr>
        <p:spPr>
          <a:xfrm>
            <a:off x="334527" y="359370"/>
            <a:ext cx="10858387" cy="1107282"/>
          </a:xfrm>
        </p:spPr>
        <p:txBody>
          <a:bodyPr vert="horz" lIns="45720" tIns="22860" rIns="45720" bIns="22860" rtlCol="0" anchor="t">
            <a:no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dirty="0">
                <a:latin typeface="Open Sans"/>
                <a:ea typeface="Open Sans"/>
                <a:cs typeface="Open Sans"/>
              </a:rPr>
              <a:t>Business Case Guidance </a:t>
            </a:r>
          </a:p>
          <a:p>
            <a:r>
              <a:rPr lang="en-GB" dirty="0">
                <a:latin typeface="Open Sans"/>
                <a:ea typeface="Open Sans"/>
                <a:cs typeface="Open Sans"/>
              </a:rPr>
              <a:t>Document </a:t>
            </a:r>
            <a:endParaRPr lang="en-GB" dirty="0"/>
          </a:p>
        </p:txBody>
      </p:sp>
      <p:sp>
        <p:nvSpPr>
          <p:cNvPr id="6" name="TextBox 5">
            <a:extLst>
              <a:ext uri="{FF2B5EF4-FFF2-40B4-BE49-F238E27FC236}">
                <a16:creationId xmlns:a16="http://schemas.microsoft.com/office/drawing/2014/main" id="{38B053CA-6E24-3B94-F045-29D34BE019F8}"/>
              </a:ext>
            </a:extLst>
          </p:cNvPr>
          <p:cNvSpPr txBox="1"/>
          <p:nvPr/>
        </p:nvSpPr>
        <p:spPr>
          <a:xfrm>
            <a:off x="340979" y="1815763"/>
            <a:ext cx="5823977" cy="4821833"/>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914355" rtl="0" eaLnBrk="1" fontAlgn="auto" latinLnBrk="0" hangingPunct="1">
              <a:lnSpc>
                <a:spcPct val="90000"/>
              </a:lnSpc>
              <a:spcBef>
                <a:spcPts val="1000"/>
              </a:spcBef>
              <a:spcAft>
                <a:spcPts val="0"/>
              </a:spcAft>
              <a:buClrTx/>
              <a:buSzTx/>
              <a:buFontTx/>
              <a:buNone/>
              <a:tabLst/>
              <a:defRPr/>
            </a:pPr>
            <a:r>
              <a:rPr kumimoji="0" lang="en-GB" sz="2000" b="1" i="0" u="none" strike="noStrike" kern="1200" cap="none" spc="0" normalizeH="0" baseline="0" noProof="0" dirty="0">
                <a:ln>
                  <a:noFill/>
                </a:ln>
                <a:solidFill>
                  <a:srgbClr val="0A3875"/>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The guidance will consider the requirements to determine: </a:t>
            </a:r>
          </a:p>
          <a:p>
            <a:pPr marL="0" marR="0" lvl="0" indent="0" algn="l" defTabSz="914355" rtl="0" eaLnBrk="1" fontAlgn="auto" latinLnBrk="0" hangingPunct="1">
              <a:lnSpc>
                <a:spcPct val="90000"/>
              </a:lnSpc>
              <a:spcBef>
                <a:spcPts val="1000"/>
              </a:spcBef>
              <a:spcAft>
                <a:spcPts val="0"/>
              </a:spcAft>
              <a:buClrTx/>
              <a:buSzTx/>
              <a:buFontTx/>
              <a:buNone/>
              <a:tabLst/>
              <a:defRPr/>
            </a:pPr>
            <a:endParaRPr kumimoji="0" lang="en-GB" sz="2000" b="1" i="0" u="none" strike="noStrike" kern="1200" cap="none" spc="0" normalizeH="0" baseline="0" noProof="0" dirty="0">
              <a:ln>
                <a:noFill/>
              </a:ln>
              <a:solidFill>
                <a:srgbClr val="0A3875"/>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a:p>
            <a:pPr marL="600052" marR="0" lvl="0" indent="-371475" algn="l" defTabSz="914355" rtl="0" eaLnBrk="1" fontAlgn="auto" latinLnBrk="0" hangingPunct="1">
              <a:lnSpc>
                <a:spcPct val="90000"/>
              </a:lnSpc>
              <a:spcBef>
                <a:spcPts val="50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A3875"/>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The economic impact assessment </a:t>
            </a:r>
          </a:p>
          <a:p>
            <a:pPr marL="600052" marR="0" lvl="0" indent="-371475" algn="l" defTabSz="914355" rtl="0" eaLnBrk="1" fontAlgn="auto" latinLnBrk="0" hangingPunct="1">
              <a:lnSpc>
                <a:spcPct val="90000"/>
              </a:lnSpc>
              <a:spcBef>
                <a:spcPts val="50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A3875"/>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Strategic and policy impact assessment  </a:t>
            </a:r>
          </a:p>
          <a:p>
            <a:pPr marL="600052" marR="0" lvl="0" indent="-371475" algn="l" defTabSz="914355" rtl="0" eaLnBrk="1" fontAlgn="auto" latinLnBrk="0" hangingPunct="1">
              <a:lnSpc>
                <a:spcPct val="90000"/>
              </a:lnSpc>
              <a:spcBef>
                <a:spcPts val="50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A3875"/>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Environmental impact assessment </a:t>
            </a:r>
          </a:p>
          <a:p>
            <a:pPr marL="600052" marR="0" lvl="0" indent="-371475" algn="l" defTabSz="914355" rtl="0" eaLnBrk="1" fontAlgn="auto" latinLnBrk="0" hangingPunct="1">
              <a:lnSpc>
                <a:spcPct val="90000"/>
              </a:lnSpc>
              <a:spcBef>
                <a:spcPts val="50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A3875"/>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Operational impact assessment  </a:t>
            </a:r>
          </a:p>
          <a:p>
            <a:pPr marL="600052" marR="0" lvl="0" indent="-371475" algn="l" defTabSz="914355" rtl="0" eaLnBrk="1" fontAlgn="auto" latinLnBrk="0" hangingPunct="1">
              <a:lnSpc>
                <a:spcPct val="90000"/>
              </a:lnSpc>
              <a:spcBef>
                <a:spcPts val="50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A3875"/>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Staffing impact assessment  </a:t>
            </a:r>
          </a:p>
          <a:p>
            <a:pPr marL="600052" marR="0" lvl="0" indent="-371475" algn="l" defTabSz="914355" rtl="0" eaLnBrk="1" fontAlgn="auto" latinLnBrk="0" hangingPunct="1">
              <a:lnSpc>
                <a:spcPct val="90000"/>
              </a:lnSpc>
              <a:spcBef>
                <a:spcPts val="50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A3875"/>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Traffic impact assessment  </a:t>
            </a:r>
          </a:p>
          <a:p>
            <a:pPr marL="600052" marR="0" lvl="0" indent="-371475" algn="l" defTabSz="914355" rtl="0" eaLnBrk="1" fontAlgn="auto" latinLnBrk="0" hangingPunct="1">
              <a:lnSpc>
                <a:spcPct val="90000"/>
              </a:lnSpc>
              <a:spcBef>
                <a:spcPts val="50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A3875"/>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Community impact assessment</a:t>
            </a:r>
          </a:p>
          <a:p>
            <a:pPr marL="0" marR="0" lvl="0" indent="0" algn="l" defTabSz="914355" rtl="0" eaLnBrk="1" fontAlgn="auto" latinLnBrk="0" hangingPunct="1">
              <a:lnSpc>
                <a:spcPct val="90000"/>
              </a:lnSpc>
              <a:spcBef>
                <a:spcPts val="1000"/>
              </a:spcBef>
              <a:spcAft>
                <a:spcPts val="0"/>
              </a:spcAft>
              <a:buClrTx/>
              <a:buSzTx/>
              <a:buFontTx/>
              <a:buNone/>
              <a:tabLst/>
              <a:defRPr/>
            </a:pPr>
            <a:endParaRPr kumimoji="0" lang="en-GB" sz="2000" b="1" i="0" u="none" strike="noStrike" kern="1200" cap="none" spc="0" normalizeH="0" baseline="0" noProof="0" dirty="0">
              <a:ln>
                <a:noFill/>
              </a:ln>
              <a:solidFill>
                <a:srgbClr val="0A3875"/>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a:p>
            <a:pPr marL="0" marR="0" lvl="0" indent="0" algn="l" defTabSz="914355" rtl="0" eaLnBrk="1" fontAlgn="auto" latinLnBrk="0" hangingPunct="1">
              <a:lnSpc>
                <a:spcPct val="90000"/>
              </a:lnSpc>
              <a:spcBef>
                <a:spcPts val="1000"/>
              </a:spcBef>
              <a:spcAft>
                <a:spcPts val="0"/>
              </a:spcAft>
              <a:buClrTx/>
              <a:buSzTx/>
              <a:buFontTx/>
              <a:buNone/>
              <a:tabLst/>
              <a:defRPr/>
            </a:pPr>
            <a:r>
              <a:rPr kumimoji="0" lang="en-GB" sz="2000" b="1" i="0" u="none" strike="noStrike" kern="1200" cap="none" spc="0" normalizeH="0" baseline="0" noProof="0" dirty="0">
                <a:ln>
                  <a:noFill/>
                </a:ln>
                <a:solidFill>
                  <a:srgbClr val="0A3875"/>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Facilitate LAs to undertake business case development work in-house</a:t>
            </a:r>
          </a:p>
          <a:p>
            <a:pPr marL="228577" marR="0" lvl="0" indent="0" algn="l" defTabSz="914355" rtl="0" eaLnBrk="1" fontAlgn="auto" latinLnBrk="0" hangingPunct="1">
              <a:lnSpc>
                <a:spcPct val="90000"/>
              </a:lnSpc>
              <a:spcBef>
                <a:spcPts val="500"/>
              </a:spcBef>
              <a:spcAft>
                <a:spcPts val="0"/>
              </a:spcAft>
              <a:buClrTx/>
              <a:buSzTx/>
              <a:buFontTx/>
              <a:buNone/>
              <a:tabLst/>
              <a:defRPr/>
            </a:pPr>
            <a:endParaRPr kumimoji="0" lang="en-US" sz="2000" b="0" i="0" u="none" strike="noStrike" kern="1200" cap="none" spc="0" normalizeH="0" baseline="0" noProof="0" dirty="0">
              <a:ln>
                <a:noFill/>
              </a:ln>
              <a:solidFill>
                <a:srgbClr val="0A3875"/>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7" name="Diagram 6">
            <a:extLst>
              <a:ext uri="{FF2B5EF4-FFF2-40B4-BE49-F238E27FC236}">
                <a16:creationId xmlns:a16="http://schemas.microsoft.com/office/drawing/2014/main" id="{AD0164AA-284D-52F9-EC13-EE7B9F8A515F}"/>
              </a:ext>
            </a:extLst>
          </p:cNvPr>
          <p:cNvGraphicFramePr/>
          <p:nvPr/>
        </p:nvGraphicFramePr>
        <p:xfrm>
          <a:off x="5177878" y="897979"/>
          <a:ext cx="7277189" cy="4897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AF8A0A5D-D9DB-4FFF-4920-A65C94178F22}"/>
              </a:ext>
            </a:extLst>
          </p:cNvPr>
          <p:cNvSpPr txBox="1"/>
          <p:nvPr/>
        </p:nvSpPr>
        <p:spPr>
          <a:xfrm>
            <a:off x="8168213" y="359370"/>
            <a:ext cx="1791730" cy="584775"/>
          </a:xfrm>
          <a:prstGeom prst="rect">
            <a:avLst/>
          </a:prstGeom>
          <a:noFill/>
        </p:spPr>
        <p:txBody>
          <a:bodyPr wrap="square" rtlCol="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Statutory Requirement </a:t>
            </a:r>
          </a:p>
        </p:txBody>
      </p:sp>
      <p:sp>
        <p:nvSpPr>
          <p:cNvPr id="10" name="TextBox 9">
            <a:extLst>
              <a:ext uri="{FF2B5EF4-FFF2-40B4-BE49-F238E27FC236}">
                <a16:creationId xmlns:a16="http://schemas.microsoft.com/office/drawing/2014/main" id="{42E94FA0-608C-D1D9-3558-704CB4135F20}"/>
              </a:ext>
            </a:extLst>
          </p:cNvPr>
          <p:cNvSpPr txBox="1"/>
          <p:nvPr/>
        </p:nvSpPr>
        <p:spPr>
          <a:xfrm>
            <a:off x="9620132" y="5765563"/>
            <a:ext cx="1791730" cy="338554"/>
          </a:xfrm>
          <a:prstGeom prst="rect">
            <a:avLst/>
          </a:prstGeom>
          <a:noFill/>
        </p:spPr>
        <p:txBody>
          <a:bodyPr wrap="square" rtlCol="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Viable</a:t>
            </a:r>
          </a:p>
        </p:txBody>
      </p:sp>
      <p:sp>
        <p:nvSpPr>
          <p:cNvPr id="11" name="TextBox 10">
            <a:extLst>
              <a:ext uri="{FF2B5EF4-FFF2-40B4-BE49-F238E27FC236}">
                <a16:creationId xmlns:a16="http://schemas.microsoft.com/office/drawing/2014/main" id="{71104FA8-C097-9B8F-0E35-636D47A6386C}"/>
              </a:ext>
            </a:extLst>
          </p:cNvPr>
          <p:cNvSpPr txBox="1"/>
          <p:nvPr/>
        </p:nvSpPr>
        <p:spPr>
          <a:xfrm>
            <a:off x="10553290" y="1222294"/>
            <a:ext cx="1366688" cy="1077218"/>
          </a:xfrm>
          <a:prstGeom prst="rect">
            <a:avLst/>
          </a:prstGeom>
          <a:noFill/>
        </p:spPr>
        <p:txBody>
          <a:bodyPr wrap="square" rtlCol="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Government Funding </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VfM collections </a:t>
            </a:r>
          </a:p>
        </p:txBody>
      </p:sp>
      <p:sp>
        <p:nvSpPr>
          <p:cNvPr id="12" name="TextBox 11">
            <a:extLst>
              <a:ext uri="{FF2B5EF4-FFF2-40B4-BE49-F238E27FC236}">
                <a16:creationId xmlns:a16="http://schemas.microsoft.com/office/drawing/2014/main" id="{ABAAC047-BF21-B19D-A7A3-7D6667C01337}"/>
              </a:ext>
            </a:extLst>
          </p:cNvPr>
          <p:cNvSpPr txBox="1"/>
          <p:nvPr/>
        </p:nvSpPr>
        <p:spPr>
          <a:xfrm>
            <a:off x="7055163" y="5765562"/>
            <a:ext cx="1791730" cy="338554"/>
          </a:xfrm>
          <a:prstGeom prst="rect">
            <a:avLst/>
          </a:prstGeom>
          <a:noFill/>
        </p:spPr>
        <p:txBody>
          <a:bodyPr wrap="square" rtlCol="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Affordable</a:t>
            </a:r>
          </a:p>
        </p:txBody>
      </p:sp>
      <p:sp>
        <p:nvSpPr>
          <p:cNvPr id="13" name="TextBox 12">
            <a:extLst>
              <a:ext uri="{FF2B5EF4-FFF2-40B4-BE49-F238E27FC236}">
                <a16:creationId xmlns:a16="http://schemas.microsoft.com/office/drawing/2014/main" id="{1B40E9DE-C56A-855A-A4B9-F602CFBE532C}"/>
              </a:ext>
            </a:extLst>
          </p:cNvPr>
          <p:cNvSpPr txBox="1"/>
          <p:nvPr/>
        </p:nvSpPr>
        <p:spPr>
          <a:xfrm>
            <a:off x="6233910" y="1829395"/>
            <a:ext cx="1366688" cy="338554"/>
          </a:xfrm>
          <a:prstGeom prst="rect">
            <a:avLst/>
          </a:prstGeom>
          <a:noFill/>
        </p:spPr>
        <p:txBody>
          <a:bodyPr wrap="square" rtlCol="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Deliverable</a:t>
            </a:r>
          </a:p>
        </p:txBody>
      </p:sp>
    </p:spTree>
    <p:extLst>
      <p:ext uri="{BB962C8B-B14F-4D97-AF65-F5344CB8AC3E}">
        <p14:creationId xmlns:p14="http://schemas.microsoft.com/office/powerpoint/2010/main" val="2428944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84CCE6-0A38-150D-65EC-096CA5B4670C}"/>
              </a:ext>
            </a:extLst>
          </p:cNvPr>
          <p:cNvSpPr>
            <a:spLocks noGrp="1"/>
          </p:cNvSpPr>
          <p:nvPr>
            <p:ph type="body" sz="quarter" idx="14"/>
          </p:nvPr>
        </p:nvSpPr>
        <p:spPr>
          <a:xfrm>
            <a:off x="357585" y="590550"/>
            <a:ext cx="11834019" cy="1107282"/>
          </a:xfrm>
        </p:spPr>
        <p:txBody>
          <a:bodyPr vert="horz" lIns="45720" tIns="22860" rIns="45720" bIns="22860" rtlCol="0" anchor="t">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dirty="0">
                <a:latin typeface="Open Sans"/>
                <a:ea typeface="Open Sans"/>
                <a:cs typeface="Open Sans"/>
              </a:rPr>
              <a:t>Procurement Pipeline Database (in development)  </a:t>
            </a:r>
            <a:endParaRPr lang="en-GB" dirty="0"/>
          </a:p>
        </p:txBody>
      </p:sp>
      <p:sp>
        <p:nvSpPr>
          <p:cNvPr id="4" name="TextBox 3">
            <a:extLst>
              <a:ext uri="{FF2B5EF4-FFF2-40B4-BE49-F238E27FC236}">
                <a16:creationId xmlns:a16="http://schemas.microsoft.com/office/drawing/2014/main" id="{2117D6A6-E7E1-6611-12B2-D55B340F44B8}"/>
              </a:ext>
            </a:extLst>
          </p:cNvPr>
          <p:cNvSpPr txBox="1"/>
          <p:nvPr/>
        </p:nvSpPr>
        <p:spPr>
          <a:xfrm>
            <a:off x="357585" y="1316518"/>
            <a:ext cx="6931934" cy="4929555"/>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914355">
              <a:lnSpc>
                <a:spcPct val="90000"/>
              </a:lnSpc>
              <a:spcBef>
                <a:spcPts val="1000"/>
              </a:spcBef>
            </a:pPr>
            <a:r>
              <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Hosted on WRAP LA Portal.</a:t>
            </a:r>
          </a:p>
          <a:p>
            <a:pPr defTabSz="914355">
              <a:lnSpc>
                <a:spcPct val="90000"/>
              </a:lnSpc>
              <a:spcBef>
                <a:spcPts val="1000"/>
              </a:spcBef>
            </a:pPr>
            <a:endPar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endParaRPr>
          </a:p>
          <a:p>
            <a:pPr defTabSz="914355">
              <a:lnSpc>
                <a:spcPct val="90000"/>
              </a:lnSpc>
              <a:spcBef>
                <a:spcPts val="1000"/>
              </a:spcBef>
            </a:pPr>
            <a:r>
              <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Available for all English LAs to use FoC.</a:t>
            </a:r>
          </a:p>
          <a:p>
            <a:pPr defTabSz="914355">
              <a:lnSpc>
                <a:spcPct val="90000"/>
              </a:lnSpc>
              <a:spcBef>
                <a:spcPts val="1000"/>
              </a:spcBef>
            </a:pPr>
            <a:endPar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endParaRPr>
          </a:p>
          <a:p>
            <a:pPr defTabSz="914355">
              <a:lnSpc>
                <a:spcPct val="90000"/>
              </a:lnSpc>
              <a:spcBef>
                <a:spcPts val="1000"/>
              </a:spcBef>
            </a:pPr>
            <a:r>
              <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Would contain data/information from WRAP, LAs and PBOs.</a:t>
            </a:r>
          </a:p>
          <a:p>
            <a:pPr defTabSz="914355">
              <a:lnSpc>
                <a:spcPct val="90000"/>
              </a:lnSpc>
              <a:spcBef>
                <a:spcPts val="1000"/>
              </a:spcBef>
            </a:pPr>
            <a:endPar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endParaRPr>
          </a:p>
          <a:p>
            <a:pPr defTabSz="914355">
              <a:lnSpc>
                <a:spcPct val="90000"/>
              </a:lnSpc>
              <a:spcBef>
                <a:spcPts val="1000"/>
              </a:spcBef>
            </a:pPr>
            <a:r>
              <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A Joint Procurement “Match-Making” Service that allows LAs to see who else might be coming to the market and when.</a:t>
            </a:r>
          </a:p>
          <a:p>
            <a:pPr defTabSz="914355">
              <a:lnSpc>
                <a:spcPct val="90000"/>
              </a:lnSpc>
              <a:spcBef>
                <a:spcPts val="1000"/>
              </a:spcBef>
            </a:pPr>
            <a:endPar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endParaRPr>
          </a:p>
          <a:p>
            <a:pPr defTabSz="914355">
              <a:lnSpc>
                <a:spcPct val="90000"/>
              </a:lnSpc>
              <a:spcBef>
                <a:spcPts val="1000"/>
              </a:spcBef>
            </a:pPr>
            <a:r>
              <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Potential for a range of filters/functions to enable potential matches to be found.​</a:t>
            </a:r>
          </a:p>
          <a:p>
            <a:pPr defTabSz="914355">
              <a:lnSpc>
                <a:spcPct val="90000"/>
              </a:lnSpc>
              <a:spcBef>
                <a:spcPts val="1000"/>
              </a:spcBef>
            </a:pPr>
            <a:endPar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endParaRPr>
          </a:p>
          <a:p>
            <a:pPr defTabSz="914355">
              <a:lnSpc>
                <a:spcPct val="90000"/>
              </a:lnSpc>
              <a:spcBef>
                <a:spcPts val="1000"/>
              </a:spcBef>
            </a:pPr>
            <a:r>
              <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Will improve LA transparency over committed orders.​</a:t>
            </a:r>
          </a:p>
        </p:txBody>
      </p:sp>
      <p:pic>
        <p:nvPicPr>
          <p:cNvPr id="6" name="Picture 2" descr="A screenshot of a web page&#10;&#10;Description automatically generated">
            <a:extLst>
              <a:ext uri="{FF2B5EF4-FFF2-40B4-BE49-F238E27FC236}">
                <a16:creationId xmlns:a16="http://schemas.microsoft.com/office/drawing/2014/main" id="{EF9049C6-7AD5-5B62-6BCA-70013F931A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47" r="6674"/>
          <a:stretch/>
        </p:blipFill>
        <p:spPr bwMode="auto">
          <a:xfrm>
            <a:off x="7414931" y="1312123"/>
            <a:ext cx="4567122" cy="2116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C0C7D93-8B40-69F3-3511-AF5A434E2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210" y="3840644"/>
            <a:ext cx="2793889" cy="159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797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7FB416-2E11-6948-D669-964FB4262F90}"/>
              </a:ext>
            </a:extLst>
          </p:cNvPr>
          <p:cNvSpPr>
            <a:spLocks noGrp="1"/>
          </p:cNvSpPr>
          <p:nvPr>
            <p:ph type="body" sz="quarter" idx="14"/>
          </p:nvPr>
        </p:nvSpPr>
        <p:spPr>
          <a:xfrm>
            <a:off x="329386" y="543113"/>
            <a:ext cx="8435870" cy="1107210"/>
          </a:xfrm>
        </p:spPr>
        <p:txBody>
          <a:bodyPr>
            <a:no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dirty="0">
                <a:solidFill>
                  <a:srgbClr val="002060"/>
                </a:solidFill>
              </a:rPr>
              <a:t>Food waste recycling toolkit</a:t>
            </a:r>
          </a:p>
        </p:txBody>
      </p:sp>
      <p:sp>
        <p:nvSpPr>
          <p:cNvPr id="10" name="Text Placeholder 9">
            <a:extLst>
              <a:ext uri="{FF2B5EF4-FFF2-40B4-BE49-F238E27FC236}">
                <a16:creationId xmlns:a16="http://schemas.microsoft.com/office/drawing/2014/main" id="{E553131F-630E-705A-3BAC-5B137FB41331}"/>
              </a:ext>
            </a:extLst>
          </p:cNvPr>
          <p:cNvSpPr>
            <a:spLocks noGrp="1"/>
          </p:cNvSpPr>
          <p:nvPr>
            <p:ph type="body" sz="quarter" idx="16"/>
          </p:nvPr>
        </p:nvSpPr>
        <p:spPr>
          <a:xfrm>
            <a:off x="329386" y="1371561"/>
            <a:ext cx="5447365" cy="5106937"/>
          </a:xfrm>
        </p:spPr>
        <p:txBody>
          <a:bodyPr>
            <a:no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nSpc>
                <a:spcPct val="110000"/>
              </a:lnSpc>
              <a:buFont typeface="Courier New" panose="02070309020205020404" pitchFamily="49" charset="0"/>
              <a:buChar char="o"/>
            </a:pPr>
            <a:r>
              <a:rPr lang="en-GB" sz="1600" b="0"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Customisable templates.</a:t>
            </a:r>
          </a:p>
          <a:p>
            <a:pPr>
              <a:lnSpc>
                <a:spcPct val="110000"/>
              </a:lnSpc>
              <a:buFont typeface="Courier New" panose="02070309020205020404" pitchFamily="49" charset="0"/>
              <a:buChar char="o"/>
            </a:pPr>
            <a:r>
              <a:rPr lang="en-GB" sz="1600" b="0"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Normative and unity messaging.</a:t>
            </a:r>
          </a:p>
          <a:p>
            <a:pPr>
              <a:lnSpc>
                <a:spcPct val="110000"/>
              </a:lnSpc>
              <a:buFont typeface="Courier New" panose="02070309020205020404" pitchFamily="49" charset="0"/>
              <a:buChar char="o"/>
            </a:pPr>
            <a:r>
              <a:rPr lang="en-GB" sz="1600" b="0"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Introducing or promoting a new food waste recycling service.</a:t>
            </a:r>
          </a:p>
          <a:p>
            <a:pPr>
              <a:lnSpc>
                <a:spcPct val="110000"/>
              </a:lnSpc>
              <a:buFont typeface="Courier New" panose="02070309020205020404" pitchFamily="49" charset="0"/>
              <a:buChar char="o"/>
            </a:pPr>
            <a:r>
              <a:rPr lang="en-GB" sz="1600" b="0"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Localised for authority:</a:t>
            </a:r>
          </a:p>
          <a:p>
            <a:pPr lvl="1">
              <a:lnSpc>
                <a:spcPct val="110000"/>
              </a:lnSpc>
            </a:pPr>
            <a:r>
              <a:rPr lang="en-GB" sz="1600" dirty="0">
                <a:solidFill>
                  <a:srgbClr val="002060"/>
                </a:solidFill>
              </a:rPr>
              <a:t>leaflets</a:t>
            </a:r>
          </a:p>
          <a:p>
            <a:pPr lvl="1">
              <a:lnSpc>
                <a:spcPct val="110000"/>
              </a:lnSpc>
            </a:pPr>
            <a:r>
              <a:rPr lang="en-GB" sz="1600" dirty="0">
                <a:solidFill>
                  <a:srgbClr val="002060"/>
                </a:solidFill>
              </a:rPr>
              <a:t>kitchen caddy sticker</a:t>
            </a:r>
          </a:p>
          <a:p>
            <a:pPr lvl="1">
              <a:lnSpc>
                <a:spcPct val="110000"/>
              </a:lnSpc>
            </a:pPr>
            <a:r>
              <a:rPr lang="en-GB" sz="1600" dirty="0">
                <a:solidFill>
                  <a:srgbClr val="002060"/>
                </a:solidFill>
              </a:rPr>
              <a:t>contamination tie</a:t>
            </a:r>
          </a:p>
          <a:p>
            <a:pPr lvl="1">
              <a:lnSpc>
                <a:spcPct val="110000"/>
              </a:lnSpc>
            </a:pPr>
            <a:r>
              <a:rPr lang="en-GB" sz="1600" dirty="0">
                <a:solidFill>
                  <a:srgbClr val="002060"/>
                </a:solidFill>
              </a:rPr>
              <a:t>posters and livery</a:t>
            </a:r>
          </a:p>
          <a:p>
            <a:pPr lvl="1">
              <a:lnSpc>
                <a:spcPct val="110000"/>
              </a:lnSpc>
            </a:pPr>
            <a:r>
              <a:rPr lang="en-GB" sz="1600" dirty="0">
                <a:solidFill>
                  <a:srgbClr val="002060"/>
                </a:solidFill>
              </a:rPr>
              <a:t>social media assets</a:t>
            </a:r>
            <a:endParaRPr lang="en-GB" sz="1600" b="0" dirty="0">
              <a:latin typeface="Open Sans Light" panose="020B0306030504020204" pitchFamily="34" charset="0"/>
              <a:ea typeface="Open Sans Light" panose="020B0306030504020204" pitchFamily="34" charset="0"/>
              <a:cs typeface="Open Sans Light" panose="020B0306030504020204" pitchFamily="34" charset="0"/>
              <a:hlinkClick r:id="rId3"/>
            </a:endParaRPr>
          </a:p>
          <a:p>
            <a:pPr marL="0" indent="0" algn="ctr">
              <a:lnSpc>
                <a:spcPct val="11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hlinkClick r:id="rId3"/>
              </a:rPr>
              <a:t>https://wrap.org.uk/resources/campaign-assets/food-waste-recycling-toolkit</a:t>
            </a: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 </a:t>
            </a:r>
          </a:p>
        </p:txBody>
      </p:sp>
      <p:pic>
        <p:nvPicPr>
          <p:cNvPr id="8" name="Picture Placeholder 7" descr="A hand holding a scoop over a trash can&#10;&#10;Description automatically generated">
            <a:extLst>
              <a:ext uri="{FF2B5EF4-FFF2-40B4-BE49-F238E27FC236}">
                <a16:creationId xmlns:a16="http://schemas.microsoft.com/office/drawing/2014/main" id="{1C931088-8148-8090-CF22-6D57279EFD47}"/>
              </a:ext>
            </a:extLst>
          </p:cNvPr>
          <p:cNvPicPr>
            <a:picLocks noGrp="1" noChangeAspect="1"/>
          </p:cNvPicPr>
          <p:nvPr>
            <p:ph type="pic" sz="quarter" idx="15"/>
          </p:nvPr>
        </p:nvPicPr>
        <p:blipFill>
          <a:blip r:embed="rId4" cstate="email">
            <a:extLst>
              <a:ext uri="{28A0092B-C50C-407E-A947-70E740481C1C}">
                <a14:useLocalDpi xmlns:a14="http://schemas.microsoft.com/office/drawing/2010/main"/>
              </a:ext>
            </a:extLst>
          </a:blip>
          <a:srcRect/>
          <a:stretch>
            <a:fillRect/>
          </a:stretch>
        </p:blipFill>
        <p:spPr>
          <a:xfrm>
            <a:off x="5952886" y="1206500"/>
            <a:ext cx="5624740" cy="4862771"/>
          </a:xfrm>
        </p:spPr>
      </p:pic>
    </p:spTree>
    <p:extLst>
      <p:ext uri="{BB962C8B-B14F-4D97-AF65-F5344CB8AC3E}">
        <p14:creationId xmlns:p14="http://schemas.microsoft.com/office/powerpoint/2010/main" val="180022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EBA642F9-29EA-4668-AF5E-653C3F83C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 y="547"/>
            <a:ext cx="12191778" cy="6857231"/>
          </a:xfrm>
          <a:prstGeom prst="rect">
            <a:avLst/>
          </a:prstGeom>
        </p:spPr>
      </p:pic>
      <p:sp>
        <p:nvSpPr>
          <p:cNvPr id="4" name="Rectangle 3">
            <a:extLst>
              <a:ext uri="{FF2B5EF4-FFF2-40B4-BE49-F238E27FC236}">
                <a16:creationId xmlns:a16="http://schemas.microsoft.com/office/drawing/2014/main" id="{6A3B1D5D-AE7C-4001-B427-9AE35A4C93A6}"/>
              </a:ext>
            </a:extLst>
          </p:cNvPr>
          <p:cNvSpPr/>
          <p:nvPr/>
        </p:nvSpPr>
        <p:spPr>
          <a:xfrm>
            <a:off x="3953389" y="5610598"/>
            <a:ext cx="1145715" cy="1035018"/>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defTabSz="914355">
              <a:defRPr/>
            </a:pPr>
            <a:endParaRPr lang="en-GB" sz="1800" dirty="0">
              <a:solidFill>
                <a:prstClr val="white"/>
              </a:solidFill>
              <a:latin typeface="Open Sans"/>
            </a:endParaRPr>
          </a:p>
        </p:txBody>
      </p:sp>
      <p:pic>
        <p:nvPicPr>
          <p:cNvPr id="5" name="Picture 2">
            <a:extLst>
              <a:ext uri="{FF2B5EF4-FFF2-40B4-BE49-F238E27FC236}">
                <a16:creationId xmlns:a16="http://schemas.microsoft.com/office/drawing/2014/main" id="{0D81EDD6-DB90-4745-8CC9-64FEC1B6E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175" y="5668927"/>
            <a:ext cx="1560524" cy="933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CAFD6EE7-8301-46ED-86D6-60C20AC25D3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0735" y="5668926"/>
            <a:ext cx="1598857" cy="819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BA936644-6207-4C7F-A67F-0273472F14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3137" y="5652152"/>
            <a:ext cx="906217" cy="9519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extiles 2030 Roadmap and Circularity Pathway - UKFT">
            <a:extLst>
              <a:ext uri="{FF2B5EF4-FFF2-40B4-BE49-F238E27FC236}">
                <a16:creationId xmlns:a16="http://schemas.microsoft.com/office/drawing/2014/main" id="{52DE2944-7956-4004-B58E-650B81D088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6191" y="5794402"/>
            <a:ext cx="1976056" cy="6828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4B174A3-5BD8-49F5-A7A6-5AB2EB951391}"/>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4315555" y="310195"/>
            <a:ext cx="3125725" cy="1539302"/>
          </a:xfrm>
          <a:prstGeom prst="rect">
            <a:avLst/>
          </a:prstGeom>
        </p:spPr>
      </p:pic>
    </p:spTree>
    <p:extLst>
      <p:ext uri="{BB962C8B-B14F-4D97-AF65-F5344CB8AC3E}">
        <p14:creationId xmlns:p14="http://schemas.microsoft.com/office/powerpoint/2010/main" val="1649707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7FA4AC3-6DF4-C033-15B3-2ACAC1EEE567}"/>
              </a:ext>
            </a:extLst>
          </p:cNvPr>
          <p:cNvSpPr>
            <a:spLocks noGrp="1"/>
          </p:cNvSpPr>
          <p:nvPr>
            <p:ph type="body" sz="quarter" idx="14"/>
          </p:nvPr>
        </p:nvSpPr>
        <p:spPr>
          <a:xfrm>
            <a:off x="329010" y="542925"/>
            <a:ext cx="10086975" cy="721671"/>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dirty="0"/>
              <a:t>Cost of treatment/disposal</a:t>
            </a:r>
          </a:p>
        </p:txBody>
      </p:sp>
      <p:pic>
        <p:nvPicPr>
          <p:cNvPr id="7" name="Picture 6">
            <a:extLst>
              <a:ext uri="{FF2B5EF4-FFF2-40B4-BE49-F238E27FC236}">
                <a16:creationId xmlns:a16="http://schemas.microsoft.com/office/drawing/2014/main" id="{4C37D4C7-A1CA-4850-2B3C-01F22F1C39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9010" y="1145021"/>
            <a:ext cx="8815388" cy="1769336"/>
          </a:xfrm>
          <a:prstGeom prst="rect">
            <a:avLst/>
          </a:prstGeom>
        </p:spPr>
      </p:pic>
      <p:pic>
        <p:nvPicPr>
          <p:cNvPr id="12" name="Picture 11">
            <a:extLst>
              <a:ext uri="{FF2B5EF4-FFF2-40B4-BE49-F238E27FC236}">
                <a16:creationId xmlns:a16="http://schemas.microsoft.com/office/drawing/2014/main" id="{FCAC8722-B40A-581D-0853-41855CDDE4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9010" y="3033419"/>
            <a:ext cx="8161736" cy="2935581"/>
          </a:xfrm>
          <a:prstGeom prst="rect">
            <a:avLst/>
          </a:prstGeom>
        </p:spPr>
      </p:pic>
      <p:sp>
        <p:nvSpPr>
          <p:cNvPr id="9" name="TextBox 8">
            <a:extLst>
              <a:ext uri="{FF2B5EF4-FFF2-40B4-BE49-F238E27FC236}">
                <a16:creationId xmlns:a16="http://schemas.microsoft.com/office/drawing/2014/main" id="{17399192-9D96-C1E3-EACC-C818B8139806}"/>
              </a:ext>
            </a:extLst>
          </p:cNvPr>
          <p:cNvSpPr txBox="1"/>
          <p:nvPr/>
        </p:nvSpPr>
        <p:spPr>
          <a:xfrm>
            <a:off x="5943997" y="6283070"/>
            <a:ext cx="5498183" cy="307777"/>
          </a:xfrm>
          <a:prstGeom prst="rect">
            <a:avLst/>
          </a:prstGeom>
          <a:noFill/>
        </p:spPr>
        <p:txBody>
          <a:bodyPr wrap="square">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r"/>
            <a:r>
              <a:rPr lang="en-GB" sz="1400" dirty="0">
                <a:latin typeface="Open Sans  "/>
                <a:ea typeface="Verdana" panose="020B0604030504040204" pitchFamily="34" charset="0"/>
              </a:rPr>
              <a:t>https://wrap.org.uk/resources/report/gate-fees-report-2022-23</a:t>
            </a:r>
          </a:p>
        </p:txBody>
      </p:sp>
      <p:sp>
        <p:nvSpPr>
          <p:cNvPr id="3" name="TextBox 2">
            <a:extLst>
              <a:ext uri="{FF2B5EF4-FFF2-40B4-BE49-F238E27FC236}">
                <a16:creationId xmlns:a16="http://schemas.microsoft.com/office/drawing/2014/main" id="{BAD5F766-D525-7E9B-402D-C5A4F55CC7A9}"/>
              </a:ext>
            </a:extLst>
          </p:cNvPr>
          <p:cNvSpPr txBox="1"/>
          <p:nvPr/>
        </p:nvSpPr>
        <p:spPr>
          <a:xfrm>
            <a:off x="8865791" y="3179074"/>
            <a:ext cx="2997200" cy="1964641"/>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914355">
              <a:lnSpc>
                <a:spcPct val="90000"/>
              </a:lnSpc>
              <a:spcBef>
                <a:spcPts val="1000"/>
              </a:spcBef>
            </a:pPr>
            <a:r>
              <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Median UK EfW gate fee (2022) = </a:t>
            </a:r>
            <a:r>
              <a:rPr lang="en-GB" sz="2000" b="1"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£103 per tonne</a:t>
            </a:r>
          </a:p>
          <a:p>
            <a:pPr defTabSz="914355">
              <a:lnSpc>
                <a:spcPct val="90000"/>
              </a:lnSpc>
              <a:spcBef>
                <a:spcPts val="1000"/>
              </a:spcBef>
            </a:pPr>
            <a:endPar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endParaRPr>
          </a:p>
          <a:p>
            <a:pPr defTabSz="914355">
              <a:lnSpc>
                <a:spcPct val="90000"/>
              </a:lnSpc>
              <a:spcBef>
                <a:spcPts val="1000"/>
              </a:spcBef>
            </a:pPr>
            <a:r>
              <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Median UK landfill gate fee (2022) = </a:t>
            </a:r>
            <a:r>
              <a:rPr lang="en-GB" sz="2000" b="1"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£126.60 per tonne </a:t>
            </a:r>
            <a:r>
              <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(inc landfill tax)</a:t>
            </a:r>
          </a:p>
        </p:txBody>
      </p:sp>
    </p:spTree>
    <p:extLst>
      <p:ext uri="{BB962C8B-B14F-4D97-AF65-F5344CB8AC3E}">
        <p14:creationId xmlns:p14="http://schemas.microsoft.com/office/powerpoint/2010/main" val="2527988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7FA4AC3-6DF4-C033-15B3-2ACAC1EEE567}"/>
              </a:ext>
            </a:extLst>
          </p:cNvPr>
          <p:cNvSpPr>
            <a:spLocks noGrp="1"/>
          </p:cNvSpPr>
          <p:nvPr>
            <p:ph type="body" sz="quarter" idx="14"/>
          </p:nvPr>
        </p:nvSpPr>
        <p:spPr>
          <a:xfrm>
            <a:off x="329010" y="542925"/>
            <a:ext cx="10086975" cy="721671"/>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1600" dirty="0"/>
              <a:t>Non-statutory guidance</a:t>
            </a:r>
          </a:p>
        </p:txBody>
      </p:sp>
      <p:sp>
        <p:nvSpPr>
          <p:cNvPr id="4" name="Text Placeholder 7">
            <a:extLst>
              <a:ext uri="{FF2B5EF4-FFF2-40B4-BE49-F238E27FC236}">
                <a16:creationId xmlns:a16="http://schemas.microsoft.com/office/drawing/2014/main" id="{A83E4F5D-CFE7-3C05-A01B-F50D091CAFC3}"/>
              </a:ext>
            </a:extLst>
          </p:cNvPr>
          <p:cNvSpPr txBox="1">
            <a:spLocks/>
          </p:cNvSpPr>
          <p:nvPr/>
        </p:nvSpPr>
        <p:spPr>
          <a:xfrm>
            <a:off x="329010" y="1094067"/>
            <a:ext cx="11634788" cy="5251117"/>
          </a:xfrm>
          <a:prstGeom prst="rect">
            <a:avLst/>
          </a:prstGeom>
        </p:spPr>
        <p:txBody>
          <a:bodyPr vert="horz" lIns="45720" tIns="22860" rIns="45720" bIns="22860" rtlCol="0">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We will work with WRAP to develop non-statutory guidance on best practice around collection of a range of different materials and engage further with the sector on the content of this guidance.</a:t>
            </a:r>
          </a:p>
          <a:p>
            <a:pPr marL="0" indent="0">
              <a:lnSpc>
                <a:spcPct val="100000"/>
              </a:lnSpc>
              <a:buFont typeface="Arial" panose="020B0604020202020204" pitchFamily="34" charset="0"/>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Government response to Simpler Recycling consultation (23/11/23)</a:t>
            </a:r>
            <a:endParaRPr lang="en-GB" sz="45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endParaRPr lang="en-GB" sz="450" b="0"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70000"/>
              </a:lnSpc>
              <a:buFont typeface="Courier New" panose="02070309020205020404" pitchFamily="49" charset="0"/>
              <a:buChar char="o"/>
            </a:pPr>
            <a:endParaRPr lang="en-GB" sz="450" b="0"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70000"/>
              </a:lnSpc>
              <a:buFont typeface="Courier New" panose="02070309020205020404" pitchFamily="49" charset="0"/>
              <a:buChar char="o"/>
            </a:pPr>
            <a:endParaRPr lang="en-GB" sz="450" b="0"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70000"/>
              </a:lnSpc>
              <a:buFont typeface="Courier New" panose="02070309020205020404" pitchFamily="49" charset="0"/>
              <a:buChar char="o"/>
            </a:pPr>
            <a:endParaRPr lang="en-GB" sz="450" b="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descr="A person standing next to a garbage truck&#10;&#10;Description automatically generated">
            <a:extLst>
              <a:ext uri="{FF2B5EF4-FFF2-40B4-BE49-F238E27FC236}">
                <a16:creationId xmlns:a16="http://schemas.microsoft.com/office/drawing/2014/main" id="{5AF9318C-B963-2EF8-91E2-8F3000A0971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02891" y="2026832"/>
            <a:ext cx="4207367" cy="4318352"/>
          </a:xfrm>
          <a:prstGeom prst="rect">
            <a:avLst/>
          </a:prstGeom>
        </p:spPr>
      </p:pic>
      <p:sp>
        <p:nvSpPr>
          <p:cNvPr id="10" name="TextBox 9">
            <a:extLst>
              <a:ext uri="{FF2B5EF4-FFF2-40B4-BE49-F238E27FC236}">
                <a16:creationId xmlns:a16="http://schemas.microsoft.com/office/drawing/2014/main" id="{5FF0B62B-62E9-2859-B381-07EAA6DBA1C2}"/>
              </a:ext>
            </a:extLst>
          </p:cNvPr>
          <p:cNvSpPr txBox="1"/>
          <p:nvPr/>
        </p:nvSpPr>
        <p:spPr>
          <a:xfrm>
            <a:off x="410631" y="2507819"/>
            <a:ext cx="6097905" cy="3785652"/>
          </a:xfrm>
          <a:prstGeom prst="rect">
            <a:avLst/>
          </a:prstGeom>
          <a:noFill/>
        </p:spPr>
        <p:txBody>
          <a:bodyPr wrap="square">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indent="0">
              <a:lnSpc>
                <a:spcPct val="100000"/>
              </a:lnSpc>
            </a:pPr>
            <a:r>
              <a:rPr lang="en-GB" sz="2000" b="1"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What is WRAP doing?</a:t>
            </a:r>
          </a:p>
          <a:p>
            <a:pPr marL="0" indent="0">
              <a:lnSpc>
                <a:spcPct val="100000"/>
              </a:lnSpc>
            </a:pPr>
            <a:endParaRPr lang="en-GB" sz="2000" b="1"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00000"/>
              </a:lnSpc>
            </a:pPr>
            <a:r>
              <a:rPr lang="en-GB" sz="2000" b="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Engaging with Waste Network Chairs.</a:t>
            </a:r>
          </a:p>
          <a:p>
            <a:pPr>
              <a:lnSpc>
                <a:spcPct val="100000"/>
              </a:lnSpc>
            </a:pPr>
            <a:endParaRPr lang="en-GB" sz="2000" b="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00000"/>
              </a:lnSpc>
            </a:pPr>
            <a:r>
              <a:rPr lang="en-GB" sz="2000" b="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Fact gathering and data analysis to develop:</a:t>
            </a:r>
          </a:p>
          <a:p>
            <a:pPr>
              <a:lnSpc>
                <a:spcPct val="100000"/>
              </a:lnSpc>
            </a:pPr>
            <a:endParaRPr lang="en-GB" sz="2000" b="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Courier New" panose="02070309020205020404" pitchFamily="49" charset="0"/>
              <a:buChar char="o"/>
            </a:pPr>
            <a:r>
              <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Principles</a:t>
            </a:r>
            <a:r>
              <a:rPr lang="en-GB" sz="2000" b="0" i="1"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 </a:t>
            </a:r>
            <a:r>
              <a:rPr lang="en-GB" sz="2000" b="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on good practice waste and recycling collection and management.</a:t>
            </a:r>
          </a:p>
          <a:p>
            <a:pPr marL="285750" indent="-285750">
              <a:buFont typeface="Courier New" panose="02070309020205020404" pitchFamily="49" charset="0"/>
              <a:buChar char="o"/>
            </a:pPr>
            <a:endParaRPr lang="en-GB" sz="2000" b="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Courier New" panose="02070309020205020404" pitchFamily="49" charset="0"/>
              <a:buChar char="o"/>
            </a:pPr>
            <a:r>
              <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Evidence</a:t>
            </a:r>
            <a:r>
              <a:rPr lang="en-GB" sz="2000" b="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 to help with business cases for change.</a:t>
            </a:r>
          </a:p>
          <a:p>
            <a:pPr marL="285750" indent="-285750">
              <a:buFont typeface="Courier New" panose="02070309020205020404" pitchFamily="49" charset="0"/>
              <a:buChar char="o"/>
            </a:pPr>
            <a:endParaRPr lang="en-GB" sz="2000" b="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Courier New" panose="02070309020205020404" pitchFamily="49" charset="0"/>
              <a:buChar char="o"/>
            </a:pPr>
            <a:r>
              <a:rPr lang="en-GB" sz="200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Detail</a:t>
            </a:r>
            <a:r>
              <a:rPr lang="en-GB" sz="2000" b="0" dirty="0">
                <a:solidFill>
                  <a:srgbClr val="0A3875"/>
                </a:solidFill>
                <a:latin typeface="Open Sans Light" panose="020B0306030504020204" pitchFamily="34" charset="0"/>
                <a:ea typeface="Open Sans Light" panose="020B0306030504020204" pitchFamily="34" charset="0"/>
                <a:cs typeface="Open Sans Light" panose="020B0306030504020204" pitchFamily="34" charset="0"/>
              </a:rPr>
              <a:t> to ensure operational learning is shared.</a:t>
            </a:r>
          </a:p>
        </p:txBody>
      </p:sp>
    </p:spTree>
    <p:extLst>
      <p:ext uri="{BB962C8B-B14F-4D97-AF65-F5344CB8AC3E}">
        <p14:creationId xmlns:p14="http://schemas.microsoft.com/office/powerpoint/2010/main" val="2136303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7FA4AC3-6DF4-C033-15B3-2ACAC1EEE567}"/>
              </a:ext>
            </a:extLst>
          </p:cNvPr>
          <p:cNvSpPr>
            <a:spLocks noGrp="1"/>
          </p:cNvSpPr>
          <p:nvPr>
            <p:ph type="body" sz="quarter" idx="14"/>
          </p:nvPr>
        </p:nvSpPr>
        <p:spPr>
          <a:xfrm>
            <a:off x="329010" y="542925"/>
            <a:ext cx="10086975" cy="721671"/>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1600" dirty="0"/>
              <a:t>Further WRAP interventions</a:t>
            </a:r>
          </a:p>
        </p:txBody>
      </p:sp>
      <p:sp>
        <p:nvSpPr>
          <p:cNvPr id="4" name="Text Placeholder 7">
            <a:extLst>
              <a:ext uri="{FF2B5EF4-FFF2-40B4-BE49-F238E27FC236}">
                <a16:creationId xmlns:a16="http://schemas.microsoft.com/office/drawing/2014/main" id="{A83E4F5D-CFE7-3C05-A01B-F50D091CAFC3}"/>
              </a:ext>
            </a:extLst>
          </p:cNvPr>
          <p:cNvSpPr txBox="1">
            <a:spLocks/>
          </p:cNvSpPr>
          <p:nvPr/>
        </p:nvSpPr>
        <p:spPr>
          <a:xfrm>
            <a:off x="505222" y="1360038"/>
            <a:ext cx="6810375" cy="3606800"/>
          </a:xfrm>
          <a:prstGeom prst="rect">
            <a:avLst/>
          </a:prstGeom>
        </p:spPr>
        <p:txBody>
          <a:bodyPr vert="horz" lIns="45720" tIns="22860" rIns="45720" bIns="22860" rtlCol="0">
            <a:no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indent="0">
              <a:lnSpc>
                <a:spcPct val="15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Continue to co-ordinate Organics Roadmap.</a:t>
            </a:r>
          </a:p>
          <a:p>
            <a:pPr marL="0" indent="0">
              <a:lnSpc>
                <a:spcPct val="150000"/>
              </a:lnSpc>
              <a:buFont typeface="Arial" panose="020B0604020202020204" pitchFamily="34" charset="0"/>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Map LA transition timelines.</a:t>
            </a:r>
          </a:p>
          <a:p>
            <a:pPr marL="0" indent="0">
              <a:lnSpc>
                <a:spcPct val="150000"/>
              </a:lnSpc>
              <a:buFont typeface="Arial" panose="020B0604020202020204" pitchFamily="34" charset="0"/>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Review LA bulking and hauling requirements.</a:t>
            </a:r>
          </a:p>
          <a:p>
            <a:pPr marL="0" indent="0">
              <a:lnSpc>
                <a:spcPct val="150000"/>
              </a:lnSpc>
              <a:buFont typeface="Arial" panose="020B0604020202020204" pitchFamily="34" charset="0"/>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Continuing one to one and one to many LA support through LA team.</a:t>
            </a:r>
          </a:p>
          <a:p>
            <a:pPr marL="0" indent="0">
              <a:lnSpc>
                <a:spcPct val="150000"/>
              </a:lnSpc>
              <a:buFont typeface="Arial" panose="020B0604020202020204" pitchFamily="34" charset="0"/>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LA guidance for mobilising service changes (including container distribution).</a:t>
            </a:r>
          </a:p>
          <a:p>
            <a:pPr marL="0" indent="0">
              <a:lnSpc>
                <a:spcPct val="150000"/>
              </a:lnSpc>
              <a:buFont typeface="Arial" panose="020B0604020202020204" pitchFamily="34" charset="0"/>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LA guidance on communal food waste collections.</a:t>
            </a:r>
          </a:p>
          <a:p>
            <a:pPr marL="0" indent="0">
              <a:lnSpc>
                <a:spcPct val="150000"/>
              </a:lnSpc>
              <a:buFont typeface="Arial" panose="020B0604020202020204" pitchFamily="34" charset="0"/>
              <a:buNone/>
            </a:pPr>
            <a:endParaRPr lang="en-GB" sz="1600" b="0" dirty="0">
              <a:latin typeface="Verdana" panose="020B0604030504040204" pitchFamily="34" charset="0"/>
              <a:ea typeface="Verdana" panose="020B0604030504040204" pitchFamily="34" charset="0"/>
              <a:cs typeface="Open Sans" panose="020B0606030504020204" pitchFamily="34" charset="0"/>
            </a:endParaRPr>
          </a:p>
          <a:p>
            <a:pPr marL="0" indent="0">
              <a:lnSpc>
                <a:spcPct val="150000"/>
              </a:lnSpc>
              <a:buFont typeface="Arial" panose="020B0604020202020204" pitchFamily="34" charset="0"/>
              <a:buNone/>
            </a:pPr>
            <a:endParaRPr lang="en-GB" sz="1600" b="0" dirty="0">
              <a:latin typeface="Verdana" panose="020B0604030504040204" pitchFamily="34" charset="0"/>
              <a:ea typeface="Verdana" panose="020B0604030504040204" pitchFamily="34" charset="0"/>
            </a:endParaRPr>
          </a:p>
          <a:p>
            <a:pPr marL="0" indent="0">
              <a:lnSpc>
                <a:spcPct val="150000"/>
              </a:lnSpc>
              <a:buNone/>
            </a:pPr>
            <a:endParaRPr lang="en-GB" sz="1600" b="0" dirty="0">
              <a:latin typeface="Verdana" panose="020B0604030504040204" pitchFamily="34" charset="0"/>
              <a:ea typeface="Verdana" panose="020B0604030504040204" pitchFamily="34" charset="0"/>
            </a:endParaRPr>
          </a:p>
          <a:p>
            <a:pPr>
              <a:lnSpc>
                <a:spcPct val="150000"/>
              </a:lnSpc>
              <a:buFont typeface="Courier New" panose="02070309020205020404" pitchFamily="49" charset="0"/>
              <a:buChar char="o"/>
            </a:pPr>
            <a:endParaRPr lang="en-GB" sz="1600" b="0" dirty="0">
              <a:latin typeface="Verdana" panose="020B0604030504040204" pitchFamily="34" charset="0"/>
              <a:ea typeface="Verdana" panose="020B0604030504040204" pitchFamily="34" charset="0"/>
              <a:cs typeface="Open Sans" panose="020B0606030504020204" pitchFamily="34" charset="0"/>
            </a:endParaRPr>
          </a:p>
          <a:p>
            <a:pPr>
              <a:lnSpc>
                <a:spcPct val="150000"/>
              </a:lnSpc>
              <a:buFont typeface="Courier New" panose="02070309020205020404" pitchFamily="49" charset="0"/>
              <a:buChar char="o"/>
            </a:pPr>
            <a:endParaRPr lang="en-GB" sz="1600" b="0" dirty="0">
              <a:latin typeface="Verdana" panose="020B0604030504040204" pitchFamily="34" charset="0"/>
              <a:ea typeface="Verdana" panose="020B0604030504040204" pitchFamily="34" charset="0"/>
              <a:cs typeface="Open Sans" panose="020B0606030504020204" pitchFamily="34" charset="0"/>
            </a:endParaRPr>
          </a:p>
          <a:p>
            <a:pPr>
              <a:lnSpc>
                <a:spcPct val="150000"/>
              </a:lnSpc>
              <a:buFont typeface="Courier New" panose="02070309020205020404" pitchFamily="49" charset="0"/>
              <a:buChar char="o"/>
            </a:pPr>
            <a:endParaRPr lang="en-GB" sz="1600" b="0" dirty="0">
              <a:latin typeface="Verdana" panose="020B0604030504040204" pitchFamily="34" charset="0"/>
              <a:ea typeface="Verdana" panose="020B0604030504040204" pitchFamily="34" charset="0"/>
              <a:cs typeface="Open Sans" panose="020B0606030504020204" pitchFamily="34" charset="0"/>
            </a:endParaRPr>
          </a:p>
        </p:txBody>
      </p:sp>
      <p:pic>
        <p:nvPicPr>
          <p:cNvPr id="3" name="Picture 2" descr="A row of garbage cans&#10;&#10;Description automatically generated with low confidence">
            <a:extLst>
              <a:ext uri="{FF2B5EF4-FFF2-40B4-BE49-F238E27FC236}">
                <a16:creationId xmlns:a16="http://schemas.microsoft.com/office/drawing/2014/main" id="{865C33CC-F5DD-A6F7-5DED-75FE160D60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7188597" y="1625600"/>
            <a:ext cx="4291013" cy="3872362"/>
          </a:xfrm>
          <a:prstGeom prst="rect">
            <a:avLst/>
          </a:prstGeom>
        </p:spPr>
      </p:pic>
    </p:spTree>
    <p:extLst>
      <p:ext uri="{BB962C8B-B14F-4D97-AF65-F5344CB8AC3E}">
        <p14:creationId xmlns:p14="http://schemas.microsoft.com/office/powerpoint/2010/main" val="1421387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94E707C-7228-BF3D-5582-B96CC0F44932}"/>
              </a:ext>
            </a:extLst>
          </p:cNvPr>
          <p:cNvSpPr>
            <a:spLocks noGrp="1"/>
          </p:cNvSpPr>
          <p:nvPr>
            <p:ph type="body" sz="quarter" idx="16"/>
          </p:nvPr>
        </p:nvSpPr>
        <p:spPr>
          <a:xfrm>
            <a:off x="329010" y="1264596"/>
            <a:ext cx="11685191" cy="5560838"/>
          </a:xfrm>
        </p:spPr>
        <p:txBody>
          <a:bodyPr>
            <a:no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Send no more than 10% of municipal waste to landfill by 2035 (CEP, RAWS).</a:t>
            </a:r>
          </a:p>
          <a:p>
            <a:pPr>
              <a:lnSpc>
                <a:spcPct val="150000"/>
              </a:lnSpc>
              <a:buFont typeface="Courier New" panose="02070309020205020404" pitchFamily="49" charset="0"/>
              <a:buChar char="o"/>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Halve residual waste by 2042. Total mass of residual waste should not exceed 287kg per capita (Environmental Improvement Plan 2023).</a:t>
            </a:r>
          </a:p>
          <a:p>
            <a:pPr>
              <a:lnSpc>
                <a:spcPct val="150000"/>
              </a:lnSpc>
              <a:buFont typeface="Courier New" panose="02070309020205020404" pitchFamily="49" charset="0"/>
              <a:buChar char="o"/>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Near elimination of biodegradable waste disposal in landfill from 2028 (Defra call for evidence, 2023).</a:t>
            </a:r>
          </a:p>
          <a:p>
            <a:pPr>
              <a:lnSpc>
                <a:spcPct val="150000"/>
              </a:lnSpc>
              <a:buFont typeface="Courier New" panose="02070309020205020404" pitchFamily="49" charset="0"/>
              <a:buChar char="o"/>
            </a:pPr>
            <a:r>
              <a:rPr lang="en-GB" sz="1600" b="0" i="0" dirty="0">
                <a:effectLst/>
                <a:latin typeface="Open Sans Light" panose="020B0306030504020204" pitchFamily="34" charset="0"/>
                <a:ea typeface="Open Sans Light" panose="020B0306030504020204" pitchFamily="34" charset="0"/>
                <a:cs typeface="Open Sans Light" panose="020B0306030504020204" pitchFamily="34" charset="0"/>
              </a:rPr>
              <a:t>65% municipal waste recycling rate by 2035.</a:t>
            </a:r>
          </a:p>
          <a:p>
            <a:pPr>
              <a:lnSpc>
                <a:spcPct val="150000"/>
              </a:lnSpc>
              <a:buFont typeface="Courier New" panose="02070309020205020404" pitchFamily="49" charset="0"/>
              <a:buChar char="o"/>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Material quality: reduced input/output contamination thresholds for operators (EA permits).</a:t>
            </a:r>
          </a:p>
          <a:p>
            <a:pPr>
              <a:lnSpc>
                <a:spcPct val="150000"/>
              </a:lnSpc>
              <a:buFont typeface="Courier New" panose="02070309020205020404" pitchFamily="49" charset="0"/>
              <a:buChar char="o"/>
            </a:pPr>
            <a:r>
              <a:rPr lang="en-GB" sz="1600" b="0" i="0" dirty="0">
                <a:effectLst/>
                <a:latin typeface="Open Sans Light" panose="020B0306030504020204" pitchFamily="34" charset="0"/>
                <a:ea typeface="Open Sans Light" panose="020B0306030504020204" pitchFamily="34" charset="0"/>
                <a:cs typeface="Open Sans Light" panose="020B0306030504020204" pitchFamily="34" charset="0"/>
              </a:rPr>
              <a:t>Impact on other options for organic waste disposal (HWRCs, residual waste collection).</a:t>
            </a: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5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5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 Placeholder 2">
            <a:extLst>
              <a:ext uri="{FF2B5EF4-FFF2-40B4-BE49-F238E27FC236}">
                <a16:creationId xmlns:a16="http://schemas.microsoft.com/office/drawing/2014/main" id="{B7FA4AC3-6DF4-C033-15B3-2ACAC1EEE567}"/>
              </a:ext>
            </a:extLst>
          </p:cNvPr>
          <p:cNvSpPr>
            <a:spLocks noGrp="1"/>
          </p:cNvSpPr>
          <p:nvPr>
            <p:ph type="body" sz="quarter" idx="14"/>
          </p:nvPr>
        </p:nvSpPr>
        <p:spPr>
          <a:xfrm>
            <a:off x="329010" y="542925"/>
            <a:ext cx="11634787" cy="721671"/>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1600" dirty="0"/>
              <a:t>Future considerations</a:t>
            </a:r>
          </a:p>
        </p:txBody>
      </p:sp>
    </p:spTree>
    <p:extLst>
      <p:ext uri="{BB962C8B-B14F-4D97-AF65-F5344CB8AC3E}">
        <p14:creationId xmlns:p14="http://schemas.microsoft.com/office/powerpoint/2010/main" val="2188912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CA364E-6F05-87C9-9F17-A262B846E124}"/>
              </a:ext>
            </a:extLst>
          </p:cNvPr>
          <p:cNvSpPr>
            <a:spLocks noGrp="1"/>
          </p:cNvSpPr>
          <p:nvPr>
            <p:ph type="body" sz="quarter" idx="10"/>
          </p:nvPr>
        </p:nvSpPr>
        <p:spPr>
          <a:xfrm>
            <a:off x="8225375" y="5224587"/>
            <a:ext cx="3966229" cy="1607344"/>
          </a:xfrm>
        </p:spPr>
        <p:txBody>
          <a:bodyPr vert="horz" lIns="45720" tIns="22860" rIns="45720" bIns="22860" rtlCol="0" anchor="t">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2200" dirty="0">
                <a:latin typeface="Open Sans Semibold"/>
                <a:ea typeface="Open Sans Semibold"/>
                <a:cs typeface="Open Sans Semibold"/>
              </a:rPr>
              <a:t>Daniel Roberts FCIWM</a:t>
            </a:r>
          </a:p>
          <a:p>
            <a:r>
              <a:rPr lang="en-GB" sz="2200" dirty="0">
                <a:latin typeface="Open Sans Semibold"/>
                <a:ea typeface="Open Sans Semibold"/>
                <a:cs typeface="Open Sans Semibold"/>
              </a:rPr>
              <a:t>Waste and Recycling Specialist</a:t>
            </a:r>
            <a:endParaRPr lang="en-GB" sz="2200" dirty="0"/>
          </a:p>
        </p:txBody>
      </p:sp>
      <p:sp>
        <p:nvSpPr>
          <p:cNvPr id="5" name="Title 1">
            <a:extLst>
              <a:ext uri="{FF2B5EF4-FFF2-40B4-BE49-F238E27FC236}">
                <a16:creationId xmlns:a16="http://schemas.microsoft.com/office/drawing/2014/main" id="{CA79FCA3-996F-B16A-BEB3-B4869FC4B31E}"/>
              </a:ext>
            </a:extLst>
          </p:cNvPr>
          <p:cNvSpPr txBox="1">
            <a:spLocks/>
          </p:cNvSpPr>
          <p:nvPr/>
        </p:nvSpPr>
        <p:spPr>
          <a:xfrm>
            <a:off x="957726" y="4853917"/>
            <a:ext cx="5803371" cy="741340"/>
          </a:xfrm>
          <a:prstGeom prst="rect">
            <a:avLst/>
          </a:prstGeom>
        </p:spPr>
        <p:txBody>
          <a:bodyPr vert="horz" lIns="0" tIns="0" rIns="0" bIns="0" rtlCol="0" anchor="t" anchorCtr="0">
            <a:no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nSpc>
                <a:spcPts val="1100"/>
              </a:lnSpc>
            </a:pPr>
            <a:r>
              <a:rPr lang="en-US" sz="2700" dirty="0">
                <a:solidFill>
                  <a:srgbClr val="002554"/>
                </a:solidFill>
                <a:latin typeface="Open Sans" panose="020B0606030504020204" pitchFamily="34" charset="0"/>
                <a:ea typeface="Open Sans" panose="020B0606030504020204" pitchFamily="34" charset="0"/>
                <a:cs typeface="Open Sans" panose="020B0606030504020204" pitchFamily="34" charset="0"/>
              </a:rPr>
              <a:t>wrap.org.uk</a:t>
            </a:r>
          </a:p>
        </p:txBody>
      </p:sp>
      <p:pic>
        <p:nvPicPr>
          <p:cNvPr id="6" name="Picture 5">
            <a:extLst>
              <a:ext uri="{FF2B5EF4-FFF2-40B4-BE49-F238E27FC236}">
                <a16:creationId xmlns:a16="http://schemas.microsoft.com/office/drawing/2014/main" id="{C721C10F-303F-1707-22B3-95A27D85841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57726" y="5235897"/>
            <a:ext cx="588443" cy="477372"/>
          </a:xfrm>
          <a:prstGeom prst="rect">
            <a:avLst/>
          </a:prstGeom>
        </p:spPr>
      </p:pic>
      <p:sp>
        <p:nvSpPr>
          <p:cNvPr id="7" name="TextBox 6">
            <a:extLst>
              <a:ext uri="{FF2B5EF4-FFF2-40B4-BE49-F238E27FC236}">
                <a16:creationId xmlns:a16="http://schemas.microsoft.com/office/drawing/2014/main" id="{EF03C926-F809-C8AC-2457-C6FF3665809D}"/>
              </a:ext>
            </a:extLst>
          </p:cNvPr>
          <p:cNvSpPr txBox="1"/>
          <p:nvPr/>
        </p:nvSpPr>
        <p:spPr>
          <a:xfrm>
            <a:off x="1546169" y="5474583"/>
            <a:ext cx="7613027" cy="277576"/>
          </a:xfrm>
          <a:prstGeom prst="rect">
            <a:avLst/>
          </a:prstGeom>
          <a:noFill/>
        </p:spPr>
        <p:txBody>
          <a:bodyPr wrap="square">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nSpc>
                <a:spcPts val="1100"/>
              </a:lnSpc>
            </a:pPr>
            <a:r>
              <a:rPr lang="en-US" sz="2400" dirty="0">
                <a:solidFill>
                  <a:srgbClr val="848B8C"/>
                </a:solidFill>
                <a:latin typeface="Open Sans Light"/>
                <a:cs typeface="Open Sans Light"/>
              </a:rPr>
              <a:t>@WRAP_UK</a:t>
            </a:r>
          </a:p>
        </p:txBody>
      </p:sp>
      <p:pic>
        <p:nvPicPr>
          <p:cNvPr id="8" name="Picture 7" descr="A person speaking into a microphone&#10;&#10;Description automatically generated">
            <a:extLst>
              <a:ext uri="{FF2B5EF4-FFF2-40B4-BE49-F238E27FC236}">
                <a16:creationId xmlns:a16="http://schemas.microsoft.com/office/drawing/2014/main" id="{AD50334B-6F2F-53FA-9056-7D3FAA5B0605}"/>
              </a:ext>
            </a:extLst>
          </p:cNvPr>
          <p:cNvPicPr>
            <a:picLocks noChangeAspect="1"/>
          </p:cNvPicPr>
          <p:nvPr/>
        </p:nvPicPr>
        <p:blipFill>
          <a:blip r:embed="rId4"/>
          <a:stretch>
            <a:fillRect/>
          </a:stretch>
        </p:blipFill>
        <p:spPr>
          <a:xfrm>
            <a:off x="957726" y="274886"/>
            <a:ext cx="6391401" cy="4256773"/>
          </a:xfrm>
          <a:prstGeom prst="rect">
            <a:avLst/>
          </a:prstGeom>
        </p:spPr>
      </p:pic>
      <p:sp>
        <p:nvSpPr>
          <p:cNvPr id="11" name="Title 1">
            <a:extLst>
              <a:ext uri="{FF2B5EF4-FFF2-40B4-BE49-F238E27FC236}">
                <a16:creationId xmlns:a16="http://schemas.microsoft.com/office/drawing/2014/main" id="{4D670051-EAA1-166C-5B9F-FA976E46922F}"/>
              </a:ext>
            </a:extLst>
          </p:cNvPr>
          <p:cNvSpPr>
            <a:spLocks noGrp="1"/>
          </p:cNvSpPr>
          <p:nvPr>
            <p:ph type="ctrTitle"/>
          </p:nvPr>
        </p:nvSpPr>
        <p:spPr>
          <a:xfrm>
            <a:off x="8225375" y="948676"/>
            <a:ext cx="4790635" cy="2952751"/>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1600" dirty="0"/>
              <a:t>Thank you</a:t>
            </a:r>
          </a:p>
        </p:txBody>
      </p:sp>
    </p:spTree>
    <p:extLst>
      <p:ext uri="{BB962C8B-B14F-4D97-AF65-F5344CB8AC3E}">
        <p14:creationId xmlns:p14="http://schemas.microsoft.com/office/powerpoint/2010/main" val="1158471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94E707C-7228-BF3D-5582-B96CC0F44932}"/>
              </a:ext>
            </a:extLst>
          </p:cNvPr>
          <p:cNvSpPr>
            <a:spLocks noGrp="1"/>
          </p:cNvSpPr>
          <p:nvPr>
            <p:ph type="body" sz="quarter" idx="16"/>
          </p:nvPr>
        </p:nvSpPr>
        <p:spPr>
          <a:xfrm>
            <a:off x="329010" y="1782467"/>
            <a:ext cx="5475288" cy="3856045"/>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indent="0">
              <a:lnSpc>
                <a:spcPct val="10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Over 20 years, methane is 80 times more potent than carbon dioxide as GHG (UNEP).</a:t>
            </a:r>
          </a:p>
          <a:p>
            <a:pPr marL="0" indent="0">
              <a:lnSpc>
                <a:spcPct val="10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EU Landfill Directive: target to reduce by 2020 BMW to 35% of that produced in 1995.</a:t>
            </a:r>
          </a:p>
          <a:p>
            <a:pPr marL="0" indent="0">
              <a:lnSpc>
                <a:spcPct val="10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75% reduction in methane emissions from waste sector between 1990 and 2020 (BEIS).</a:t>
            </a:r>
            <a:endParaRPr lang="en-GB" sz="1600" b="0" i="0" dirty="0">
              <a:effectLst/>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7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7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 Placeholder 2">
            <a:extLst>
              <a:ext uri="{FF2B5EF4-FFF2-40B4-BE49-F238E27FC236}">
                <a16:creationId xmlns:a16="http://schemas.microsoft.com/office/drawing/2014/main" id="{B7FA4AC3-6DF4-C033-15B3-2ACAC1EEE567}"/>
              </a:ext>
            </a:extLst>
          </p:cNvPr>
          <p:cNvSpPr>
            <a:spLocks noGrp="1"/>
          </p:cNvSpPr>
          <p:nvPr>
            <p:ph type="body" sz="quarter" idx="14"/>
          </p:nvPr>
        </p:nvSpPr>
        <p:spPr>
          <a:xfrm>
            <a:off x="329010" y="542925"/>
            <a:ext cx="11634787" cy="721671"/>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dirty="0"/>
              <a:t>Environmental impact of organic waste in landfill</a:t>
            </a:r>
          </a:p>
        </p:txBody>
      </p:sp>
      <p:pic>
        <p:nvPicPr>
          <p:cNvPr id="4" name="Picture 3">
            <a:extLst>
              <a:ext uri="{FF2B5EF4-FFF2-40B4-BE49-F238E27FC236}">
                <a16:creationId xmlns:a16="http://schemas.microsoft.com/office/drawing/2014/main" id="{A300CEDC-8CB0-C1A1-94AE-233CE50B0F30}"/>
              </a:ext>
            </a:extLst>
          </p:cNvPr>
          <p:cNvPicPr>
            <a:picLocks noChangeAspect="1"/>
          </p:cNvPicPr>
          <p:nvPr/>
        </p:nvPicPr>
        <p:blipFill>
          <a:blip r:embed="rId3"/>
          <a:stretch>
            <a:fillRect/>
          </a:stretch>
        </p:blipFill>
        <p:spPr>
          <a:xfrm>
            <a:off x="6001118" y="1501921"/>
            <a:ext cx="5962679" cy="4417138"/>
          </a:xfrm>
          <a:prstGeom prst="rect">
            <a:avLst/>
          </a:prstGeom>
        </p:spPr>
      </p:pic>
    </p:spTree>
    <p:extLst>
      <p:ext uri="{BB962C8B-B14F-4D97-AF65-F5344CB8AC3E}">
        <p14:creationId xmlns:p14="http://schemas.microsoft.com/office/powerpoint/2010/main" val="1436560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7FA4AC3-6DF4-C033-15B3-2ACAC1EEE567}"/>
              </a:ext>
            </a:extLst>
          </p:cNvPr>
          <p:cNvSpPr>
            <a:spLocks noGrp="1"/>
          </p:cNvSpPr>
          <p:nvPr>
            <p:ph type="body" sz="quarter" idx="14"/>
          </p:nvPr>
        </p:nvSpPr>
        <p:spPr>
          <a:xfrm>
            <a:off x="329010" y="542925"/>
            <a:ext cx="11634787" cy="721671"/>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dirty="0"/>
              <a:t>Environmental impact of organic waste in landfill</a:t>
            </a:r>
          </a:p>
        </p:txBody>
      </p:sp>
      <p:pic>
        <p:nvPicPr>
          <p:cNvPr id="7" name="Picture 6">
            <a:extLst>
              <a:ext uri="{FF2B5EF4-FFF2-40B4-BE49-F238E27FC236}">
                <a16:creationId xmlns:a16="http://schemas.microsoft.com/office/drawing/2014/main" id="{68CF36C3-AA48-17C2-82C2-DFD0889FA214}"/>
              </a:ext>
            </a:extLst>
          </p:cNvPr>
          <p:cNvPicPr>
            <a:picLocks noChangeAspect="1"/>
          </p:cNvPicPr>
          <p:nvPr/>
        </p:nvPicPr>
        <p:blipFill>
          <a:blip r:embed="rId3"/>
          <a:stretch>
            <a:fillRect/>
          </a:stretch>
        </p:blipFill>
        <p:spPr>
          <a:xfrm>
            <a:off x="2060888" y="1072148"/>
            <a:ext cx="8612765" cy="5308799"/>
          </a:xfrm>
          <a:prstGeom prst="rect">
            <a:avLst/>
          </a:prstGeom>
        </p:spPr>
      </p:pic>
      <p:sp>
        <p:nvSpPr>
          <p:cNvPr id="10" name="TextBox 9">
            <a:extLst>
              <a:ext uri="{FF2B5EF4-FFF2-40B4-BE49-F238E27FC236}">
                <a16:creationId xmlns:a16="http://schemas.microsoft.com/office/drawing/2014/main" id="{EB6B410B-764C-5BE0-DE1B-83299AF49094}"/>
              </a:ext>
            </a:extLst>
          </p:cNvPr>
          <p:cNvSpPr txBox="1"/>
          <p:nvPr/>
        </p:nvSpPr>
        <p:spPr>
          <a:xfrm>
            <a:off x="2199719" y="6482547"/>
            <a:ext cx="9512618" cy="307777"/>
          </a:xfrm>
          <a:prstGeom prst="rect">
            <a:avLst/>
          </a:prstGeom>
          <a:noFill/>
        </p:spPr>
        <p:txBody>
          <a:bodyPr wrap="square">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1400" dirty="0">
                <a:latin typeface="Open Sans" panose="020B0606030504020204" pitchFamily="34" charset="0"/>
                <a:ea typeface="Open Sans" panose="020B0606030504020204" pitchFamily="34" charset="0"/>
                <a:cs typeface="Open Sans" panose="020B0606030504020204" pitchFamily="34" charset="0"/>
              </a:rPr>
              <a:t>https://www.gov.uk/government/statistics/uk-waste-data/uk-statistics-on-waste#impact-of-coronavirus-covid-19</a:t>
            </a:r>
          </a:p>
        </p:txBody>
      </p:sp>
    </p:spTree>
    <p:extLst>
      <p:ext uri="{BB962C8B-B14F-4D97-AF65-F5344CB8AC3E}">
        <p14:creationId xmlns:p14="http://schemas.microsoft.com/office/powerpoint/2010/main" val="3912311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7040D-BCC1-2FD6-8568-5C1DAB03FE90}"/>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3CD05484-F63D-960E-69D8-924022E450B6}"/>
              </a:ext>
            </a:extLst>
          </p:cNvPr>
          <p:cNvSpPr txBox="1"/>
          <p:nvPr/>
        </p:nvSpPr>
        <p:spPr>
          <a:xfrm>
            <a:off x="914797" y="6380947"/>
            <a:ext cx="10581640" cy="523220"/>
          </a:xfrm>
          <a:prstGeom prst="rect">
            <a:avLst/>
          </a:prstGeom>
          <a:noFill/>
        </p:spPr>
        <p:txBody>
          <a:bodyPr wrap="square">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r"/>
            <a:r>
              <a:rPr lang="en-GB" sz="1400" dirty="0">
                <a:latin typeface="Open Sans" panose="020B0606030504020204" pitchFamily="34" charset="0"/>
                <a:ea typeface="Open Sans" panose="020B0606030504020204" pitchFamily="34" charset="0"/>
                <a:cs typeface="Open Sans" panose="020B0606030504020204" pitchFamily="34" charset="0"/>
              </a:rPr>
              <a:t>https://www.gov.uk/government/statistics/local-authority-collected-waste-management-annual-results/local-authority-collected-waste-management-annual-results-202223</a:t>
            </a:r>
          </a:p>
        </p:txBody>
      </p:sp>
      <p:pic>
        <p:nvPicPr>
          <p:cNvPr id="6" name="Picture 5">
            <a:extLst>
              <a:ext uri="{FF2B5EF4-FFF2-40B4-BE49-F238E27FC236}">
                <a16:creationId xmlns:a16="http://schemas.microsoft.com/office/drawing/2014/main" id="{40C4DE03-BE70-EA96-7330-542E483C7E9F}"/>
              </a:ext>
            </a:extLst>
          </p:cNvPr>
          <p:cNvPicPr>
            <a:picLocks noChangeAspect="1"/>
          </p:cNvPicPr>
          <p:nvPr/>
        </p:nvPicPr>
        <p:blipFill>
          <a:blip r:embed="rId3"/>
          <a:stretch>
            <a:fillRect/>
          </a:stretch>
        </p:blipFill>
        <p:spPr>
          <a:xfrm>
            <a:off x="1656848" y="113844"/>
            <a:ext cx="8739610" cy="6274257"/>
          </a:xfrm>
          <a:prstGeom prst="rect">
            <a:avLst/>
          </a:prstGeom>
        </p:spPr>
      </p:pic>
    </p:spTree>
    <p:extLst>
      <p:ext uri="{BB962C8B-B14F-4D97-AF65-F5344CB8AC3E}">
        <p14:creationId xmlns:p14="http://schemas.microsoft.com/office/powerpoint/2010/main" val="999921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94E707C-7228-BF3D-5582-B96CC0F44932}"/>
              </a:ext>
            </a:extLst>
          </p:cNvPr>
          <p:cNvSpPr>
            <a:spLocks noGrp="1"/>
          </p:cNvSpPr>
          <p:nvPr>
            <p:ph type="body" sz="quarter" idx="16"/>
          </p:nvPr>
        </p:nvSpPr>
        <p:spPr>
          <a:xfrm>
            <a:off x="329010" y="1278043"/>
            <a:ext cx="11634788" cy="4864894"/>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indent="0">
              <a:lnSpc>
                <a:spcPct val="170000"/>
              </a:lnSpc>
              <a:buNone/>
            </a:pPr>
            <a:endParaRPr lang="en-GB" b="0" dirty="0">
              <a:latin typeface="Open Sans" panose="020B0606030504020204" pitchFamily="34" charset="0"/>
              <a:ea typeface="Open Sans" panose="020B0606030504020204" pitchFamily="34" charset="0"/>
              <a:cs typeface="Open Sans" panose="020B0606030504020204" pitchFamily="34" charset="0"/>
            </a:endParaRPr>
          </a:p>
          <a:p>
            <a:pPr>
              <a:lnSpc>
                <a:spcPct val="170000"/>
              </a:lnSpc>
              <a:buFont typeface="Courier New" panose="02070309020205020404" pitchFamily="49" charset="0"/>
              <a:buChar char="o"/>
            </a:pPr>
            <a:endParaRPr lang="en-GB" b="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 Placeholder 2">
            <a:extLst>
              <a:ext uri="{FF2B5EF4-FFF2-40B4-BE49-F238E27FC236}">
                <a16:creationId xmlns:a16="http://schemas.microsoft.com/office/drawing/2014/main" id="{B7FA4AC3-6DF4-C033-15B3-2ACAC1EEE567}"/>
              </a:ext>
            </a:extLst>
          </p:cNvPr>
          <p:cNvSpPr>
            <a:spLocks noGrp="1"/>
          </p:cNvSpPr>
          <p:nvPr>
            <p:ph type="body" sz="quarter" idx="14"/>
          </p:nvPr>
        </p:nvSpPr>
        <p:spPr>
          <a:xfrm>
            <a:off x="329010" y="542925"/>
            <a:ext cx="11634787" cy="721671"/>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dirty="0"/>
              <a:t>Waste composition (UK)</a:t>
            </a:r>
          </a:p>
        </p:txBody>
      </p:sp>
      <p:sp>
        <p:nvSpPr>
          <p:cNvPr id="16" name="TextBox 15">
            <a:extLst>
              <a:ext uri="{FF2B5EF4-FFF2-40B4-BE49-F238E27FC236}">
                <a16:creationId xmlns:a16="http://schemas.microsoft.com/office/drawing/2014/main" id="{2CB34784-A8FD-634A-CC96-0D8EEE03AC3B}"/>
              </a:ext>
            </a:extLst>
          </p:cNvPr>
          <p:cNvSpPr txBox="1"/>
          <p:nvPr/>
        </p:nvSpPr>
        <p:spPr>
          <a:xfrm>
            <a:off x="4931807" y="6315075"/>
            <a:ext cx="6650990" cy="523220"/>
          </a:xfrm>
          <a:prstGeom prst="rect">
            <a:avLst/>
          </a:prstGeom>
          <a:noFill/>
        </p:spPr>
        <p:txBody>
          <a:bodyPr wrap="square">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r"/>
            <a:r>
              <a:rPr lang="en-GB" sz="1400" dirty="0">
                <a:latin typeface="Open Sans" panose="020B0606030504020204" pitchFamily="34" charset="0"/>
                <a:ea typeface="Open Sans" panose="020B0606030504020204" pitchFamily="34" charset="0"/>
                <a:cs typeface="Open Sans" panose="020B0606030504020204" pitchFamily="34" charset="0"/>
              </a:rPr>
              <a:t>https://wrap.org.uk/sites/default/files/2024-02/WRAP-Household-Food-Waste-Collections-Elected-Members-Summary-Guide-INTERACTIVE.pdf</a:t>
            </a:r>
          </a:p>
        </p:txBody>
      </p:sp>
      <p:pic>
        <p:nvPicPr>
          <p:cNvPr id="4" name="Picture 3">
            <a:extLst>
              <a:ext uri="{FF2B5EF4-FFF2-40B4-BE49-F238E27FC236}">
                <a16:creationId xmlns:a16="http://schemas.microsoft.com/office/drawing/2014/main" id="{442B8A54-F40B-10AD-3286-AB557CA46CD3}"/>
              </a:ext>
            </a:extLst>
          </p:cNvPr>
          <p:cNvPicPr>
            <a:picLocks noChangeAspect="1"/>
          </p:cNvPicPr>
          <p:nvPr/>
        </p:nvPicPr>
        <p:blipFill>
          <a:blip r:embed="rId3"/>
          <a:stretch>
            <a:fillRect/>
          </a:stretch>
        </p:blipFill>
        <p:spPr>
          <a:xfrm>
            <a:off x="6096000" y="542925"/>
            <a:ext cx="5290786" cy="5037033"/>
          </a:xfrm>
          <a:prstGeom prst="rect">
            <a:avLst/>
          </a:prstGeom>
        </p:spPr>
      </p:pic>
      <p:sp>
        <p:nvSpPr>
          <p:cNvPr id="3" name="Text Placeholder 7">
            <a:extLst>
              <a:ext uri="{FF2B5EF4-FFF2-40B4-BE49-F238E27FC236}">
                <a16:creationId xmlns:a16="http://schemas.microsoft.com/office/drawing/2014/main" id="{CB0E4FB5-EECD-3BB8-A139-25AA2D3A1FB1}"/>
              </a:ext>
            </a:extLst>
          </p:cNvPr>
          <p:cNvSpPr txBox="1">
            <a:spLocks/>
          </p:cNvSpPr>
          <p:nvPr/>
        </p:nvSpPr>
        <p:spPr>
          <a:xfrm>
            <a:off x="417910" y="2141368"/>
            <a:ext cx="5290786" cy="920074"/>
          </a:xfrm>
          <a:prstGeom prst="rect">
            <a:avLst/>
          </a:prstGeom>
        </p:spPr>
        <p:txBody>
          <a:bodyPr vert="horz" lIns="45720" tIns="22860" rIns="45720" bIns="22860" rtlCol="0">
            <a:no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450" b="0" dirty="0">
                <a:latin typeface="Open Sans Light" panose="020B0306030504020204" pitchFamily="34" charset="0"/>
                <a:ea typeface="Open Sans Light" panose="020B0306030504020204" pitchFamily="34" charset="0"/>
                <a:cs typeface="Open Sans Light" panose="020B0306030504020204" pitchFamily="34" charset="0"/>
              </a:rPr>
              <a:t>Average composition of household residual waste collected at the kerbside (2017).</a:t>
            </a:r>
          </a:p>
        </p:txBody>
      </p:sp>
    </p:spTree>
    <p:extLst>
      <p:ext uri="{BB962C8B-B14F-4D97-AF65-F5344CB8AC3E}">
        <p14:creationId xmlns:p14="http://schemas.microsoft.com/office/powerpoint/2010/main" val="2274606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8D4CF0-F24D-7D62-7880-587A00E1F876}"/>
              </a:ext>
            </a:extLst>
          </p:cNvPr>
          <p:cNvPicPr>
            <a:picLocks noChangeAspect="1"/>
          </p:cNvPicPr>
          <p:nvPr/>
        </p:nvPicPr>
        <p:blipFill>
          <a:blip r:embed="rId3"/>
          <a:stretch>
            <a:fillRect/>
          </a:stretch>
        </p:blipFill>
        <p:spPr>
          <a:xfrm>
            <a:off x="1058814" y="252383"/>
            <a:ext cx="9787383" cy="5918334"/>
          </a:xfrm>
          <a:prstGeom prst="rect">
            <a:avLst/>
          </a:prstGeom>
        </p:spPr>
      </p:pic>
      <p:sp>
        <p:nvSpPr>
          <p:cNvPr id="3" name="TextBox 2">
            <a:extLst>
              <a:ext uri="{FF2B5EF4-FFF2-40B4-BE49-F238E27FC236}">
                <a16:creationId xmlns:a16="http://schemas.microsoft.com/office/drawing/2014/main" id="{4314D627-4679-E4E2-1B57-76838D628217}"/>
              </a:ext>
            </a:extLst>
          </p:cNvPr>
          <p:cNvSpPr txBox="1"/>
          <p:nvPr/>
        </p:nvSpPr>
        <p:spPr>
          <a:xfrm>
            <a:off x="2756297" y="6474813"/>
            <a:ext cx="8978900" cy="307777"/>
          </a:xfrm>
          <a:prstGeom prst="rect">
            <a:avLst/>
          </a:prstGeom>
          <a:noFill/>
        </p:spPr>
        <p:txBody>
          <a:bodyPr wrap="square">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1400" dirty="0">
                <a:latin typeface="Open Sans" panose="020B0606030504020204" pitchFamily="34" charset="0"/>
                <a:ea typeface="Open Sans" panose="020B0606030504020204" pitchFamily="34" charset="0"/>
                <a:cs typeface="Open Sans" panose="020B0606030504020204" pitchFamily="34" charset="0"/>
              </a:rPr>
              <a:t>https://wrap.org.uk/sites/default/files/2024-02/WRAP-Household-Food-Waste-Collections-Guide-V17.pdf</a:t>
            </a:r>
          </a:p>
        </p:txBody>
      </p:sp>
    </p:spTree>
    <p:extLst>
      <p:ext uri="{BB962C8B-B14F-4D97-AF65-F5344CB8AC3E}">
        <p14:creationId xmlns:p14="http://schemas.microsoft.com/office/powerpoint/2010/main" val="1691893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AF506-9C00-DCC0-E683-630DED5C39D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9EB8251-4C8F-1B2C-9D7B-22E532A203C7}"/>
              </a:ext>
            </a:extLst>
          </p:cNvPr>
          <p:cNvSpPr>
            <a:spLocks noGrp="1"/>
          </p:cNvSpPr>
          <p:nvPr>
            <p:ph type="body" sz="quarter" idx="16"/>
          </p:nvPr>
        </p:nvSpPr>
        <p:spPr>
          <a:xfrm>
            <a:off x="544910" y="1810427"/>
            <a:ext cx="6427788" cy="4007190"/>
          </a:xfrm>
        </p:spPr>
        <p:txBody>
          <a:bodyPr>
            <a:no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indent="0">
              <a:lnSpc>
                <a:spcPct val="10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Legal requirement to collect garden waste when requested by householder by 31</a:t>
            </a:r>
            <a:r>
              <a:rPr lang="en-GB" sz="1600" b="0" baseline="30000" dirty="0">
                <a:latin typeface="Open Sans Light" panose="020B0306030504020204" pitchFamily="34" charset="0"/>
                <a:ea typeface="Open Sans Light" panose="020B0306030504020204" pitchFamily="34" charset="0"/>
                <a:cs typeface="Open Sans Light" panose="020B0306030504020204" pitchFamily="34" charset="0"/>
              </a:rPr>
              <a:t>st</a:t>
            </a: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 March 2026.</a:t>
            </a:r>
          </a:p>
          <a:p>
            <a:pPr marL="0" indent="0">
              <a:lnSpc>
                <a:spcPct val="10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Statutory guidance to detail what should be included.</a:t>
            </a:r>
          </a:p>
          <a:p>
            <a:pPr marL="0" indent="0">
              <a:lnSpc>
                <a:spcPct val="10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0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LAs can continue to charge for garden waste collection (EPA 1990, CWR 2012).</a:t>
            </a:r>
          </a:p>
          <a:p>
            <a:pPr marL="0" indent="0">
              <a:lnSpc>
                <a:spcPct val="10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7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 Placeholder 2">
            <a:extLst>
              <a:ext uri="{FF2B5EF4-FFF2-40B4-BE49-F238E27FC236}">
                <a16:creationId xmlns:a16="http://schemas.microsoft.com/office/drawing/2014/main" id="{B77EA56F-541F-FF5A-D89C-703508ADF215}"/>
              </a:ext>
            </a:extLst>
          </p:cNvPr>
          <p:cNvSpPr>
            <a:spLocks noGrp="1"/>
          </p:cNvSpPr>
          <p:nvPr>
            <p:ph type="body" sz="quarter" idx="14"/>
          </p:nvPr>
        </p:nvSpPr>
        <p:spPr>
          <a:xfrm>
            <a:off x="329010" y="542925"/>
            <a:ext cx="10086975" cy="721671"/>
          </a:xfrm>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dirty="0"/>
              <a:t>Requirement to collect garden waste (England)</a:t>
            </a:r>
          </a:p>
        </p:txBody>
      </p:sp>
      <p:pic>
        <p:nvPicPr>
          <p:cNvPr id="3" name="Picture 2">
            <a:extLst>
              <a:ext uri="{FF2B5EF4-FFF2-40B4-BE49-F238E27FC236}">
                <a16:creationId xmlns:a16="http://schemas.microsoft.com/office/drawing/2014/main" id="{FCE91D25-FE79-C5A0-6AB1-11390E36F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9897" y="2088810"/>
            <a:ext cx="4093258" cy="2680380"/>
          </a:xfrm>
          <a:prstGeom prst="rect">
            <a:avLst/>
          </a:prstGeom>
        </p:spPr>
      </p:pic>
    </p:spTree>
    <p:extLst>
      <p:ext uri="{BB962C8B-B14F-4D97-AF65-F5344CB8AC3E}">
        <p14:creationId xmlns:p14="http://schemas.microsoft.com/office/powerpoint/2010/main" val="3137294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43A2E-03D2-55C1-F11B-B352E3AE331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C308F58-60CD-7C6F-738A-DCFCAF1AF68A}"/>
              </a:ext>
            </a:extLst>
          </p:cNvPr>
          <p:cNvSpPr>
            <a:spLocks noGrp="1"/>
          </p:cNvSpPr>
          <p:nvPr>
            <p:ph type="body" sz="quarter" idx="16"/>
          </p:nvPr>
        </p:nvSpPr>
        <p:spPr>
          <a:xfrm>
            <a:off x="448898" y="1359436"/>
            <a:ext cx="6789567" cy="3957638"/>
          </a:xfrm>
        </p:spPr>
        <p:txBody>
          <a:bodyPr vert="horz" lIns="45720" tIns="22860" rIns="45720" bIns="22860" rtlCol="0" anchor="t">
            <a:no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indent="0">
              <a:lnSpc>
                <a:spcPct val="8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Collection from all households by 31 March 2026.</a:t>
            </a:r>
          </a:p>
          <a:p>
            <a:pPr marL="0" indent="0">
              <a:lnSpc>
                <a:spcPct val="8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8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Food waste from households must be collected at least weekly.</a:t>
            </a:r>
          </a:p>
          <a:p>
            <a:pPr marL="0" indent="0">
              <a:lnSpc>
                <a:spcPct val="8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8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Transitional arrangements will apply for LAs with long-term disposal contracts.</a:t>
            </a:r>
          </a:p>
          <a:p>
            <a:pPr marL="0" indent="0">
              <a:lnSpc>
                <a:spcPct val="8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80000"/>
              </a:lnSpc>
              <a:buNone/>
            </a:pP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Collection from businesses and non-domestic premises by 31</a:t>
            </a:r>
            <a:r>
              <a:rPr lang="en-GB" sz="1600" b="0" baseline="30000" dirty="0">
                <a:latin typeface="Open Sans Light" panose="020B0306030504020204" pitchFamily="34" charset="0"/>
                <a:ea typeface="Open Sans Light" panose="020B0306030504020204" pitchFamily="34" charset="0"/>
                <a:cs typeface="Open Sans Light" panose="020B0306030504020204" pitchFamily="34" charset="0"/>
              </a:rPr>
              <a:t>st</a:t>
            </a: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 March 2025 (micro firms by 31</a:t>
            </a:r>
            <a:r>
              <a:rPr lang="en-GB" sz="1600" b="0" baseline="30000" dirty="0">
                <a:latin typeface="Open Sans Light" panose="020B0306030504020204" pitchFamily="34" charset="0"/>
                <a:ea typeface="Open Sans Light" panose="020B0306030504020204" pitchFamily="34" charset="0"/>
                <a:cs typeface="Open Sans Light" panose="020B0306030504020204" pitchFamily="34" charset="0"/>
              </a:rPr>
              <a:t>st</a:t>
            </a: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 March 2027).</a:t>
            </a:r>
          </a:p>
          <a:p>
            <a:pPr marL="0" indent="0">
              <a:lnSpc>
                <a:spcPct val="80000"/>
              </a:lnSpc>
              <a:buNone/>
            </a:pPr>
            <a:endParaRPr lang="en-GB" sz="1600" b="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80000"/>
              </a:lnSpc>
              <a:buNone/>
            </a:pPr>
            <a:r>
              <a:rPr lang="en-GB" sz="1600" b="0" i="0" dirty="0">
                <a:effectLst/>
                <a:latin typeface="Open Sans Light" panose="020B0306030504020204" pitchFamily="34" charset="0"/>
                <a:ea typeface="Open Sans Light" panose="020B0306030504020204" pitchFamily="34" charset="0"/>
                <a:cs typeface="Open Sans Light" panose="020B0306030504020204" pitchFamily="34" charset="0"/>
              </a:rPr>
              <a:t>Su</a:t>
            </a:r>
            <a:r>
              <a:rPr lang="en-GB" sz="1600" b="0" dirty="0">
                <a:latin typeface="Open Sans Light" panose="020B0306030504020204" pitchFamily="34" charset="0"/>
                <a:ea typeface="Open Sans Light" panose="020B0306030504020204" pitchFamily="34" charset="0"/>
                <a:cs typeface="Open Sans Light" panose="020B0306030504020204" pitchFamily="34" charset="0"/>
              </a:rPr>
              <a:t>bject to consultation, co-collection of food and garden waste without need for written assessment may be permitted. Food waste must be collected free of charge, at least weekly.</a:t>
            </a:r>
          </a:p>
          <a:p>
            <a:pPr marL="0" indent="0">
              <a:lnSpc>
                <a:spcPct val="80000"/>
              </a:lnSpc>
              <a:buNone/>
            </a:pPr>
            <a:endParaRPr lang="en-GB" sz="1600" dirty="0"/>
          </a:p>
          <a:p>
            <a:pPr marL="457177" lvl="1" indent="0">
              <a:lnSpc>
                <a:spcPct val="80000"/>
              </a:lnSpc>
              <a:buNone/>
            </a:pPr>
            <a:r>
              <a:rPr lang="en-GB" sz="1600" dirty="0"/>
              <a:t> </a:t>
            </a:r>
          </a:p>
          <a:p>
            <a:endParaRPr lang="en-GB"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Text Placeholder 2">
            <a:extLst>
              <a:ext uri="{FF2B5EF4-FFF2-40B4-BE49-F238E27FC236}">
                <a16:creationId xmlns:a16="http://schemas.microsoft.com/office/drawing/2014/main" id="{1F3459E2-2058-B9F0-AFED-A3D49209ADDF}"/>
              </a:ext>
            </a:extLst>
          </p:cNvPr>
          <p:cNvSpPr txBox="1">
            <a:spLocks/>
          </p:cNvSpPr>
          <p:nvPr/>
        </p:nvSpPr>
        <p:spPr>
          <a:xfrm>
            <a:off x="347298" y="485807"/>
            <a:ext cx="10086975" cy="721671"/>
          </a:xfrm>
          <a:prstGeom prst="rect">
            <a:avLst/>
          </a:prstGeom>
        </p:spPr>
        <p:txBody>
          <a:bodyPr vert="horz" lIns="45720" tIns="22860" rIns="45720" bIns="22860" rtlCol="0">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GB" sz="450" dirty="0"/>
              <a:t>Requirement to collect food waste (England)</a:t>
            </a:r>
          </a:p>
        </p:txBody>
      </p:sp>
      <p:pic>
        <p:nvPicPr>
          <p:cNvPr id="9" name="Picture 2">
            <a:extLst>
              <a:ext uri="{FF2B5EF4-FFF2-40B4-BE49-F238E27FC236}">
                <a16:creationId xmlns:a16="http://schemas.microsoft.com/office/drawing/2014/main" id="{936C802D-9143-472B-68D2-551EA14A8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8113" y="1279776"/>
            <a:ext cx="2989009" cy="4481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4940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0EC99A0697BB4D963BCD222943DBF6" ma:contentTypeVersion="15" ma:contentTypeDescription="Create a new document." ma:contentTypeScope="" ma:versionID="4ad519b6ed75ecc520c9e795a744959f">
  <xsd:schema xmlns:xsd="http://www.w3.org/2001/XMLSchema" xmlns:xs="http://www.w3.org/2001/XMLSchema" xmlns:p="http://schemas.microsoft.com/office/2006/metadata/properties" xmlns:ns2="0c31f5c2-39e0-41ec-a1f9-d9789f168013" xmlns:ns3="3bbbe167-487c-408d-acef-8d2427bd1be5" targetNamespace="http://schemas.microsoft.com/office/2006/metadata/properties" ma:root="true" ma:fieldsID="47b680d08c775183c23f4b8f613185c5" ns2:_="" ns3:_="">
    <xsd:import namespace="0c31f5c2-39e0-41ec-a1f9-d9789f168013"/>
    <xsd:import namespace="3bbbe167-487c-408d-acef-8d2427bd1b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31f5c2-39e0-41ec-a1f9-d9789f1680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30c0f61-5948-43bc-a271-85f0a6a6477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bbe167-487c-408d-acef-8d2427bd1be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91515b0-2a35-4da5-8b7e-44c2b7a78b9d}" ma:internalName="TaxCatchAll" ma:showField="CatchAllData" ma:web="3bbbe167-487c-408d-acef-8d2427bd1be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05FD05-4909-4C18-ADED-092DA674CDBF}"/>
</file>

<file path=customXml/itemProps2.xml><?xml version="1.0" encoding="utf-8"?>
<ds:datastoreItem xmlns:ds="http://schemas.openxmlformats.org/officeDocument/2006/customXml" ds:itemID="{88DEB75B-BB07-40D1-94E8-605304BCFD40}"/>
</file>

<file path=docProps/app.xml><?xml version="1.0" encoding="utf-8"?>
<Properties xmlns="http://schemas.openxmlformats.org/officeDocument/2006/extended-properties" xmlns:vt="http://schemas.openxmlformats.org/officeDocument/2006/docPropsVTypes">
  <TotalTime>0</TotalTime>
  <Words>1980</Words>
  <Application>Microsoft Office PowerPoint</Application>
  <PresentationFormat>Widescreen</PresentationFormat>
  <Paragraphs>238</Paragraphs>
  <Slides>24</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Aptos Display</vt:lpstr>
      <vt:lpstr>Arial</vt:lpstr>
      <vt:lpstr>Calibri</vt:lpstr>
      <vt:lpstr>Courier New</vt:lpstr>
      <vt:lpstr>Open Sans</vt:lpstr>
      <vt:lpstr>Open Sans  </vt:lpstr>
      <vt:lpstr>Open Sans Extrabold</vt:lpstr>
      <vt:lpstr>Open Sans Light</vt:lpstr>
      <vt:lpstr>Open Sans Semibold</vt:lpstr>
      <vt:lpstr>Verdana</vt:lpstr>
      <vt:lpstr>Office Theme</vt:lpstr>
      <vt:lpstr>The future of kerbside organic collections in England  Daniel Roberts FCIWM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is WRAP supporting organic collections?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kerbside organic collections in England  Daniel Roberts FCIWM</dc:title>
  <dc:creator>Charlotte Ellinas</dc:creator>
  <cp:lastModifiedBy>Charlotte Ellinas</cp:lastModifiedBy>
  <cp:revision>1</cp:revision>
  <dcterms:created xsi:type="dcterms:W3CDTF">2024-03-20T12:40:25Z</dcterms:created>
  <dcterms:modified xsi:type="dcterms:W3CDTF">2024-03-20T12:41:08Z</dcterms:modified>
</cp:coreProperties>
</file>