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4" r:id="rId2"/>
    <p:sldId id="256" r:id="rId3"/>
    <p:sldId id="295" r:id="rId4"/>
    <p:sldId id="257" r:id="rId5"/>
    <p:sldId id="258" r:id="rId6"/>
    <p:sldId id="259" r:id="rId7"/>
    <p:sldId id="260" r:id="rId8"/>
    <p:sldId id="261" r:id="rId9"/>
    <p:sldId id="265" r:id="rId10"/>
    <p:sldId id="297" r:id="rId11"/>
    <p:sldId id="298" r:id="rId12"/>
    <p:sldId id="299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80" autoAdjust="0"/>
    <p:restoredTop sz="79788" autoAdjust="0"/>
  </p:normalViewPr>
  <p:slideViewPr>
    <p:cSldViewPr snapToGrid="0">
      <p:cViewPr varScale="1">
        <p:scale>
          <a:sx n="91" d="100"/>
          <a:sy n="91" d="100"/>
        </p:scale>
        <p:origin x="61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05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C86539-C300-D9EE-83D6-F4E61A5B0A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D6994-C848-0C74-1BCA-24697BA06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52C0-5B54-4DE9-A56A-F932ED8F1B66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90682-2962-D4A3-2E85-78C37F9E9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07A71-19EC-1B66-8D08-B80031A630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0818-16BD-43FF-B2D7-D036A1D791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662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4A941-A62B-4A26-A53F-C51720E661DB}" type="datetimeFigureOut">
              <a:rPr lang="en-GB" smtClean="0"/>
              <a:t>19/03/2024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4C31E-06A4-4D71-9AE6-115D315E77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96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17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433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83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0" u="none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65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989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84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2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4C31E-06A4-4D71-9AE6-115D315E77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57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304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7246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332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0241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286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E896-ED72-1232-E931-96F8578B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C5D47-03F3-88E1-7F48-D82610BA18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B01EA-B317-B15B-EBF7-35DD2EED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4B3EA-6900-01FC-8527-D790B40CD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9F3A-FF11-CA6C-DEA4-0BD6C9BCE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2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EC8F-EA5B-D3BC-7012-DCFCC0A89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776D6-B2A3-D19E-2A7A-0C9BBF4DA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F6351-DBAB-553B-5C1D-D232FA25D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276F2-A0A5-7FDC-A8C4-C9DE191C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CED5-8359-1576-B0B5-9880CC69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7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6C783-0A7E-77F1-CAF1-BDFD4E3579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99F9E-F274-6965-2CD1-711265B2D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F5037-2CAA-39A9-A8B1-25B5A1BC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F0444-4E63-E7A3-709C-A3B46234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7BD29-2DA7-8364-2C4D-7D7F4071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23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green t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91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8FB1-D2B7-CCFE-317E-477BAC029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7B668-50F0-83D8-7A2D-CC711AF1A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3B8F-C50F-1CF5-FA2C-26D0BC8C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6EDED-A129-C18D-0CF3-DD87459A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35F19-2A26-701D-23E6-7378D35C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17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FC62-153A-C4A2-B6DC-0E7F12D8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5FEBE-8718-3959-A1E6-24BC04B9C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02DBD-F513-0079-FAB0-52BFEA18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7F643-12F8-9764-B06D-9E4D67A7A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1F38D-7929-B5AF-8E09-CB8240985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70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325B-0599-8627-2C68-53508283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2355F-A596-1051-0FB0-7BBA66455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2DFB-F520-B454-5BE0-B9DB0B440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CAA5E-5720-B71A-363D-BEA6F3ABA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2FFEC-DA44-30B4-B137-ED879D17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C65E2-60E6-A0D7-25D2-1B99940B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77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46755-C52D-7A54-DFB5-4DD4946D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6AE8D-5293-68FA-9080-66830D770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47991-15E1-7D0D-FBF4-4D020BEB5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99E5B-4FF7-52AA-5197-0666C08ED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1C01EE-CE8E-963A-6A9D-E6008E3813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2D7B8-083E-79A9-193C-92586641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ED7F0-6FA6-D3E2-19FE-66879A43D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4F86A-F43D-FB8C-E759-03CDDDA35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11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2CA2-A141-E049-2948-52450186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7A7E4E-7DFB-1769-E6DC-183314538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7AC99E-4237-3ECF-EC44-E4C7F201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755B1-805D-7E65-3F41-95BCA6ED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99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4F49B8-5545-138A-903E-BB2A4842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93D9F-A2A1-979D-DBD1-973C3743A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32355-24DD-7BF8-5033-CEA2FDB1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77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18312-7A97-8A8D-3F9F-0BFC7178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0DEC2-90DE-6212-5C5A-9E56049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636C5-2CB9-C171-89F9-3F0016BF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083B7-D8A2-7FF3-73EA-4CA74050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6E167-3B0C-E01F-0130-AD45E8B56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A5825-9062-4E52-0F86-0A238ABB5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A0F22-FFB4-C88D-244A-24A555A13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D3A5F-98BD-20D1-FD05-6FBF4D294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8290B-AEE3-79A4-5570-4FAB37812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58C1A-7F1C-0469-A34A-FE226E7D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7EAD8-FE95-099A-9799-C37706912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94016-9D21-0826-8826-0AE564F4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52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00ADFF-94A2-2F07-0B05-E6BC651FB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338E0-8770-7904-4F7F-FDA058A5D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A4BB0-EE08-5AC7-BAF6-BB321FC3A1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19B55-E0F8-F488-FB65-91D84227D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B988C-8E40-DE83-BB73-90FED29AD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A4C10-D62A-455F-A9E1-35E6123D52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8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ttees.parliament.uk/call-for-evidence/336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gov.uk/guidance/biological-waste-treatment-appropriate-measures-for-permitted-faciliti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waste-codes-for-sewage-sludge-and-sludge-containing-other-materials-rps-2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ur03.safelinks.protection.outlook.com/?url=https%3A%2F%2Fwww.gov.uk%2Fguidance%2Fwaste-exemption-t21-recover-waste-at-a-waste-water-treatment-works&amp;data=05%7C02%7Csean.mckay%40environment-agency.gov.uk%7C00f2f8baf7084748ca2b08dc1c12e248%7C770a245002274c6290c74e38537f1102%7C0%7C0%7C638416114624357500%7CUnknown%7CTWFpbGZsb3d8eyJWIjoiMC4wLjAwMDAiLCJQIjoiV2luMzIiLCJBTiI6Ik1haWwiLCJXVCI6Mn0%3D%7C3000%7C%7C%7C&amp;sdata=r344KlOAagFEkLjli7ZepMHISr0%2BNIk5P0%2Fu1fXH0Fw%3D&amp;reserved=0" TargetMode="External"/><Relationship Id="rId5" Type="http://schemas.openxmlformats.org/officeDocument/2006/relationships/hyperlink" Target="https://eur03.safelinks.protection.outlook.com/?url=https%3A%2F%2Fwww.gov.uk%2Fguidance%2Fwaste-exemption-s3-storing-sludge&amp;data=05%7C02%7Csean.mckay%40environment-agency.gov.uk%7C00f2f8baf7084748ca2b08dc1c12e248%7C770a245002274c6290c74e38537f1102%7C0%7C0%7C638416114624347410%7CUnknown%7CTWFpbGZsb3d8eyJWIjoiMC4wLjAwMDAiLCJQIjoiV2luMzIiLCJBTiI6Ik1haWwiLCJXVCI6Mn0%3D%7C3000%7C%7C%7C&amp;sdata=p5hFdZBlUno13fM2Fhzw94QVAOtGnVMDEPHZsQOULek%3D&amp;reserved=0" TargetMode="External"/><Relationship Id="rId4" Type="http://schemas.openxmlformats.org/officeDocument/2006/relationships/hyperlink" Target="https://www.gov.uk/government/publications/waste-codes-for-sewage-sludge-and-sludge-containing-other-materials-rps-23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gov.uk/government/publications/sr2010-no17-storage-of-wastes-to-be-used-in-land-treatm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v.uk/government/publications/sr2010-no6-mobile-plant-for-land-spreading-of-sewage-sludge" TargetMode="External"/><Relationship Id="rId5" Type="http://schemas.openxmlformats.org/officeDocument/2006/relationships/hyperlink" Target="https://www.gov.uk/government/publications/sr2010-no5-mobile-plant-for-reclamation-restoration-or-improvement-of-land" TargetMode="External"/><Relationship Id="rId4" Type="http://schemas.openxmlformats.org/officeDocument/2006/relationships/hyperlink" Target="https://www.gov.uk/government/publications/sr2010-no4-mobile-plant-for-land-spread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9532" y="1482725"/>
            <a:ext cx="6683140" cy="194627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4800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Environment Agency</a:t>
            </a:r>
            <a:br>
              <a:rPr lang="en-GB" sz="4800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endParaRPr lang="en-GB" sz="4800" b="1" kern="0" dirty="0">
              <a:solidFill>
                <a:srgbClr val="538135"/>
              </a:solidFill>
              <a:effectLst/>
              <a:latin typeface="Arial" panose="020B0604020202020204" pitchFamily="34" charset="0"/>
              <a:ea typeface="Yu Gothic Light" panose="020B0300000000000000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GB" sz="4800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Regulatory Update</a:t>
            </a:r>
            <a:endParaRPr lang="en-GB" sz="4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9531" y="469543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Sean McKay</a:t>
            </a:r>
          </a:p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Sludge Strategy Implementation Manager</a:t>
            </a:r>
          </a:p>
          <a:p>
            <a:pPr eaLnBrk="1" hangingPunct="1"/>
            <a:r>
              <a:rPr lang="en-GB" b="1" dirty="0">
                <a:solidFill>
                  <a:schemeClr val="accent1"/>
                </a:solidFill>
              </a:rPr>
              <a:t>Date: 21 March 2024</a:t>
            </a:r>
          </a:p>
          <a:p>
            <a:pPr eaLnBrk="1" hangingPunct="1"/>
            <a:endParaRPr lang="en-GB" b="1" dirty="0">
              <a:solidFill>
                <a:schemeClr val="accent1"/>
              </a:solidFill>
            </a:endParaRPr>
          </a:p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Audience:	REA Organics 2024</a:t>
            </a:r>
          </a:p>
        </p:txBody>
      </p:sp>
    </p:spTree>
    <p:extLst>
      <p:ext uri="{BB962C8B-B14F-4D97-AF65-F5344CB8AC3E}">
        <p14:creationId xmlns:p14="http://schemas.microsoft.com/office/powerpoint/2010/main" val="234712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A3E2E-45B8-18F3-3EF3-130A53E1CDCC}"/>
              </a:ext>
            </a:extLst>
          </p:cNvPr>
          <p:cNvSpPr txBox="1">
            <a:spLocks/>
          </p:cNvSpPr>
          <p:nvPr/>
        </p:nvSpPr>
        <p:spPr>
          <a:xfrm>
            <a:off x="779929" y="709612"/>
            <a:ext cx="1100328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 Methane Action Plan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756AA4-4E6B-9B66-4A0D-D6CDF7A0789C}"/>
              </a:ext>
            </a:extLst>
          </p:cNvPr>
          <p:cNvSpPr txBox="1"/>
          <p:nvPr/>
        </p:nvSpPr>
        <p:spPr>
          <a:xfrm>
            <a:off x="779929" y="1542483"/>
            <a:ext cx="10773442" cy="3486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Spring 2024 publication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Improve the data 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 sectors we regulate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Maximise the effectiveness of our regulation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enable and encourage operators to reduce methane emissions and maximise utilisation efficiency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Work with external partners</a:t>
            </a:r>
            <a:endParaRPr lang="en-GB" sz="24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3A45B7-AE53-FC6C-78D2-B55BAA3F74F2}"/>
              </a:ext>
            </a:extLst>
          </p:cNvPr>
          <p:cNvSpPr txBox="1"/>
          <p:nvPr/>
        </p:nvSpPr>
        <p:spPr>
          <a:xfrm>
            <a:off x="871974" y="5315517"/>
            <a:ext cx="5434233" cy="900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Additional information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b="1" dirty="0">
                <a:hlinkClick r:id="rId3"/>
              </a:rPr>
              <a:t>Call for Evidence - Committees - UK Parliament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40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DE28E-2BB6-73FF-1703-63A2045FFD19}"/>
              </a:ext>
            </a:extLst>
          </p:cNvPr>
          <p:cNvSpPr txBox="1">
            <a:spLocks/>
          </p:cNvSpPr>
          <p:nvPr/>
        </p:nvSpPr>
        <p:spPr>
          <a:xfrm>
            <a:off x="779929" y="709612"/>
            <a:ext cx="1100328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Leak detection and repair (LDAR)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1A918-7132-AC13-F4C1-5E0083F9E6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59" t="10461" r="21535" b="52887"/>
          <a:stretch/>
        </p:blipFill>
        <p:spPr>
          <a:xfrm>
            <a:off x="5394956" y="2305319"/>
            <a:ext cx="6388262" cy="37403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8EEE80-8A8F-D847-C5FB-F8C6500C6EFB}"/>
              </a:ext>
            </a:extLst>
          </p:cNvPr>
          <p:cNvSpPr txBox="1"/>
          <p:nvPr/>
        </p:nvSpPr>
        <p:spPr>
          <a:xfrm>
            <a:off x="585303" y="1801246"/>
            <a:ext cx="11426634" cy="3831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Updated guidance on L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DAR - </a:t>
            </a:r>
            <a:r>
              <a:rPr lang="en-GB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Biological waste treatment: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 appropriate measures for permitted facilities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Permit review</a:t>
            </a: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Gathering data</a:t>
            </a:r>
            <a:endParaRPr lang="en-GB" sz="2400" b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23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7B271B-1269-CD20-5474-CEC2DABE9D1B}"/>
              </a:ext>
            </a:extLst>
          </p:cNvPr>
          <p:cNvSpPr txBox="1"/>
          <p:nvPr/>
        </p:nvSpPr>
        <p:spPr>
          <a:xfrm>
            <a:off x="512617" y="1202823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items to 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63CD4-084A-4D71-C9B2-13D58B131D71}"/>
              </a:ext>
            </a:extLst>
          </p:cNvPr>
          <p:cNvSpPr txBox="1"/>
          <p:nvPr/>
        </p:nvSpPr>
        <p:spPr>
          <a:xfrm>
            <a:off x="512617" y="2287072"/>
            <a:ext cx="10448052" cy="3255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Environmental permitting progress</a:t>
            </a:r>
            <a:r>
              <a:rPr lang="en-GB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Biowaste treatment (AD, aerobic treatment and MBT)</a:t>
            </a: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Compost and digestate Resource Frameworks </a:t>
            </a:r>
            <a:r>
              <a:rPr lang="en-GB" sz="24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(Quality Protocol revisions)</a:t>
            </a: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4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E4D1ABD-AB62-EFF1-7A73-283DA1C35E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21A4C10-D62A-455F-A9E1-35E6123D5252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C71D00-D720-5282-01D6-2C18CE94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179" y="0"/>
            <a:ext cx="2389821" cy="10006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7C6D600-8164-688C-176D-FAF669F26EE2}"/>
              </a:ext>
            </a:extLst>
          </p:cNvPr>
          <p:cNvSpPr txBox="1">
            <a:spLocks/>
          </p:cNvSpPr>
          <p:nvPr/>
        </p:nvSpPr>
        <p:spPr>
          <a:xfrm>
            <a:off x="2281363" y="2096814"/>
            <a:ext cx="7851177" cy="2309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What’s next?</a:t>
            </a:r>
          </a:p>
          <a:p>
            <a:endParaRPr lang="en-GB" sz="4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GB" sz="4800" b="1" dirty="0">
                <a:solidFill>
                  <a:schemeClr val="accent6">
                    <a:lumMod val="75000"/>
                  </a:schemeClr>
                </a:solidFill>
              </a:rPr>
              <a:t>Any comments or 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5F1C69-8C47-7994-3B2F-A25E347BC8DD}"/>
              </a:ext>
            </a:extLst>
          </p:cNvPr>
          <p:cNvSpPr txBox="1"/>
          <p:nvPr/>
        </p:nvSpPr>
        <p:spPr>
          <a:xfrm>
            <a:off x="5350654" y="6352143"/>
            <a:ext cx="478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Email: sean.mckay@environment-agency.gov.uk</a:t>
            </a:r>
          </a:p>
        </p:txBody>
      </p:sp>
    </p:spTree>
    <p:extLst>
      <p:ext uri="{BB962C8B-B14F-4D97-AF65-F5344CB8AC3E}">
        <p14:creationId xmlns:p14="http://schemas.microsoft.com/office/powerpoint/2010/main" val="356288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DFEE-9351-ECF0-C08F-4DDD3CA9AAA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48139" y="1186564"/>
            <a:ext cx="10190921" cy="65007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4800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Contents:</a:t>
            </a:r>
            <a:endParaRPr lang="en-GB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153334-C924-8B6B-95CF-EB5422E07A6A}"/>
              </a:ext>
            </a:extLst>
          </p:cNvPr>
          <p:cNvSpPr/>
          <p:nvPr/>
        </p:nvSpPr>
        <p:spPr>
          <a:xfrm>
            <a:off x="848138" y="1879682"/>
            <a:ext cx="104223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of sludges from non-mains domestic sewage treatment systems</a:t>
            </a:r>
          </a:p>
          <a:p>
            <a:pPr eaLnBrk="1" hangingPunct="1"/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Waste codes for sewage sludge materials: RPS 231</a:t>
            </a: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/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 consultation SR2010 No 4, 5, 6 and 17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 Methane Action Plan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Items to note</a:t>
            </a:r>
          </a:p>
        </p:txBody>
      </p:sp>
    </p:spTree>
    <p:extLst>
      <p:ext uri="{BB962C8B-B14F-4D97-AF65-F5344CB8AC3E}">
        <p14:creationId xmlns:p14="http://schemas.microsoft.com/office/powerpoint/2010/main" val="3268120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DFEE-9351-ECF0-C08F-4DDD3CA9AAA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4138" y="2013616"/>
            <a:ext cx="11161985" cy="23749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Management of sludges from non-mains</a:t>
            </a:r>
            <a:br>
              <a:rPr lang="en-GB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br>
              <a:rPr lang="en-GB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</a:br>
            <a:r>
              <a:rPr lang="en-GB" b="1" kern="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domestic sewage treatment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680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414722-157A-03AD-72C8-C30481F13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347" y="0"/>
            <a:ext cx="8295306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B5638A-6184-E636-508F-5247A408CF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48347" y="233155"/>
            <a:ext cx="2647950" cy="587375"/>
          </a:xfrm>
        </p:spPr>
        <p:txBody>
          <a:bodyPr>
            <a:normAutofit/>
          </a:bodyPr>
          <a:lstStyle/>
          <a:p>
            <a:pPr algn="l"/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Position Statement 036</a:t>
            </a:r>
            <a:b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August 2011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2056595-5779-9268-A43D-8766C64E86F5}"/>
              </a:ext>
            </a:extLst>
          </p:cNvPr>
          <p:cNvSpPr/>
          <p:nvPr/>
        </p:nvSpPr>
        <p:spPr>
          <a:xfrm>
            <a:off x="2500547" y="3060192"/>
            <a:ext cx="3925824" cy="20848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0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19E-C22B-D15A-2E9B-D79FFD8E6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07845" y="763020"/>
            <a:ext cx="9573069" cy="846137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kern="12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the external guidance is likely to cover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A41FCE-0325-37BB-30B6-F89C7538D5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21A4C10-D62A-455F-A9E1-35E6123D5252}" type="slidenum">
              <a:rPr lang="en-GB" smtClean="0"/>
              <a:t>5</a:t>
            </a:fld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9C24BA9-3E4E-0F49-A0A5-BE092A44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502" y="1709956"/>
            <a:ext cx="855173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Septic tanks and other similar installations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Portable sanitary conveniences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Toilets using thermal processes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Cesspools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Chemical Toilets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Treat the waste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Spread the waste to agricultural land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altLang="en-US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to apply for a permit</a:t>
            </a:r>
          </a:p>
        </p:txBody>
      </p:sp>
    </p:spTree>
    <p:extLst>
      <p:ext uri="{BB962C8B-B14F-4D97-AF65-F5344CB8AC3E}">
        <p14:creationId xmlns:p14="http://schemas.microsoft.com/office/powerpoint/2010/main" val="247985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19E-C22B-D15A-2E9B-D79FFD8E6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39800" y="175889"/>
            <a:ext cx="9880600" cy="53340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2200" b="1" kern="1200" dirty="0">
                <a:solidFill>
                  <a:schemeClr val="accent6">
                    <a:lumMod val="75000"/>
                  </a:schemeClr>
                </a:solidFill>
                <a:effectLst/>
              </a:rPr>
              <a:t>Figure 1. </a:t>
            </a:r>
            <a:r>
              <a:rPr lang="en-GB" sz="2200" b="1" dirty="0">
                <a:solidFill>
                  <a:schemeClr val="accent6">
                    <a:lumMod val="75000"/>
                  </a:schemeClr>
                </a:solidFill>
              </a:rPr>
              <a:t>Management of sludges from non-mains domestic sewage treatment systems</a:t>
            </a:r>
            <a:endParaRPr lang="en-GB" sz="2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73C2A-00C6-99C4-2216-7BCEA7EFDAC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21A4C10-D62A-455F-A9E1-35E6123D5252}" type="slidenum">
              <a:rPr lang="en-GB" smtClean="0"/>
              <a:t>6</a:t>
            </a:fld>
            <a:endParaRPr lang="en-GB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B61901F8-67AA-BAAC-52E3-8D3CFDA7E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83" y="676509"/>
            <a:ext cx="8807096" cy="598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0C8F22-425C-57CE-2E06-4CED34FFC198}"/>
              </a:ext>
            </a:extLst>
          </p:cNvPr>
          <p:cNvSpPr txBox="1"/>
          <p:nvPr/>
        </p:nvSpPr>
        <p:spPr>
          <a:xfrm>
            <a:off x="9802179" y="1209909"/>
            <a:ext cx="2106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DRAFT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>DO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>NOT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18102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119E-C22B-D15A-2E9B-D79FFD8E6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733" y="161116"/>
            <a:ext cx="9880600" cy="533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Figure 2. </a:t>
            </a:r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Septic tanks and other similar installations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2C830-6D0E-650C-4DFA-E581CCD614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21A4C10-D62A-455F-A9E1-35E6123D5252}" type="slidenum">
              <a:rPr lang="en-GB" smtClean="0"/>
              <a:t>7</a:t>
            </a:fld>
            <a:endParaRPr lang="en-GB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F0F184CA-8095-AC7D-BDC3-7B3AEE9C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" y="655528"/>
            <a:ext cx="9686163" cy="583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62ADDD0-D443-EE79-08E0-EC53C4624B61}"/>
              </a:ext>
            </a:extLst>
          </p:cNvPr>
          <p:cNvSpPr txBox="1"/>
          <p:nvPr/>
        </p:nvSpPr>
        <p:spPr>
          <a:xfrm>
            <a:off x="9802179" y="1209909"/>
            <a:ext cx="2106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DRAFT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>DO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>NOT</a:t>
            </a:r>
          </a:p>
          <a:p>
            <a:pPr algn="ctr"/>
            <a:r>
              <a:rPr lang="en-GB" sz="4800" b="1" dirty="0">
                <a:solidFill>
                  <a:srgbClr val="FF0000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49156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71D00-D720-5282-01D6-2C18CE94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179" y="0"/>
            <a:ext cx="2389821" cy="1000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9119E-C22B-D15A-2E9B-D79FFD8E6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4469" y="1157645"/>
            <a:ext cx="11374437" cy="70643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Waste codes for sewage sludge materials: RPS 231</a:t>
            </a:r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1A1ACA-B08A-1DD7-CBB4-B76D2715A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21A4C10-D62A-455F-A9E1-35E6123D5252}" type="slidenum">
              <a:rPr lang="en-GB" smtClean="0"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C2CC3-9375-CA80-47CA-02D1D7FD239C}"/>
              </a:ext>
            </a:extLst>
          </p:cNvPr>
          <p:cNvSpPr txBox="1"/>
          <p:nvPr/>
        </p:nvSpPr>
        <p:spPr>
          <a:xfrm>
            <a:off x="779929" y="2021064"/>
            <a:ext cx="106635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RPS 231 allows you to use additional waste codes for sewage sludge materials:</a:t>
            </a:r>
          </a:p>
          <a:p>
            <a:endParaRPr lang="en-GB" sz="24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 an </a:t>
            </a:r>
            <a:r>
              <a:rPr lang="en-GB" sz="2400" b="1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S3</a:t>
            </a: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or </a:t>
            </a:r>
            <a:r>
              <a:rPr lang="en-GB" sz="2400" b="1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T21</a:t>
            </a: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waste exemption or standard rules permits SR2010 No 5, 6 and 17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use in agriculture under the Sludge (Use in Agriculture) Regulations</a:t>
            </a:r>
          </a:p>
          <a:p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 </a:t>
            </a:r>
          </a:p>
          <a:p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Proposed updates to RPS 231 include: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Inclusion of additional waste codes for treated septic tank sludge materials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new review date 2 years from publication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Reformat into new GOV.UK template</a:t>
            </a:r>
          </a:p>
        </p:txBody>
      </p:sp>
    </p:spTree>
    <p:extLst>
      <p:ext uri="{BB962C8B-B14F-4D97-AF65-F5344CB8AC3E}">
        <p14:creationId xmlns:p14="http://schemas.microsoft.com/office/powerpoint/2010/main" val="214596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C71D00-D720-5282-01D6-2C18CE94D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179" y="0"/>
            <a:ext cx="2389821" cy="1000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9119E-C22B-D15A-2E9B-D79FFD8E6D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79929" y="922263"/>
            <a:ext cx="11003289" cy="706437"/>
          </a:xfrm>
        </p:spPr>
        <p:txBody>
          <a:bodyPr>
            <a:noAutofit/>
          </a:bodyPr>
          <a:lstStyle/>
          <a:p>
            <a:r>
              <a:rPr lang="en-GB" sz="4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Permit consultation SR2010 No 4, 5, 6 and 17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1A1ACA-B08A-1DD7-CBB4-B76D2715A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D21A4C10-D62A-455F-A9E1-35E6123D5252}" type="slidenum">
              <a:rPr lang="en-GB" smtClean="0"/>
              <a:t>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C2CC3-9375-CA80-47CA-02D1D7FD239C}"/>
              </a:ext>
            </a:extLst>
          </p:cNvPr>
          <p:cNvSpPr txBox="1"/>
          <p:nvPr/>
        </p:nvSpPr>
        <p:spPr>
          <a:xfrm>
            <a:off x="3137337" y="1757996"/>
            <a:ext cx="8369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mobile plant for spreading waste to land for agricultural or ecological benefit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i="0" dirty="0">
                <a:solidFill>
                  <a:srgbClr val="0B0C0C"/>
                </a:solidFill>
                <a:effectLst/>
                <a:latin typeface="GDS Transport"/>
              </a:rPr>
              <a:t>mobile plant for reclamation, restoration or land improvement</a:t>
            </a:r>
          </a:p>
          <a:p>
            <a:endParaRPr lang="en-GB" sz="28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>
                <a:solidFill>
                  <a:srgbClr val="0B0C0C"/>
                </a:solidFill>
                <a:latin typeface="GDS Transport"/>
              </a:rPr>
              <a:t>mobile plant for land-spreading of sewage sludge</a:t>
            </a:r>
          </a:p>
          <a:p>
            <a:endParaRPr lang="en-GB" sz="2800" b="1" dirty="0">
              <a:solidFill>
                <a:srgbClr val="0B0C0C"/>
              </a:solidFill>
              <a:latin typeface="GDS Transport"/>
            </a:endParaRPr>
          </a:p>
          <a:p>
            <a:r>
              <a:rPr lang="en-GB" sz="2800" b="1" dirty="0">
                <a:solidFill>
                  <a:srgbClr val="0B0C0C"/>
                </a:solidFill>
                <a:latin typeface="GDS Transport"/>
              </a:rPr>
              <a:t>storage of wastes to be used in land treatment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03CB-A9EF-ED69-1CA4-275ADD3DF930}"/>
              </a:ext>
            </a:extLst>
          </p:cNvPr>
          <p:cNvSpPr txBox="1"/>
          <p:nvPr/>
        </p:nvSpPr>
        <p:spPr>
          <a:xfrm>
            <a:off x="779928" y="1757996"/>
            <a:ext cx="2735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SR2010 No 4</a:t>
            </a:r>
            <a:r>
              <a:rPr lang="en-GB" sz="28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-</a:t>
            </a: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SR2010 No 5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-</a:t>
            </a:r>
            <a:endParaRPr lang="en-GB" sz="2800" b="1" i="0" dirty="0">
              <a:solidFill>
                <a:srgbClr val="0B0C0C"/>
              </a:solidFill>
              <a:effectLst/>
              <a:latin typeface="GDS Transport"/>
            </a:endParaRPr>
          </a:p>
          <a:p>
            <a:endParaRPr lang="en-GB" sz="2800" b="1" kern="120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  <a:hlinkClick r:id="rId6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SR2010 No 6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-</a:t>
            </a:r>
          </a:p>
          <a:p>
            <a:endParaRPr lang="en-GB" sz="2800" b="1" dirty="0">
              <a:solidFill>
                <a:srgbClr val="0B0C0C"/>
              </a:solidFill>
              <a:latin typeface="GDS Transport"/>
            </a:endParaRPr>
          </a:p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SR2010 No 17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endParaRPr lang="en-GB" sz="2800" b="1" dirty="0">
              <a:solidFill>
                <a:srgbClr val="0B0C0C"/>
              </a:solidFill>
              <a:latin typeface="GDS Transport"/>
            </a:endParaRPr>
          </a:p>
        </p:txBody>
      </p:sp>
    </p:spTree>
    <p:extLst>
      <p:ext uri="{BB962C8B-B14F-4D97-AF65-F5344CB8AC3E}">
        <p14:creationId xmlns:p14="http://schemas.microsoft.com/office/powerpoint/2010/main" val="277357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0EC99A0697BB4D963BCD222943DBF6" ma:contentTypeVersion="15" ma:contentTypeDescription="Create a new document." ma:contentTypeScope="" ma:versionID="4ad519b6ed75ecc520c9e795a744959f">
  <xsd:schema xmlns:xsd="http://www.w3.org/2001/XMLSchema" xmlns:xs="http://www.w3.org/2001/XMLSchema" xmlns:p="http://schemas.microsoft.com/office/2006/metadata/properties" xmlns:ns2="0c31f5c2-39e0-41ec-a1f9-d9789f168013" xmlns:ns3="3bbbe167-487c-408d-acef-8d2427bd1be5" targetNamespace="http://schemas.microsoft.com/office/2006/metadata/properties" ma:root="true" ma:fieldsID="47b680d08c775183c23f4b8f613185c5" ns2:_="" ns3:_="">
    <xsd:import namespace="0c31f5c2-39e0-41ec-a1f9-d9789f168013"/>
    <xsd:import namespace="3bbbe167-487c-408d-acef-8d2427bd1b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31f5c2-39e0-41ec-a1f9-d9789f168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30c0f61-5948-43bc-a271-85f0a6a647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bbe167-487c-408d-acef-8d2427bd1be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91515b0-2a35-4da5-8b7e-44c2b7a78b9d}" ma:internalName="TaxCatchAll" ma:showField="CatchAllData" ma:web="3bbbe167-487c-408d-acef-8d2427bd1b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4B3EB2-1FB6-4990-9EF8-51D1F78A2275}"/>
</file>

<file path=customXml/itemProps2.xml><?xml version="1.0" encoding="utf-8"?>
<ds:datastoreItem xmlns:ds="http://schemas.openxmlformats.org/officeDocument/2006/customXml" ds:itemID="{E6F0C228-5424-4656-90E7-CFAD3126992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</TotalTime>
  <Words>442</Words>
  <Application>Microsoft Office PowerPoint</Application>
  <PresentationFormat>Widescreen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GDS Transport</vt:lpstr>
      <vt:lpstr>Symbol</vt:lpstr>
      <vt:lpstr>Office Theme</vt:lpstr>
      <vt:lpstr>PowerPoint Presentation</vt:lpstr>
      <vt:lpstr>Contents:</vt:lpstr>
      <vt:lpstr>Management of sludges from non-mains  domestic sewage treatment systems</vt:lpstr>
      <vt:lpstr>Position Statement 036 August 2011</vt:lpstr>
      <vt:lpstr>What the external guidance is likely to cover</vt:lpstr>
      <vt:lpstr>Figure 1. Management of sludges from non-mains domestic sewage treatment systems</vt:lpstr>
      <vt:lpstr>Figure 2. Septic tanks and other similar installations</vt:lpstr>
      <vt:lpstr>Waste codes for sewage sludge materials: RPS 231 </vt:lpstr>
      <vt:lpstr>Permit consultation SR2010 No 4, 5, 6 and 17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sludges from non-mains domestic sewage treatment systems</dc:title>
  <dc:creator>McKay, Sean</dc:creator>
  <cp:lastModifiedBy>McKay, Sean</cp:lastModifiedBy>
  <cp:revision>19</cp:revision>
  <dcterms:created xsi:type="dcterms:W3CDTF">2024-01-04T16:36:18Z</dcterms:created>
  <dcterms:modified xsi:type="dcterms:W3CDTF">2024-03-19T11:49:36Z</dcterms:modified>
</cp:coreProperties>
</file>