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3"/>
  </p:notesMasterIdLst>
  <p:sldIdLst>
    <p:sldId id="256" r:id="rId4"/>
    <p:sldId id="259" r:id="rId5"/>
    <p:sldId id="262" r:id="rId6"/>
    <p:sldId id="257" r:id="rId7"/>
    <p:sldId id="258" r:id="rId8"/>
    <p:sldId id="261" r:id="rId9"/>
    <p:sldId id="935" r:id="rId10"/>
    <p:sldId id="260" r:id="rId11"/>
    <p:sldId id="9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C0268-63F7-45C6-81AB-1D5DFC791871}" v="38" dt="2024-03-18T16:45:53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ecvar" userId="69ca0381-2c52-475c-906a-a4de4bf46578" providerId="ADAL" clId="{ADFC0268-63F7-45C6-81AB-1D5DFC791871}"/>
    <pc:docChg chg="modSld">
      <pc:chgData name="Anna Becvar" userId="69ca0381-2c52-475c-906a-a4de4bf46578" providerId="ADAL" clId="{ADFC0268-63F7-45C6-81AB-1D5DFC791871}" dt="2024-03-18T16:45:53.874" v="40"/>
      <pc:docMkLst>
        <pc:docMk/>
      </pc:docMkLst>
      <pc:sldChg chg="modSp mod modAnim">
        <pc:chgData name="Anna Becvar" userId="69ca0381-2c52-475c-906a-a4de4bf46578" providerId="ADAL" clId="{ADFC0268-63F7-45C6-81AB-1D5DFC791871}" dt="2024-03-18T16:44:10.786" v="10" actId="1076"/>
        <pc:sldMkLst>
          <pc:docMk/>
          <pc:sldMk cId="4077924579" sldId="258"/>
        </pc:sldMkLst>
        <pc:spChg chg="mod">
          <ac:chgData name="Anna Becvar" userId="69ca0381-2c52-475c-906a-a4de4bf46578" providerId="ADAL" clId="{ADFC0268-63F7-45C6-81AB-1D5DFC791871}" dt="2024-03-18T16:44:10.786" v="10" actId="1076"/>
          <ac:spMkLst>
            <pc:docMk/>
            <pc:sldMk cId="4077924579" sldId="258"/>
            <ac:spMk id="7" creationId="{040D079A-52AB-CCB1-0956-CAE5F8DA8025}"/>
          </ac:spMkLst>
        </pc:spChg>
      </pc:sldChg>
      <pc:sldChg chg="modAnim">
        <pc:chgData name="Anna Becvar" userId="69ca0381-2c52-475c-906a-a4de4bf46578" providerId="ADAL" clId="{ADFC0268-63F7-45C6-81AB-1D5DFC791871}" dt="2024-03-18T16:43:17.008" v="1"/>
        <pc:sldMkLst>
          <pc:docMk/>
          <pc:sldMk cId="457016931" sldId="259"/>
        </pc:sldMkLst>
      </pc:sldChg>
      <pc:sldChg chg="modSp modAnim">
        <pc:chgData name="Anna Becvar" userId="69ca0381-2c52-475c-906a-a4de4bf46578" providerId="ADAL" clId="{ADFC0268-63F7-45C6-81AB-1D5DFC791871}" dt="2024-03-18T16:45:31.513" v="38"/>
        <pc:sldMkLst>
          <pc:docMk/>
          <pc:sldMk cId="248044413" sldId="261"/>
        </pc:sldMkLst>
        <pc:spChg chg="mod">
          <ac:chgData name="Anna Becvar" userId="69ca0381-2c52-475c-906a-a4de4bf46578" providerId="ADAL" clId="{ADFC0268-63F7-45C6-81AB-1D5DFC791871}" dt="2024-03-18T16:45:28.137" v="37" actId="20577"/>
          <ac:spMkLst>
            <pc:docMk/>
            <pc:sldMk cId="248044413" sldId="261"/>
            <ac:spMk id="3" creationId="{71BE49DB-38BF-F6B8-59FF-99C05A53BBC3}"/>
          </ac:spMkLst>
        </pc:spChg>
      </pc:sldChg>
      <pc:sldChg chg="modSp mod modAnim">
        <pc:chgData name="Anna Becvar" userId="69ca0381-2c52-475c-906a-a4de4bf46578" providerId="ADAL" clId="{ADFC0268-63F7-45C6-81AB-1D5DFC791871}" dt="2024-03-18T16:43:48.583" v="6"/>
        <pc:sldMkLst>
          <pc:docMk/>
          <pc:sldMk cId="1456777744" sldId="262"/>
        </pc:sldMkLst>
        <pc:spChg chg="mod">
          <ac:chgData name="Anna Becvar" userId="69ca0381-2c52-475c-906a-a4de4bf46578" providerId="ADAL" clId="{ADFC0268-63F7-45C6-81AB-1D5DFC791871}" dt="2024-03-18T16:43:28.359" v="2" actId="1076"/>
          <ac:spMkLst>
            <pc:docMk/>
            <pc:sldMk cId="1456777744" sldId="262"/>
            <ac:spMk id="3" creationId="{C6A1D3BA-EAA2-D85C-E13E-F68A65822A4B}"/>
          </ac:spMkLst>
        </pc:spChg>
      </pc:sldChg>
      <pc:sldChg chg="modAnim">
        <pc:chgData name="Anna Becvar" userId="69ca0381-2c52-475c-906a-a4de4bf46578" providerId="ADAL" clId="{ADFC0268-63F7-45C6-81AB-1D5DFC791871}" dt="2024-03-18T16:45:53.874" v="40"/>
        <pc:sldMkLst>
          <pc:docMk/>
          <pc:sldMk cId="4104252564" sldId="9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E1453-40FF-4BA0-AEC9-8246114EC330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21408-D479-4A4B-9734-43A0C3F46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Environmental compliance is important for protecting the environment and human health, avoiding harm, meeting customer and consumer expectations, and enhancing our client’s reputation and brand value.”</a:t>
            </a:r>
            <a:endParaRPr lang="en-GB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D5F37-9839-4E68-8206-D629DAF610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00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5548-55D5-DF0C-CAEB-332FF25A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9EC9A-752C-7DED-28E0-46590606C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6EA9D-9734-6CFF-E6DF-4CC08EE6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B170B-FB79-78E5-3075-E65F79C9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83A99-1764-AFA5-E6A7-E570E7B7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BAEE-771F-6C2B-1182-9E836E83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A1069-2FBE-FBB3-FB36-30201AA5B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CE80-59AE-A42F-1303-65D41A66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816F-68A5-7D95-3123-C040B8F5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20EDF-3191-8EF7-9D0D-B103EA39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5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B77B7-FD93-A475-BBCD-E5CFAA16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7A2F0-FFA2-4C46-7435-887D547E8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1E57E-9887-2E19-1284-9736A978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266A-E213-6F6A-F2DF-20D2DF0B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0DA4-FC9B-1391-2170-FEFEDB64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3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A114-3FAF-563E-F2E7-A149D487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56021-223C-0158-8DB2-7BA1F486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47C6-C05B-C36B-1B45-F0F902F8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7705-A357-C62D-F9B7-D253679E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FFE4-4F56-CE72-8AC0-BD228C86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5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1D8C-7BDD-1F8F-3840-61A0C819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0DECE-D070-B71E-09DB-FB227DBE2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C7BE1-7E40-8954-4D5B-F37705C0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4208-6514-7795-4119-B82AB956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3995-B1E1-5188-5B53-5ABAB786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8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F914-FE16-3B3E-2412-0FEFBC16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A203F-53DC-4BDD-A54F-8BC535FAE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79A77-B76C-70AA-B651-BBB1B795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2151B-2432-719A-2194-3CBD4C5B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A0D2B-411A-85C5-8AC2-30A04CAB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E30E8-6A12-46D9-A1B6-66F13E38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7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BC99-CD9B-F4A6-60ED-98BF76CA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91BC2-338E-876B-15F2-262D84482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CECC-215E-88D2-44E1-BAF748242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30F96-1534-D1A0-11A3-B354184C6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0A1CB-373F-15F2-AA36-94BCBC0EE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6014C-0D90-18BA-1D40-E4CC2DA5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6A005-4A99-C54C-0863-44DD21F6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6A0B9-7169-F19E-DBB9-91E5938F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6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2967-8311-F889-7772-6CBA959D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2F11-0F7D-9E18-00EC-52D72946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0B6A7-BA90-490A-5CC9-64E13255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DAC78-E90D-DFB5-6017-01CFDEC6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5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F948-80EB-B5EA-CAE4-FFADFFB5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3AC5D-C405-F513-3758-CC3560ED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7F09D-72DC-E11C-DAEC-0D88BEA2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D538-6958-A610-7223-D8EF9966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A02D9-D3EF-93AC-9877-2686B9F0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042F3-731C-599F-F21C-18543105E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EA1C2-E735-2A7C-0368-6449440D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31299-3926-7503-AAA9-14B9F3B7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DC0E-9C49-14D9-12E9-1B8CF099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DB5F-B964-3A28-8E1B-8F8B9762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DEDFB-6956-32E6-A77B-FB074FBC4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17D0C-06CE-91CF-71B1-3904BFEAF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F5BA3-4A02-0C7E-1F76-EAFE0B72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8E88-DA1E-0BCE-C1B8-FECB43D0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D0921-7461-56DE-003D-95696B44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1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D7BB5A-3646-6EB8-93C6-D599905C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81F75-5A27-59BF-9A4E-F3753401A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93AE-9999-65B6-1E8E-7707FCB79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F83094-96C2-44CF-B9CD-F83CDB520EAB}" type="datetimeFigureOut">
              <a:rPr lang="en-GB" smtClean="0"/>
              <a:t>18/03/2024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3F5B-2622-6AE3-D7D4-8A5389B3B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7B60-4E7B-2A23-0859-9C4FEEE0A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FB98DE-4866-434B-B68D-0904A09A4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@earthcaretechnical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64D7-CD5F-8B4F-1E77-703070E5C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636" y="642187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Managing Nutrient neutrality requirements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B4E8D-BB64-501C-8C97-6831254C2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636" y="3861135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Anna Becvar, Director Earthcare Technical Ltd </a:t>
            </a:r>
          </a:p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lang="en-GB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March 2024</a:t>
            </a:r>
          </a:p>
        </p:txBody>
      </p:sp>
      <p:pic>
        <p:nvPicPr>
          <p:cNvPr id="4" name="Picture 3" descr="Earthcare Logo.jpg">
            <a:extLst>
              <a:ext uri="{FF2B5EF4-FFF2-40B4-BE49-F238E27FC236}">
                <a16:creationId xmlns:a16="http://schemas.microsoft.com/office/drawing/2014/main" id="{ACFFE312-6C5C-337D-F5C6-F276C5D0C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327"/>
            <a:ext cx="3141883" cy="857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080A4E-A71D-C1CC-4D89-B47A79EE3FD5}"/>
              </a:ext>
            </a:extLst>
          </p:cNvPr>
          <p:cNvSpPr/>
          <p:nvPr/>
        </p:nvSpPr>
        <p:spPr>
          <a:xfrm>
            <a:off x="0" y="6647755"/>
            <a:ext cx="12192000" cy="2102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50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A4250-275B-8FBE-D80F-88BFEDA6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162" y="0"/>
            <a:ext cx="4840010" cy="180730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Timeline of change</a:t>
            </a:r>
          </a:p>
        </p:txBody>
      </p:sp>
      <p:pic>
        <p:nvPicPr>
          <p:cNvPr id="5" name="Content Placeholder 4" descr="A map of the united kingdom&#10;&#10;Description automatically generated">
            <a:extLst>
              <a:ext uri="{FF2B5EF4-FFF2-40B4-BE49-F238E27FC236}">
                <a16:creationId xmlns:a16="http://schemas.microsoft.com/office/drawing/2014/main" id="{8C1C2A6E-0A94-DD38-13E0-ECC1D4573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11446"/>
          <a:stretch/>
        </p:blipFill>
        <p:spPr>
          <a:xfrm>
            <a:off x="0" y="0"/>
            <a:ext cx="5837927" cy="5796358"/>
          </a:xfrm>
          <a:prstGeom prst="flowChartDelay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DB26-9CB2-1D9F-09AA-AF34D29C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094" y="1388095"/>
            <a:ext cx="5719313" cy="500577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2018 - Ruling by Court of Justice of the European Union (CJEU) on the interpretation of the Habitats Directive in the ‘Dutch Nitrogen Case’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2019 – Nutrient neutrality – To meet requirements of the Conservation of Habitats and Species Regulations 2017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2021 - The Environment Act, protection of: nature, water quality, clean air, biodiversity targets, waste reduction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2022 – Tighter ammonia air quality impact parameters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2023  - Levelling Up and Regeneration Bill requires the upgrade of water treatment works in the designated catchments by 1 April 2030.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2024 – Biodiversity net gain and offsetting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There will be more regulations and tighter enforcement.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F77385-71A0-43A7-256B-2766E347011B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F436AE-F802-F437-4772-6B950F3C518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53293CBB-B1B4-CF77-7B6A-3017613B2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0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9F44-FF00-E75E-4ED7-E4C9CAAD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53" y="6148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inception – nutrient planning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1D3BA-EAA2-D85C-E13E-F68A65822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680" y="1185739"/>
            <a:ext cx="5155398" cy="5049691"/>
          </a:xfrm>
        </p:spPr>
        <p:txBody>
          <a:bodyPr>
            <a:normAutofit fontScale="92500"/>
          </a:bodyPr>
          <a:lstStyle/>
          <a:p>
            <a:pPr marL="0" indent="0" algn="l" rtl="0" fontAlgn="base">
              <a:buNone/>
            </a:pPr>
            <a:r>
              <a:rPr lang="en-GB" sz="2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Air quality impact assessment</a:t>
            </a:r>
            <a:r>
              <a:rPr lang="en-US" sz="2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Ecological receptors</a:t>
            </a:r>
            <a:r>
              <a:rPr lang="en-US" sz="2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lvl="1" fontAlgn="base"/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NO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x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SO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NH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3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 N Deposition, Acid deposition, </a:t>
            </a:r>
            <a:r>
              <a:rPr lang="en-US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lvl="1" fontAlgn="base"/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Ecological receptors ≤10km from site, LWS + AW ≤ 2km from site </a:t>
            </a:r>
            <a:r>
              <a:rPr lang="en-US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lvl="1" fontAlgn="base"/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Dust </a:t>
            </a:r>
            <a:r>
              <a:rPr lang="en-US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Human Receptors, typically up to1km</a:t>
            </a:r>
            <a:r>
              <a:rPr lang="en-US" sz="24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lvl="1" fontAlgn="base"/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NO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SO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 CO, Benzene, NH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3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, dust/ particulates (PM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10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 and PM</a:t>
            </a:r>
            <a:r>
              <a:rPr lang="en-GB" sz="2200" b="0" i="0" u="none" strike="noStrike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2.5</a:t>
            </a:r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)</a:t>
            </a:r>
            <a:r>
              <a:rPr lang="en-US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lvl="1" fontAlgn="base"/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Odour</a:t>
            </a:r>
            <a:r>
              <a:rPr lang="en-US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lvl="1" fontAlgn="base"/>
            <a:r>
              <a:rPr lang="en-GB" sz="22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Bioaerosols </a:t>
            </a:r>
            <a:r>
              <a:rPr lang="en-US" sz="22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r>
              <a:rPr lang="en-GB" sz="24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Odour impact assessment</a:t>
            </a:r>
            <a:endParaRPr lang="en-US" sz="2400" b="0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Nutrient Neutrality assessment 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8F4DFA-3FB4-017E-A7F1-4937A5A92FB0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9179FF-527A-14E9-904B-FCD02D20469D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40A0678F-2489-FC70-63EB-93EB7E798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FE41AB-4E93-02B1-7DB7-FC132DBBC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" y="1185739"/>
            <a:ext cx="5948550" cy="4140548"/>
          </a:xfrm>
          <a:prstGeom prst="flowChartDelay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chemeClr val="bg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7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ED601FE-D064-8B13-9228-938A3C4C9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2911" r="-1" b="-1"/>
          <a:stretch/>
        </p:blipFill>
        <p:spPr>
          <a:xfrm>
            <a:off x="1752022" y="976307"/>
            <a:ext cx="8115607" cy="4881973"/>
          </a:xfrm>
          <a:prstGeom prst="flowChartDelay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03291-B243-6455-F0EC-C3C3C0BAEAAE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A2492F-6ADA-D693-B225-F6B175D514EE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FB772C0B-5826-887C-7EDB-D64AF960E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2FBBFBA-51B1-A795-AEC2-527203227CD1}"/>
              </a:ext>
            </a:extLst>
          </p:cNvPr>
          <p:cNvSpPr txBox="1"/>
          <p:nvPr/>
        </p:nvSpPr>
        <p:spPr>
          <a:xfrm>
            <a:off x="2682815" y="6220247"/>
            <a:ext cx="9770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Schematic of a water catchment system (Source: Nutrient neutrality generic methodology, Natural England 2022)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4C64F-B415-C08E-49AE-EF3272C93F91}"/>
              </a:ext>
            </a:extLst>
          </p:cNvPr>
          <p:cNvSpPr txBox="1"/>
          <p:nvPr/>
        </p:nvSpPr>
        <p:spPr>
          <a:xfrm>
            <a:off x="577970" y="210245"/>
            <a:ext cx="948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Catchment dynamics</a:t>
            </a:r>
          </a:p>
        </p:txBody>
      </p:sp>
    </p:spTree>
    <p:extLst>
      <p:ext uri="{BB962C8B-B14F-4D97-AF65-F5344CB8AC3E}">
        <p14:creationId xmlns:p14="http://schemas.microsoft.com/office/powerpoint/2010/main" val="238093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0D079A-52AB-CCB1-0956-CAE5F8DA8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600" y="1161456"/>
            <a:ext cx="5316383" cy="5591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Types of development affected: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Housing, tourism, festivals, gypsy sites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Agricultural development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Anaerobic digesters/new sites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Lagoons?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‘Prior approval’ development</a:t>
            </a:r>
          </a:p>
          <a:p>
            <a:pPr marL="0" indent="0">
              <a:buNone/>
            </a:pPr>
            <a:endParaRPr lang="en-GB" sz="1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Total N greatest concern leaching: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Freely draining soil type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High rainfall levels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Land use - heavier N use </a:t>
            </a:r>
          </a:p>
          <a:p>
            <a:pPr marL="0" indent="0">
              <a:buNone/>
            </a:pPr>
            <a:endParaRPr lang="en-GB" sz="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Total P greatest concern runoff: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Impermeable soil type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High rainfall levels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Land use – soil erosion and high P soils.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E21D6E-BBB6-5C0F-19C2-D8B4D76E8418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CFFC3-B815-8F44-D542-CD97A6368F33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72269695-1869-1DD5-8838-9054835F6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5C7B429-94E4-BC51-EE9B-E05338AEA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6"/>
          <a:stretch/>
        </p:blipFill>
        <p:spPr>
          <a:xfrm>
            <a:off x="0" y="0"/>
            <a:ext cx="6574428" cy="5434642"/>
          </a:xfrm>
          <a:prstGeom prst="flowChartDelay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D8AEB3-84FD-1FDC-109C-44CAB409B361}"/>
              </a:ext>
            </a:extLst>
          </p:cNvPr>
          <p:cNvSpPr txBox="1"/>
          <p:nvPr/>
        </p:nvSpPr>
        <p:spPr>
          <a:xfrm>
            <a:off x="6096000" y="210245"/>
            <a:ext cx="605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Nutrient</a:t>
            </a:r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neutrality remit</a:t>
            </a:r>
          </a:p>
        </p:txBody>
      </p:sp>
    </p:spTree>
    <p:extLst>
      <p:ext uri="{BB962C8B-B14F-4D97-AF65-F5344CB8AC3E}">
        <p14:creationId xmlns:p14="http://schemas.microsoft.com/office/powerpoint/2010/main" val="40779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DE0E1-6F15-C16C-016C-F698545D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Mitigation…..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49DB-38BF-F6B8-59FF-99C05A53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44" y="1485785"/>
            <a:ext cx="10515600" cy="48460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Site design and operation is covered by Regulations and Guidance:</a:t>
            </a:r>
          </a:p>
          <a:p>
            <a:r>
              <a:rPr lang="en-GB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Typically, Environmental Permitting (England and Wales) Regulations 2018 – Environment Agency competent authority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CIRIA736 – containment systems</a:t>
            </a:r>
          </a:p>
          <a:p>
            <a:r>
              <a:rPr lang="en-GB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Nitrate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Vulnerable Zone Regulations</a:t>
            </a:r>
          </a:p>
          <a:p>
            <a:r>
              <a:rPr lang="en-GB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 The Reduction and Prevention of Agricultural Diffuse Pollution (England) Regulations 2018, referred to as ‘the Farming Rules for Water’ (</a:t>
            </a:r>
            <a:r>
              <a:rPr lang="en-GB" sz="2400" b="0" i="0" u="none" strike="noStrike" baseline="0" dirty="0" err="1">
                <a:solidFill>
                  <a:schemeClr val="bg1">
                    <a:lumMod val="50000"/>
                  </a:schemeClr>
                </a:solidFill>
              </a:rPr>
              <a:t>FRfW</a:t>
            </a:r>
            <a:r>
              <a:rPr lang="en-GB" sz="24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Codes of Good Agricultural Practice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Protecting our Water, Soil and Air: A Code of Good Agricultural Practice for farmers, growers, and land managers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Guidance: Nitrates and phosphates: plan organic fertiliser and manufactured fertiliser use</a:t>
            </a:r>
          </a:p>
          <a:p>
            <a:pPr lvl="1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The Code of Good Agricultural Practice for reducing ammonia emissions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Incentive Schemes require a Sustainability Audit Report</a:t>
            </a:r>
          </a:p>
          <a:p>
            <a:pPr lvl="1"/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D5D15E-F416-7BC4-511C-B4D6EE477A94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0428B6-7316-9CEE-89FE-20E948EA37F5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C26F2F6C-4E43-76DF-9AA6-1378CB3F9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04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E8B1-C664-FB9D-E418-1A195F82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53" y="18864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Growing maize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B426B7-4854-81CD-F0F9-255960C2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830" y="440768"/>
            <a:ext cx="2988232" cy="29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564D01-F769-7858-6E39-AD7DAD9EFB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870" y="3561679"/>
            <a:ext cx="2931192" cy="29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8159C-5687-7E5C-2BE8-5A8047E39607}"/>
              </a:ext>
            </a:extLst>
          </p:cNvPr>
          <p:cNvSpPr txBox="1"/>
          <p:nvPr/>
        </p:nvSpPr>
        <p:spPr>
          <a:xfrm>
            <a:off x="490937" y="646175"/>
            <a:ext cx="805783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Is there any such thing as a good year for weather now?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Select appropriate fields.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Check angle and length of slope.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Avoid soils and slopes at risk of soil erosion.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Grass margins in risk areas - next to surface water, ditches, gateways.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Choose early maturing maize varieties with short growing season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Harvest before 1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st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October 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If soils compacted – cultivate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Either under sow with grass or establish cover crop  fast by 15 Oct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Keep roads clean and mark harvest trailers – magnetic signs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993AE0-D933-EF56-7B9C-0333021486CC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D489B2-B5E0-8199-32C0-7B2C6BD58F44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E72BFE6D-D0BF-231B-D1FC-0F3552E44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5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1375-38E3-F68E-E2A1-8538621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541" y="723234"/>
            <a:ext cx="6249391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</a:rPr>
              <a:t>Effective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4090-3D54-0DA0-844B-3E3CF76E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017" y="2048797"/>
            <a:ext cx="6418441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Apply nutrients to meet crop need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Check land bank and storage needs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Check soil types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Soil analysis for P – check landbank capacity 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Analysis of biofertiliser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Nutrient management plan in place before use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Avoid runoff ≤30m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/ha liquids not worked in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Avoid run through ≤50m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/ha liquids incorporated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Digestate/compost use should not result in an increased N &amp; P load in the catchment.  It should replace manufactured fertiliser use.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93995-5022-6DCE-4FFA-F30A0A31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8" y="362309"/>
            <a:ext cx="5417389" cy="4651899"/>
          </a:xfrm>
          <a:prstGeom prst="flowChartDelay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24BAB3-3762-4EB9-4E5D-CCE6E175DF39}"/>
              </a:ext>
            </a:extLst>
          </p:cNvPr>
          <p:cNvGrpSpPr/>
          <p:nvPr/>
        </p:nvGrpSpPr>
        <p:grpSpPr>
          <a:xfrm>
            <a:off x="0" y="6139987"/>
            <a:ext cx="12192000" cy="718013"/>
            <a:chOff x="0" y="6139987"/>
            <a:chExt cx="12192000" cy="7180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5F40B4-FBF5-112B-40C0-9240AB083F3B}"/>
                </a:ext>
              </a:extLst>
            </p:cNvPr>
            <p:cNvSpPr/>
            <p:nvPr/>
          </p:nvSpPr>
          <p:spPr>
            <a:xfrm>
              <a:off x="0" y="6647755"/>
              <a:ext cx="12192000" cy="210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Content Placeholder 4" descr="Logo, company name&#10;&#10;Description automatically generated">
              <a:extLst>
                <a:ext uri="{FF2B5EF4-FFF2-40B4-BE49-F238E27FC236}">
                  <a16:creationId xmlns:a16="http://schemas.microsoft.com/office/drawing/2014/main" id="{663D8711-CDA2-BBDC-5A53-297A417AA2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6" t="31516" r="2996" b="37575"/>
            <a:stretch/>
          </p:blipFill>
          <p:spPr>
            <a:xfrm>
              <a:off x="0" y="6139987"/>
              <a:ext cx="1472888" cy="507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7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4375" y="2719669"/>
            <a:ext cx="8262515" cy="227946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Office@earthcaretechnical.co.uk</a:t>
            </a:r>
            <a:br>
              <a:rPr lang="en-GB" sz="28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GB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02392 290 488</a:t>
            </a:r>
            <a:br>
              <a:rPr lang="en-GB" sz="2400" dirty="0">
                <a:solidFill>
                  <a:schemeClr val="bg1">
                    <a:lumMod val="50000"/>
                  </a:schemeClr>
                </a:solidFill>
              </a:rPr>
            </a:b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81103" y="2221492"/>
            <a:ext cx="6858000" cy="83734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Thank you for listening!</a:t>
            </a:r>
          </a:p>
        </p:txBody>
      </p:sp>
      <p:pic>
        <p:nvPicPr>
          <p:cNvPr id="5" name="Picture 4" descr="Earthcare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327"/>
            <a:ext cx="3141883" cy="85772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SEhUUEhMWFRQXGB0ZGBYYFx4cHRsYGhgbGxwfGh0gHSogHxslHBofIjIjJiorLi4uHCAzODMsNyotLiwBCgoKDg0OGhAQGywlICU0LTEsNjQvLCw0LC0sLywyLCwsNCwsLCwsLCwwLCwsNCwsLCwsLDQsLCwsLCwsLCwtLP/AABEIAMkA+wMBIgACEQEDEQH/xAAcAAABBQEBAQAAAAAAAAAAAAAAAwQFBgcCAQj/xABMEAACAQIDBQQFCAQLCAMBAAABAgMAEQQSIQUGMUFREyJhcQcyUoGRFCNCYnKCobEVMzTBNUNzkqKys9HS4fAWJFNjdJPC8YO04hf/xAAaAQACAwEBAAAAAAAAAAAAAAAABAECAwUG/8QAMBEAAQMBBgQGAgMBAQEAAAAAAQACEQMSITFBUfAEE2FxIoGRobHRweEUMlJC8SP/2gAMAwEAAhEDEQA/ANxooooQiiiihCKKKKEIoorl3CgkkADUk6ADxoQuqKz7eX0q4WC6YYfKZOqm0Y+/9L7oI8RWbbV3u2htAkdowTnHD3EA+sb3I+0xFbt4dxEm4dVi6u0GBeVtm2t8sFhbibEIGH0F77+9VuR77VSdqemVBphsMzfWlYL/AEVzXHvFZaMHEn6yUE+xEM39I2Ue69HyyNf1cC/akJc/DRfwphlBmQJ9hv1WDq79QPdWrF+lHaMxtGyR+EUVz/SzVG4jau1JdXnxQH8oYx8AVFMtmnGYtxDh87sdckdkAHU2soHidOFPdubi4/DxmaaHMgF2ZXD5R1YA3t48BzrWyGmPCD6/SztFwm8+32o+aHEN+snH38SD/wCZpv8Ao3/nQf8AdFMa0bd/0SzTwrLNMICwuqdnnax4Z+8uU+GvjY6VZ5LBLnAeSq0WzcPdUuPBuvqTxD7M4H7xT7Dz7QX9XiJvuYm4+AkrnfHdh9nTiJ5EkzLnVluDluR3lPA3B5nzpHd3dfE45iMPFmC+s7EKq+BJ5+AuaLy21aEdR+0YGzBnv+lNQb8bWg9aWQgcpYgR/Oy3/Gp3ZnpkmFhPho3HMxsUPwOYE+8VVdt7tY/Z4DSB1jvbtI3ul+hsdPeBeok7Vc/rFjl+2gv/ADls341TlhwmyD2u36q9tzTEkd9/hbjsf0n4CewaRoGPKZbD+eCVA8yKuEE6uoZGVlPBlIIPkRpXy9fDvyeE+B7RfgbMPiaebMkxWGJkwcxtxJhb+vGdT71IrB/DsyMd/vBatruzE9l9M0Vj+7npfdbJjYsw4drELN95DofMEeVahsbbUGLTtMPKsi87HVT0ZTqp8CBS9Si9mIW7KjX4KQooorNaIooooQiiiihCKKKKEIooooQiiiihCKK8ZgBcmwHE1ku/fpR9aDZ7eDYj8xF/j+HI1pTpuqGAqPqBgkq5b4b9YfAAqx7We2kKnXwLngg89egNY3t7ebGbTYh2tENeyU5Y1HIuSdT4sfK1RPyUL38SWzN3uzv8499buT6oPU6mvYjLipI4IlAzsFSJdFuTxPXqWN+dO06bW/1v6nDy35pOpULsfRc/Mxf89/eIx/5P+Ap3srAYraMgghGbnlHdjRerWFgPcSeV60HG+i3C4fCSPNiT2wQ5XZ1jj7Sxyix5E6am58KrPoj2uIMaATZZgIz01Pd9+fKPJmq1tpaXtvI1/CiwQ4NdcCrRgvQ9CABPi3Mh4CMKo8bBrlrddPdVI343Ml2c63btIXvkkAtqOKsOTW+I94F29MMbQTwYlVGV+6zhRnSRNUZW4hrEkcu4etS+/eIXFbDM0lsxWJx4SZ1By+Buw8jWVOtUlpcZBWr6bIIAvCR9D2CWHZ0mJtd5GdieeWK6hfK4Y/ep3uHvocZLJBK6OwBYZUyjQ2ZRcnMuuh46G/EV76InEmylT2XlQ/eYt+Tiso3AxBw+08NfQ9r2TD7d47H3n8KqafMc8nJSH2AwDNSm8O7aYXbMMNgIJZonReQR5ACvkGDDytWielrHSwYaN07TJns/Zuyakd0sy94Le/gSVqB9OcBU4OddGVnW4437rr8Cpq2bob2xY+MI4AkK6qRdZBbvZeV+qHUa8R3jWo601jypYIc5oWF7wbabFMjOXJVbXdsx8s1rkADiddTe9bdgk/Rux1MQUMkSuzEXGd7F3YDUgFibX4ACsw9Km7EeCxKmEZYZlLKnJWUgMB9XUEdLkcAK07cDbsWOwSQy5WkWLJJGwuHVRkJtzB0uORPQqTpXjlNs4KtKRUcHYrOt5d+XxeDeF3VrspuFMbNY3AZdVKgjNcEaqotreqFVs9I+6o2fiQIyTBKC0dzcrY2ZSeJtcWPQjiReqnTNBrQ3wm4peq5xd4lO7o7tPjpkjDZVLWZrXIAUsSB4aDzdamdu+jTHYU54h26DUPFcOPNPWv8AZLVffRLsTsoWlYa/qwfI3lIP27J/8QqFn9LpSeXLH2kWchF0F0GgZXHW2azKePEUtz6j3GwJC35TGtFq4rN3xxJy4mPORoW9SRfM21t0YGlsEskT9tgpmzL7PdkUdGX6S9bXB5im8zS4uaSQjM7sXbpdjwHvIUDyAqW2xuVjcHEk8kZCkBiyG5iPR7aqfEXHjTBDW3AgHTL0+lgJN8T1V83P9LCvaLHgI3ATqO6ftr9HzGn2RWoxyBgGUgqRcEG4IPAg9K+XvlSTaTd1/wDjKOP8oo4/aGvnU/utvbidluEPzmHbXs73Ug/SibkfDgeYvqFqnDgnw3HTXtv0TFOuR/a8a/a+hKKjN39uwY2IS4d8y8CODK3ssOR/PiLjWpOkyCDBTQM3hFFFFQpRRRRQhFFFFCEUniJ1jVndgqKCWZjYADUknkK6dwoJJAAFyToABxJ8Kwr0i76vtCT5Phr/ACcNYAcZnB0J+oDwHvPK2tKkah6ZrOpUDAut/t/pMexw+FzLhybaXDTHxHEJ0XnxPQVLMuH0Fnn5txWM9F5M/jwHK9EsogBSM3kOjyDl1SM9Orc/Kr9ul6MFbDvNtBjDmQlFvlMQtftJL6XHHKdAOOugd8DW33N9z+t9En4nO6/CzF3JJJJJOpJ1JPjVj9G8wTaeFLcM5X3tG6r/AEmFV/ExBHZQwcKxAYAgMAbXAOovxsda8w8xR1dSQysGBHEFTcEeNxTLhLSAsWmHSti9NWLlhGGeMDKc6liL5T3TYA6XYX/m1j2EmyOrAkWPEcQOdvG3CvoPEwxba2ba4DOAQePZzKLg9ba+9W8awDaWAkw8rxTKUkQ2YH8x1B4g8xSvCWbJbF+aY4ibQdkvoOeGDamzkbEKWUgSMIzqJI7hwh48Qy9SDyqL382E2L2dGuz2UxIqskSWyyRgd3IeoFrdfOo70MbUOSTCyXVls6qwINrKDoeAsYz45ya6wu3f0Zj5sNJphmbtAvsLJr2kY9kNdXXqpcfSurDmOgZXpiQ5snNRnoO2rlafCvoWIkQHTvAZXHnYLp4Gkdq7i4hdso8UZMD4hJ+0HqqM4eQN0IINhzuPGx6QsbhI8RHjME7CfNZ2jU9m+l8wcjKX04jMDbXnUphfSmxjF0w7Nb1mnMfxjKMR5Bj51qXuB5jRisw1sWHHBOPTDB25wWGU9+ScDrYMMtyOmpP3TTfcr0c4nB41ZpJozCmbRC13JUqt1Istr34nhbmaoW8G9Uk2KScSEujBs6dzhyjBuQgFwL3vmYm96sI9Js5S3ylhpx+Tp2nuN+zv921Fmo2mGgXHootUy8kqY9K2G+W4zB4SIjtLsCfZzAM1/sooa3QjrTf0e7lY/C44NMoSFMxLBwwclSoyAHMDrxIGgI6VR8JvRJHi1xCOy5bi5s7EN6xfN6xY6nhw0IsDV+//AKlIU0OFBt6/zl7/AMla/uz0O5jGBkXdpQ0sc8ulNfTriVZ8Mg9ZAxP37f4B8RWf7uYJpZ1Ci5BBAPAuWCoD4FyL+F682/tVsTKXLM3HvNbMxPFjbQXsAANAAAOFX/0ObIBl7RrXVe0A597MiacwFzn7yVoSadCDiVmIqVZC0mWaDA4eKOQkpYR+rmLd05iVGpvqTYHjWN79bLwTYmJdm5crJnkZGLxjM2VQAL2bQ9wdVAFP/Srj2xmPGHjPcw4Ck6kCRyCx01J9VQBqWBA41dtwdyVwqrLKvznFVNjkJHrNyMhHuUaDmTg08oWpvOX2t3DmGzFwTTdTdmLZ0IxGJHfBHZx6Fs7HKvgZmJsBwW9hzJ69M+1TFgVhvZ53AIB+gnfa3hfKPvUtAmJxW0IxiojHHCXmCaFbKckXeGjMSe004ZAKoPpj2r22P7MHuwIE++3fY/AqPu0cO0vqAnvvzRVNmmQFRKd4TG5AUYZ4jxQ9eqn6LePxqU3T3cfFyqAtwToOAa3Ek8o15t5AXJArWMT6MsAYUhPcmIOWVWszNxPdJIZR7Othz503Vr05suS1Oi8i0Fk+ydpTYCQYnCSXQmxvwI9iVevQ+8Gt33P3qh2hDnj7rrpJET3kP71PJufgQQMF2zsubZuJaGUBtPuSxk6G3uPiCDRs/HSYOVMXg2IANiDra/GOQc1PI89DoRWdSmHi/wAjr0KuyoWH5H0vpiioXdPeSLHwCWLQjSSMnVH6HqOh5j3gTVIEEGCnQQRIRRRRUKUUUVSfShvd8ig7OJrYiYEJ9ReDP58h4662NWY0uMBVc4NElVP0tb6GRjgcO3cBtOy/Sb/hjwB9bqdORvn8zfJ1KD9cw+cb2FP0Afa9o+7rXmF+ZQSn9Y1+yB5cjIfyXxueVdw7FxfZLikhlMWYkShc2qnVjxNgR6xFr10mMaBZyHud7uSDnEmc/gKTwGBn2ZiMJiJ4kAcdogkGnSzadxxdTfXLmU8iK2vGLHtPBnsnyniM30JVGiyqDY2JBtqPVYX0NQoMW3dmlbqJlAIPsygHK3grag+bDiL1nO5u882z5zHICMpyOjG18pIyMeAIN8rcuB7p0WqTVFrMYrdkUzGRT7ZfovxmI7dpyInUsEza9pIDxuOEZ9rx4aVQpYyrFW0Kkg6g6g2Oo0OvMV9KbRtj8G3yaS2cG2uW5HGOTTMovowGvEai4OH7D3KxWLxMsXZ9iY2IlZhZUbiFAHG+lgORB4WvvQrkzauAWdaiBFlOvR9vc+Cky+tG2hQmwI6AnQOOIJ0NyptcFdan2jsvF5ZJzhi6agThVdNeYextf3Hlevn7aez5MPK8MylJENmU/gR1BGoPMUthttzxrlWQ2HC4DW8rg2qKvDlxtM38qKdayLLlpe/G9sUeLhnw/dKq6mUL3pBaw0NgYxdrFuZuNBrnW3NuyYmcTM8hdQArMwJFiTpYBVGvAC3Gm6wSTXlkay85ZDp5DmT4KK97eGP9Wnat7cg7vujH/kT5VNOm1nU+29woe8u6BJhZsQ1+/KeupA9/AV3+jbfrJYk6jNmPwQGk5sZJLo8mg+iTZR5KNPwp5srZsMh703C1wot8C391D67aYguA6ATv0UCmXYAnvv8AKb9hAOMzt9mL97OPyothus/81P8AFVwi2Hs5R32Y2F+9IR+VqruNlwvbDsoh2YtcM7a625tf4Glhx1NxuLvZach2g90x7PDnhJKv2o1P5PR8hQ+piIz4OGT8wR+NXTZuwsFiFusJQ66do3LzY0ntDcWIKTHI6kcjZh+Q/OgcfSmC5w7gKDQdoPdU2bZkqjNkJX2kIcfFb15BtOVBZJGAHCx1U9UPFT5Wp5i9lSYcho5QfFCVcc7MOXxNINtDNpPGHPtepJ8QLH7wNNtqCoLod8+h+1kW2dQp3djeyPCuszw9rIGJbMb52c96QMeEmp4g6EgWuTUtjvSHiMXjEEQaOLNaNQbOvV2IuGNr3UgrYW6k0s7PD6wN2nMoRaQe7g3mvwpPZmNMMmfLm0IINwddDY8jVXUWOa4tEn873CuKjgQDgvord3bTPgflOIygAO2YC140LWci+l1XN015cKwrZWzZdo4lpCpJlkZiB9JmJYqDyAB1PIDyqzxb6nEYOTAhciCNFWQZQ3ZLlzIV4XsMuYWFjcgW10LdzZMGzsOJHKZioGZdQAfVSPqCdb8WOp0sArbNIEYE+wTFkVCNAvYIINj4N5pNSoGdlXib2REHJbmwB6kk6k1Sd3Di9p4sTykoO0jdVF8sMUb5wB9Z/V6kFjw0q+bJ2nnw0+LxGkTZ2VDqFgjBA04EsQzX5hlHIVRn9MCJFaDBZJOhYZATz7oBb+jeoYxzhDQrPc1pElI+nfEIZsKgt2io7N4KxULf3q1ZtgsWY2vYMpFmQ8GXof3HkaXxeImxczyuS8jHM7HQAeJ4KoGnQAVatlejHEzxGQEJZSVzgjtG+iEB1Cn22A5WBGtPAspsDHlKG09xc0KK2DtiTZ2ITEQEvC+jKfpJ9JG6OvI+R4EivoTZO0o8TCk0LZo3FwfzB6EHQjkRXzLhZOzZ4pgQhOV1I7yOptmA5Mp4jmLirn6Nd5W2fiThp2+YlYa8lc2yuD7DCwPuOljWNekXdx7j7C0o1LPb4P0tzooopBOpttHGpBE8spypGpZj4AX958K+cdp7RbH4qXEzkhPWYX9WMaIi+J4eJJNX3027w+pgkPSSa39BT7+9bwWs1x/zaLAOPry/bI0X7oPxJp6gwhvU+wzO+iTrvkxkPlNcZiTI5Y2F+CjgFGgUeAGla/ux6SAESN4o2CqFAgOQqBpYRSEaAc1Y+VI+jjY2zsTgewkUPNIS7hxlcEaAxHiVUaXU8Sb2vaq7vh6MZ8LeTD3xEHGwHzij6yj1h4r8BxqzzTqeDCMFVgewWxfK1PYmPwEsxfDsiTsDmSxidgbXLRmxbgO9Y8NDVR9K24rzMcXhUzPl+ejHrNbg6jm1tCOJAFteOVQbVkAykiRPYkGce6+o9xFaTuJ6RStop8zJy4s6D6p9aRPq6sOWYWAzNOpRNob3srQVGVBZKr/o/wB8nwsoVrsjWDL7QGgtfhKBoCfWAyn6JXTN5t+IYor4d1ZmUEvxEYI0zDiZOicetuBqPpd2Xg2jTFQH56SzHs7FHjJtnfkNdAw1Y8jYlc1xGMklyKxLW0UdSefix68atyRV8Tbtem96KvMNPwm/RdbUxZnmaSzEufpEszHhcn2j0GnIUqYEg/WgPLyiv3V/lCOJ+qPea9dxh+6pBn4M41EfVU+v1blwFRUrHlx61s54DbzDfc/r57Y4hpLuvwlsfj2c5na54AcAB0A4AeVMjIzC44cPfTrZeyJMQ5VBYAXd29VF6sfyA1NJbWxUAkAwyyqqaEyOCWYHVgABlv0ufOkqldzhAuCaZRAvN5Uvu7upicXHLJAmbsrniLll1yhb3uRe2ljYiofDYgqxNrNc3sNb36da93b3nmwWJ7eBiLnvJc5XUcmHA/uqX32x8GNnGMwyFM361OBWXkT1VrXDceINrAUvEreFD4nGs/rMW6UYCYK2Y2aw4Hx8OZppY10ij/QogRCqrJhNtBD3SQNTpq1zxFzyp6++U2UkHUi1+WnhVXgCrfNrofypKSW9ZcppOCE9xGOz6liCTci2nXTXrUps2eMr84LqVvZhzA5EcOHhx8Kge2GXKVBPtcOnxpOGRlOnlV4OVyDerXit3m7MTQEkccp0YeR5/n50x+VLL3Z9H4CYDXykH0h4+sPGk8NtdwuVibdAbG3nTYhmuzX49OPDnfpTNHiT/Wr5HPeyl30ovb6JWaF4XBvY+srqbgjkVPMVN7F2nLLaOSdssYYxJxCNIbM6qOORSTlGtrhRqah8HjAB2cnfiJ5cVPtIevhwNcYvDGJgQ1we8ki8COo6EHiOINPuFsWXYnA670WANkyMFsnpS2pHBsuKHDsuSbJHGVII7FAGJBHFbBV+9WZ7vbpT4p8oRupUaEA8C5OiDzuxsbKafbnYiCWSKPFyuq9o1iWHdMhB7l9EVmFmIFwSCCLkjQsZvpBB/u2zYw4U2Mii6Z2Oix85ZWPPhrck6ili59JpaB5reG1DaKebC3SwuB7Ptcsk7H5uMDTMNbqp1YgcZH4ce4DalfSLvquz4skZBxMg7i8Qg4Z28L8BzI6A042Xs6bDo2IkQ4jHTC1gQQi8QgYkBY14sdMxGg9VREYPcmM4jtMdN2mJlObIhOYgaetYMEGguoQDQXNYNImXXrYgxDbljMuEnkLSMkjsQZHYqSbcWd+YHPMdK7h+ei7M6yRglPrJxZPMesPeK+hds7SwmzMMWdVRNQsaKLyMeQH0ieZPmTXzxiHIf5RFH2MbSt2YBuFKkMVB55Qy/GnqdR1UYRGCUqMFM4zqtt9E+9HyvDdlI154AFJPFo/oN4nSx8RfnV5r5x2Htj5DjIcXGLRP66j2SQJU+6e8PJa+i4pQyhlIKsAQRwIOoIpOuwA2hgdkJqi+RBxC+ap8W02KnxU41Vy7KfbvljT3EAeSGoV3JJJNyTcnqTqa+gd7vR9BjQxRjBKzZyygFXa1ruvM25gjjzrIN5NyMZgrmSPPEP42PvLb62l194A8TTlCqxx0P4StWk5qiNn7TkhIym63vlJPHqpBurfWUg1qm6HpKvZJ7uOv8avuGko8Vs+nBib1j1eg1erw7X34FUp1nMW87xbj4Paadvh3VJW/jY7FWI4iReZvoTowPHhao3A7iYbBbPkOORZJic2ZCQwa+WJYW0IJJHHiWN9BWe7u74TYZ82cg82Gt/5ReEg8dGGtmqb3632bFRRgZVFjYI1xmNwz6gFTlOUKdRmfjoaVLawIppm1TIL81S8ZtF3XIxFgSWIt3j1YjQ21153J4mlR/u6X/j3Gn/LQ8/B2HwHnSezowAZnF1SwCn6Uh9VfIesfAeNOtjYA4mRpJW7g7zt1J5D/AFw863qOYxpm5ox6nTfQapcWiZzOCf7r7vCQdrKO79BevifDp8ampNhYe5uBbwPDz1p9BiFygB7621/DhTHeyTJg5yCQchFvtWHTxrztavUr1ZJjTom2MDRAVS3l258njGGw1kz3eU8W73qKTyYJYnpeqjhVBdFe4VmUMRxAJAJHurzHTFnZibkkknzNIi9x7Vx8eVP5QtgpHG7DmjZgEZ1BIDKL3HWw1H7q72PiGhkHaRMyN3XVlPeQ+sLXGo4jUEEA30q6Lthj2QLAKWUMU4ANZHGvMEX143FSG7Wyw+PbCyMf1jxlujx5iCPMrb3moE5qVF4rdFSbwlhG2q9oBmsdQDbn7qZNulNyQ263FvzvWizQdkzR5i2QlbnS9jbypNfL8B+dc48S8ErNZ8dz5+dh5n/KgbnSX1dR7m/AWrQ1kP8AoWrmTU2zW8lP58Kj+U9Cz/E7ouq3z3PTKQPjUVLsx76st/MVqhw6niL9L1GbQwqhGKRLnHElbA/C5q7OJdmhZ2y2spAuNNTx+HCnGLl7oXMD9W1gbciRqOVjemuInYMQeIOrdfEnpembOSxNxTkSpT+KdMuXIEPXnfx14e4U9wWIWxil/VsePHI3DMPDqOYqCeUnmT5mlsPNwB4U5w9SPA7D4Kwq0/8AoY/Kf4rDtGxRuI+B6EdQRrV/3F3k2fhM0s2fPGo7FAl9WX5wg8O0J0zMQApAFrtVMi+ejyfxkQJTq0Y1ZfNeI8LikNm4gRyBmFx1tcrfgwB0JXiL069ttsOxG/f7CXa6wZGBWx4XefHbQkyYaMYdOJJ7zKp4NK3BbjhGvePtAXNSe19qYbYsBLEzYmXXvG8kzDmx+jGPgOQJOtfj9IuEwmAQYVAcQbjstbBxo0kjHvMG9YX7zXA0sbZTtPaEmIlaWZy8jHVj+AA4ADkBoKWpcOXGXCAt6lYNFxkpxvBtybGymXENmY6ADRUX2UHIfiedzUpiNrQy4Hs5GftwwsMpa+RbJYlsscdma4UAk8uJas082XsqbEv2eHiaV+ijgOrHgo8SQKfLWwMoSocZ7pTZ/wA4jw8z34/tqNR95bjzAq87q79Y2HCxRR4VpkQFVksdVDGw09kd33VJ7q+iUqyy4yWxUhhFEeY1GZ/3KPfWpYTCpEipGoRFFgqiwFI1qzJIAkflNUqT4kmEtWeemHbfZwLhUPel7z+Eanh95h8FatBkcKCzGwAuSeQHGsC23j/luMkme+S9wOkScB5kfixrGgBNo4Bb1DdAzVexuDVVQW75GZj0B9UW8tffUc8RFS2KcuzMeJN/8vdTdkrpMJAvST2Am5R1eqpJAAuSbAdSeFOnhFKbPIjZpD6yqSgtxc6A/dvm9wqznQJCzsX3r3aZsywpqI+79qQ+ufjp5AVMQzJHEF1Ci2Y34k6E+88PIVAYCcI2Zlz2GgJI16m2pqTxu0CQvaILFbqAALA6XHMXtSPE8O+oGsH/AKVvSe0S4pU4iNB65GnAsLg+P/qm+I2sZEKMWyt0F73tw/H8KjoMPnJZTYDSxOvPwGnjTyKIswPs6aDh/nrXKLA0wck2DN6j23RdmTI2aMsyseBGU8R1UjgRVxi3fhBl+bBZ4XS44j5ohbeNwPgK8lxrIsbAaFQptysdak9m7aTCg4iRS7HuRLyvbvM3gFNvNvCrF+quFS91tkBJovlb5FzRSSprdIzKgGe/AsTa3EC5PSrzsHAW2lFjrt2OIxOJePTimbLEQONnzs97WyqvWlcLBBNgsSsosJRH3wLksHJWwva4DG3IX91R+H2sflq5STHho7InHLHEhJA6k5ePPToKg1LlbBTuMxAeWTS/fb3948Kbqx5m3lcfmKhMBOc40JJ1N+PjU0ZuJHLiLDx/urnvpmblku1B5617pzIpvLOQOFz0H+elV+fef6KxEG9jc6+Q8agUnHJCsWIxMaasQPEiozae24wNGLHoLW996h5sZM+YdsNLEWU6jp6p69eVRUkRLjO4IB71yALX1uQ2YaeFbs4b/SmCltr7ThmtnhXMBa+Y/HS2unOqviAAe7U7gtkxsxDSZu65GS/0ELDUgDl76Zy4VAfpsfcv99OMaGXBRCjUiZuA8OH+vjXDqRyp4zk2VRYagW50+wnZqBmj731tR/N4fnTFKmahgKrnht5TbZuKYZXGjKbg+XCn204QGDoLJIM6jpfRl+61x8Kd7UxV1yPEqsLFWXTQi40HdII6U1hkDQtGx1U54z4mwdfeLHzWuky0A1x7HqNd9Uk+JIG9/SZV6q34UukHWl1StyVQMJSWGhAYFxmW4uvC45i9WrdLaX6Pxyvf5onK55GJ7EN7tG9xFV9Up+UzxA/Sj7p8UJ0+BuPeKwqY34G76W7GxhivpGiqp6Nts/KMIqsbyQ2jbqVA7h966eamrXXMc0tMFOgyJVQ9Ju0zFhezXjMcpP1Bq3x0HkTWTyJljtzfU/ZHD4nX3Cty3j2EmMi7NyVIN1YcQeHvBHKsz3i3PxMJLZO0j5NHrZRwuvEaeY8aYoubc3z+t9Fm8HFUto6RZKkGjpF46elYEJgyUmyU9ZKSZKmVUhI4PCZ3CnQcWPRRqx+Feygzyk6AHgCbAKNAPhYU8y5Ij7UunlGp1+Lf1aVwWw5XCyKtwfPQcL6e+la9ay0v8h+d9FZtOSB5lG0cJ3L/AE7kE255eNxyNr+PKo+BAjWdrKfp8By/Crb+jJOdrG1wwvYjhbw0OnnTttjKU7wGgsdBxOltR4/ifKuI18CCmoUXuphPlAeG5J7+S+hHdDC3DzqBxsDs3ZNdlLrZhe2UsL6ctBV42PsrLIkqnKYw9rEWN0Kjn1P4GlsNggLg2NrgaD8T/rnUmoLiphRW343TZ+EWAXzyMTbiMoKr8AT5ECkd0MOYWxDMveOGdVuCRmZkT3i7/nVlh2cohjjNyqltPFmP48K5gwaguLHKUtqLHRgy2968fKothScVW8HgpFKliWy+sFAFxbW3En+6n64EshYGx0Nx5kVLC1uOU/5caaSbQQLlza2Phrp1/wBaVkagUJsuGZjzFraHgef76ZYnYayMzAAE2vyBNwb2tx+FWCPEqbaXJ6cP9eFMsdimQFVjJzaXGutr/uv/AO6rzL7kJum7gAGY5nUg5z8TfXhpz60rJu+jLY90HkqhRz6Dp+6kcNjpmHqDMDYjpb/Pnw4VLwOQIy2psLg9baactP3VY1HBEqLi2HErEgANYi56Mtjp5fnypGbdSFtASCSDcDS4t+63PpVgWQBrZeJvroLAdPfQZUBsBZuZHPhw+P4VAqu1QoPA7tYeNbABje5J4jnp04VH767IXs1mjW2U5WIHFTa17ezoPI1alksdQLke/Tz/APfCk54hIrI4WzCx093HlWlHiSyoHyqPbabCzVl7SEH6UXdPjGT3fg1x7xTZUqSWHsJ2R9VBKN4oefws3wpGbDFGKniDbz6H3jWvRscJgYG8b3ilS26UgqUoqUoqUqsdaSpASapTzAkK2vqkZW8j/dx91eJHUlsrY82IbLDGznmRwHmx0HvrN8EEFXaL1K7h41sLjVU+rIeyYeZ7p/nW9xNbNVM3b3J7F45p2DSINFX1QRwJJ1JA8uHOrnXPqvDiDnmmGiEUUUVkrKC23unhsVcsmRz/ABiaN7+Te8Vn23NwsRDdox26dVHeHmnP3XrXqK1ZWc1VLAV85yRWJBFiOIriLDZ2Cjnz6DmfcK3nbW7mHxQ+djGbk66MPfz8jcVRdqej2aIMcOwlzaAEhWAPHicp6X056Uz/ACARoVly71TtmbMONxaQporG1/ZjUan4D4nxrW03RAsBLZRyCWFunGmm4G6bYTPLNbtXGUAG+VOJF+pNr29kVcaV4iy8huQWjGxeVWZd0gwt2p88vw+l/q9I/wCxY/47X43y87cfWq2UUtyWaK6qa7lgFbTmy/V48OPe14V6m5ag37ZrdMunu1qb27tHsIiyjNIxCRJ7crmyDyvqTyUMeVVrEbfmfY3ylXyYkoAGRVt23adnazBhYvoRxseI41YcKx2SqSApKPdUD+NN/s//AKrl91L3+d48e5xuNfpddaept+ERzsS7fJSUm+bbMCqhicthcZSGuNLcKZR7zKZpWMgXDRQRyMDE4fNKSUYNwIKiwQKWLX8BQOFbp8otBIT7kI470pJ65f8A9UzT0bxA37VuFvV/zq0bN2ukzyRqsivGFZlkjZNHzZSLjUHK3DpUMNozvjMVEs8ccUCRMWaMGzSBmIJLgWCgH71A4ZmnygkLgbm20WfKBoPm76fzvKlIN0ypv24Ot/1Q+HrcK7TehIIj8rYmSID5Q8UTtHGx1GYqGANiDa5IBBOhBpxPvZh0d4z2naRqrsgictlYEggAagAG54DnxFR/EZ/n5RaCajdHW/bXP2PL63hXR3SUrlMlx9n8u91186dYbenDSPEsbM3bAmNhG+VrJ2hUNa2YLqRysQddKg5dtzywwSRzgGbHdkmSLL8yrsHRxIGYsFjfvDLra2g1kcIzT5UWgnZ3L4fPnQW9QdfOvTuYOcvKwPZ/D6VuQ+FSP+1GH+TPibv2UbMr/NtmRkbKwZLZhY+FTVVPDMGI+VYQVVDudchjOcw55Pj9LnSMe49mv8pY+BQW/reNXGio/j09EQsf3/3OOGRZ1fOC2V+7a1+B4nQm48yKqkiZ41bmvcby+if3e4V9AbVwC4iGSF/VdSp8OhHiDY+6suwu4GLWQoVTszcGTOLW5G3rXvY8KfpPDWAf5w7b/Czcy/uqYkdTGxd3p8SfmYyRzc6KPvH8hc+FaRsP0f4eGzTfPv8AWFkHkvP7xPlVtRAAAAABwA4Crv4kf8qG09VSth+juKOzYhu1b2Rog/e34Dwq5wQKihUUKo4KoAA8gKUopVz3OxWoAGCKKKKqpRRRRQhFFFFCEUUUm0yg2LAHpcUISlNJdnKxJLS3PSaQD3ANYUus6k2DKT0BFetIAQCQCeAJ1NuNutBEoTT9Fp7Uv/fl/wAddR7ORSCGluNdZpCPeC1jTp3AFyQB1NcfKE9tfiKiyNESq5PgvlmKdplnSLDC0OUyRFnYESSBkIJ07ii/AueDCq7gcHKMMMOYJxEm0g4ujFjhhKZ1Y37x762N9dQTxrSSbca5SQHgQfI3rUVCFQsvVOx+yJZMdiIsh+S4lIXmk0taPOrxjq0iiNT9TNre1J4jDjPj/lOFmkinnijsiMfmEhXK65dSFkDGy6i4PSrs7gcSB51yZltfMLcL3HGjmHe+iLIUFufFMiTCVpXiEn+7tMPnjEEX19M3r5rZu9bjUXu5sWLETYybF4Mdo+IzRNNCMwiVEWMqxFxqhNgbjS9XA4hPbX4iummUcWA58RwqLZv6qbOCzR8PiTgRhzhpQzYovi3y+srYku3ZgauCttRplFuJtUptDZ8xi2vKsLdvOTDCLd5oxCkalei52dvderukytwYHyN66dgBckADiTVuadFWwqnicC0OLwojhYw4fCzBMq3XtT2YVTbgSiNx6+NMNi4CRV2QjxSWiWRpSUPdnMeTvdAWkkIbhpfnV1gxkb+pIjfZYH8jSxF+NRzDEbz+1NlUh9mO+0cRAB/u0hgxcxvpnXMvZ+btFG5+qrA+sKuOJwoktcuLey7L8cpF6a7M2dDhIyqd1SxZmdiSSbAXZjc2ACi50AUcqkCaq82lLRCZfotPal/78v8Ajo/Rae1L/wB+X/HTtJAeBB8jXjzKNCwB8SKpZGitK9ijCgAXsOpJPvJNzXdJmdfaX4iukcHUEEeBqULqiiihCKKKKEIooooQiiiihCKKKKEIrMfSfg4P0hsxpEiyvI4lZlWzKrQgdoTxABPHqa06s09JeIiO0tlI7J3ZGLqxGis8NswPAHKePQ1tQ/v6/Czq/wBfRTmB2Ns58VDJgvk6S4cl27BV7ySRyR5WKaDU3F7nu+NVT0gYuVsQcdEbxbOmjiA9p2OabXzMUZ+9V53gxeH2fh5sWqRqwjstgBnbUxrpx7x+F6hMHuTE2AyyYiUtJGWkcYh+yMrjMzZA3ZkZzfhrarscAbR7fe+qq9pIgb0Vrx4ixGFYlVkiePMAwDKQVzKbHToay3cXC7M/RRfHJhs15LswXtbcsp9e/S2vSpz0abxo+y5I5ZFVsMrK12H6uxKHj6uuS/1arW7O7a4zY6vhyoxuHkaRCts5INwp562BW/MDlerNbYDmkxePyqOdagjQq8eimCf9GouKDG5bIsg17IgAAg/RvmsDyI5WqpbgH5LtFHACw7QGICAAABosRJlAA4DIBb7dXHdXfiLE4JppXSOWFT26kgWYD1gDrlbl46cRVZx2CJ2Dg8RCwM2EEeIBBvY6NIDbpmzEfVoEy4Oukx8/pSYgEZJx6YrzoYV9XDRfKZPtM4iiHvBlb7tSG08FC274tFHlGEWRRlHdcxg5hpo1yTfjqaa49xJsjG4yWyNjAZFDEaILJAg8Sqg2HNzQdoxndz9Yn7KIvWHrgZQv2tOFAmy0aFBiSdQkN3NnbJk2dh0nXCdtIixk2Tte0c5Rw7+a5GvLidBXnpZ2ZHHhcCGVGdJoojIVAJRY3uCeSki9r2p9ujjtmrs7DGeTChkVWOZkDiRGzDnmzAgacTUX6TNtR4jA7PkJVDLMkvZlgSI8jXJ+qLgE251LbXMzxKgxy/Jcb+4LCq2FXZSQrju2BX5MFBCZWuXyaBc2XVuWblepL0mYwRYvAti0aTAAt2igZkMtu6XXg1tGAPEBrX1FNdvINkY1MfhwDgsRZMQieqp5MttPrDxDD6Qq04nenCSYgYSVoWimgWVHdlKSZndSliMv0QRrrc6aVEkWSBIv79fRTEyMDdvzSextk4GbERY3AmEZEdHESgZs4FswFsrLbmL2PlVsrL9mbLgg23ENmteMxucUiNmRBlOUE3NrvYhb6WFrCtNllVFLMQqqLlibAAcSTyFY1ReL1pTNxVF9JsD4wDAxHURPiZPERgrEn35D/QNTe4m1hjNnwyN3mKZJL82TutcfWtfyaoTdTAR7Q7fHNNMDPKQginePLDGckYYIw72hax9uo30d4yPB7Qxuz+0Uxl+0hOYH6ILLe+rZCv8AMatC2WFuY2d9FQGHB2R2FDYWN9nYmfaEC/7uuMmw+IiUABYs4ysoGmhOnQgDgxtc96MNh8RitlyZI5VklYhioOZOwd11tqtwGA611uM8OIjx6XSRHxmIutwQyMQP5pHPnVawGDmwW08HgHu8CzSzYaQ8ezaCQMh6lWP434EWsTaJ1E+kfhQBA6H5TraOyMO+8KI8ETI+GLsrRqQzkyXZgRYt4nWj0g7HTZqx4/Z6iB0kVZUj7sciG+jINOOnD6V+IFdbR2pCm8UbPNGqrhsjMzgAP3zlJJsGsRp4iu/SFtNNoiPZ+BdZ5HkVpXjOdIo1vq7DQG+tr/RtxIvItWm6Rf2UGLLtZWi4eYOiuODAMPIi9KVxDEEVVHBQAPIC1d0mmUUUUUIRRRRQhFFFFCEUUUUIXhNNWghkJJWNyeJspNUbZaja20MX8o7+FwjCKOA+oz3YM7rwc3Q2vpZh0qcG4+GTFw4nDxRw5A6uiIArq6FR3RoCCeNtRcHlbQsDbib1QOJvAVikhRgFZVYDgCAQNLaDyo7FAuTKuXhlsLfDhWY7iQYWDam0iwhi7NwsN8q5AxkDCMG1tABpy0o3nwmFn23gQqwyLIGMuUKwdlViO0t6x0HHkLcKvyvFE5T7Sq8y6fJaV8ihFx2cYvxGVddb66dQDXcGHjQnIiKTxygC/wAKzff3Z2H/AEtgDJHFllz9sWVQHygBe0PO2g18Ksezdg4EYtJcF2KSQqe0WICzJKGVb2Ngcy3vx0PWqlgDQZxUh15EKxHBw6/Nx68e6uut9dNdda7jw0YUqqJlPFQBY3FjccDpWWbJ2Pgv0zj4pocOIVRMiOqhFJSMnKDoDqeHWrXs7ZMUEeNn2YUIljtHGguonhEo7utiCxUWGl1PXSXMAz090NdOSs0sUVljYR5RbKhAsLCwsPLSvPkUNrdnHYm9sq2va1+HG1ZjuNHsvG4YQ4lI2xrZhK0w+eZyTqkjd4m3JTcW1FKek7Yi4fY0CMEeWDs4hLlsbZbNl5gGwNr8h0qeV4rMn0Uczw2lpPyCD/hRfzF/urp8FEbXjj0FhdRoOg04VUcTu1syTskhGHjnLq8bRBc2aMiQ6KdRZSDfTXram3pZ2OMUMLEiL27ySZXsM1kw8r5b8cpYLp1tVQ0EgSpLiATCvZw6ZcmRcns2FuvDhSEuzoGAVoomA4KUUga30FupvUFuZvAkmy4sTI2kcR7UnkYgQxPnlze+qRuFgD+mXfEoDNJhziRmFzG8rI1h0Kq5W/nUimfFJwQX4QMVrWGwyRrljRUXoqhR8BSjKGFiAyniDqCKr2/OIbsFw0ZtLi3EC+Ctcyt92IMfO1RHolxhGHlwcn6zBzNGR9QsSp8rhgPBRVbBLbSm14rKukEKJcIqrfjlAFz7qTGBhB0jjB+yt/yrMNtR4TDbdMsyRpEmH7c90WMuY2bLbvSFtRzLWPGrJsHduPFT/pLFRR9pIFaGMAERoNUdyNHmIsc2uXQD1QasaYAkneigPkxCt0OHjQ9xUU8DYAflXskKMVZlVmS5UkAlSRYlTy000rMdvbMwv6fjWWKERPhy8gZVCtITL3mvoWNhqddKtWxd38EMS82DEIURNBNHGAVYsY3W9jlBC3uLa5xfhrDmAAGckBxJiFPvgYSSTHGSdSSq8Tx5UvDCqCyKqjooAH4Vk25Ox8C2K2ouJiw/ZxTkIJAoVF7SYWW+iiwHDoKlvRgXDY8Ycs2DWQjC5iStwXuEJ+j6v4c71Z9KJvwj3UNqTF2MrRHlVeLAX4XNq6BrI9wpdnYmNotopG+PZ2EjYlRnYliAI2b1SBplUggg6VpG6+yPkeFjw+bMI8wBtbQuzD32NqpUp2Ls1Zj7V4UrRRRWauiiiihCKKKKEIooooQsv3Vxi7N2njcPimEa4h+1hkbRWuzG2Y6Xs9vNCOJFXyLb0LziCJ+1exZ+zIZY1HAyMDZbnQDielgSKl6af2Ifar30TfwWfv8A5Uy9oczmHt+1g1xa6x5pjuPh4J9p7V7RIpR2i5Myq30pQ2W9+gvbwr3b8MEO3NnLEsUdlcsECr6yuFzW5m2l6jtwv27D+T/2TUjvz+14nzH9mtaR/wDSOn6Wc+Cev7U1v9LCdr7NWUxlRnzq9iAG0XMDpYkaXqyLjsDhsRGmHWETYlhGViKg5UWRwzKulhqL6XzDXSqNvv8At0/3P7JKT3L/AG2D7R/qtUFksHQftWD4ce6ktkNhpNu7Q7bsXXImXtMpGZVjDWzaXBuDVkO8WFwqYmPCJG64aF8QyROAuYsxyaAhSSCfC40rMX/fVm3N/V4z+QP76KjBEnooY++O6kt9tl7MxeDkxeeJHyF1mRgCzWuFcfSJNlsRm5CxqE30nk/2fwwxLHt2KaMe8QMxW99c2S1769aqG5/8LJ9v+6tK9KP6yD7L/mlXLbDmtmc/0om01zo6KT2jjdm4SH5Wq4btIkLR9mUVnYoRlUrqc17cCOfKldq4lX2rgY8y3SKeQrcXBYRovxBf4GstHOrVtj+Fx/1EH5RVmaUHHIqwqSMNEnDhHjx+I2UFPYYmdMTfkINXlXyYosXlepKbEIm8i95e9hcp1Hrd4287KDapeX+HU/6E/wBvVJ21+3Sf9R/5ipb4j5IPhHmrasK7R2jMwldY8GoijMT5SZX1lNxrYAKnmDUMmXZm3FBlZosXEAzSPciS5C5jx4qAL+2elKejr9uk/kX/ALWOonfX9txHmv8AZpQ0eItyjf2gnwh2cqR2xhIMVt9oZsro2EKEXFwxB4dHANxzFONwtpvgcS+ysW3qnNhpDoGQ65R56kDkQ68gKg8T/CDf9Yf/ALFWT0iftWG8h/aCg3gNOEfCgZu6plt14H3hhWYxMgw2Vg+UqG+dIBvpexB94q2YHaGDhxK4bCiIPNmkcREWXIoGZlXQE6DlexOtZvvJ+1Yj+Vf+sadbm/rm/kZf6hodTloPRS18OPdJ7vbAg2jNtiNshczkwy6EqTLMQVPHKbC9uI91WTcTethh5sNihbF4NWBQmxkSMGxHiLWJ1+i3Oob0fftsf2H/AKtSO1/4XbyP/wBU1NS8lp0n0+1DLgCE725gtmbTwnyqVo4yY8xmDAOhy+q/tEHTKw8qk/Rg8zbNw5nzZrHLm49nmOS/hltbwtWKbP8A4UT7dfStUrtsNDcZv7K1J1slyKKKKVTCKKKKEL//2Q=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2684091" y="3398002"/>
            <a:ext cx="6858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3E7AC-6ACA-020D-0AB9-B18ECFD6CF30}"/>
              </a:ext>
            </a:extLst>
          </p:cNvPr>
          <p:cNvSpPr/>
          <p:nvPr/>
        </p:nvSpPr>
        <p:spPr>
          <a:xfrm>
            <a:off x="0" y="6647755"/>
            <a:ext cx="12192000" cy="2102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86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C99A0697BB4D963BCD222943DBF6" ma:contentTypeVersion="15" ma:contentTypeDescription="Create a new document." ma:contentTypeScope="" ma:versionID="4ad519b6ed75ecc520c9e795a744959f">
  <xsd:schema xmlns:xsd="http://www.w3.org/2001/XMLSchema" xmlns:xs="http://www.w3.org/2001/XMLSchema" xmlns:p="http://schemas.microsoft.com/office/2006/metadata/properties" xmlns:ns2="0c31f5c2-39e0-41ec-a1f9-d9789f168013" xmlns:ns3="3bbbe167-487c-408d-acef-8d2427bd1be5" targetNamespace="http://schemas.microsoft.com/office/2006/metadata/properties" ma:root="true" ma:fieldsID="47b680d08c775183c23f4b8f613185c5" ns2:_="" ns3:_="">
    <xsd:import namespace="0c31f5c2-39e0-41ec-a1f9-d9789f168013"/>
    <xsd:import namespace="3bbbe167-487c-408d-acef-8d2427bd1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1f5c2-39e0-41ec-a1f9-d9789f168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30c0f61-5948-43bc-a271-85f0a6a64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be167-487c-408d-acef-8d2427bd1b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91515b0-2a35-4da5-8b7e-44c2b7a78b9d}" ma:internalName="TaxCatchAll" ma:showField="CatchAllData" ma:web="3bbbe167-487c-408d-acef-8d2427bd1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3ED174-4716-41C5-AE88-7E96B4FB8C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31F6E1-4710-4485-BB0B-55109D6E60B1}"/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645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Managing Nutrient neutrality requirements </vt:lpstr>
      <vt:lpstr>Timeline of change</vt:lpstr>
      <vt:lpstr>Project inception – nutrient planning considerations</vt:lpstr>
      <vt:lpstr>PowerPoint Presentation</vt:lpstr>
      <vt:lpstr>PowerPoint Presentation</vt:lpstr>
      <vt:lpstr>Mitigation…..</vt:lpstr>
      <vt:lpstr>Growing maize </vt:lpstr>
      <vt:lpstr>Effective use</vt:lpstr>
      <vt:lpstr>Office@earthcaretechnical.co.uk  02392 290 488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Nutrient neutrality requirements </dc:title>
  <dc:creator>Anna Becvar</dc:creator>
  <cp:lastModifiedBy>Anna Becvar</cp:lastModifiedBy>
  <cp:revision>1</cp:revision>
  <dcterms:created xsi:type="dcterms:W3CDTF">2024-03-18T08:51:22Z</dcterms:created>
  <dcterms:modified xsi:type="dcterms:W3CDTF">2024-03-18T16:45:57Z</dcterms:modified>
</cp:coreProperties>
</file>