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8288000" cy="10287000"/>
  <p:notesSz cx="6858000" cy="9144000"/>
  <p:embeddedFontLst>
    <p:embeddedFont>
      <p:font typeface="Paquito Bold" panose="020B0604020202020204" charset="0"/>
      <p:regular r:id="rId12"/>
    </p:embeddedFont>
    <p:embeddedFont>
      <p:font typeface="Supreme Bold" panose="020B0604020202020204" charset="0"/>
      <p:regular r:id="rId13"/>
    </p:embeddedFont>
    <p:embeddedFont>
      <p:font typeface="Supreme Italic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endParaRPr/>
          </a:p>
          <a:p>
            <a:r>
              <a:rPr lang="en-US"/>
              <a:t>Slide 6                   A photo of broccoli</a:t>
            </a:r>
          </a:p>
          <a:p>
            <a:endParaRPr lang="en-US"/>
          </a:p>
          <a:p>
            <a:r>
              <a:rPr lang="en-US"/>
              <a:t>Slide 7                   Thank you slide with Enrich the Earth web address and hello@sizzle email.</a:t>
            </a:r>
          </a:p>
          <a:p>
            <a:endParaRPr lang="en-US"/>
          </a:p>
          <a:p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Thanks</a:t>
            </a:r>
          </a:p>
          <a:p>
            <a:endParaRPr lang="en-US"/>
          </a:p>
          <a:p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Trewin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1535430"/>
            <a:ext cx="18288000" cy="13357860"/>
          </a:xfrm>
          <a:custGeom>
            <a:avLst/>
            <a:gdLst/>
            <a:ahLst/>
            <a:cxnLst/>
            <a:rect l="l" t="t" r="r" b="b"/>
            <a:pathLst>
              <a:path w="18288000" h="13357860">
                <a:moveTo>
                  <a:pt x="0" y="0"/>
                </a:moveTo>
                <a:lnTo>
                  <a:pt x="18288000" y="0"/>
                </a:lnTo>
                <a:lnTo>
                  <a:pt x="18288000" y="13357860"/>
                </a:lnTo>
                <a:lnTo>
                  <a:pt x="0" y="1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456279" y="1461533"/>
            <a:ext cx="11375442" cy="7363933"/>
          </a:xfrm>
          <a:custGeom>
            <a:avLst/>
            <a:gdLst/>
            <a:ahLst/>
            <a:cxnLst/>
            <a:rect l="l" t="t" r="r" b="b"/>
            <a:pathLst>
              <a:path w="11375442" h="7363933">
                <a:moveTo>
                  <a:pt x="0" y="0"/>
                </a:moveTo>
                <a:lnTo>
                  <a:pt x="11375442" y="0"/>
                </a:lnTo>
                <a:lnTo>
                  <a:pt x="11375442" y="7363934"/>
                </a:lnTo>
                <a:lnTo>
                  <a:pt x="0" y="7363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28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323643" y="1323143"/>
            <a:ext cx="7640714" cy="7640714"/>
          </a:xfrm>
          <a:custGeom>
            <a:avLst/>
            <a:gdLst/>
            <a:ahLst/>
            <a:cxnLst/>
            <a:rect l="l" t="t" r="r" b="b"/>
            <a:pathLst>
              <a:path w="7640714" h="7640714">
                <a:moveTo>
                  <a:pt x="0" y="0"/>
                </a:moveTo>
                <a:lnTo>
                  <a:pt x="7640714" y="0"/>
                </a:lnTo>
                <a:lnTo>
                  <a:pt x="7640714" y="7640714"/>
                </a:lnTo>
                <a:lnTo>
                  <a:pt x="0" y="7640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16062">
            <a:off x="12680221" y="5597615"/>
            <a:ext cx="4711672" cy="4144855"/>
          </a:xfrm>
          <a:custGeom>
            <a:avLst/>
            <a:gdLst/>
            <a:ahLst/>
            <a:cxnLst/>
            <a:rect l="l" t="t" r="r" b="b"/>
            <a:pathLst>
              <a:path w="4711672" h="4144855">
                <a:moveTo>
                  <a:pt x="0" y="0"/>
                </a:moveTo>
                <a:lnTo>
                  <a:pt x="4711673" y="0"/>
                </a:lnTo>
                <a:lnTo>
                  <a:pt x="4711673" y="4144855"/>
                </a:lnTo>
                <a:lnTo>
                  <a:pt x="0" y="4144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035" t="-48212" r="-10361" b="-526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159883">
            <a:off x="11683845" y="-431955"/>
            <a:ext cx="4902251" cy="4902251"/>
          </a:xfrm>
          <a:custGeom>
            <a:avLst/>
            <a:gdLst/>
            <a:ahLst/>
            <a:cxnLst/>
            <a:rect l="l" t="t" r="r" b="b"/>
            <a:pathLst>
              <a:path w="4902251" h="4902251">
                <a:moveTo>
                  <a:pt x="0" y="0"/>
                </a:moveTo>
                <a:lnTo>
                  <a:pt x="4902251" y="0"/>
                </a:lnTo>
                <a:lnTo>
                  <a:pt x="4902251" y="4902251"/>
                </a:lnTo>
                <a:lnTo>
                  <a:pt x="0" y="49022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5048" y="4109547"/>
            <a:ext cx="5918782" cy="5918782"/>
          </a:xfrm>
          <a:custGeom>
            <a:avLst/>
            <a:gdLst/>
            <a:ahLst/>
            <a:cxnLst/>
            <a:rect l="l" t="t" r="r" b="b"/>
            <a:pathLst>
              <a:path w="5918782" h="5918782">
                <a:moveTo>
                  <a:pt x="0" y="0"/>
                </a:moveTo>
                <a:lnTo>
                  <a:pt x="5918782" y="0"/>
                </a:lnTo>
                <a:lnTo>
                  <a:pt x="5918782" y="5918782"/>
                </a:lnTo>
                <a:lnTo>
                  <a:pt x="0" y="5918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208541" y="585223"/>
            <a:ext cx="15860493" cy="10491187"/>
          </a:xfrm>
          <a:custGeom>
            <a:avLst/>
            <a:gdLst/>
            <a:ahLst/>
            <a:cxnLst/>
            <a:rect l="l" t="t" r="r" b="b"/>
            <a:pathLst>
              <a:path w="15860493" h="10491187">
                <a:moveTo>
                  <a:pt x="0" y="0"/>
                </a:moveTo>
                <a:lnTo>
                  <a:pt x="15860493" y="0"/>
                </a:lnTo>
                <a:lnTo>
                  <a:pt x="15860493" y="10491187"/>
                </a:lnTo>
                <a:lnTo>
                  <a:pt x="0" y="10491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154" t="-8783" b="-466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1593490"/>
            <a:ext cx="18288000" cy="13357860"/>
          </a:xfrm>
          <a:custGeom>
            <a:avLst/>
            <a:gdLst/>
            <a:ahLst/>
            <a:cxnLst/>
            <a:rect l="l" t="t" r="r" b="b"/>
            <a:pathLst>
              <a:path w="18288000" h="13357860">
                <a:moveTo>
                  <a:pt x="0" y="0"/>
                </a:moveTo>
                <a:lnTo>
                  <a:pt x="18288000" y="0"/>
                </a:lnTo>
                <a:lnTo>
                  <a:pt x="18288000" y="13357860"/>
                </a:lnTo>
                <a:lnTo>
                  <a:pt x="0" y="1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3510921" flipH="1">
            <a:off x="6749528" y="7856288"/>
            <a:ext cx="3113026" cy="3113026"/>
          </a:xfrm>
          <a:custGeom>
            <a:avLst/>
            <a:gdLst/>
            <a:ahLst/>
            <a:cxnLst/>
            <a:rect l="l" t="t" r="r" b="b"/>
            <a:pathLst>
              <a:path w="3113026" h="3113026">
                <a:moveTo>
                  <a:pt x="3113026" y="0"/>
                </a:moveTo>
                <a:lnTo>
                  <a:pt x="0" y="0"/>
                </a:lnTo>
                <a:lnTo>
                  <a:pt x="0" y="3113026"/>
                </a:lnTo>
                <a:lnTo>
                  <a:pt x="3113026" y="3113026"/>
                </a:lnTo>
                <a:lnTo>
                  <a:pt x="311302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604506"/>
            <a:ext cx="6288868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Paquito Bold"/>
              </a:rPr>
              <a:t>Our Policy Asks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6016" y="3527630"/>
            <a:ext cx="6131551" cy="112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6"/>
              </a:lnSpc>
            </a:pPr>
            <a:r>
              <a:rPr lang="en-US" sz="3197">
                <a:solidFill>
                  <a:srgbClr val="000000"/>
                </a:solidFill>
                <a:latin typeface="Supreme Bold"/>
              </a:rPr>
              <a:t>1. Boost financial incentives for growers to compost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6016" y="5985233"/>
            <a:ext cx="6131551" cy="169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6"/>
              </a:lnSpc>
            </a:pPr>
            <a:r>
              <a:rPr lang="en-US" sz="3197">
                <a:solidFill>
                  <a:srgbClr val="000000"/>
                </a:solidFill>
                <a:latin typeface="Supreme Bold"/>
              </a:rPr>
              <a:t>2. Create a level policy playing field to support sustainable composting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89481" y="4999715"/>
            <a:ext cx="7148159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upreme Bold"/>
              </a:rPr>
              <a:t>4. Reducing contamination levels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89481" y="6438812"/>
            <a:ext cx="7148159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upreme Bold"/>
              </a:rPr>
              <a:t>5. Support through the transition period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89481" y="3560618"/>
            <a:ext cx="7148159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upreme Bold"/>
              </a:rPr>
              <a:t>3. Promoting local circular systems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387280" y="8390985"/>
            <a:ext cx="1900720" cy="1900720"/>
          </a:xfrm>
          <a:custGeom>
            <a:avLst/>
            <a:gdLst/>
            <a:ahLst/>
            <a:cxnLst/>
            <a:rect l="l" t="t" r="r" b="b"/>
            <a:pathLst>
              <a:path w="1900720" h="1900720">
                <a:moveTo>
                  <a:pt x="0" y="0"/>
                </a:moveTo>
                <a:lnTo>
                  <a:pt x="1900720" y="0"/>
                </a:lnTo>
                <a:lnTo>
                  <a:pt x="1900720" y="1900720"/>
                </a:lnTo>
                <a:lnTo>
                  <a:pt x="0" y="1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2969782" flipV="1">
            <a:off x="7793301" y="-409516"/>
            <a:ext cx="3113738" cy="3113738"/>
          </a:xfrm>
          <a:custGeom>
            <a:avLst/>
            <a:gdLst/>
            <a:ahLst/>
            <a:cxnLst/>
            <a:rect l="l" t="t" r="r" b="b"/>
            <a:pathLst>
              <a:path w="3113738" h="3113738">
                <a:moveTo>
                  <a:pt x="0" y="3113738"/>
                </a:moveTo>
                <a:lnTo>
                  <a:pt x="3113738" y="3113738"/>
                </a:lnTo>
                <a:lnTo>
                  <a:pt x="3113738" y="0"/>
                </a:lnTo>
                <a:lnTo>
                  <a:pt x="0" y="0"/>
                </a:lnTo>
                <a:lnTo>
                  <a:pt x="0" y="31137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1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562223" cy="12014445"/>
          </a:xfrm>
          <a:custGeom>
            <a:avLst/>
            <a:gdLst/>
            <a:ahLst/>
            <a:cxnLst/>
            <a:rect l="l" t="t" r="r" b="b"/>
            <a:pathLst>
              <a:path w="21562223" h="12014445">
                <a:moveTo>
                  <a:pt x="0" y="0"/>
                </a:moveTo>
                <a:lnTo>
                  <a:pt x="21562223" y="0"/>
                </a:lnTo>
                <a:lnTo>
                  <a:pt x="21562223" y="12014445"/>
                </a:lnTo>
                <a:lnTo>
                  <a:pt x="0" y="12014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66" b="-152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387280" y="8386280"/>
            <a:ext cx="1900720" cy="1900720"/>
          </a:xfrm>
          <a:custGeom>
            <a:avLst/>
            <a:gdLst/>
            <a:ahLst/>
            <a:cxnLst/>
            <a:rect l="l" t="t" r="r" b="b"/>
            <a:pathLst>
              <a:path w="1900720" h="1900720">
                <a:moveTo>
                  <a:pt x="0" y="0"/>
                </a:moveTo>
                <a:lnTo>
                  <a:pt x="1900720" y="0"/>
                </a:lnTo>
                <a:lnTo>
                  <a:pt x="1900720" y="1900720"/>
                </a:lnTo>
                <a:lnTo>
                  <a:pt x="0" y="1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A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42509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60" r="-145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387280" y="8386280"/>
            <a:ext cx="1900720" cy="1900720"/>
          </a:xfrm>
          <a:custGeom>
            <a:avLst/>
            <a:gdLst/>
            <a:ahLst/>
            <a:cxnLst/>
            <a:rect l="l" t="t" r="r" b="b"/>
            <a:pathLst>
              <a:path w="1900720" h="1900720">
                <a:moveTo>
                  <a:pt x="0" y="0"/>
                </a:moveTo>
                <a:lnTo>
                  <a:pt x="1900720" y="0"/>
                </a:lnTo>
                <a:lnTo>
                  <a:pt x="1900720" y="1900720"/>
                </a:lnTo>
                <a:lnTo>
                  <a:pt x="0" y="1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590" t="-385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185877" y="8307940"/>
            <a:ext cx="1900720" cy="1900720"/>
          </a:xfrm>
          <a:custGeom>
            <a:avLst/>
            <a:gdLst/>
            <a:ahLst/>
            <a:cxnLst/>
            <a:rect l="l" t="t" r="r" b="b"/>
            <a:pathLst>
              <a:path w="1900720" h="1900720">
                <a:moveTo>
                  <a:pt x="0" y="0"/>
                </a:moveTo>
                <a:lnTo>
                  <a:pt x="1900720" y="0"/>
                </a:lnTo>
                <a:lnTo>
                  <a:pt x="1900720" y="1900720"/>
                </a:lnTo>
                <a:lnTo>
                  <a:pt x="0" y="1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7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8659"/>
            <a:ext cx="18528058" cy="12344319"/>
          </a:xfrm>
          <a:custGeom>
            <a:avLst/>
            <a:gdLst/>
            <a:ahLst/>
            <a:cxnLst/>
            <a:rect l="l" t="t" r="r" b="b"/>
            <a:pathLst>
              <a:path w="18528058" h="12344319">
                <a:moveTo>
                  <a:pt x="0" y="0"/>
                </a:moveTo>
                <a:lnTo>
                  <a:pt x="18528058" y="0"/>
                </a:lnTo>
                <a:lnTo>
                  <a:pt x="18528058" y="12344318"/>
                </a:lnTo>
                <a:lnTo>
                  <a:pt x="0" y="1234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453251" y="8695254"/>
            <a:ext cx="1900720" cy="1900720"/>
          </a:xfrm>
          <a:custGeom>
            <a:avLst/>
            <a:gdLst/>
            <a:ahLst/>
            <a:cxnLst/>
            <a:rect l="l" t="t" r="r" b="b"/>
            <a:pathLst>
              <a:path w="1900720" h="1900720">
                <a:moveTo>
                  <a:pt x="0" y="0"/>
                </a:moveTo>
                <a:lnTo>
                  <a:pt x="1900720" y="0"/>
                </a:lnTo>
                <a:lnTo>
                  <a:pt x="1900720" y="1900720"/>
                </a:lnTo>
                <a:lnTo>
                  <a:pt x="0" y="1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1535430"/>
            <a:ext cx="18288000" cy="13357860"/>
          </a:xfrm>
          <a:custGeom>
            <a:avLst/>
            <a:gdLst/>
            <a:ahLst/>
            <a:cxnLst/>
            <a:rect l="l" t="t" r="r" b="b"/>
            <a:pathLst>
              <a:path w="18288000" h="13357860">
                <a:moveTo>
                  <a:pt x="0" y="0"/>
                </a:moveTo>
                <a:lnTo>
                  <a:pt x="18288000" y="0"/>
                </a:lnTo>
                <a:lnTo>
                  <a:pt x="18288000" y="13357860"/>
                </a:lnTo>
                <a:lnTo>
                  <a:pt x="0" y="1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467467" y="3970950"/>
            <a:ext cx="3353067" cy="3377722"/>
          </a:xfrm>
          <a:custGeom>
            <a:avLst/>
            <a:gdLst/>
            <a:ahLst/>
            <a:cxnLst/>
            <a:rect l="l" t="t" r="r" b="b"/>
            <a:pathLst>
              <a:path w="3353067" h="3377722">
                <a:moveTo>
                  <a:pt x="0" y="0"/>
                </a:moveTo>
                <a:lnTo>
                  <a:pt x="3353066" y="0"/>
                </a:lnTo>
                <a:lnTo>
                  <a:pt x="3353066" y="3377722"/>
                </a:lnTo>
                <a:lnTo>
                  <a:pt x="0" y="337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80" t="-10755" r="-11985" b="-116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467467" y="7423186"/>
            <a:ext cx="3353067" cy="112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6"/>
              </a:lnSpc>
            </a:pPr>
            <a:r>
              <a:rPr lang="en-US" sz="2169">
                <a:solidFill>
                  <a:srgbClr val="000000"/>
                </a:solidFill>
                <a:latin typeface="Supreme"/>
              </a:rPr>
              <a:t>www.EnrichTheEarth.co.uk</a:t>
            </a:r>
          </a:p>
          <a:p>
            <a:pPr algn="ctr">
              <a:lnSpc>
                <a:spcPts val="3036"/>
              </a:lnSpc>
            </a:pPr>
            <a:r>
              <a:rPr lang="en-US" sz="2169">
                <a:solidFill>
                  <a:srgbClr val="000000"/>
                </a:solidFill>
                <a:latin typeface="Supreme"/>
              </a:rPr>
              <a:t>Contact </a:t>
            </a:r>
            <a:r>
              <a:rPr lang="en-US" sz="2169">
                <a:solidFill>
                  <a:srgbClr val="000000"/>
                </a:solidFill>
                <a:latin typeface="Supreme Italics"/>
              </a:rPr>
              <a:t>hello@sizzle.org.uk</a:t>
            </a:r>
          </a:p>
          <a:p>
            <a:pPr algn="ctr">
              <a:lnSpc>
                <a:spcPts val="3036"/>
              </a:lnSpc>
            </a:pPr>
            <a:r>
              <a:rPr lang="en-US" sz="2169">
                <a:solidFill>
                  <a:srgbClr val="000000"/>
                </a:solidFill>
                <a:latin typeface="Supreme"/>
              </a:rPr>
              <a:t> for more information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14501" y="1661565"/>
            <a:ext cx="13058998" cy="144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41"/>
              </a:lnSpc>
            </a:pPr>
            <a:r>
              <a:rPr lang="en-US" sz="8029">
                <a:solidFill>
                  <a:srgbClr val="000000"/>
                </a:solidFill>
                <a:latin typeface="Paquito"/>
              </a:rPr>
              <a:t>Thank you for your attention.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C99A0697BB4D963BCD222943DBF6" ma:contentTypeVersion="15" ma:contentTypeDescription="Create a new document." ma:contentTypeScope="" ma:versionID="4ad519b6ed75ecc520c9e795a744959f">
  <xsd:schema xmlns:xsd="http://www.w3.org/2001/XMLSchema" xmlns:xs="http://www.w3.org/2001/XMLSchema" xmlns:p="http://schemas.microsoft.com/office/2006/metadata/properties" xmlns:ns2="0c31f5c2-39e0-41ec-a1f9-d9789f168013" xmlns:ns3="3bbbe167-487c-408d-acef-8d2427bd1be5" targetNamespace="http://schemas.microsoft.com/office/2006/metadata/properties" ma:root="true" ma:fieldsID="47b680d08c775183c23f4b8f613185c5" ns2:_="" ns3:_="">
    <xsd:import namespace="0c31f5c2-39e0-41ec-a1f9-d9789f168013"/>
    <xsd:import namespace="3bbbe167-487c-408d-acef-8d2427bd1b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1f5c2-39e0-41ec-a1f9-d9789f168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30c0f61-5948-43bc-a271-85f0a6a647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be167-487c-408d-acef-8d2427bd1be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91515b0-2a35-4da5-8b7e-44c2b7a78b9d}" ma:internalName="TaxCatchAll" ma:showField="CatchAllData" ma:web="3bbbe167-487c-408d-acef-8d2427bd1b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BD615C-9FE5-4C5F-B9F3-34017FB4B138}"/>
</file>

<file path=customXml/itemProps2.xml><?xml version="1.0" encoding="utf-8"?>
<ds:datastoreItem xmlns:ds="http://schemas.openxmlformats.org/officeDocument/2006/customXml" ds:itemID="{15030293-F8E2-4B62-85FC-8E6302ABB4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Custom</PresentationFormat>
  <Paragraphs>28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Supreme Bold</vt:lpstr>
      <vt:lpstr>Arial</vt:lpstr>
      <vt:lpstr>Paquito Bold</vt:lpstr>
      <vt:lpstr>Calibri</vt:lpstr>
      <vt:lpstr>Supreme Italics</vt:lpstr>
      <vt:lpstr>Paquito</vt:lpstr>
      <vt:lpstr>Supreme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Trewin Peat Powerpoint 14-03</dc:title>
  <dc:creator>Charlotte</dc:creator>
  <cp:lastModifiedBy>Charlotte Ellinas</cp:lastModifiedBy>
  <cp:revision>1</cp:revision>
  <dcterms:created xsi:type="dcterms:W3CDTF">2006-08-16T00:00:00Z</dcterms:created>
  <dcterms:modified xsi:type="dcterms:W3CDTF">2024-03-15T10:31:36Z</dcterms:modified>
  <dc:identifier>DAF_fySK2Dc</dc:identifier>
</cp:coreProperties>
</file>