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1100" r:id="rId2"/>
    <p:sldId id="666" r:id="rId3"/>
    <p:sldId id="871" r:id="rId4"/>
    <p:sldId id="872" r:id="rId5"/>
    <p:sldId id="875" r:id="rId6"/>
    <p:sldId id="465" r:id="rId7"/>
    <p:sldId id="1105" r:id="rId8"/>
    <p:sldId id="1106" r:id="rId9"/>
    <p:sldId id="549" r:id="rId10"/>
    <p:sldId id="670" r:id="rId11"/>
    <p:sldId id="637" r:id="rId12"/>
    <p:sldId id="877" r:id="rId13"/>
    <p:sldId id="878" r:id="rId14"/>
    <p:sldId id="887" r:id="rId15"/>
    <p:sldId id="1101" r:id="rId16"/>
    <p:sldId id="1102" r:id="rId17"/>
    <p:sldId id="1103" r:id="rId18"/>
    <p:sldId id="664" r:id="rId19"/>
    <p:sldId id="884" r:id="rId20"/>
    <p:sldId id="1176" r:id="rId21"/>
    <p:sldId id="1107" r:id="rId22"/>
    <p:sldId id="685" r:id="rId23"/>
    <p:sldId id="1104" r:id="rId24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57" autoAdjust="0"/>
  </p:normalViewPr>
  <p:slideViewPr>
    <p:cSldViewPr>
      <p:cViewPr varScale="1">
        <p:scale>
          <a:sx n="78" d="100"/>
          <a:sy n="78" d="100"/>
        </p:scale>
        <p:origin x="1022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ctive%20projects%2018.12.17\USA\LEC%20-%20Jeff%20Allen%20SBG\231231%20DSG%20calcs%20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Methane per tonne (fresh weight)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30974323496504E-2"/>
          <c:y val="0.22500360319038717"/>
          <c:w val="0.93781752618956982"/>
          <c:h val="0.65297832012465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fresh weight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Sheet1!$C$5:$C$10</c:f>
              <c:strCache>
                <c:ptCount val="6"/>
                <c:pt idx="0">
                  <c:v>Coffee pods</c:v>
                </c:pt>
                <c:pt idx="1">
                  <c:v>Bio-bags</c:v>
                </c:pt>
                <c:pt idx="2">
                  <c:v>Pods &amp; bags</c:v>
                </c:pt>
                <c:pt idx="3">
                  <c:v>Biomass  mix </c:v>
                </c:pt>
                <c:pt idx="4">
                  <c:v>Biomass mix (c)</c:v>
                </c:pt>
                <c:pt idx="5">
                  <c:v>Food waste</c:v>
                </c:pt>
              </c:strCache>
            </c:strRef>
          </c:cat>
          <c:val>
            <c:numRef>
              <c:f>Sheet1!$D$5:$D$10</c:f>
              <c:numCache>
                <c:formatCode>General</c:formatCode>
                <c:ptCount val="6"/>
                <c:pt idx="0">
                  <c:v>337</c:v>
                </c:pt>
                <c:pt idx="1">
                  <c:v>100</c:v>
                </c:pt>
                <c:pt idx="2">
                  <c:v>271</c:v>
                </c:pt>
                <c:pt idx="3">
                  <c:v>82</c:v>
                </c:pt>
                <c:pt idx="4">
                  <c:v>314</c:v>
                </c:pt>
                <c:pt idx="5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96-45EE-925B-A5C17BC91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702352"/>
        <c:axId val="739895631"/>
      </c:barChart>
      <c:catAx>
        <c:axId val="50370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9895631"/>
        <c:crosses val="autoZero"/>
        <c:auto val="1"/>
        <c:lblAlgn val="ctr"/>
        <c:lblOffset val="100"/>
        <c:noMultiLvlLbl val="0"/>
      </c:catAx>
      <c:valAx>
        <c:axId val="73989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370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Food!$D$5:$D$8</c:f>
              <c:strCache>
                <c:ptCount val="4"/>
                <c:pt idx="0">
                  <c:v>Food waste</c:v>
                </c:pt>
                <c:pt idx="1">
                  <c:v>Food waste (TPH)</c:v>
                </c:pt>
                <c:pt idx="2">
                  <c:v>Cardboard </c:v>
                </c:pt>
                <c:pt idx="3">
                  <c:v>Cardboard (TPH)</c:v>
                </c:pt>
              </c:strCache>
            </c:strRef>
          </c:cat>
          <c:val>
            <c:numRef>
              <c:f>Food!$E$5:$E$8</c:f>
              <c:numCache>
                <c:formatCode>General</c:formatCode>
                <c:ptCount val="4"/>
                <c:pt idx="0">
                  <c:v>70</c:v>
                </c:pt>
                <c:pt idx="1">
                  <c:v>90</c:v>
                </c:pt>
                <c:pt idx="2">
                  <c:v>20</c:v>
                </c:pt>
                <c:pt idx="3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4-43FC-B025-F7CCFB24E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9262879"/>
        <c:axId val="1249264319"/>
      </c:barChart>
      <c:catAx>
        <c:axId val="124926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9264319"/>
        <c:crosses val="autoZero"/>
        <c:auto val="1"/>
        <c:lblAlgn val="ctr"/>
        <c:lblOffset val="100"/>
        <c:noMultiLvlLbl val="0"/>
      </c:catAx>
      <c:valAx>
        <c:axId val="1249264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92628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EDC2F-9D77-4ABF-BDE0-E40E398DE1E4}" type="datetimeFigureOut">
              <a:rPr lang="en-IE" smtClean="0"/>
              <a:t>14/03/2024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157BE-3028-453E-B412-6A659F316A5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657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AAB23-E78C-4486-A976-DE1CFCF523AE}" type="datetimeFigureOut">
              <a:rPr lang="en-IE" smtClean="0"/>
              <a:t>14/03/2024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74C0C-D5B1-4B02-BD57-7953403FDB9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823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74C0C-D5B1-4B02-BD57-7953403FDB90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017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AFB24-2042-4BD7-BDF9-62418CF6AEE9}" type="datetime1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7D8-9CDB-49B2-A41C-6F499265EB13}" type="datetime1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ED84E-8940-4BBE-9772-E6F13DB54D7F}" type="datetime1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0423-32FC-48CF-82F5-82E60DAFEEE3}" type="datetime1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1AD99-3FDB-4F12-935A-ADB3F48512C2}" type="datetime1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27699-B6EA-4CB7-BA5B-BD72A96AFB30}" type="datetime1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3C54E-41C5-4FEF-B6E5-FCDEE19167F3}" type="datetime1">
              <a:rPr lang="en-GB" smtClean="0"/>
              <a:t>14/03/2024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4F2A-E0ED-4FC0-8864-F94968716E3E}" type="datetime1">
              <a:rPr lang="en-GB" smtClean="0"/>
              <a:t>14/03/2024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F2D62-63C3-4F3D-A192-6539E8C4B6D1}" type="datetime1">
              <a:rPr lang="en-GB" smtClean="0"/>
              <a:t>14/03/2024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01B1-F8D5-45B6-AFC4-54579652BF44}" type="datetime1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3E92-11F3-4FF7-A99D-9AA6121BAF5D}" type="datetime1">
              <a:rPr lang="en-GB" smtClean="0"/>
              <a:t>14/03/2024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E7CBDA3-3F81-4407-B64A-A8319ED93537}" type="datetime1">
              <a:rPr lang="en-GB" smtClean="0"/>
              <a:t>14/03/2024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A950A17-D2C3-4934-814E-03B82F99C0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jpe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5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5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E2C04F-EF4F-4F11-A25B-B6A6A9CB3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20688"/>
            <a:ext cx="3067802" cy="1202023"/>
          </a:xfrm>
          <a:prstGeom prst="rect">
            <a:avLst/>
          </a:prstGeom>
        </p:spPr>
      </p:pic>
      <p:pic>
        <p:nvPicPr>
          <p:cNvPr id="2" name="Picture 1" descr="Z:\AeroThermal Group\Design Office\AutoCad Parts Library\02 AutoCAD Tools\ATG logo.bmp">
            <a:extLst>
              <a:ext uri="{FF2B5EF4-FFF2-40B4-BE49-F238E27FC236}">
                <a16:creationId xmlns:a16="http://schemas.microsoft.com/office/drawing/2014/main" id="{734DDE50-B679-5473-FA82-0C86C7C10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1570" y="6250163"/>
            <a:ext cx="1395109" cy="5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1962D-57AF-7A0C-786B-44551D66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BF513-3B5A-D7E0-9625-47E1D64C9B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 flipH="1">
            <a:off x="181026" y="1549913"/>
            <a:ext cx="8208912" cy="5223853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F41EFF3A-B643-4A57-ACFC-96E9D9F8F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70" y="3570403"/>
            <a:ext cx="741682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IE" sz="3200" dirty="0">
                <a:latin typeface="Calibri" panose="020F0502020204030204" pitchFamily="34" charset="0"/>
                <a:ea typeface="Aptos" panose="020B0004020202020204" pitchFamily="34" charset="0"/>
              </a:rPr>
              <a:t>B</a:t>
            </a:r>
            <a:r>
              <a:rPr lang="en-IE" sz="32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iodegradable packaging as a potent source of biogas following thermal hydrolysis pre-treatment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IE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IE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Dr Andrew Walsh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86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7CFAEB-0201-4F98-9838-0D992A35C4F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51520" y="1426819"/>
            <a:ext cx="4269093" cy="255591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C518C-53CC-47AE-918F-24408B2CB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351" y="4061622"/>
            <a:ext cx="3954026" cy="2606352"/>
          </a:xfrm>
          <a:prstGeom prst="rect">
            <a:avLst/>
          </a:prstGeom>
        </p:spPr>
      </p:pic>
      <p:pic>
        <p:nvPicPr>
          <p:cNvPr id="7" name="Picture 1" descr="Z:\AeroThermal Group\Photos\ATG Photos from Rama\Rama Knight Aerothermal Photoshoot\Good Photos chosen by ICT CAIT KJT\_DSC0224.jpg">
            <a:extLst>
              <a:ext uri="{FF2B5EF4-FFF2-40B4-BE49-F238E27FC236}">
                <a16:creationId xmlns:a16="http://schemas.microsoft.com/office/drawing/2014/main" id="{A550759F-9E18-4344-B361-454320A6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6294" y="1461546"/>
            <a:ext cx="3954027" cy="255591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309B8B-24D5-4F67-BAE8-6656DE388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19" y="4083602"/>
            <a:ext cx="4269093" cy="25843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97F99D-0796-426D-BCEC-F5849145372C}"/>
              </a:ext>
            </a:extLst>
          </p:cNvPr>
          <p:cNvSpPr/>
          <p:nvPr/>
        </p:nvSpPr>
        <p:spPr>
          <a:xfrm>
            <a:off x="2040553" y="4902789"/>
            <a:ext cx="1614545" cy="734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24CC3-BC67-4D9B-81B8-D4F83D61B1A8}"/>
              </a:ext>
            </a:extLst>
          </p:cNvPr>
          <p:cNvSpPr txBox="1"/>
          <p:nvPr/>
        </p:nvSpPr>
        <p:spPr>
          <a:xfrm>
            <a:off x="2040553" y="4947110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392 m</a:t>
            </a:r>
            <a:r>
              <a:rPr lang="en-IE" baseline="30000" dirty="0"/>
              <a:t>3</a:t>
            </a:r>
            <a:r>
              <a:rPr lang="en-IE" dirty="0"/>
              <a:t>/t VS</a:t>
            </a:r>
          </a:p>
          <a:p>
            <a:r>
              <a:rPr lang="en-IE" dirty="0"/>
              <a:t>180 m</a:t>
            </a:r>
            <a:r>
              <a:rPr lang="en-IE" baseline="30000" dirty="0"/>
              <a:t>3</a:t>
            </a:r>
            <a:r>
              <a:rPr lang="en-IE" dirty="0"/>
              <a:t>/t waste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FED230-A509-4B7A-AFBA-5DA6761786B8}"/>
              </a:ext>
            </a:extLst>
          </p:cNvPr>
          <p:cNvSpPr/>
          <p:nvPr/>
        </p:nvSpPr>
        <p:spPr>
          <a:xfrm>
            <a:off x="5807605" y="5085609"/>
            <a:ext cx="1614545" cy="5521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91DA76-8B83-4F38-8035-8B59B6F60184}"/>
              </a:ext>
            </a:extLst>
          </p:cNvPr>
          <p:cNvSpPr txBox="1"/>
          <p:nvPr/>
        </p:nvSpPr>
        <p:spPr>
          <a:xfrm>
            <a:off x="5807605" y="5177021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79% Extraction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5B93888-7BEE-4247-B778-E3756204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373" y="200505"/>
            <a:ext cx="496887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Trial 1 - Biodegradable AD Reject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FF91E1-5571-133D-290F-1E93FB6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7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F58278-7045-456B-836F-241DB68D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2" y="1429043"/>
            <a:ext cx="4116222" cy="2624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F8BFF-891E-4E54-AC27-A008691FE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355" y="4212273"/>
            <a:ext cx="3954027" cy="258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1A339-4A93-433C-913C-7736DDD00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" y="4233909"/>
            <a:ext cx="4038230" cy="2585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4D114-CAB6-4632-A918-EF10468789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A0A5C8CB-8679-46D2-9AA4-7DDBBC141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5" y="247578"/>
            <a:ext cx="496887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Trial 2 - Biodegradable AD Reject</a:t>
            </a:r>
          </a:p>
        </p:txBody>
      </p:sp>
      <p:pic>
        <p:nvPicPr>
          <p:cNvPr id="12" name="Picture 1" descr="Z:\AeroThermal Group\Photos\ATG Photos from Rama\Rama Knight Aerothermal Photoshoot\Good Photos chosen by ICT CAIT KJT\_DSC0224.jpg">
            <a:extLst>
              <a:ext uri="{FF2B5EF4-FFF2-40B4-BE49-F238E27FC236}">
                <a16:creationId xmlns:a16="http://schemas.microsoft.com/office/drawing/2014/main" id="{619E9B83-8FFC-4898-9A8B-0F5A09135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9356" y="1477078"/>
            <a:ext cx="3954027" cy="255591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026A67-5492-41EB-AA68-E7C3EE99BE05}"/>
              </a:ext>
            </a:extLst>
          </p:cNvPr>
          <p:cNvSpPr/>
          <p:nvPr/>
        </p:nvSpPr>
        <p:spPr>
          <a:xfrm>
            <a:off x="2040553" y="4902789"/>
            <a:ext cx="1614545" cy="734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EDEA5-EFFB-4741-89DA-60743565CFD7}"/>
              </a:ext>
            </a:extLst>
          </p:cNvPr>
          <p:cNvSpPr txBox="1"/>
          <p:nvPr/>
        </p:nvSpPr>
        <p:spPr>
          <a:xfrm>
            <a:off x="2040553" y="4947110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350 m</a:t>
            </a:r>
            <a:r>
              <a:rPr lang="en-IE" baseline="30000" dirty="0"/>
              <a:t>3</a:t>
            </a:r>
            <a:r>
              <a:rPr lang="en-IE" dirty="0"/>
              <a:t>/t VS</a:t>
            </a:r>
          </a:p>
          <a:p>
            <a:r>
              <a:rPr lang="en-IE" dirty="0"/>
              <a:t>100 m</a:t>
            </a:r>
            <a:r>
              <a:rPr lang="en-IE" baseline="30000" dirty="0"/>
              <a:t>3</a:t>
            </a:r>
            <a:r>
              <a:rPr lang="en-IE" dirty="0"/>
              <a:t>/t waste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48B475-6A5B-41BB-88B0-F278F706F412}"/>
              </a:ext>
            </a:extLst>
          </p:cNvPr>
          <p:cNvSpPr/>
          <p:nvPr/>
        </p:nvSpPr>
        <p:spPr>
          <a:xfrm>
            <a:off x="5807605" y="5085609"/>
            <a:ext cx="1614545" cy="5521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D58CD-4FFD-49CB-9DBE-5A44472D3240}"/>
              </a:ext>
            </a:extLst>
          </p:cNvPr>
          <p:cNvSpPr txBox="1"/>
          <p:nvPr/>
        </p:nvSpPr>
        <p:spPr>
          <a:xfrm>
            <a:off x="5807605" y="517702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45% Extraction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747B68-767C-1F6A-18EE-1DF1FDC3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22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63389" y="271721"/>
            <a:ext cx="737696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Trial 3 - Mixed biodegradables </a:t>
            </a:r>
          </a:p>
        </p:txBody>
      </p:sp>
      <p:pic>
        <p:nvPicPr>
          <p:cNvPr id="7" name="Picture 1" descr="Z:\AeroThermal Group\Photos\ATG Photos from Rama\Rama Knight Aerothermal Photoshoot\Good Photos chosen by ICT CAIT KJT\_DSC0224.jpg">
            <a:extLst>
              <a:ext uri="{FF2B5EF4-FFF2-40B4-BE49-F238E27FC236}">
                <a16:creationId xmlns:a16="http://schemas.microsoft.com/office/drawing/2014/main" id="{A550759F-9E18-4344-B361-454320A6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388" y="1426819"/>
            <a:ext cx="3954027" cy="255591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07744-246D-43A8-AD63-2589D20C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1426819"/>
            <a:ext cx="4104457" cy="2484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0BE08-6E2A-4270-A1C1-DDA0835F4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388" y="4083602"/>
            <a:ext cx="3954027" cy="2555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EC5EE5-12F4-4BEF-B64A-C4311F819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007594"/>
            <a:ext cx="4413109" cy="26802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50068A-1E3A-44BD-9A1E-FA7F62719FDA}"/>
              </a:ext>
            </a:extLst>
          </p:cNvPr>
          <p:cNvSpPr/>
          <p:nvPr/>
        </p:nvSpPr>
        <p:spPr>
          <a:xfrm>
            <a:off x="2040553" y="4902789"/>
            <a:ext cx="1614545" cy="7349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A8CF5-A26B-4BC9-87E7-0AA244547DC2}"/>
              </a:ext>
            </a:extLst>
          </p:cNvPr>
          <p:cNvSpPr txBox="1"/>
          <p:nvPr/>
        </p:nvSpPr>
        <p:spPr>
          <a:xfrm>
            <a:off x="2040553" y="4947111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387 m</a:t>
            </a:r>
            <a:r>
              <a:rPr lang="en-IE" baseline="30000" dirty="0"/>
              <a:t>3</a:t>
            </a:r>
            <a:r>
              <a:rPr lang="en-IE" dirty="0"/>
              <a:t>/t VS</a:t>
            </a:r>
          </a:p>
          <a:p>
            <a:r>
              <a:rPr lang="en-IE" dirty="0"/>
              <a:t>317 m</a:t>
            </a:r>
            <a:r>
              <a:rPr lang="en-IE" baseline="30000" dirty="0"/>
              <a:t>3</a:t>
            </a:r>
            <a:r>
              <a:rPr lang="en-IE" dirty="0"/>
              <a:t>/t waste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358462-1C72-4915-9A4B-AAAF475DA19F}"/>
              </a:ext>
            </a:extLst>
          </p:cNvPr>
          <p:cNvSpPr/>
          <p:nvPr/>
        </p:nvSpPr>
        <p:spPr>
          <a:xfrm>
            <a:off x="5807605" y="5085609"/>
            <a:ext cx="1614545" cy="5521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78EAE-3F64-45DD-A9CB-75DDD0249D90}"/>
              </a:ext>
            </a:extLst>
          </p:cNvPr>
          <p:cNvSpPr txBox="1"/>
          <p:nvPr/>
        </p:nvSpPr>
        <p:spPr>
          <a:xfrm>
            <a:off x="5807605" y="5177021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100% Extraction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C77EE9-A53C-D46A-D401-1A4CCA6C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79462" y="196461"/>
            <a:ext cx="680089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Trial 4 - Impact of TPH on Hydrocarbon Plastics</a:t>
            </a:r>
          </a:p>
        </p:txBody>
      </p:sp>
      <p:pic>
        <p:nvPicPr>
          <p:cNvPr id="7" name="Picture 1" descr="Z:\AeroThermal Group\Photos\ATG Photos from Rama\Rama Knight Aerothermal Photoshoot\Good Photos chosen by ICT CAIT KJT\_DSC0224.jpg">
            <a:extLst>
              <a:ext uri="{FF2B5EF4-FFF2-40B4-BE49-F238E27FC236}">
                <a16:creationId xmlns:a16="http://schemas.microsoft.com/office/drawing/2014/main" id="{A550759F-9E18-4344-B361-454320A6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0316" y="1476214"/>
            <a:ext cx="3954027" cy="255591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669B7-CFC1-4753-8C5A-4A5032FB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011662"/>
            <a:ext cx="2880320" cy="2160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827E6-66D9-4D16-A070-2CE0C18DC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18" y="4262006"/>
            <a:ext cx="3455753" cy="2312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D3FB5-628A-4F34-9089-B9733803E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4" y="1927753"/>
            <a:ext cx="2888327" cy="2166245"/>
          </a:xfrm>
          <a:prstGeom prst="rect">
            <a:avLst/>
          </a:prstGeom>
        </p:spPr>
      </p:pic>
      <p:pic>
        <p:nvPicPr>
          <p:cNvPr id="8194" name="Picture 2" descr="887 Melted Plastic Photos - Free &amp;amp; Royalty-Free Stock Photos from Dreamstime">
            <a:extLst>
              <a:ext uri="{FF2B5EF4-FFF2-40B4-BE49-F238E27FC236}">
                <a16:creationId xmlns:a16="http://schemas.microsoft.com/office/drawing/2014/main" id="{A9A0F059-D2EB-4039-8E34-C376D82B3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37364"/>
            <a:ext cx="3455753" cy="230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94DF57-4A78-A3E5-5EB0-AA3B758E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D8BD8C-7CC9-7763-7211-089D7E7D5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7E897FC-F129-C34F-D937-ECA39E1F2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62" y="196461"/>
            <a:ext cx="680089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Trial 5 – Bio-packaging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4A160-017E-1C7E-CDA0-7CDEE8623F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0" y="1599532"/>
            <a:ext cx="2630330" cy="187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C10D91-FA55-C91A-5019-12AAD6F70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34" y="1599532"/>
            <a:ext cx="2908778" cy="190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3D0D7-FABC-4B8C-A65D-0539AD89C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0" y="3645025"/>
            <a:ext cx="2745289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F8FCF-E96C-93D2-F642-2F6BB0DDDE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69" y="1585946"/>
            <a:ext cx="2765682" cy="192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FC4ABD-EB93-1E77-8774-FBB0B61B2F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51" y="3645025"/>
            <a:ext cx="2638543" cy="18274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B16C6C-5E14-9611-32A6-66AA653B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14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1557F2-1E91-E3AD-04C8-7F2C04146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494" y="3635941"/>
            <a:ext cx="2638544" cy="1769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BBAB03-A274-D547-13BE-12EC684C0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1664" y="5689791"/>
            <a:ext cx="2911092" cy="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D8DA1-7948-289A-9B51-1722C077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06" y="1548516"/>
            <a:ext cx="2521808" cy="25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75E86A-061F-4D9E-5CA1-274C9655E996}"/>
              </a:ext>
            </a:extLst>
          </p:cNvPr>
          <p:cNvSpPr txBox="1"/>
          <p:nvPr/>
        </p:nvSpPr>
        <p:spPr>
          <a:xfrm>
            <a:off x="3042162" y="4129717"/>
            <a:ext cx="26006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85.6%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 Coffee pods with coffee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Lids did no pass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4" descr="Mater-Bi Bag 27,5+14x50 cm - GreenDay.am">
            <a:extLst>
              <a:ext uri="{FF2B5EF4-FFF2-40B4-BE49-F238E27FC236}">
                <a16:creationId xmlns:a16="http://schemas.microsoft.com/office/drawing/2014/main" id="{3CC013F3-4744-17C9-0EBA-A79C72C8A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79680"/>
            <a:ext cx="2086601" cy="238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BF32B-86FE-3C43-6D7C-FB0E23C69EB7}"/>
              </a:ext>
            </a:extLst>
          </p:cNvPr>
          <p:cNvSpPr txBox="1"/>
          <p:nvPr/>
        </p:nvSpPr>
        <p:spPr>
          <a:xfrm>
            <a:off x="5352882" y="4200079"/>
            <a:ext cx="16657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96.7%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Cellulosic carrier bags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(Corn starch)</a:t>
            </a:r>
          </a:p>
        </p:txBody>
      </p:sp>
      <p:pic>
        <p:nvPicPr>
          <p:cNvPr id="9" name="Picture 2" descr="Vegware Publishes Sustainability Report Detailing Experiences Composting  Packaging | Packaging Strategies">
            <a:extLst>
              <a:ext uri="{FF2B5EF4-FFF2-40B4-BE49-F238E27FC236}">
                <a16:creationId xmlns:a16="http://schemas.microsoft.com/office/drawing/2014/main" id="{7D498F83-DD66-89B5-0DA5-82B62B588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33717"/>
          <a:stretch/>
        </p:blipFill>
        <p:spPr bwMode="auto">
          <a:xfrm>
            <a:off x="445435" y="1170038"/>
            <a:ext cx="2291671" cy="276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8EB74-1602-6868-DF6C-FC41238A0761}"/>
              </a:ext>
            </a:extLst>
          </p:cNvPr>
          <p:cNvSpPr txBox="1"/>
          <p:nvPr/>
        </p:nvSpPr>
        <p:spPr>
          <a:xfrm>
            <a:off x="679727" y="4020158"/>
            <a:ext cx="23439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90.4%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General packaging composed of “biomass” - bagasse, wood and cardboard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7097AD-28E5-E317-F5B7-08FD96003997}"/>
              </a:ext>
            </a:extLst>
          </p:cNvPr>
          <p:cNvSpPr txBox="1"/>
          <p:nvPr/>
        </p:nvSpPr>
        <p:spPr>
          <a:xfrm>
            <a:off x="3623963" y="292260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AF9471-5ABA-859B-888B-B2E12E8B21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1C462E54-4677-A9C1-88B4-AF8A6BAEE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62" y="196461"/>
            <a:ext cx="74328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Bio-packaging liquefied by thermal hydrolysis</a:t>
            </a:r>
          </a:p>
        </p:txBody>
      </p:sp>
      <p:pic>
        <p:nvPicPr>
          <p:cNvPr id="6" name="Picture 12" descr="Tea bags | Where do they come from?">
            <a:extLst>
              <a:ext uri="{FF2B5EF4-FFF2-40B4-BE49-F238E27FC236}">
                <a16:creationId xmlns:a16="http://schemas.microsoft.com/office/drawing/2014/main" id="{5FEA9DC0-7777-0C3C-3946-D16F8356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55" y="2373516"/>
            <a:ext cx="1678756" cy="12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595A42-D125-2B67-9587-E85F8A705133}"/>
              </a:ext>
            </a:extLst>
          </p:cNvPr>
          <p:cNvSpPr txBox="1"/>
          <p:nvPr/>
        </p:nvSpPr>
        <p:spPr>
          <a:xfrm>
            <a:off x="7388075" y="4200079"/>
            <a:ext cx="1665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100% 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 material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A2AF92-BC89-180A-6935-7855D7E6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C6D78C-0FEE-9841-5162-580BAFB1E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91B9921B-5EC4-DE5A-97AA-39A99CB0F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62" y="196461"/>
            <a:ext cx="74328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Bio-packaging not liquefied by thermal hydrolysis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588A0-A06E-1E74-B49F-50F64126E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5" y="1577664"/>
            <a:ext cx="3379653" cy="25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8E92D7-D0ED-B758-5E7B-D6C638C481CC}"/>
              </a:ext>
            </a:extLst>
          </p:cNvPr>
          <p:cNvSpPr txBox="1"/>
          <p:nvPr/>
        </p:nvSpPr>
        <p:spPr>
          <a:xfrm>
            <a:off x="521737" y="4344723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Bioplastics other than PLA that are designed for high temperature applications (cooking) did not liquefy or fragment significantly.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E9F8EA-98AE-6092-F5BE-06C7D4A1B9BC}"/>
              </a:ext>
            </a:extLst>
          </p:cNvPr>
          <p:cNvSpPr txBox="1"/>
          <p:nvPr/>
        </p:nvSpPr>
        <p:spPr>
          <a:xfrm>
            <a:off x="511448" y="5048691"/>
            <a:ext cx="863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Therefore, this class of bioplastics can be expected to rejected at conventional and TPH AD facilities prior to digestion.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BAEC8-E9F4-183A-DF27-F9CBDC6E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167" y="1594225"/>
            <a:ext cx="3681422" cy="2497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40E140-D50C-2AC0-0ADC-C0D51C1677B6}"/>
              </a:ext>
            </a:extLst>
          </p:cNvPr>
          <p:cNvSpPr txBox="1"/>
          <p:nvPr/>
        </p:nvSpPr>
        <p:spPr>
          <a:xfrm>
            <a:off x="511449" y="5695022"/>
            <a:ext cx="8269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However, this grade of bio-plastic appears to represent a relatively small proportion of biodegradable packaging on the market.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E3E08-23B8-4A7F-5E9B-D1A341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258E9-653C-3CAF-8616-96DAA7C8F4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1455FF3A-B125-B254-233B-CBA7A765A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62" y="196461"/>
            <a:ext cx="74328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Biomethane potential of the various bio-materials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6ACE756-26D5-5EFF-F7A2-5BB26D0B1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787973"/>
              </p:ext>
            </p:extLst>
          </p:nvPr>
        </p:nvGraphicFramePr>
        <p:xfrm>
          <a:off x="432184" y="2564904"/>
          <a:ext cx="8279632" cy="2206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01AF7-7834-04F2-A93E-1EC5B5F0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17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43663-EE58-1600-ED82-C9930E94D7C6}"/>
              </a:ext>
            </a:extLst>
          </p:cNvPr>
          <p:cNvSpPr/>
          <p:nvPr/>
        </p:nvSpPr>
        <p:spPr>
          <a:xfrm>
            <a:off x="6156176" y="2204864"/>
            <a:ext cx="2534301" cy="2737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D2AF9-7752-8816-60C1-53825D1B1354}"/>
              </a:ext>
            </a:extLst>
          </p:cNvPr>
          <p:cNvSpPr/>
          <p:nvPr/>
        </p:nvSpPr>
        <p:spPr>
          <a:xfrm>
            <a:off x="7446271" y="2299142"/>
            <a:ext cx="1354005" cy="2737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44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3898B5-B61B-409A-B358-AF12687A0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7A38E935-69C7-4C4C-B715-B35691708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89" y="260648"/>
            <a:ext cx="4968875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Full-scale experience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4B0F3-178C-CF40-9BD6-D4EEDBCB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05462"/>
            <a:ext cx="5904656" cy="37889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17ABA8-3A19-8074-AE60-E681726EDC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80790" y="3819296"/>
            <a:ext cx="5799821" cy="29165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5E49F-9A5B-5B38-D064-14B1502B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2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35601-15E0-7D9D-A4A8-1DC2A34D0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720602-A263-856B-661A-2821D0EA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89" y="260648"/>
            <a:ext cx="28408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buClr>
                <a:srgbClr val="777777"/>
              </a:buCl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Derby “Food waste”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60842EC-BC62-7FBA-3692-E7AF4E12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64" r="-2" b="-2"/>
          <a:stretch>
            <a:fillRect/>
          </a:stretch>
        </p:blipFill>
        <p:spPr>
          <a:xfrm rot="5400013">
            <a:off x="-413110" y="2077421"/>
            <a:ext cx="4857740" cy="29523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E5C42-CD2A-861F-567C-23ABFA54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4" descr="A picture containing ground, sitting&#10;&#10;Description automatically generated">
            <a:extLst>
              <a:ext uri="{FF2B5EF4-FFF2-40B4-BE49-F238E27FC236}">
                <a16:creationId xmlns:a16="http://schemas.microsoft.com/office/drawing/2014/main" id="{591C3656-9741-DA8C-3DB7-140B4D7F3F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845" r="-2" b="-2"/>
          <a:stretch>
            <a:fillRect/>
          </a:stretch>
        </p:blipFill>
        <p:spPr>
          <a:xfrm rot="5400013">
            <a:off x="1744785" y="2477681"/>
            <a:ext cx="4857729" cy="2956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64534-8AA9-DBB9-8F9F-639E9DA5C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443" y="2276872"/>
            <a:ext cx="3612832" cy="44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7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71874-E608-43AD-BB5A-F709F26B0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6C6517-D357-40A0-AB66-3CF968A7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31" y="248627"/>
            <a:ext cx="34211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777777"/>
              </a:buCl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Reality of Bio-waste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F47BB-3F18-F878-DB96-83A38B66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D1253-921E-4878-8DC9-0028B0409D1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779912" y="2132856"/>
            <a:ext cx="5121302" cy="3515012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A17C16-889E-2389-978A-5D73A01CC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300826"/>
            <a:ext cx="3168352" cy="2030699"/>
          </a:xfrm>
          <a:prstGeom prst="rect">
            <a:avLst/>
          </a:prstGeom>
        </p:spPr>
      </p:pic>
      <p:pic>
        <p:nvPicPr>
          <p:cNvPr id="10" name="Picture 2" descr="Can we sustain the sustainable trend towards ending single-use plastics? -  Independent.ie">
            <a:extLst>
              <a:ext uri="{FF2B5EF4-FFF2-40B4-BE49-F238E27FC236}">
                <a16:creationId xmlns:a16="http://schemas.microsoft.com/office/drawing/2014/main" id="{7A7B03C9-04D1-291F-0E63-48AE08225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3280"/>
            <a:ext cx="3168352" cy="211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6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DD97BA-227C-BB43-BBD8-E1B8ED48B9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005"/>
            <a:ext cx="1895883" cy="7428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509C48-F2D4-6AED-6B29-C087F161C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74196"/>
            <a:ext cx="216024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Performance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AFDB805-E967-E8DB-3144-92CA24F0C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0543940"/>
              </p:ext>
            </p:extLst>
          </p:nvPr>
        </p:nvGraphicFramePr>
        <p:xfrm>
          <a:off x="1475655" y="2714198"/>
          <a:ext cx="6165006" cy="3283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6079DCB-FAD9-DBCE-841F-B7DB98E0D7A8}"/>
              </a:ext>
            </a:extLst>
          </p:cNvPr>
          <p:cNvSpPr txBox="1"/>
          <p:nvPr/>
        </p:nvSpPr>
        <p:spPr>
          <a:xfrm>
            <a:off x="555113" y="3782297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Methane</a:t>
            </a:r>
          </a:p>
          <a:p>
            <a:pPr algn="ctr"/>
            <a:r>
              <a:rPr lang="en-IE" sz="1400" dirty="0"/>
              <a:t>m</a:t>
            </a:r>
            <a:r>
              <a:rPr lang="en-IE" sz="1400" baseline="30000" dirty="0"/>
              <a:t>3</a:t>
            </a:r>
            <a:r>
              <a:rPr lang="en-IE" sz="1400" dirty="0"/>
              <a:t>/t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A35342-693D-D674-A734-D8542F170E9D}"/>
              </a:ext>
            </a:extLst>
          </p:cNvPr>
          <p:cNvSpPr/>
          <p:nvPr/>
        </p:nvSpPr>
        <p:spPr>
          <a:xfrm>
            <a:off x="3275856" y="2780928"/>
            <a:ext cx="4655264" cy="3317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58A608-71C9-8E1D-8704-8140A7DC708B}"/>
              </a:ext>
            </a:extLst>
          </p:cNvPr>
          <p:cNvSpPr/>
          <p:nvPr/>
        </p:nvSpPr>
        <p:spPr>
          <a:xfrm>
            <a:off x="4499991" y="2613329"/>
            <a:ext cx="3347299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4F480C-280A-387A-53E5-9D730E3D27D5}"/>
              </a:ext>
            </a:extLst>
          </p:cNvPr>
          <p:cNvSpPr/>
          <p:nvPr/>
        </p:nvSpPr>
        <p:spPr>
          <a:xfrm>
            <a:off x="6300191" y="2696119"/>
            <a:ext cx="1547099" cy="3469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464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97ECD2-0CFC-D1DC-53E2-3EF2185E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21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2BF72-7177-52E0-66E2-3E0C171133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CA3AC224-C6B0-3850-A3D9-A5013C44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389" y="260648"/>
            <a:ext cx="723294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CN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TPH versus conventional digestion modelling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B95652-8633-20A7-575A-A7DFE5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99" y="2033490"/>
            <a:ext cx="7104999" cy="1179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4665AF-86D7-3C4E-A7B6-774498675291}"/>
              </a:ext>
            </a:extLst>
          </p:cNvPr>
          <p:cNvSpPr txBox="1"/>
          <p:nvPr/>
        </p:nvSpPr>
        <p:spPr>
          <a:xfrm>
            <a:off x="1115616" y="3337248"/>
            <a:ext cx="1962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111 m</a:t>
            </a:r>
            <a:r>
              <a:rPr lang="en-GB" sz="1400" baseline="30000" dirty="0"/>
              <a:t>3</a:t>
            </a:r>
            <a:r>
              <a:rPr lang="en-GB" sz="1400" dirty="0"/>
              <a:t> CH</a:t>
            </a:r>
            <a:r>
              <a:rPr lang="en-GB" sz="1400" baseline="-25000" dirty="0"/>
              <a:t>4</a:t>
            </a:r>
            <a:r>
              <a:rPr lang="en-GB" sz="1400" dirty="0"/>
              <a:t>/ fresh tonne</a:t>
            </a:r>
            <a:endParaRPr lang="en-IE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05EA3-2097-ABCB-12C1-E8BE75555348}"/>
              </a:ext>
            </a:extLst>
          </p:cNvPr>
          <p:cNvSpPr txBox="1"/>
          <p:nvPr/>
        </p:nvSpPr>
        <p:spPr>
          <a:xfrm>
            <a:off x="1115616" y="5368445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155 m</a:t>
            </a:r>
            <a:r>
              <a:rPr lang="en-GB" sz="1400" baseline="30000" dirty="0"/>
              <a:t>3</a:t>
            </a:r>
            <a:r>
              <a:rPr lang="en-GB" sz="1400" dirty="0"/>
              <a:t> CH</a:t>
            </a:r>
            <a:r>
              <a:rPr lang="en-GB" sz="1400" baseline="-25000" dirty="0"/>
              <a:t>4</a:t>
            </a:r>
            <a:r>
              <a:rPr lang="en-GB" sz="1400" dirty="0"/>
              <a:t>/ fresh tonne</a:t>
            </a:r>
            <a:endParaRPr lang="en-IE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FF8E08-F1F5-950B-13AA-A7B6DB0C46A0}"/>
              </a:ext>
            </a:extLst>
          </p:cNvPr>
          <p:cNvSpPr txBox="1"/>
          <p:nvPr/>
        </p:nvSpPr>
        <p:spPr>
          <a:xfrm>
            <a:off x="1115616" y="3568857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4,000 </a:t>
            </a:r>
            <a:r>
              <a:rPr lang="en-GB" sz="1400" dirty="0" err="1"/>
              <a:t>tpa</a:t>
            </a:r>
            <a:r>
              <a:rPr lang="en-GB" sz="1400" dirty="0"/>
              <a:t> of waste to landfill</a:t>
            </a:r>
            <a:endParaRPr lang="en-I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E8CC8-1DDD-E0EF-EBA1-F759040E1130}"/>
              </a:ext>
            </a:extLst>
          </p:cNvPr>
          <p:cNvSpPr txBox="1"/>
          <p:nvPr/>
        </p:nvSpPr>
        <p:spPr>
          <a:xfrm>
            <a:off x="1115616" y="5644887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1,400 </a:t>
            </a:r>
            <a:r>
              <a:rPr lang="en-GB" sz="1400" dirty="0" err="1"/>
              <a:t>tpa</a:t>
            </a:r>
            <a:r>
              <a:rPr lang="en-GB" sz="1400" dirty="0"/>
              <a:t> of waste to landfill</a:t>
            </a:r>
            <a:endParaRPr lang="en-IE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12CE6B-7DEB-B639-25EB-0E0D8F886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8" y="4127084"/>
            <a:ext cx="7104998" cy="11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42CC4D-1669-492F-BD70-C2564468CDEA}"/>
              </a:ext>
            </a:extLst>
          </p:cNvPr>
          <p:cNvSpPr txBox="1"/>
          <p:nvPr/>
        </p:nvSpPr>
        <p:spPr>
          <a:xfrm>
            <a:off x="845582" y="2726582"/>
            <a:ext cx="6801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1 tonne of mixed biodegradable packaging 	= 	310 </a:t>
            </a:r>
            <a:r>
              <a:rPr lang="en-IE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I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IE" dirty="0">
                <a:solidFill>
                  <a:srgbClr val="000000"/>
                </a:solidFill>
                <a:latin typeface="Calibri" panose="020F0502020204030204" pitchFamily="34" charset="0"/>
              </a:rPr>
              <a:t> CH</a:t>
            </a:r>
            <a:r>
              <a:rPr lang="en-I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IE" baseline="-25000" dirty="0"/>
          </a:p>
          <a:p>
            <a:r>
              <a:rPr lang="en-IE" dirty="0"/>
              <a:t>(TPH)					=	3.1 </a:t>
            </a:r>
            <a:r>
              <a:rPr lang="en-IE" dirty="0" err="1"/>
              <a:t>MW</a:t>
            </a:r>
            <a:r>
              <a:rPr lang="en-IE" baseline="-25000" dirty="0" err="1"/>
              <a:t>th</a:t>
            </a:r>
            <a:endParaRPr lang="en-IE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ACE979-CC03-4B40-99AD-549557875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1AA954-B811-476F-A523-CDEE8E287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31" y="248627"/>
            <a:ext cx="6085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777777"/>
              </a:buCl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Renewable energy potential of bio-packaging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Image result for natural gas">
            <a:extLst>
              <a:ext uri="{FF2B5EF4-FFF2-40B4-BE49-F238E27FC236}">
                <a16:creationId xmlns:a16="http://schemas.microsoft.com/office/drawing/2014/main" id="{055F463B-9F2F-453E-B26C-A34D799C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99" y="3723558"/>
            <a:ext cx="3465295" cy="23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0E7F63-BCB7-4359-AB0E-6C3948D1BDA3}"/>
              </a:ext>
            </a:extLst>
          </p:cNvPr>
          <p:cNvSpPr txBox="1"/>
          <p:nvPr/>
        </p:nvSpPr>
        <p:spPr>
          <a:xfrm>
            <a:off x="1072111" y="6087167"/>
            <a:ext cx="325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3.1 </a:t>
            </a:r>
            <a:r>
              <a:rPr lang="en-IE" dirty="0" err="1"/>
              <a:t>MW</a:t>
            </a:r>
            <a:r>
              <a:rPr lang="en-IE" baseline="-25000" dirty="0" err="1"/>
              <a:t>th</a:t>
            </a:r>
            <a:r>
              <a:rPr lang="en-IE" baseline="-25000" dirty="0"/>
              <a:t>	</a:t>
            </a:r>
            <a:r>
              <a:rPr lang="en-IE" dirty="0"/>
              <a:t>= 100 household daily consumption</a:t>
            </a:r>
            <a:endParaRPr lang="en-IE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BEF46C-E431-4B99-8DBF-542270654258}"/>
              </a:ext>
            </a:extLst>
          </p:cNvPr>
          <p:cNvSpPr txBox="1"/>
          <p:nvPr/>
        </p:nvSpPr>
        <p:spPr>
          <a:xfrm>
            <a:off x="4616226" y="6087166"/>
            <a:ext cx="325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3.1 </a:t>
            </a:r>
            <a:r>
              <a:rPr lang="en-IE" dirty="0" err="1"/>
              <a:t>MW</a:t>
            </a:r>
            <a:r>
              <a:rPr lang="en-IE" baseline="-25000" dirty="0" err="1"/>
              <a:t>th</a:t>
            </a:r>
            <a:r>
              <a:rPr lang="en-IE" baseline="-25000" dirty="0"/>
              <a:t>	</a:t>
            </a:r>
            <a:r>
              <a:rPr lang="en-IE" dirty="0"/>
              <a:t>= 310 litres of diesel </a:t>
            </a:r>
          </a:p>
          <a:p>
            <a:r>
              <a:rPr lang="en-IE" dirty="0"/>
              <a:t>= 5,000 km for an average car</a:t>
            </a:r>
          </a:p>
        </p:txBody>
      </p:sp>
      <p:pic>
        <p:nvPicPr>
          <p:cNvPr id="1026" name="Picture 2" descr="Biogas Car High Resolution Stock Photography and Images - Alamy">
            <a:extLst>
              <a:ext uri="{FF2B5EF4-FFF2-40B4-BE49-F238E27FC236}">
                <a16:creationId xmlns:a16="http://schemas.microsoft.com/office/drawing/2014/main" id="{15EBDADD-8400-43C0-93B4-7A430E0A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25" y="3723557"/>
            <a:ext cx="3159681" cy="23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ethane-gas-molecule">
            <a:extLst>
              <a:ext uri="{FF2B5EF4-FFF2-40B4-BE49-F238E27FC236}">
                <a16:creationId xmlns:a16="http://schemas.microsoft.com/office/drawing/2014/main" id="{D3B8D524-A31B-4073-BDE1-0F0E75BCC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818952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47DDC7-690E-259A-247B-BFED4C7F6C93}"/>
              </a:ext>
            </a:extLst>
          </p:cNvPr>
          <p:cNvSpPr txBox="1"/>
          <p:nvPr/>
        </p:nvSpPr>
        <p:spPr>
          <a:xfrm>
            <a:off x="884855" y="2014652"/>
            <a:ext cx="6755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1 tonne of typical food waste (no TPH)	= 	130 </a:t>
            </a:r>
            <a:r>
              <a:rPr lang="en-IE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I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IE" dirty="0">
                <a:solidFill>
                  <a:srgbClr val="000000"/>
                </a:solidFill>
                <a:latin typeface="Calibri" panose="020F0502020204030204" pitchFamily="34" charset="0"/>
              </a:rPr>
              <a:t> CH</a:t>
            </a:r>
            <a:r>
              <a:rPr lang="en-IE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endParaRPr lang="en-IE" baseline="-25000" dirty="0"/>
          </a:p>
          <a:p>
            <a:r>
              <a:rPr lang="en-IE" dirty="0"/>
              <a:t>					=	1.3 </a:t>
            </a:r>
            <a:r>
              <a:rPr lang="en-IE" dirty="0" err="1"/>
              <a:t>MW</a:t>
            </a:r>
            <a:r>
              <a:rPr lang="en-IE" baseline="-25000" dirty="0" err="1"/>
              <a:t>th</a:t>
            </a:r>
            <a:endParaRPr lang="en-IE" baseline="-25000" dirty="0"/>
          </a:p>
        </p:txBody>
      </p:sp>
    </p:spTree>
    <p:extLst>
      <p:ext uri="{BB962C8B-B14F-4D97-AF65-F5344CB8AC3E}">
        <p14:creationId xmlns:p14="http://schemas.microsoft.com/office/powerpoint/2010/main" val="404019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64287-ED64-528D-CB88-47754859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C115D-8637-5916-5C9D-48CBC6A252C1}"/>
              </a:ext>
            </a:extLst>
          </p:cNvPr>
          <p:cNvSpPr txBox="1"/>
          <p:nvPr/>
        </p:nvSpPr>
        <p:spPr>
          <a:xfrm>
            <a:off x="3414471" y="3105834"/>
            <a:ext cx="2315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5FDAE-A0F5-E11E-1562-E9F705232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77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37C3BA3-C09B-4FA4-8134-C8C10FD850FC}"/>
              </a:ext>
            </a:extLst>
          </p:cNvPr>
          <p:cNvSpPr txBox="1"/>
          <p:nvPr/>
        </p:nvSpPr>
        <p:spPr>
          <a:xfrm>
            <a:off x="251520" y="251750"/>
            <a:ext cx="6491201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Aerobic Composting of Biodegradable Packaging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1B3140B1-B5DC-46DC-A933-3772B599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97" y="348856"/>
            <a:ext cx="1507031" cy="590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" descr="Waste handling, shredding, separation, biological treatment by KOMPTECH">
            <a:extLst>
              <a:ext uri="{FF2B5EF4-FFF2-40B4-BE49-F238E27FC236}">
                <a16:creationId xmlns:a16="http://schemas.microsoft.com/office/drawing/2014/main" id="{0878B127-F1BE-4E0C-BC53-93C61BE4C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2958716"/>
            <a:ext cx="4623072" cy="330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0BA751B2-C492-4CA0-B77D-146519C981AA}"/>
              </a:ext>
            </a:extLst>
          </p:cNvPr>
          <p:cNvSpPr/>
          <p:nvPr/>
        </p:nvSpPr>
        <p:spPr>
          <a:xfrm>
            <a:off x="1796365" y="3033189"/>
            <a:ext cx="255897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3" name="Picture 14" descr="Commercial Compost Problems | Planet Natural">
            <a:extLst>
              <a:ext uri="{FF2B5EF4-FFF2-40B4-BE49-F238E27FC236}">
                <a16:creationId xmlns:a16="http://schemas.microsoft.com/office/drawing/2014/main" id="{2DF06B75-5078-4C73-BD18-A93E3062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56" y="1945618"/>
            <a:ext cx="42021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E0928-70B8-405E-9927-19B7ABCA2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20169" b="19695"/>
          <a:stretch>
            <a:fillRect/>
          </a:stretch>
        </p:blipFill>
        <p:spPr bwMode="auto">
          <a:xfrm>
            <a:off x="4412148" y="4609813"/>
            <a:ext cx="4249383" cy="22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6D653154-91D1-4738-9614-8FD4C8DFDD84}"/>
              </a:ext>
            </a:extLst>
          </p:cNvPr>
          <p:cNvSpPr/>
          <p:nvPr/>
        </p:nvSpPr>
        <p:spPr>
          <a:xfrm>
            <a:off x="3681342" y="5304895"/>
            <a:ext cx="2664296" cy="1080120"/>
          </a:xfrm>
          <a:prstGeom prst="ellipse">
            <a:avLst/>
          </a:prstGeom>
          <a:solidFill>
            <a:schemeClr val="accent1">
              <a:alpha val="39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7AE29-8750-2CFE-1B47-C5E9161C09B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2229" y="1224336"/>
            <a:ext cx="2808312" cy="178817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235D9-AB62-D49C-B327-DC4043EDE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1178" y="1142619"/>
            <a:ext cx="4200353" cy="17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8A048-2DCE-4DE2-A098-87B3998F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04" y="2060848"/>
            <a:ext cx="5406302" cy="40324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352934-A19F-44AB-995C-03C785FAA85C}"/>
              </a:ext>
            </a:extLst>
          </p:cNvPr>
          <p:cNvSpPr txBox="1"/>
          <p:nvPr/>
        </p:nvSpPr>
        <p:spPr>
          <a:xfrm>
            <a:off x="2091362" y="756704"/>
            <a:ext cx="3499444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13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CFF79-70F3-49E3-BC79-3FA54C2B1535}"/>
              </a:ext>
            </a:extLst>
          </p:cNvPr>
          <p:cNvSpPr txBox="1"/>
          <p:nvPr/>
        </p:nvSpPr>
        <p:spPr>
          <a:xfrm>
            <a:off x="322528" y="260648"/>
            <a:ext cx="5139869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“Wet” AD of biodegradable packaging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69F4322-B565-4762-940E-55F392EA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97" y="348856"/>
            <a:ext cx="1507031" cy="5904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52B89-05B1-488F-BBA1-ED69D2265769}"/>
              </a:ext>
            </a:extLst>
          </p:cNvPr>
          <p:cNvSpPr txBox="1"/>
          <p:nvPr/>
        </p:nvSpPr>
        <p:spPr>
          <a:xfrm>
            <a:off x="5695363" y="2553578"/>
            <a:ext cx="323838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600" dirty="0"/>
              <a:t>In Europe “AD” current represents </a:t>
            </a:r>
          </a:p>
          <a:p>
            <a:r>
              <a:rPr lang="en-IE" sz="1600" dirty="0"/>
              <a:t>between 30-70% of the bio-waste </a:t>
            </a:r>
          </a:p>
          <a:p>
            <a:r>
              <a:rPr lang="en-IE" sz="1600" dirty="0"/>
              <a:t>recycling infrastructure.</a:t>
            </a:r>
          </a:p>
          <a:p>
            <a:endParaRPr lang="en-IE" sz="1600" dirty="0"/>
          </a:p>
          <a:p>
            <a:r>
              <a:rPr lang="en-IE" sz="1600" dirty="0"/>
              <a:t>The balance of the capacity is </a:t>
            </a:r>
          </a:p>
          <a:p>
            <a:r>
              <a:rPr lang="en-IE" sz="1600" dirty="0"/>
              <a:t>composting.</a:t>
            </a:r>
          </a:p>
          <a:p>
            <a:endParaRPr lang="en-IE" sz="1600" dirty="0"/>
          </a:p>
          <a:p>
            <a:r>
              <a:rPr lang="en-IE" sz="1600" dirty="0"/>
              <a:t>This balance is shifting towards</a:t>
            </a:r>
          </a:p>
          <a:p>
            <a:r>
              <a:rPr lang="en-IE" sz="1600" dirty="0"/>
              <a:t>AD due to the incentivized</a:t>
            </a:r>
          </a:p>
          <a:p>
            <a:r>
              <a:rPr lang="en-IE" sz="1600" dirty="0"/>
              <a:t>production of a sustainable</a:t>
            </a:r>
          </a:p>
          <a:p>
            <a:r>
              <a:rPr lang="en-IE" sz="1600" dirty="0"/>
              <a:t>biofuel in the form of biomethane.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DF2F5-CF74-A3BE-4D9B-1CA03C6B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37C3BA3-C09B-4FA4-8134-C8C10FD850FC}"/>
              </a:ext>
            </a:extLst>
          </p:cNvPr>
          <p:cNvSpPr txBox="1"/>
          <p:nvPr/>
        </p:nvSpPr>
        <p:spPr>
          <a:xfrm>
            <a:off x="251520" y="251750"/>
            <a:ext cx="5119030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“Wet” AD of Biodegradable Packaging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1B3140B1-B5DC-46DC-A933-3772B599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497" y="348856"/>
            <a:ext cx="1507031" cy="5904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7379CC-55A2-43E9-BA7D-6AB9E57A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580" y="4365104"/>
            <a:ext cx="3657992" cy="2241146"/>
          </a:xfrm>
          <a:prstGeom prst="rect">
            <a:avLst/>
          </a:prstGeom>
        </p:spPr>
      </p:pic>
      <p:pic>
        <p:nvPicPr>
          <p:cNvPr id="6146" name="Picture 2" descr="Food waste depackagaing system | i-FDR Depackager: Waste2Es">
            <a:extLst>
              <a:ext uri="{FF2B5EF4-FFF2-40B4-BE49-F238E27FC236}">
                <a16:creationId xmlns:a16="http://schemas.microsoft.com/office/drawing/2014/main" id="{EA1D7F48-F74B-494C-9DD0-71CCD981A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3694"/>
            <a:ext cx="4448804" cy="21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73328-C6A8-4EF6-A0F9-97876FF92735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785996" y="4625831"/>
            <a:ext cx="2990851" cy="198884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C09874-71C4-4D1D-837D-D58AD7EE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03717" y="1960144"/>
            <a:ext cx="3656591" cy="2145823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96A0E3B9-E608-4601-9308-D7DBD583BB41}"/>
              </a:ext>
            </a:extLst>
          </p:cNvPr>
          <p:cNvSpPr/>
          <p:nvPr/>
        </p:nvSpPr>
        <p:spPr>
          <a:xfrm>
            <a:off x="1799692" y="2564904"/>
            <a:ext cx="21860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E9086307-90FB-7F60-80A6-3E321CFAF441}"/>
              </a:ext>
            </a:extLst>
          </p:cNvPr>
          <p:cNvSpPr/>
          <p:nvPr/>
        </p:nvSpPr>
        <p:spPr>
          <a:xfrm>
            <a:off x="3045697" y="4297967"/>
            <a:ext cx="258054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2688776-8931-5061-B9E7-89105AB83964}"/>
              </a:ext>
            </a:extLst>
          </p:cNvPr>
          <p:cNvSpPr/>
          <p:nvPr/>
        </p:nvSpPr>
        <p:spPr>
          <a:xfrm rot="16200000">
            <a:off x="5261249" y="2564903"/>
            <a:ext cx="21860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4B37230-A0D4-7C7E-FCFA-62F9EED3BD66}"/>
              </a:ext>
            </a:extLst>
          </p:cNvPr>
          <p:cNvSpPr/>
          <p:nvPr/>
        </p:nvSpPr>
        <p:spPr>
          <a:xfrm>
            <a:off x="7013409" y="3899896"/>
            <a:ext cx="21860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341B8-C246-12E0-1E01-BF546532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821FE-7C64-05CC-349D-B462D4B1B693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75088" y="1017283"/>
            <a:ext cx="2808312" cy="1788179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678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Z:\AeroThermal Group\Photos\ATG Photos from Rama\Rama Knight Aerothermal Photoshoot\Good Photos chosen by ICT CAIT KJT\_DSC0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986" y="1691968"/>
            <a:ext cx="3744416" cy="248899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28" y="368212"/>
            <a:ext cx="1392536" cy="545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E3C75C-A62C-46DB-A567-5C2815A995FF}"/>
              </a:ext>
            </a:extLst>
          </p:cNvPr>
          <p:cNvSpPr txBox="1"/>
          <p:nvPr/>
        </p:nvSpPr>
        <p:spPr>
          <a:xfrm>
            <a:off x="251520" y="251750"/>
            <a:ext cx="4535537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Thermo-pressure hydrolysis (TPH)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7972E-6C66-9ECD-CC4B-240365C6E0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83968" y="1700808"/>
            <a:ext cx="4550662" cy="24801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62BB02-6274-4BE1-95C2-32E4FAC845CA}"/>
              </a:ext>
            </a:extLst>
          </p:cNvPr>
          <p:cNvSpPr/>
          <p:nvPr/>
        </p:nvSpPr>
        <p:spPr>
          <a:xfrm>
            <a:off x="2789739" y="3282230"/>
            <a:ext cx="2960064" cy="965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595C60-B316-496E-A48A-6E30F75E6A05}"/>
              </a:ext>
            </a:extLst>
          </p:cNvPr>
          <p:cNvSpPr txBox="1"/>
          <p:nvPr/>
        </p:nvSpPr>
        <p:spPr>
          <a:xfrm>
            <a:off x="2949308" y="3306269"/>
            <a:ext cx="2669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/>
              <a:t>120 -185 </a:t>
            </a:r>
            <a:r>
              <a:rPr lang="en-IE" baseline="30000" dirty="0" err="1"/>
              <a:t>o</a:t>
            </a:r>
            <a:r>
              <a:rPr lang="en-IE" dirty="0" err="1"/>
              <a:t>C</a:t>
            </a:r>
            <a:endParaRPr lang="en-IE" dirty="0"/>
          </a:p>
          <a:p>
            <a:r>
              <a:rPr lang="en-IE" dirty="0"/>
              <a:t>2 – 6 bar steam pressure</a:t>
            </a:r>
          </a:p>
          <a:p>
            <a:r>
              <a:rPr lang="en-IE" dirty="0"/>
              <a:t>20 – 40-minute treatment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826B2C-C373-7513-D5C4-18592309D040}"/>
              </a:ext>
            </a:extLst>
          </p:cNvPr>
          <p:cNvGrpSpPr/>
          <p:nvPr/>
        </p:nvGrpSpPr>
        <p:grpSpPr>
          <a:xfrm>
            <a:off x="2051720" y="4292705"/>
            <a:ext cx="5040560" cy="2480160"/>
            <a:chOff x="2051720" y="4292705"/>
            <a:chExt cx="5040560" cy="248016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498A4439-1381-930C-3D85-E17326810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4292705"/>
              <a:ext cx="4901704" cy="1810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4832238-4DD3-5BEE-D547-5FEE33C26DC4}"/>
                </a:ext>
              </a:extLst>
            </p:cNvPr>
            <p:cNvSpPr txBox="1"/>
            <p:nvPr/>
          </p:nvSpPr>
          <p:spPr>
            <a:xfrm>
              <a:off x="2408320" y="6013970"/>
              <a:ext cx="1421544" cy="758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IE" b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&amp;</a:t>
              </a:r>
            </a:p>
            <a:p>
              <a:pPr algn="ctr"/>
              <a:r>
                <a:rPr lang="en-IE" b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Hemicellulose</a:t>
              </a:r>
            </a:p>
            <a:p>
              <a:endParaRPr lang="en-IE" dirty="0">
                <a:solidFill>
                  <a:srgbClr val="7030A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C75302-6196-1DFE-20A1-B70E8EF5554B}"/>
                </a:ext>
              </a:extLst>
            </p:cNvPr>
            <p:cNvSpPr/>
            <p:nvPr/>
          </p:nvSpPr>
          <p:spPr>
            <a:xfrm>
              <a:off x="5998466" y="5386945"/>
              <a:ext cx="1093814" cy="8285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7030A0"/>
                  </a:solidFill>
                  <a:latin typeface="Book Antiqua" panose="02040602050305030304" pitchFamily="18" charset="0"/>
                </a:rPr>
                <a:t>Soluble sugars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78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4EAA9B4-E73C-098E-4E61-1B5843193B04}"/>
              </a:ext>
            </a:extLst>
          </p:cNvPr>
          <p:cNvSpPr txBox="1">
            <a:spLocks/>
          </p:cNvSpPr>
          <p:nvPr/>
        </p:nvSpPr>
        <p:spPr>
          <a:xfrm>
            <a:off x="3831836" y="6448073"/>
            <a:ext cx="921764" cy="330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950A17-D2C3-4934-814E-03B82F99C097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8429FF-D18A-49D5-2E37-13A86030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964" r="-2" b="-2"/>
          <a:stretch>
            <a:fillRect/>
          </a:stretch>
        </p:blipFill>
        <p:spPr>
          <a:xfrm rot="5400013">
            <a:off x="-4879" y="2701194"/>
            <a:ext cx="3429575" cy="24366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F7DAFC-0F62-9A0F-5880-B6A1F5734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193" y="2204730"/>
            <a:ext cx="2526002" cy="3368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1670A81-B5CC-5A14-5BC7-82B7C7B73850}"/>
              </a:ext>
            </a:extLst>
          </p:cNvPr>
          <p:cNvSpPr/>
          <p:nvPr/>
        </p:nvSpPr>
        <p:spPr>
          <a:xfrm>
            <a:off x="2467486" y="3776508"/>
            <a:ext cx="1149229" cy="7200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TPH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5E190-B54A-37C4-E029-08A8566C43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28" y="368212"/>
            <a:ext cx="1392536" cy="545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49DE5B-3AD8-DE02-D0C8-0A588A0206B0}"/>
              </a:ext>
            </a:extLst>
          </p:cNvPr>
          <p:cNvSpPr txBox="1"/>
          <p:nvPr/>
        </p:nvSpPr>
        <p:spPr>
          <a:xfrm>
            <a:off x="251520" y="251750"/>
            <a:ext cx="6731651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TPH of packaged bio-waste and removal of plastics</a:t>
            </a:r>
            <a:endParaRPr lang="en-IE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65f01fbd-a6cc-4e1c-824a-d41abdd8b802">
            <a:extLst>
              <a:ext uri="{FF2B5EF4-FFF2-40B4-BE49-F238E27FC236}">
                <a16:creationId xmlns:a16="http://schemas.microsoft.com/office/drawing/2014/main" id="{9EDA099A-727E-DC2B-9E29-982ADA10A7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2336" y="2235479"/>
            <a:ext cx="2195314" cy="33828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05AFC13-CBD5-FEB6-4D59-ED29E3605E73}"/>
              </a:ext>
            </a:extLst>
          </p:cNvPr>
          <p:cNvSpPr/>
          <p:nvPr/>
        </p:nvSpPr>
        <p:spPr>
          <a:xfrm>
            <a:off x="5149513" y="3704500"/>
            <a:ext cx="1149229" cy="7200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Screen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27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A91959-0DA4-8EB4-F18C-E2B50226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50A17-D2C3-4934-814E-03B82F99C097}" type="slidenum">
              <a:rPr lang="en-GB" smtClean="0"/>
              <a:t>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880E21-8E25-CD50-56E9-3D68E43D1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8940"/>
            <a:ext cx="2404685" cy="2664296"/>
          </a:xfrm>
          <a:prstGeom prst="rect">
            <a:avLst/>
          </a:prstGeom>
        </p:spPr>
      </p:pic>
      <p:pic>
        <p:nvPicPr>
          <p:cNvPr id="4" name="Picture 3" descr="A picture containing photo, food, sitting, covered&#10;&#10;Description automatically generated">
            <a:extLst>
              <a:ext uri="{FF2B5EF4-FFF2-40B4-BE49-F238E27FC236}">
                <a16:creationId xmlns:a16="http://schemas.microsoft.com/office/drawing/2014/main" id="{2DA9DFD0-6C88-C686-FAD3-743EC0136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78" y="4348085"/>
            <a:ext cx="2714683" cy="1880641"/>
          </a:xfrm>
          <a:prstGeom prst="rect">
            <a:avLst/>
          </a:prstGeom>
        </p:spPr>
      </p:pic>
      <p:pic>
        <p:nvPicPr>
          <p:cNvPr id="5" name="Picture 4" descr="Image result for natural gas">
            <a:extLst>
              <a:ext uri="{FF2B5EF4-FFF2-40B4-BE49-F238E27FC236}">
                <a16:creationId xmlns:a16="http://schemas.microsoft.com/office/drawing/2014/main" id="{BA449C97-C644-5112-BF45-E32B2C5D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78" y="1916832"/>
            <a:ext cx="2714683" cy="18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Digester Doc - Anaerobic Digester Testing - Aquafix">
            <a:extLst>
              <a:ext uri="{FF2B5EF4-FFF2-40B4-BE49-F238E27FC236}">
                <a16:creationId xmlns:a16="http://schemas.microsoft.com/office/drawing/2014/main" id="{C80B9F14-C94B-4709-1BAD-CFFA45D8C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7099"/>
            <a:ext cx="3650461" cy="37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181B3-2EFA-CFC7-938C-2E5D852A93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28" y="368212"/>
            <a:ext cx="1392536" cy="545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17207-A256-27DA-7297-8B79058919D8}"/>
              </a:ext>
            </a:extLst>
          </p:cNvPr>
          <p:cNvSpPr txBox="1"/>
          <p:nvPr/>
        </p:nvSpPr>
        <p:spPr>
          <a:xfrm>
            <a:off x="251520" y="251750"/>
            <a:ext cx="4535537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Thermo-pressure hydrolysis (TPH)</a:t>
            </a:r>
          </a:p>
        </p:txBody>
      </p:sp>
    </p:spTree>
    <p:extLst>
      <p:ext uri="{BB962C8B-B14F-4D97-AF65-F5344CB8AC3E}">
        <p14:creationId xmlns:p14="http://schemas.microsoft.com/office/powerpoint/2010/main" val="332155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424936" cy="50316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780170"/>
            <a:ext cx="2808312" cy="1907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75" y="318241"/>
            <a:ext cx="1392536" cy="545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8443F-F628-4F38-A30F-703F98E094B9}"/>
              </a:ext>
            </a:extLst>
          </p:cNvPr>
          <p:cNvSpPr txBox="1"/>
          <p:nvPr/>
        </p:nvSpPr>
        <p:spPr>
          <a:xfrm>
            <a:off x="251520" y="251750"/>
            <a:ext cx="7117974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IE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Biomethane from Food waste (with and without TPH)</a:t>
            </a:r>
          </a:p>
        </p:txBody>
      </p:sp>
    </p:spTree>
    <p:extLst>
      <p:ext uri="{BB962C8B-B14F-4D97-AF65-F5344CB8AC3E}">
        <p14:creationId xmlns:p14="http://schemas.microsoft.com/office/powerpoint/2010/main" val="6403104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C99A0697BB4D963BCD222943DBF6" ma:contentTypeVersion="15" ma:contentTypeDescription="Create a new document." ma:contentTypeScope="" ma:versionID="4ad519b6ed75ecc520c9e795a744959f">
  <xsd:schema xmlns:xsd="http://www.w3.org/2001/XMLSchema" xmlns:xs="http://www.w3.org/2001/XMLSchema" xmlns:p="http://schemas.microsoft.com/office/2006/metadata/properties" xmlns:ns2="0c31f5c2-39e0-41ec-a1f9-d9789f168013" xmlns:ns3="3bbbe167-487c-408d-acef-8d2427bd1be5" targetNamespace="http://schemas.microsoft.com/office/2006/metadata/properties" ma:root="true" ma:fieldsID="47b680d08c775183c23f4b8f613185c5" ns2:_="" ns3:_="">
    <xsd:import namespace="0c31f5c2-39e0-41ec-a1f9-d9789f168013"/>
    <xsd:import namespace="3bbbe167-487c-408d-acef-8d2427bd1b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31f5c2-39e0-41ec-a1f9-d9789f168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30c0f61-5948-43bc-a271-85f0a6a647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be167-487c-408d-acef-8d2427bd1be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91515b0-2a35-4da5-8b7e-44c2b7a78b9d}" ma:internalName="TaxCatchAll" ma:showField="CatchAllData" ma:web="3bbbe167-487c-408d-acef-8d2427bd1b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5BF636-EB1F-478E-9EC7-B0EBF1B2451E}"/>
</file>

<file path=customXml/itemProps2.xml><?xml version="1.0" encoding="utf-8"?>
<ds:datastoreItem xmlns:ds="http://schemas.openxmlformats.org/officeDocument/2006/customXml" ds:itemID="{BF0076BE-B584-458E-A1C6-544CE578896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29076</TotalTime>
  <Words>471</Words>
  <Application>Microsoft Office PowerPoint</Application>
  <PresentationFormat>On-screen Show (4:3)</PresentationFormat>
  <Paragraphs>100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Book Antiqua</vt:lpstr>
      <vt:lpstr>Calibri</vt:lpstr>
      <vt:lpstr>Candara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Charlotte Ellinas</cp:lastModifiedBy>
  <cp:revision>556</cp:revision>
  <cp:lastPrinted>2024-03-07T09:27:46Z</cp:lastPrinted>
  <dcterms:created xsi:type="dcterms:W3CDTF">2012-05-03T17:47:28Z</dcterms:created>
  <dcterms:modified xsi:type="dcterms:W3CDTF">2024-03-14T16:33:28Z</dcterms:modified>
</cp:coreProperties>
</file>