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12"/>
  </p:notesMasterIdLst>
  <p:sldIdLst>
    <p:sldId id="256" r:id="rId6"/>
    <p:sldId id="295" r:id="rId7"/>
    <p:sldId id="288" r:id="rId8"/>
    <p:sldId id="297" r:id="rId9"/>
    <p:sldId id="298" r:id="rId10"/>
    <p:sldId id="29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C60D6B-A66D-B65E-3921-516A55E31D45}" name="Teresa Wachter" initials="TW" userId="S::teresaw@eprl.co.uk::d6f2058f-fdd1-46be-8e1b-d581b28cf39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9BC319"/>
    <a:srgbClr val="008A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5F4CA-0546-4879-AE04-1043762F64FC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DFC47-1274-4416-844C-738AD7627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345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41FF3-8D27-F21D-B5BC-FEADB29B3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C267BF-41F7-4CD3-1C7D-321050E02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89D74-F47B-3DE6-A5C4-8ABC4A8E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054C-AB40-064E-892E-03E8A5757074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D70D1-0C9F-529B-994E-08214D97C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7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D024-7669-6AC8-3577-B09C01CC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AF295-AE63-3789-3C76-3AA14C156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AE8852-7E8B-3D64-4945-FFBA026DF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13A24-77B7-D1A5-6194-66DECCFA2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054C-AB40-064E-892E-03E8A5757074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83CE0-30BC-328C-5F62-2FADE9733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F8989-ABA3-F811-5D8B-B78A48365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DA2AF3-9D2A-0343-BA50-F222B0C20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19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23562-D87C-2F95-5430-0090263F1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69AF6-2825-6A0E-1B36-9DAC9898B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2B5BF-7C8F-3239-53F6-1FCBB8D9A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B69646-3D47-014E-2886-B7746AD5D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F32195-F848-04AD-AC8E-9A16CC64A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6C93F-2351-0D42-11FA-C6BB9D643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054C-AB40-064E-892E-03E8A5757074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DFAB55-8790-5DB3-5E9C-FF117D11A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FFBF09-A9B1-F3E3-FE19-E7F560AE7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DA2AF3-9D2A-0343-BA50-F222B0C20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0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DDAEF-4B4B-77CA-8C94-950E36238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59B2F-8388-1030-C528-38A4961E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054C-AB40-064E-892E-03E8A5757074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91C2A1-3EC9-B2D6-0962-E0403C92F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32860C-6B22-D06C-B453-CD4720340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DA2AF3-9D2A-0343-BA50-F222B0C20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26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D20EA2-270A-7782-F47C-65116A1CB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054C-AB40-064E-892E-03E8A5757074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1C463E-1130-708F-DFAA-376BDACA2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505A7-E110-ED7D-C602-3145DF694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DA2AF3-9D2A-0343-BA50-F222B0C20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70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227C0-F9EC-33FF-C3A9-94EC90E20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088C8-84A3-08B1-2FC9-862C54952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6B2D35-92CA-C514-FBBB-29CF9CD84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DC729-02D2-31BA-703D-F60D7FD3F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054C-AB40-064E-892E-03E8A5757074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78513-F301-D217-DD22-8BCB3639F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E9B55-433B-A7E7-2A37-F84B7DDF8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DA2AF3-9D2A-0343-BA50-F222B0C20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86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7DD25-1EAA-1C69-6CAD-8DDA8D525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E17ADC-062B-8203-A832-6246703B6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2FB03-1B28-EDBB-586A-A1348AD13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054C-AB40-064E-892E-03E8A5757074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530AC-B548-57DA-4F6E-8D8F4D245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1B9DB-7F48-A60B-992A-D0A72A5C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DA2AF3-9D2A-0343-BA50-F222B0C20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37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46995C-DF15-9E10-3861-2B96424B78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183D1-390F-C170-FE0F-F41DBAB54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A89D8-4C5D-EB5D-333F-B40599F67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054C-AB40-064E-892E-03E8A5757074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59594-288D-7A3B-D903-D6F98A6DE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2093C-044B-BD35-9B54-554BFD600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DA2AF3-9D2A-0343-BA50-F222B0C20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75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41FF3-8D27-F21D-B5BC-FEADB29B3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C267BF-41F7-4CD3-1C7D-321050E02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89D74-F47B-3DE6-A5C4-8ABC4A8E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054C-AB40-064E-892E-03E8A5757074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D70D1-0C9F-529B-994E-08214D97C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69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41FF3-8D27-F21D-B5BC-FEADB29B3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7260" y="1122363"/>
            <a:ext cx="4953000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C267BF-41F7-4CD3-1C7D-321050E02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379476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89D74-F47B-3DE6-A5C4-8ABC4A8E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054C-AB40-064E-892E-03E8A5757074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D70D1-0C9F-529B-994E-08214D97C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50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9A158-BDF1-42FB-5A7E-638182D96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7ECFB-6495-A9C7-F6AB-B75C772B4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0622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1BA42-FBA7-9FB2-EF30-FE71B9C28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054C-AB40-064E-892E-03E8A5757074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88639-5987-4453-4455-AEB5A3AF2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8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ADDB88-24F9-16F1-00CB-869BCBAC7A63}"/>
              </a:ext>
            </a:extLst>
          </p:cNvPr>
          <p:cNvSpPr/>
          <p:nvPr userDrawn="1"/>
        </p:nvSpPr>
        <p:spPr>
          <a:xfrm>
            <a:off x="0" y="0"/>
            <a:ext cx="4234070" cy="6858000"/>
          </a:xfrm>
          <a:prstGeom prst="rect">
            <a:avLst/>
          </a:prstGeom>
          <a:solidFill>
            <a:srgbClr val="008A65">
              <a:alpha val="1916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99A158-BDF1-42FB-5A7E-638182D96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365125"/>
            <a:ext cx="67818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7ECFB-6495-A9C7-F6AB-B75C772B4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825625"/>
            <a:ext cx="6781800" cy="3506229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1BA42-FBA7-9FB2-EF30-FE71B9C28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054C-AB40-064E-892E-03E8A5757074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88639-5987-4453-4455-AEB5A3AF2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CCBB839-48EC-63B1-75E2-3CDDF3E1B4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3162" y="5554014"/>
            <a:ext cx="17653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93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99065-9750-75A4-B954-5770A771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0ECA2-86A3-0B66-3F12-15628C54B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83404-4CD5-467C-7B08-A56A11525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054C-AB40-064E-892E-03E8A5757074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EA2B1-7320-C2F7-3F78-3011C600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810C2-574D-C6C7-75CC-81F2BD3F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DA2AF3-9D2A-0343-BA50-F222B0C20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80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D024-7669-6AC8-3577-B09C01CC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AF295-AE63-3789-3C76-3AA14C156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AE8852-7E8B-3D64-4945-FFBA026DF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13A24-77B7-D1A5-6194-66DECCFA2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054C-AB40-064E-892E-03E8A5757074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83CE0-30BC-328C-5F62-2FADE9733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F8989-ABA3-F811-5D8B-B78A48365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DA2AF3-9D2A-0343-BA50-F222B0C20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27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23562-D87C-2F95-5430-0090263F1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69AF6-2825-6A0E-1B36-9DAC9898B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2B5BF-7C8F-3239-53F6-1FCBB8D9A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B69646-3D47-014E-2886-B7746AD5D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F32195-F848-04AD-AC8E-9A16CC64A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6C93F-2351-0D42-11FA-C6BB9D643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054C-AB40-064E-892E-03E8A5757074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DFAB55-8790-5DB3-5E9C-FF117D11A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FFBF09-A9B1-F3E3-FE19-E7F560AE7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DA2AF3-9D2A-0343-BA50-F222B0C20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11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DDAEF-4B4B-77CA-8C94-950E36238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59B2F-8388-1030-C528-38A4961E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054C-AB40-064E-892E-03E8A5757074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91C2A1-3EC9-B2D6-0962-E0403C92F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32860C-6B22-D06C-B453-CD4720340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DA2AF3-9D2A-0343-BA50-F222B0C20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99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D20EA2-270A-7782-F47C-65116A1CB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054C-AB40-064E-892E-03E8A5757074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1C463E-1130-708F-DFAA-376BDACA2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505A7-E110-ED7D-C602-3145DF694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DA2AF3-9D2A-0343-BA50-F222B0C20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844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227C0-F9EC-33FF-C3A9-94EC90E20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088C8-84A3-08B1-2FC9-862C54952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6B2D35-92CA-C514-FBBB-29CF9CD84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DC729-02D2-31BA-703D-F60D7FD3F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054C-AB40-064E-892E-03E8A5757074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78513-F301-D217-DD22-8BCB3639F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E9B55-433B-A7E7-2A37-F84B7DDF8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DA2AF3-9D2A-0343-BA50-F222B0C20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47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7CB1A-21F0-3AC8-C28B-B7CDBE6DC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05839B-A88E-7888-23A1-06703D6CF3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B5656-9DEE-8C71-7DDD-D60517B45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D260C-E34A-97F6-3A0B-EE08FD61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054C-AB40-064E-892E-03E8A5757074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4AB650-21E6-FE28-D4FB-9846E0694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08C650-1D52-E205-6BAB-9BF7E0A95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DA2AF3-9D2A-0343-BA50-F222B0C20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63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7DD25-1EAA-1C69-6CAD-8DDA8D525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E17ADC-062B-8203-A832-6246703B6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2FB03-1B28-EDBB-586A-A1348AD13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054C-AB40-064E-892E-03E8A5757074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530AC-B548-57DA-4F6E-8D8F4D245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1B9DB-7F48-A60B-992A-D0A72A5C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DA2AF3-9D2A-0343-BA50-F222B0C20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35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46995C-DF15-9E10-3861-2B96424B78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183D1-390F-C170-FE0F-F41DBAB54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A89D8-4C5D-EB5D-333F-B40599F67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054C-AB40-064E-892E-03E8A5757074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59594-288D-7A3B-D903-D6F98A6DE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2093C-044B-BD35-9B54-554BFD600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DA2AF3-9D2A-0343-BA50-F222B0C20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2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9A158-BDF1-42FB-5A7E-638182D96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7ECFB-6495-A9C7-F6AB-B75C772B4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0622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1BA42-FBA7-9FB2-EF30-FE71B9C28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054C-AB40-064E-892E-03E8A5757074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88639-5987-4453-4455-AEB5A3AF2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7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7CB1A-21F0-3AC8-C28B-B7CDBE6DC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05839B-A88E-7888-23A1-06703D6CF3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B5656-9DEE-8C71-7DDD-D60517B45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D260C-E34A-97F6-3A0B-EE08FD61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054C-AB40-064E-892E-03E8A5757074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4AB650-21E6-FE28-D4FB-9846E0694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08C650-1D52-E205-6BAB-9BF7E0A95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DA2AF3-9D2A-0343-BA50-F222B0C20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8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7CB1A-21F0-3AC8-C28B-B7CDBE6DC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77913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B5656-9DEE-8C71-7DDD-D60517B45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77913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D260C-E34A-97F6-3A0B-EE08FD61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054C-AB40-064E-892E-03E8A5757074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4AB650-21E6-FE28-D4FB-9846E0694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08C650-1D52-E205-6BAB-9BF7E0A95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DA2AF3-9D2A-0343-BA50-F222B0C20FB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sky, outdoor, grass, outdoor object&#10;&#10;Description automatically generated">
            <a:extLst>
              <a:ext uri="{FF2B5EF4-FFF2-40B4-BE49-F238E27FC236}">
                <a16:creationId xmlns:a16="http://schemas.microsoft.com/office/drawing/2014/main" id="{FC127D11-456A-62A6-1599-A052C0985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499" t="881" r="11033" b="1074"/>
          <a:stretch/>
        </p:blipFill>
        <p:spPr>
          <a:xfrm>
            <a:off x="6040682" y="0"/>
            <a:ext cx="6151318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106DBAB-CDCA-434A-AC73-ADA56015100C}"/>
              </a:ext>
            </a:extLst>
          </p:cNvPr>
          <p:cNvSpPr/>
          <p:nvPr userDrawn="1"/>
        </p:nvSpPr>
        <p:spPr>
          <a:xfrm>
            <a:off x="11973682" y="0"/>
            <a:ext cx="218318" cy="6858000"/>
          </a:xfrm>
          <a:prstGeom prst="rect">
            <a:avLst/>
          </a:prstGeom>
          <a:solidFill>
            <a:srgbClr val="008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6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person, yellow&#10;&#10;Description automatically generated">
            <a:extLst>
              <a:ext uri="{FF2B5EF4-FFF2-40B4-BE49-F238E27FC236}">
                <a16:creationId xmlns:a16="http://schemas.microsoft.com/office/drawing/2014/main" id="{D0280329-2832-6479-39F4-BDA5E20CD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222" r="21723" b="1287"/>
          <a:stretch/>
        </p:blipFill>
        <p:spPr>
          <a:xfrm>
            <a:off x="6040682" y="0"/>
            <a:ext cx="615131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E7CB1A-21F0-3AC8-C28B-B7CDBE6DC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97791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B5656-9DEE-8C71-7DDD-D60517B45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97791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D260C-E34A-97F6-3A0B-EE08FD61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054C-AB40-064E-892E-03E8A5757074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4AB650-21E6-FE28-D4FB-9846E0694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08C650-1D52-E205-6BAB-9BF7E0A95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DA2AF3-9D2A-0343-BA50-F222B0C20FB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477632-737F-0319-7929-55323811423D}"/>
              </a:ext>
            </a:extLst>
          </p:cNvPr>
          <p:cNvSpPr/>
          <p:nvPr userDrawn="1"/>
        </p:nvSpPr>
        <p:spPr>
          <a:xfrm>
            <a:off x="11973682" y="0"/>
            <a:ext cx="218318" cy="6858000"/>
          </a:xfrm>
          <a:prstGeom prst="rect">
            <a:avLst/>
          </a:prstGeom>
          <a:solidFill>
            <a:srgbClr val="008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01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9A158-BDF1-42FB-5A7E-638182D96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7ECFB-6495-A9C7-F6AB-B75C772B4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0622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1BA42-FBA7-9FB2-EF30-FE71B9C28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054C-AB40-064E-892E-03E8A5757074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88639-5987-4453-4455-AEB5A3AF2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3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F8B1348-7651-191D-F845-0A0AF3969F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440"/>
            <a:ext cx="12191999" cy="68613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99A158-BDF1-42FB-5A7E-638182D96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134"/>
            <a:ext cx="5512904" cy="26066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1BA42-FBA7-9FB2-EF30-FE71B9C28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054C-AB40-064E-892E-03E8A5757074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88639-5987-4453-4455-AEB5A3AF2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0FF670F-BDB6-CB71-7BEC-4397BB1C9D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827" y="255932"/>
            <a:ext cx="2032027" cy="157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46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99065-9750-75A4-B954-5770A771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0ECA2-86A3-0B66-3F12-15628C54B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83404-4CD5-467C-7B08-A56A11525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054C-AB40-064E-892E-03E8A5757074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EA2B1-7320-C2F7-3F78-3011C600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810C2-574D-C6C7-75CC-81F2BD3F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DA2AF3-9D2A-0343-BA50-F222B0C20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86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467F8A-688B-C700-1CF9-3B581613D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9000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34F0A-D85E-2CB3-29C5-61093AE54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8679287" cy="4351338"/>
          </a:xfrm>
          <a:prstGeom prst="rect">
            <a:avLst/>
          </a:prstGeom>
        </p:spPr>
        <p:txBody>
          <a:bodyPr vert="horz" lIns="0" tIns="0" rIns="0" bIns="468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4A92A-E248-64B5-FD54-220649C29F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E054C-AB40-064E-892E-03E8A5757074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979C3-985A-E044-1AF5-23CCAFED85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C8EC1AE-0B09-E61A-85CC-A85EB7AA7B46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023162" y="5554014"/>
            <a:ext cx="17653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50" r:id="rId3"/>
    <p:sldLayoutId id="2147483657" r:id="rId4"/>
    <p:sldLayoutId id="2147483675" r:id="rId5"/>
    <p:sldLayoutId id="2147483676" r:id="rId6"/>
    <p:sldLayoutId id="2147483672" r:id="rId7"/>
    <p:sldLayoutId id="2147483677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Raleway ExtraBold" panose="020B0503030101060003" pitchFamily="34" charset="77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aleway Medium" panose="020B0503030101060003" pitchFamily="34" charset="77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aleway Medium" panose="020B0503030101060003" pitchFamily="34" charset="77"/>
          <a:ea typeface="+mn-ea"/>
          <a:cs typeface="+mn-cs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aleway Medium" panose="020B0503030101060003" pitchFamily="34" charset="77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aleway Medium" panose="020B0503030101060003" pitchFamily="34" charset="77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aleway Medium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467F8A-688B-C700-1CF9-3B581613D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9000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34F0A-D85E-2CB3-29C5-61093AE54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8679287" cy="4351338"/>
          </a:xfrm>
          <a:prstGeom prst="rect">
            <a:avLst/>
          </a:prstGeom>
        </p:spPr>
        <p:txBody>
          <a:bodyPr vert="horz" lIns="0" tIns="0" rIns="0" bIns="468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4A92A-E248-64B5-FD54-220649C29F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E054C-AB40-064E-892E-03E8A5757074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979C3-985A-E044-1AF5-23CCAFED85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7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Raleway ExtraBold" panose="020B0503030101060003" pitchFamily="34" charset="77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aleway Medium" panose="020B0503030101060003" pitchFamily="34" charset="77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aleway Medium" panose="020B0503030101060003" pitchFamily="34" charset="77"/>
          <a:ea typeface="+mn-ea"/>
          <a:cs typeface="+mn-cs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aleway Medium" panose="020B0503030101060003" pitchFamily="34" charset="77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aleway Medium" panose="020B0503030101060003" pitchFamily="34" charset="77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aleway Medium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ill.Griffiths@mreuk.com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Bill.Griffiths@mreuk.co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EBC5FE-48BA-F257-8E06-CCF5AC82A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823" y="4067504"/>
            <a:ext cx="10512963" cy="2790496"/>
          </a:xfrm>
        </p:spPr>
        <p:txBody>
          <a:bodyPr vert="horz" lIns="0" tIns="0" rIns="0" bIns="0" rtlCol="0" anchor="t">
            <a:normAutofit fontScale="32500" lnSpcReduction="20000"/>
          </a:bodyPr>
          <a:lstStyle/>
          <a:p>
            <a:pPr algn="l"/>
            <a:r>
              <a:rPr lang="en-US" sz="1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Raleway ExtraBold"/>
              </a:rPr>
              <a:t>Melton Renewable Energy UK Ltd</a:t>
            </a:r>
          </a:p>
          <a:p>
            <a:pPr algn="l"/>
            <a:r>
              <a:rPr lang="en-US" sz="1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Raleway ExtraBold" panose="020B0503030101060003" pitchFamily="34" charset="77"/>
              </a:rPr>
              <a:t>Biomass Fuel Feedstocks</a:t>
            </a:r>
          </a:p>
          <a:p>
            <a:pPr algn="l"/>
            <a:endParaRPr lang="en-US" sz="3600" b="1" dirty="0">
              <a:solidFill>
                <a:srgbClr val="9BC319"/>
              </a:solidFill>
              <a:latin typeface="Raleway ExtraBold" panose="020B0503030101060003" pitchFamily="34" charset="77"/>
            </a:endParaRPr>
          </a:p>
          <a:p>
            <a:pPr algn="l"/>
            <a:r>
              <a:rPr lang="en-US" sz="9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Raleway ExtraBold" panose="020B0503030101060003" pitchFamily="34" charset="77"/>
              </a:rPr>
              <a:t>Bill Griffiths</a:t>
            </a:r>
          </a:p>
          <a:p>
            <a:pPr algn="l"/>
            <a:r>
              <a:rPr lang="en-US" sz="9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Raleway ExtraBold" panose="020B0503030101060003" pitchFamily="34" charset="77"/>
              </a:rPr>
              <a:t>Commercial Director</a:t>
            </a:r>
          </a:p>
          <a:p>
            <a:pPr algn="l"/>
            <a:r>
              <a:rPr lang="en-US" sz="8600" b="1" dirty="0">
                <a:solidFill>
                  <a:srgbClr val="FFFF00"/>
                </a:solidFill>
                <a:latin typeface="Raleway ExtraBold" panose="020B0503030101060003" pitchFamily="34" charset="77"/>
              </a:rPr>
              <a:t>Email: </a:t>
            </a:r>
            <a:r>
              <a:rPr lang="en-US" sz="8600" b="1" dirty="0">
                <a:solidFill>
                  <a:srgbClr val="FFFF00"/>
                </a:solidFill>
                <a:latin typeface="Raleway ExtraBold" panose="020B0503030101060003" pitchFamily="34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Bill.Griffiths@mreuk.com</a:t>
            </a:r>
            <a:r>
              <a:rPr lang="en-US" sz="8600" b="1" dirty="0">
                <a:solidFill>
                  <a:srgbClr val="FFFF00"/>
                </a:solidFill>
                <a:latin typeface="Raleway ExtraBold" panose="020B0503030101060003" pitchFamily="34" charset="77"/>
              </a:rPr>
              <a:t>     Mobile: 07590 961009</a:t>
            </a:r>
          </a:p>
          <a:p>
            <a:pPr algn="l"/>
            <a:endParaRPr lang="en-US" sz="6200" b="1" dirty="0">
              <a:solidFill>
                <a:srgbClr val="9BC319"/>
              </a:solidFill>
              <a:latin typeface="Raleway ExtraBold" panose="020B0503030101060003" pitchFamily="34" charset="77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3ED93B2-54D6-277F-BB0B-B06B9B130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4046" y="426999"/>
            <a:ext cx="3289245" cy="220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00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6A38718-B612-5EA8-A382-E2B07D7FB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1444"/>
          </a:xfrm>
        </p:spPr>
        <p:txBody>
          <a:bodyPr anchor="t">
            <a:normAutofit fontScale="90000"/>
          </a:bodyPr>
          <a:lstStyle/>
          <a:p>
            <a:r>
              <a:rPr lang="en-GB" dirty="0"/>
              <a:t>Melton Renewable Energy Power Station Portfolio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8A5D59B-06D2-53FE-D454-844E8CF8B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91" y="1872922"/>
            <a:ext cx="10932268" cy="4409805"/>
          </a:xfrm>
        </p:spPr>
        <p:txBody>
          <a:bodyPr>
            <a:normAutofit fontScale="92500"/>
          </a:bodyPr>
          <a:lstStyle/>
          <a:p>
            <a:r>
              <a:rPr lang="en-GB" dirty="0">
                <a:latin typeface="+mn-lt"/>
              </a:rPr>
              <a:t>Melton manages a fleet of 7 x operational renewable energy power stations</a:t>
            </a:r>
          </a:p>
          <a:p>
            <a:r>
              <a:rPr lang="en-GB" dirty="0">
                <a:latin typeface="+mn-lt"/>
              </a:rPr>
              <a:t>Installed generating capability of 195MW</a:t>
            </a:r>
          </a:p>
          <a:p>
            <a:r>
              <a:rPr lang="en-GB" dirty="0">
                <a:latin typeface="+mn-lt"/>
              </a:rPr>
              <a:t>Annual fuel requirements of 1.5m tonnes</a:t>
            </a:r>
          </a:p>
          <a:p>
            <a:r>
              <a:rPr lang="en-GB" dirty="0">
                <a:latin typeface="+mn-lt"/>
              </a:rPr>
              <a:t>Each of our 5 owned and operated power stations have been operational for over 20 years</a:t>
            </a:r>
          </a:p>
          <a:p>
            <a:r>
              <a:rPr lang="en-GB" dirty="0">
                <a:latin typeface="+mn-lt"/>
              </a:rPr>
              <a:t>MRE has a proven track record of sourcing biomass fuels &amp; providing reliable material off-take</a:t>
            </a:r>
          </a:p>
          <a:p>
            <a:r>
              <a:rPr lang="en-GB" dirty="0">
                <a:latin typeface="+mn-lt"/>
              </a:rPr>
              <a:t>MRE is willing to enter long-term agreements for biomass fuel</a:t>
            </a:r>
          </a:p>
          <a:p>
            <a:r>
              <a:rPr lang="en-GB" dirty="0">
                <a:latin typeface="+mn-lt"/>
              </a:rPr>
              <a:t>Our fuel feed systems can handle a variety of material types – poultry litter, arb woodchip, horse-bedding, Meat &amp; Bone Meal, cereal straw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99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BCA281-E9B9-3124-CBF0-AF14EA7B8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4067"/>
            <a:ext cx="10515600" cy="643200"/>
          </a:xfrm>
        </p:spPr>
        <p:txBody>
          <a:bodyPr anchor="t">
            <a:normAutofit/>
          </a:bodyPr>
          <a:lstStyle/>
          <a:p>
            <a:r>
              <a:rPr lang="en-GB" sz="4000" dirty="0"/>
              <a:t>Pre-compost White Biomass – what is it?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98F0AF-4575-AD23-7ACE-1A09A95E4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492" y="867267"/>
            <a:ext cx="11652122" cy="5625608"/>
          </a:xfrm>
        </p:spPr>
        <p:txBody>
          <a:bodyPr/>
          <a:lstStyle/>
          <a:p>
            <a:r>
              <a:rPr lang="en-GB" sz="2600" dirty="0"/>
              <a:t>EWC 19 05 01 – Non-composted fraction of municipal &amp; similar wastes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7C7FE2-9A47-ADA5-05F1-8A396D329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16" y="1852769"/>
            <a:ext cx="3465974" cy="44961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4B8B3E-0E77-DD6E-6108-1F15C50A3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50" y="1452448"/>
            <a:ext cx="3504386" cy="4558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4A08EE-613E-D480-9776-C6370366D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833" y="2361817"/>
            <a:ext cx="3405720" cy="44961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A7D197-0DB9-6800-688C-01D076C7E7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4140" y="1431979"/>
            <a:ext cx="3517368" cy="449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02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6566F-C23C-B99B-D33A-26BD9A00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665"/>
          </a:xfrm>
        </p:spPr>
        <p:txBody>
          <a:bodyPr anchor="t"/>
          <a:lstStyle/>
          <a:p>
            <a:r>
              <a:rPr lang="en-GB" dirty="0"/>
              <a:t>Benefits of capturing White Biomass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EDCF8-CDC6-293F-563E-87E6682A3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75" y="1253765"/>
            <a:ext cx="10360058" cy="5401559"/>
          </a:xfrm>
        </p:spPr>
        <p:txBody>
          <a:bodyPr>
            <a:normAutofit fontScale="77500" lnSpcReduction="20000"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Removal of woody fraction at the front-end within days rather than weeks will: </a:t>
            </a:r>
            <a:r>
              <a:rPr lang="en-GB" sz="2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release operational space, increase annual capacity &amp; Gate Fee earning potential 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the Permitted site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nables </a:t>
            </a:r>
            <a:r>
              <a:rPr lang="en-GB" sz="2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effective &amp; efficient composting 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green waste material passed forward for open windrow composting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nitial screening out of the grass cutting and leaves will </a:t>
            </a:r>
            <a:r>
              <a:rPr lang="en-GB" sz="2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 the need of shredding this fraction 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inbound green waste thereby </a:t>
            </a:r>
            <a:r>
              <a:rPr lang="en-GB" sz="2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reducing the use &amp; cost of diesel 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leading to a reduced carbon footprint of the composting operation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Further diesel and carbon savings will be made 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the white biomass woody fraction will not be being turned weekly through the composting process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 compost oversize will be recirculated 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round the compost site thereby further reducing diesel use and carbon footprint of the overall operation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Reduced amount of Off-spec “compost oversize” </a:t>
            </a:r>
            <a:r>
              <a:rPr lang="en-GB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generated as a waste by-product at the back end of the current composting process. 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Faster turn round of cashflow 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white biomass is produced &amp; sold-on in days rather than </a:t>
            </a:r>
            <a:r>
              <a:rPr lang="en-GB" sz="2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weeks or 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509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C6AE9-9371-A2F9-0AEF-512E849F6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</p:spPr>
        <p:txBody>
          <a:bodyPr anchor="t"/>
          <a:lstStyle/>
          <a:p>
            <a:r>
              <a:rPr lang="en-GB" dirty="0"/>
              <a:t>White Biomass Fuel Specification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70E5FAF-65A5-232F-3828-71DA0D5968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517" y="1177047"/>
            <a:ext cx="10192965" cy="531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27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AC2CB-75DE-C770-DC3E-6B6B2344B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3543"/>
          </a:xfrm>
        </p:spPr>
        <p:txBody>
          <a:bodyPr anchor="t"/>
          <a:lstStyle/>
          <a:p>
            <a:r>
              <a:rPr lang="en-GB" dirty="0"/>
              <a:t>Why talk to Melton?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584BA-B0A2-8CC2-8F66-E30A353EE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21" y="1168924"/>
            <a:ext cx="11189616" cy="5323951"/>
          </a:xfrm>
        </p:spPr>
        <p:txBody>
          <a:bodyPr>
            <a:normAutofit fontScale="92500" lnSpcReduction="10000"/>
          </a:bodyPr>
          <a:lstStyle/>
          <a:p>
            <a:r>
              <a:rPr lang="en-GB" sz="3000" b="0" i="0" dirty="0">
                <a:solidFill>
                  <a:srgbClr val="1C1C1C"/>
                </a:solidFill>
                <a:effectLst/>
                <a:latin typeface="+mn-lt"/>
              </a:rPr>
              <a:t>W</a:t>
            </a:r>
            <a:r>
              <a:rPr lang="en-GB" sz="3000" dirty="0">
                <a:latin typeface="+mn-lt"/>
              </a:rPr>
              <a:t>e have been operating for over 20 years and form an important part of the UK’s regional energy mix</a:t>
            </a:r>
          </a:p>
          <a:p>
            <a:r>
              <a:rPr lang="en-GB" sz="3000" dirty="0">
                <a:latin typeface="+mn-lt"/>
              </a:rPr>
              <a:t>We provide baseload electricity and a key service managing agricultural wastes and residues</a:t>
            </a:r>
          </a:p>
          <a:p>
            <a:r>
              <a:rPr lang="en-GB" sz="3000" dirty="0">
                <a:latin typeface="+mn-lt"/>
              </a:rPr>
              <a:t>We have an in-depth understanding of the waste &amp; agricultural industries and their requirements</a:t>
            </a:r>
          </a:p>
          <a:p>
            <a:r>
              <a:rPr lang="en-GB" sz="3000" dirty="0">
                <a:latin typeface="+mn-lt"/>
              </a:rPr>
              <a:t>We understand the operational challenges faced by organics sector</a:t>
            </a:r>
          </a:p>
          <a:p>
            <a:r>
              <a:rPr lang="en-GB" sz="3000" dirty="0">
                <a:latin typeface="+mn-lt"/>
              </a:rPr>
              <a:t>We identify new opportunities to spread business risk</a:t>
            </a:r>
          </a:p>
          <a:p>
            <a:pPr lvl="1"/>
            <a:r>
              <a:rPr lang="en-GB" sz="2800" dirty="0">
                <a:latin typeface="+mn-lt"/>
              </a:rPr>
              <a:t>Potential for EWC 19 05 03 Off-spec compost oversize</a:t>
            </a:r>
          </a:p>
          <a:p>
            <a:endParaRPr lang="en-GB" sz="1300" dirty="0"/>
          </a:p>
          <a:p>
            <a:r>
              <a:rPr lang="en-GB" sz="3500" dirty="0">
                <a:latin typeface="+mn-lt"/>
              </a:rPr>
              <a:t>Please give Bill Griffiths a call to explore more</a:t>
            </a:r>
          </a:p>
          <a:p>
            <a:r>
              <a:rPr lang="en-US" sz="2800" b="1" dirty="0">
                <a:solidFill>
                  <a:srgbClr val="92D050"/>
                </a:solidFill>
                <a:latin typeface="Raleway ExtraBold" panose="020B0503030101060003" pitchFamily="34" charset="77"/>
              </a:rPr>
              <a:t>Email: </a:t>
            </a:r>
            <a:r>
              <a:rPr lang="en-US" sz="2800" b="1" dirty="0">
                <a:solidFill>
                  <a:srgbClr val="92D050"/>
                </a:solidFill>
                <a:latin typeface="Raleway ExtraBold" panose="020B0503030101060003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Bill.Griffiths@mreuk.com</a:t>
            </a:r>
            <a:r>
              <a:rPr lang="en-US" sz="2800" b="1" dirty="0">
                <a:solidFill>
                  <a:srgbClr val="92D050"/>
                </a:solidFill>
                <a:latin typeface="Raleway ExtraBold" panose="020B0503030101060003" pitchFamily="34" charset="77"/>
              </a:rPr>
              <a:t>     Mobile: 07590 961009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178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UK">
      <a:dk1>
        <a:srgbClr val="000000"/>
      </a:dk1>
      <a:lt1>
        <a:srgbClr val="FFFFFF"/>
      </a:lt1>
      <a:dk2>
        <a:srgbClr val="373737"/>
      </a:dk2>
      <a:lt2>
        <a:srgbClr val="E7E6E6"/>
      </a:lt2>
      <a:accent1>
        <a:srgbClr val="8DC750"/>
      </a:accent1>
      <a:accent2>
        <a:srgbClr val="5B95CC"/>
      </a:accent2>
      <a:accent3>
        <a:srgbClr val="283271"/>
      </a:accent3>
      <a:accent4>
        <a:srgbClr val="F4C22E"/>
      </a:accent4>
      <a:accent5>
        <a:srgbClr val="185F78"/>
      </a:accent5>
      <a:accent6>
        <a:srgbClr val="F5EE7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Melton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BBA16"/>
      </a:accent1>
      <a:accent2>
        <a:srgbClr val="ED7D31"/>
      </a:accent2>
      <a:accent3>
        <a:srgbClr val="008B93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c31f5c2-39e0-41ec-a1f9-d9789f168013">
      <Terms xmlns="http://schemas.microsoft.com/office/infopath/2007/PartnerControls"/>
    </lcf76f155ced4ddcb4097134ff3c332f>
    <TaxCatchAll xmlns="3bbbe167-487c-408d-acef-8d2427bd1be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0EC99A0697BB4D963BCD222943DBF6" ma:contentTypeVersion="15" ma:contentTypeDescription="Create a new document." ma:contentTypeScope="" ma:versionID="4ad519b6ed75ecc520c9e795a744959f">
  <xsd:schema xmlns:xsd="http://www.w3.org/2001/XMLSchema" xmlns:xs="http://www.w3.org/2001/XMLSchema" xmlns:p="http://schemas.microsoft.com/office/2006/metadata/properties" xmlns:ns2="0c31f5c2-39e0-41ec-a1f9-d9789f168013" xmlns:ns3="3bbbe167-487c-408d-acef-8d2427bd1be5" targetNamespace="http://schemas.microsoft.com/office/2006/metadata/properties" ma:root="true" ma:fieldsID="47b680d08c775183c23f4b8f613185c5" ns2:_="" ns3:_="">
    <xsd:import namespace="0c31f5c2-39e0-41ec-a1f9-d9789f168013"/>
    <xsd:import namespace="3bbbe167-487c-408d-acef-8d2427bd1b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31f5c2-39e0-41ec-a1f9-d9789f1680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430c0f61-5948-43bc-a271-85f0a6a647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bbe167-487c-408d-acef-8d2427bd1be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91515b0-2a35-4da5-8b7e-44c2b7a78b9d}" ma:internalName="TaxCatchAll" ma:showField="CatchAllData" ma:web="3bbbe167-487c-408d-acef-8d2427bd1b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F76EF3-DD8F-4814-A527-1F3A291B3CE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cd1de26-472c-4e65-8bf2-f56f15c6b66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A3EE623-73C7-412C-9764-EF571B5D5CF2}"/>
</file>

<file path=customXml/itemProps3.xml><?xml version="1.0" encoding="utf-8"?>
<ds:datastoreItem xmlns:ds="http://schemas.openxmlformats.org/officeDocument/2006/customXml" ds:itemID="{DA3EA68C-E937-4F0D-81BC-77E3870AB04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6cfb400-ab12-485f-8c0c-dca5fe3c2fdd}" enabled="0" method="" siteId="{76cfb400-ab12-485f-8c0c-dca5fe3c2fd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425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Raleway ExtraBold</vt:lpstr>
      <vt:lpstr>Raleway Medium</vt:lpstr>
      <vt:lpstr>Symbol</vt:lpstr>
      <vt:lpstr>Office Theme</vt:lpstr>
      <vt:lpstr>1_Office Theme</vt:lpstr>
      <vt:lpstr>PowerPoint Presentation</vt:lpstr>
      <vt:lpstr>Melton Renewable Energy Power Station Portfolio</vt:lpstr>
      <vt:lpstr>Pre-compost White Biomass – what is it?</vt:lpstr>
      <vt:lpstr>Benefits of capturing White Biomass</vt:lpstr>
      <vt:lpstr>White Biomass Fuel Specification</vt:lpstr>
      <vt:lpstr>Why talk to Melton?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Regan</dc:creator>
  <cp:lastModifiedBy>Bill Griffiths</cp:lastModifiedBy>
  <cp:revision>9</cp:revision>
  <dcterms:created xsi:type="dcterms:W3CDTF">2023-02-08T17:08:15Z</dcterms:created>
  <dcterms:modified xsi:type="dcterms:W3CDTF">2024-03-15T14:51:59Z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0x010100CDBB0CE476AB4745A036E6D6E298BBF3</vt:lpwstr>
  </property>
  <property fmtid="{D5CDD505-2E9C-101B-9397-08002B2CF9AE}" pid="3" name="MediaServiceImageTags">
    <vt:lpwstr/>
  </property>
</Properties>
</file>